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lNddHyCB37HPJv3xxOxu9PblK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3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06e9da33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1206e9da33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beb08b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12beb08b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0fe5e95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120fe5e95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06e9da333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206e9da333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06e9da333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1206e9da333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7c21c87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27c21c87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7c21c87a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27c21c87a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7c21c87a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127c21c87a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c21c87a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127c21c87a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0fe5e953e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20fe5e953e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06e9da333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206e9da333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06e9da333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1206e9da333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7c21c87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27c21c87a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a834a19b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12a834a19b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06e9da333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1206e9da333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06e9da333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1206e9da333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06e9da333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1206e9da333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06e9da33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1206e9da333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06e9da333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1206e9da333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06e9da33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1206e9da33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06e9da333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1206e9da333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06e9da333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206e9da333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06e9da333_0_2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g1206e9da333_0_2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g1206e9da333_0_2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206e9da333_0_29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1206e9da333_0_29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206e9da333_0_2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206e9da333_0_2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206e9da333_0_28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1206e9da333_0_28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g1206e9da333_0_28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" name="Google Shape;17;g1206e9da333_0_28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g1206e9da333_0_2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206e9da333_0_2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1206e9da333_0_2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g1206e9da333_0_2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206e9da333_0_27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g1206e9da333_0_27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g1206e9da333_0_2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206e9da333_0_26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g1206e9da333_0_2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206e9da333_0_2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206e9da333_0_2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g1206e9da333_0_26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g1206e9da333_0_2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206e9da333_0_2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206e9da333_0_2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06e9da333_0_28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g1206e9da333_0_2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206e9da333_0_28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206e9da333_0_2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206e9da333_0_2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206e9da333_0_2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1206e9da333_0_2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1206e9da333_0_149"/>
          <p:cNvPicPr preferRelativeResize="0"/>
          <p:nvPr/>
        </p:nvPicPr>
        <p:blipFill rotWithShape="1">
          <a:blip r:embed="rId3">
            <a:alphaModFix/>
          </a:blip>
          <a:srcRect l="-15734" t="-49825" r="-10241" b="-44349"/>
          <a:stretch/>
        </p:blipFill>
        <p:spPr>
          <a:xfrm>
            <a:off x="4959425" y="822250"/>
            <a:ext cx="4108377" cy="36857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1206e9da333_0_149"/>
          <p:cNvSpPr txBox="1">
            <a:spLocks noGrp="1"/>
          </p:cNvSpPr>
          <p:nvPr>
            <p:ph type="ctrTitle"/>
          </p:nvPr>
        </p:nvSpPr>
        <p:spPr>
          <a:xfrm>
            <a:off x="56425" y="668375"/>
            <a:ext cx="48267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/>
              <a:t>Пищевая промышленность без Пальмового Масла</a:t>
            </a:r>
            <a:endParaRPr sz="2800"/>
          </a:p>
        </p:txBody>
      </p:sp>
      <p:sp>
        <p:nvSpPr>
          <p:cNvPr id="56" name="Google Shape;56;g1206e9da333_0_149"/>
          <p:cNvSpPr txBox="1">
            <a:spLocks noGrp="1"/>
          </p:cNvSpPr>
          <p:nvPr>
            <p:ph type="subTitle" idx="1"/>
          </p:nvPr>
        </p:nvSpPr>
        <p:spPr>
          <a:xfrm>
            <a:off x="235500" y="2757925"/>
            <a:ext cx="4647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200"/>
              <a:t>к.т.н. Удовенко Алексей</a:t>
            </a:r>
            <a:endParaRPr sz="12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200"/>
              <a:t>Малазийский Совет Производителей Пальмового Масла</a:t>
            </a:r>
            <a:endParaRPr sz="12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/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/>
              <a:t>23 Мая 2022 г.</a:t>
            </a:r>
            <a:endParaRPr sz="1200"/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200"/>
              <a:t>г. Алматы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12beb08b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80000"/>
            <a:ext cx="3600001" cy="26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2beb08b8b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8000" y="1080000"/>
            <a:ext cx="3600000" cy="27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2beb08b8b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ru" sz="2500"/>
              <a:t>Рынок пальмового масла: взгляд в 2022 из 2021 года</a:t>
            </a:r>
            <a:endParaRPr sz="2500"/>
          </a:p>
        </p:txBody>
      </p:sp>
      <p:sp>
        <p:nvSpPr>
          <p:cNvPr id="126" name="Google Shape;126;g12beb08b8b2_0_0"/>
          <p:cNvSpPr txBox="1"/>
          <p:nvPr/>
        </p:nvSpPr>
        <p:spPr>
          <a:xfrm>
            <a:off x="311700" y="4774200"/>
            <a:ext cx="54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Источник: Oil World GmbH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7" name="Google Shape;127;g12beb08b8b2_0_0"/>
          <p:cNvSpPr txBox="1"/>
          <p:nvPr/>
        </p:nvSpPr>
        <p:spPr>
          <a:xfrm>
            <a:off x="4968000" y="4279800"/>
            <a:ext cx="36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Экспорт подсолнечного масла (2021):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Украина - 3,8 млн тонн.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Россия - 3,6 млн. тонн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0fe5e953e_0_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400" b="1">
                <a:solidFill>
                  <a:schemeClr val="dk1"/>
                </a:solidFill>
              </a:rPr>
              <a:t>Без пальмового масла:</a:t>
            </a:r>
            <a:br>
              <a:rPr lang="ru" sz="2400">
                <a:solidFill>
                  <a:schemeClr val="dk1"/>
                </a:solidFill>
              </a:rPr>
            </a:br>
            <a:r>
              <a:rPr lang="ru" sz="2000">
                <a:solidFill>
                  <a:srgbClr val="434343"/>
                </a:solidFill>
              </a:rPr>
              <a:t>Подсолнечник и трансжиры?</a:t>
            </a:r>
            <a:endParaRPr sz="2000">
              <a:solidFill>
                <a:srgbClr val="434343"/>
              </a:solidFill>
            </a:endParaRPr>
          </a:p>
        </p:txBody>
      </p:sp>
      <p:pic>
        <p:nvPicPr>
          <p:cNvPr id="133" name="Google Shape;133;g120fe5e953e_0_0"/>
          <p:cNvPicPr preferRelativeResize="0"/>
          <p:nvPr/>
        </p:nvPicPr>
        <p:blipFill rotWithShape="1">
          <a:blip r:embed="rId3">
            <a:alphaModFix/>
          </a:blip>
          <a:srcRect t="-21288" b="-21301"/>
          <a:stretch/>
        </p:blipFill>
        <p:spPr>
          <a:xfrm>
            <a:off x="405750" y="488625"/>
            <a:ext cx="4166237" cy="4166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06e9da333_0_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Изменения логистики наливных грузов </a:t>
            </a:r>
            <a:endParaRPr/>
          </a:p>
        </p:txBody>
      </p:sp>
      <p:sp>
        <p:nvSpPr>
          <p:cNvPr id="139" name="Google Shape;139;g1206e9da333_0_1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lang="ru"/>
              <a:t>До 24 февраля Россия импортировала сырье из которого производила масложировую продукцию. Объем импорта спецжиров последние годы снижался.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None/>
            </a:pPr>
            <a:r>
              <a:rPr lang="ru"/>
              <a:t>После 24 февраля Черное море практически опустело, все морские порты Украины закрыты. Военная операция поставила под угрозу весь экспорт.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None/>
            </a:pPr>
            <a:r>
              <a:rPr lang="ru"/>
              <a:t>ВМС Турции выпустили предупреждение о дрейфующих минах, которые были установлены вблизи портов Одесса, Очакова, Черноморска и Южного.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None/>
            </a:pPr>
            <a:r>
              <a:rPr lang="ru"/>
              <a:t>Страны Балтии — Литва, Латвия и Эстония — также могут запретить российским судам заходить в свои порты.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7"/>
              <a:buNone/>
            </a:pPr>
            <a:r>
              <a:rPr lang="ru"/>
              <a:t>Российские порты остаются открытыми, но трейдеры говорят, что международные компании и судовладельцы не хотят их использовать из-за санкций.</a:t>
            </a:r>
            <a:endParaRPr/>
          </a:p>
        </p:txBody>
      </p:sp>
      <p:sp>
        <p:nvSpPr>
          <p:cNvPr id="140" name="Google Shape;140;g1206e9da333_0_185"/>
          <p:cNvSpPr txBox="1"/>
          <p:nvPr/>
        </p:nvSpPr>
        <p:spPr>
          <a:xfrm>
            <a:off x="311700" y="4774200"/>
            <a:ext cx="54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ВМС Турции, Болгарии, Румынии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1206e9da333_0_355"/>
          <p:cNvPicPr preferRelativeResize="0"/>
          <p:nvPr/>
        </p:nvPicPr>
        <p:blipFill rotWithShape="1">
          <a:blip r:embed="rId3">
            <a:alphaModFix/>
          </a:blip>
          <a:srcRect t="9276" b="9284"/>
          <a:stretch/>
        </p:blipFill>
        <p:spPr>
          <a:xfrm>
            <a:off x="4680000" y="1080000"/>
            <a:ext cx="4320000" cy="234623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206e9da333_0_3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ru" sz="2500"/>
              <a:t>Изменения логистики контейнерных перевозок</a:t>
            </a:r>
            <a:endParaRPr sz="2500"/>
          </a:p>
        </p:txBody>
      </p:sp>
      <p:sp>
        <p:nvSpPr>
          <p:cNvPr id="147" name="Google Shape;147;g1206e9da333_0_355"/>
          <p:cNvSpPr txBox="1">
            <a:spLocks noGrp="1"/>
          </p:cNvSpPr>
          <p:nvPr>
            <p:ph type="body" idx="2"/>
          </p:nvPr>
        </p:nvSpPr>
        <p:spPr>
          <a:xfrm>
            <a:off x="311700" y="1080000"/>
            <a:ext cx="37923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/>
          </a:bodyPr>
          <a:lstStyle/>
          <a:p>
            <a:pPr marL="457200" lvl="0" indent="-3000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Европейское (включая Прибалтику) направление парализовано санкциями и непониманием их применения. Черное море (Тамань) фактически закрыто.</a:t>
            </a:r>
            <a:endParaRPr/>
          </a:p>
          <a:p>
            <a:pPr marL="457200" lvl="0" indent="-3000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Крупнейшая в мире компания по контейнерным перевозкам Maersk, объявила о прекращении работы в России. Количество вариантов отправки грузов сократилось за счет стоп-букинга морских операторов CMA, Sealand/Maersk, HMM и MSC. Число заходящих в Россию грузовых судов снизилось почти на 40%.</a:t>
            </a:r>
            <a:endParaRPr/>
          </a:p>
          <a:p>
            <a:pPr marL="457200" lvl="0" indent="-3000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Активизировались китайские судоходные линии, но их услуги работают в основном из центра и севера Китая. Бронирование на Дальнем Востоке принимают корейские Sinokor, китайские Huaxin, Jun An и SITC.</a:t>
            </a:r>
            <a:endParaRPr/>
          </a:p>
        </p:txBody>
      </p:sp>
      <p:sp>
        <p:nvSpPr>
          <p:cNvPr id="148" name="Google Shape;148;g1206e9da333_0_355"/>
          <p:cNvSpPr txBox="1"/>
          <p:nvPr/>
        </p:nvSpPr>
        <p:spPr>
          <a:xfrm>
            <a:off x="311700" y="4774200"/>
            <a:ext cx="54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Официальный пресс-релиз компаний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7c21c87a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Запрет на экспорт пальмового масла</a:t>
            </a:r>
            <a:endParaRPr/>
          </a:p>
        </p:txBody>
      </p:sp>
      <p:sp>
        <p:nvSpPr>
          <p:cNvPr id="154" name="Google Shape;154;g127c21c87a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111"/>
              <a:buNone/>
            </a:pPr>
            <a:r>
              <a:rPr lang="ru" dirty="0"/>
              <a:t>Президент Индонезии Джоко Видодо ввел запрет на экспорт пальмового масла на неопределенное время. Пальмовое масло подорожало на 10%. 4 Мая Контракт на пальмовое масло FCPOc3 с поставкой в июле достиг 7 105 MYR (1 632 USD) за тонну. 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1111"/>
              <a:buNone/>
            </a:pPr>
            <a:r>
              <a:rPr lang="ru" dirty="0"/>
              <a:t>Малайзия может удовлетворить мировой спрос на пальмовое масло. Об этом заявила министр плантационной промышленности и сырьевых товаров Датук Зурайда Камаруддин. После открытия границ появилась рабочая сила, это позволит увеличить производство.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ru" b="1" dirty="0"/>
              <a:t>Топ-5 стран по производству, тыс.тонн		Топ-5 стран по экспорту, тыс.тонн</a:t>
            </a:r>
            <a:endParaRPr b="1" dirty="0"/>
          </a:p>
          <a:p>
            <a:pPr marL="457200" lvl="0" indent="-300037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" dirty="0"/>
              <a:t>Индонезия 	44 500		Индонезия 		29 500</a:t>
            </a:r>
            <a:endParaRPr dirty="0"/>
          </a:p>
          <a:p>
            <a:pPr marL="457200" lvl="0" indent="-3000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dirty="0"/>
              <a:t>Малайзия 	18 700		Малайзия 		16 220</a:t>
            </a:r>
            <a:endParaRPr dirty="0"/>
          </a:p>
          <a:p>
            <a:pPr marL="457200" lvl="0" indent="-3000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dirty="0"/>
              <a:t>Таиланд 	3 120		Гватемала		810</a:t>
            </a:r>
            <a:endParaRPr dirty="0"/>
          </a:p>
          <a:p>
            <a:pPr marL="457200" lvl="0" indent="-3000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dirty="0"/>
              <a:t>Колумбия 	1 650		Колумбия 		685</a:t>
            </a:r>
            <a:endParaRPr dirty="0"/>
          </a:p>
          <a:p>
            <a:pPr marL="457200" lvl="0" indent="-3000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dirty="0"/>
              <a:t>Нигерия 	1 400		Папуа-Новая Гвинея 	584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dirty="0"/>
              <a:t>Ожидается, что через один-два месяца запрет будет снят. 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dirty="0"/>
              <a:t>Примерно 40% поставок в Россию - олеин. Страна импортирует судовыми партиями.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ru" dirty="0"/>
              <a:t>Основная проблема - страховка, которая может составлять более миллиона долларов.</a:t>
            </a:r>
            <a:endParaRPr dirty="0"/>
          </a:p>
        </p:txBody>
      </p:sp>
      <p:sp>
        <p:nvSpPr>
          <p:cNvPr id="155" name="Google Shape;155;g127c21c87a2_0_0"/>
          <p:cNvSpPr txBox="1"/>
          <p:nvPr/>
        </p:nvSpPr>
        <p:spPr>
          <a:xfrm>
            <a:off x="311700" y="4774200"/>
            <a:ext cx="54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Малазийский Совет Производителей Пальмового Масла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g127c21c87a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299" y="2463599"/>
            <a:ext cx="1799999" cy="218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c21c87a2_0_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Продукция масложировых предприятий</a:t>
            </a:r>
            <a:endParaRPr/>
          </a:p>
        </p:txBody>
      </p:sp>
      <p:sp>
        <p:nvSpPr>
          <p:cNvPr id="162" name="Google Shape;162;g127c21c87a2_0_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110"/>
              <a:buNone/>
            </a:pPr>
            <a:r>
              <a:rPr lang="ru" b="1"/>
              <a:t>Маргарин для слоеного теста.</a:t>
            </a:r>
            <a:r>
              <a:rPr lang="ru"/>
              <a:t> Состав: масла растительные рафинированные дезодорированные, в том числе переэтерифицированные: </a:t>
            </a:r>
            <a:r>
              <a:rPr lang="ru" u="sng"/>
              <a:t>пальмовое и его фракции</a:t>
            </a:r>
            <a:r>
              <a:rPr lang="ru"/>
              <a:t>, подсолнечное, вода, эмульгаторы, соль, консервант, регулятор кислотности, ароматизатор, краситель.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1110"/>
              <a:buNone/>
            </a:pPr>
            <a:r>
              <a:rPr lang="ru" b="1"/>
              <a:t>Маргарин для выпечки.</a:t>
            </a:r>
            <a:r>
              <a:rPr lang="ru"/>
              <a:t> Состав: Масла растительные рафинированные дезодорированные: подсолнечное, </a:t>
            </a:r>
            <a:r>
              <a:rPr lang="ru" u="sng"/>
              <a:t>пальмовое и его фракции</a:t>
            </a:r>
            <a:r>
              <a:rPr lang="ru"/>
              <a:t>, вода, ароматизатор натуральный.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1110"/>
              <a:buNone/>
            </a:pPr>
            <a:r>
              <a:rPr lang="ru" b="1"/>
              <a:t>Маргарин для кремов.</a:t>
            </a:r>
            <a:r>
              <a:rPr lang="ru"/>
              <a:t> Для изготовления кремовых украшений на торты и пирожные с использованием молочно-сахарных сиропов, для изготовления суфле для тортов, пирожных и конфет «Птичье молоко», для мучных кондитерских и пр.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61110"/>
              <a:buNone/>
            </a:pPr>
            <a:r>
              <a:rPr lang="ru" b="1"/>
              <a:t>Маргарины для песочного теста. </a:t>
            </a:r>
            <a:r>
              <a:rPr lang="ru"/>
              <a:t>Состав: масла растительные рафинированные дезодорированные, в том числе переэтерифицированные: подсолнечное, </a:t>
            </a:r>
            <a:r>
              <a:rPr lang="ru" u="sng"/>
              <a:t>пальмовое и его фракции</a:t>
            </a:r>
            <a:r>
              <a:rPr lang="ru"/>
              <a:t>, кокосовое, вода, эмульгаторы, антиокислители, регулятор кислотности, ароматизатор, красители.</a:t>
            </a:r>
            <a:endParaRPr/>
          </a:p>
        </p:txBody>
      </p:sp>
      <p:sp>
        <p:nvSpPr>
          <p:cNvPr id="163" name="Google Shape;163;g127c21c87a2_0_14"/>
          <p:cNvSpPr txBox="1"/>
          <p:nvPr/>
        </p:nvSpPr>
        <p:spPr>
          <a:xfrm>
            <a:off x="311700" y="4774200"/>
            <a:ext cx="658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ГОСТ 32188-2013, ГОСТ 28414-89, ассортимент продукции НМЖК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7c21c87a2_0_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Продукция масложировых предприятий</a:t>
            </a:r>
            <a:endParaRPr/>
          </a:p>
        </p:txBody>
      </p:sp>
      <p:sp>
        <p:nvSpPr>
          <p:cNvPr id="169" name="Google Shape;169;g127c21c87a2_0_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110"/>
              <a:buNone/>
            </a:pPr>
            <a:r>
              <a:rPr lang="ru" b="1"/>
              <a:t>Маргарин «Столовый» для приготовления любых мучных кондитерских и хлебобулочных изделий.</a:t>
            </a:r>
            <a:r>
              <a:rPr lang="ru"/>
              <a:t> Состав: масла растительные рафинированные дезодорированные, в том числе переэтерифицированные: </a:t>
            </a:r>
            <a:r>
              <a:rPr lang="ru" u="sng"/>
              <a:t>пальмовое и его фракции</a:t>
            </a:r>
            <a:r>
              <a:rPr lang="ru"/>
              <a:t>, подсолнечное, кокосовое, вода, эмульгаторы, соль, антиокислители, регулятор кислотности, ароматизатор, красители.</a:t>
            </a:r>
            <a:endParaRPr b="1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1110"/>
              <a:buNone/>
            </a:pPr>
            <a:r>
              <a:rPr lang="ru" b="1"/>
              <a:t>Маргарин «Домашний» для непосредственного употребления в пищу в качестве бутербродного продукта, для кулинарии и выпечки кондитерских и хлебобулочных изделий. </a:t>
            </a:r>
            <a:r>
              <a:rPr lang="ru"/>
              <a:t>Состав: масла растительные рафинированные дезодорированные, в том числе переэтерифицированные: </a:t>
            </a:r>
            <a:r>
              <a:rPr lang="ru" u="sng"/>
              <a:t>пальмовое и его фракции</a:t>
            </a:r>
            <a:r>
              <a:rPr lang="ru"/>
              <a:t>, подсолнечное, кокосовое, вода, эмульгатор, соль, консервант, регулятор кислотности, ароматизатор, красители.</a:t>
            </a:r>
            <a:endParaRPr b="1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61110"/>
              <a:buNone/>
            </a:pPr>
            <a:r>
              <a:rPr lang="ru" b="1"/>
              <a:t>Маргарин «Универсальный» для приготовления кулинарных, мучных, кондитерских и хлебобулочных изделий.</a:t>
            </a:r>
            <a:r>
              <a:rPr lang="ru"/>
              <a:t> Состав: масла растительные рафинированные дезодорированные, в том числе переэтерифицированные: </a:t>
            </a:r>
            <a:r>
              <a:rPr lang="ru" u="sng"/>
              <a:t>пальмовое и его фракции</a:t>
            </a:r>
            <a:r>
              <a:rPr lang="ru"/>
              <a:t>, подсолнечное, кокосовое, вода, эмульгатор, соль, консервант, регулятор кислотности, ароматизатор, красители.</a:t>
            </a:r>
            <a:endParaRPr/>
          </a:p>
        </p:txBody>
      </p:sp>
      <p:sp>
        <p:nvSpPr>
          <p:cNvPr id="170" name="Google Shape;170;g127c21c87a2_0_29"/>
          <p:cNvSpPr txBox="1"/>
          <p:nvPr/>
        </p:nvSpPr>
        <p:spPr>
          <a:xfrm>
            <a:off x="311700" y="4774200"/>
            <a:ext cx="658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ГОСТ 32188-2013, ГОСТ 28414-89, ассортимент продукции НМЖК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7c21c87a2_0_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Продукция масложировых предприятий</a:t>
            </a:r>
            <a:endParaRPr/>
          </a:p>
        </p:txBody>
      </p:sp>
      <p:sp>
        <p:nvSpPr>
          <p:cNvPr id="176" name="Google Shape;176;g127c21c87a2_0_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110"/>
              <a:buNone/>
            </a:pPr>
            <a:r>
              <a:rPr lang="ru" b="1"/>
              <a:t>Заменители молочного жира для изготовления спредов и молокосодержащих продуктов. </a:t>
            </a:r>
            <a:r>
              <a:rPr lang="ru"/>
              <a:t>Состав: масла растительные рафинированные дезодорированные: </a:t>
            </a:r>
            <a:r>
              <a:rPr lang="ru" u="sng"/>
              <a:t>пальмовое и его фракции</a:t>
            </a:r>
            <a:r>
              <a:rPr lang="ru"/>
              <a:t> (в т. ч. модифицированные), подсолнечное (в т. ч. модифицированное), эмульгатор, антиокислители.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1110"/>
              <a:buNone/>
            </a:pPr>
            <a:r>
              <a:rPr lang="ru" b="1"/>
              <a:t>Заменители и эквиваленты масла какао для кондитерской глазури и «растительных сливок».</a:t>
            </a:r>
            <a:r>
              <a:rPr lang="ru"/>
              <a:t> Состав: Рафинированный отбеленный дезодорированный гидрогенизированный </a:t>
            </a:r>
            <a:r>
              <a:rPr lang="ru" u="sng"/>
              <a:t>пальмоядровый стеарин</a:t>
            </a:r>
            <a:r>
              <a:rPr lang="ru"/>
              <a:t>, эмульгаторы.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1110"/>
              <a:buNone/>
            </a:pPr>
            <a:r>
              <a:rPr lang="ru" b="1"/>
              <a:t>Жир для вафельных начинок.</a:t>
            </a:r>
            <a:r>
              <a:rPr lang="ru"/>
              <a:t> Состав: рафинированные дезодорированные растительные масла: </a:t>
            </a:r>
            <a:r>
              <a:rPr lang="ru" u="sng"/>
              <a:t>фракции пальмового масла </a:t>
            </a:r>
            <a:r>
              <a:rPr lang="ru"/>
              <a:t>(в том числе модифицированные), кокосовое модифицированное, антиокислитель.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1110"/>
              <a:buNone/>
            </a:pPr>
            <a:r>
              <a:rPr lang="ru" b="1"/>
              <a:t>Жир хлебопекарный жидкий.</a:t>
            </a:r>
            <a:r>
              <a:rPr lang="ru"/>
              <a:t> Состав: Масла растительные рафинированные дезодорированные: подсолнечное, </a:t>
            </a:r>
            <a:r>
              <a:rPr lang="ru" u="sng"/>
              <a:t>фракции пальмового масла</a:t>
            </a:r>
            <a:r>
              <a:rPr lang="ru"/>
              <a:t> (в том числе модифицированные)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61110"/>
              <a:buNone/>
            </a:pPr>
            <a:r>
              <a:rPr lang="ru" b="1"/>
              <a:t>Жир жидкий для фритюра</a:t>
            </a:r>
            <a:r>
              <a:rPr lang="ru"/>
              <a:t>. Состав: масла растительные рафинированные дезодорированные: подсолнечное, </a:t>
            </a:r>
            <a:r>
              <a:rPr lang="ru" u="sng"/>
              <a:t>пальмовое и его фракции</a:t>
            </a:r>
            <a:r>
              <a:rPr lang="ru"/>
              <a:t>, антиокислитель</a:t>
            </a:r>
            <a:endParaRPr/>
          </a:p>
        </p:txBody>
      </p:sp>
      <p:sp>
        <p:nvSpPr>
          <p:cNvPr id="177" name="Google Shape;177;g127c21c87a2_0_38"/>
          <p:cNvSpPr txBox="1"/>
          <p:nvPr/>
        </p:nvSpPr>
        <p:spPr>
          <a:xfrm>
            <a:off x="311700" y="4774200"/>
            <a:ext cx="658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ГОСТ 32188-2013, ГОСТ 28414-89, ассортимент продукции НМЖК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120fe5e953e_1_4"/>
          <p:cNvPicPr preferRelativeResize="0"/>
          <p:nvPr/>
        </p:nvPicPr>
        <p:blipFill rotWithShape="1">
          <a:blip r:embed="rId3">
            <a:alphaModFix/>
          </a:blip>
          <a:srcRect r="10201" b="10217"/>
          <a:stretch/>
        </p:blipFill>
        <p:spPr>
          <a:xfrm>
            <a:off x="5392350" y="1152475"/>
            <a:ext cx="2880000" cy="161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20fe5e953e_1_4"/>
          <p:cNvPicPr preferRelativeResize="0"/>
          <p:nvPr/>
        </p:nvPicPr>
        <p:blipFill rotWithShape="1">
          <a:blip r:embed="rId4">
            <a:alphaModFix/>
          </a:blip>
          <a:srcRect t="11854" r="-10" b="4721"/>
          <a:stretch/>
        </p:blipFill>
        <p:spPr>
          <a:xfrm>
            <a:off x="5392350" y="2844825"/>
            <a:ext cx="2879999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20fe5e953e_1_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Импортозамещаемое - импортозаместить</a:t>
            </a:r>
            <a:endParaRPr sz="2500"/>
          </a:p>
        </p:txBody>
      </p:sp>
      <p:sp>
        <p:nvSpPr>
          <p:cNvPr id="185" name="Google Shape;185;g120fe5e953e_1_4"/>
          <p:cNvSpPr txBox="1">
            <a:spLocks noGrp="1"/>
          </p:cNvSpPr>
          <p:nvPr>
            <p:ph type="body" idx="2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457200" lvl="0" indent="-325755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b="1"/>
              <a:t>Вице-спикер Госдумы Петр Толстой: </a:t>
            </a:r>
            <a:r>
              <a:rPr lang="ru"/>
              <a:t>Мы пересмотрим международные соглашения: Россия вышла из Совета Европы, на очереди – выход из ВОЗ и ВТО.</a:t>
            </a:r>
            <a:endParaRPr/>
          </a:p>
          <a:p>
            <a:pPr marL="457200" lvl="0" indent="-325755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b="1"/>
              <a:t>Председатель правительства Михаил Мишустин</a:t>
            </a:r>
            <a:r>
              <a:rPr lang="ru"/>
              <a:t> исключил фракции пальмового масла из списка товаров, для которых действует льготная ставка НДС </a:t>
            </a:r>
            <a:endParaRPr/>
          </a:p>
          <a:p>
            <a:pPr marL="457200" lvl="0" indent="-325755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b="1"/>
              <a:t>Председатель ГД Володин:</a:t>
            </a:r>
            <a:r>
              <a:rPr lang="ru"/>
              <a:t> в Госдуме прорабатывают ограничения на использование пальмового масла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06e9da333_0_3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Перспективы пищевой промышленности</a:t>
            </a:r>
            <a:endParaRPr/>
          </a:p>
        </p:txBody>
      </p:sp>
      <p:sp>
        <p:nvSpPr>
          <p:cNvPr id="191" name="Google Shape;191;g1206e9da333_0_3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ru"/>
              <a:t>Отключение от SWIFT не оказало большого влияния на финансовую деятельность предприятия отрасли. Компании продолжили работать через банки, не попавшие в список. Куда хуже, если ограничение на торговлю с Россией принято на уровне ЦБ отдельно взятой страны.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ru"/>
              <a:t>Масложировая промышленность в сложной ситуации: выпускать продукцию соответствующую ТР ТС 024/2011 без тропического сырья весьма сложно.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ru"/>
              <a:t>Крупнейшей точкой импорта тропического сырья является морской порт Тамань расположенный в акватории Черного моря. Альтернативные пути доставки пальмового масла: Балтийское море (Вентспилс), судно смешанного плавания река-море (Турция), по железной дороге, контейнерные перевозки.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ru"/>
              <a:t>Опасная ситуация для морского судоходства в Черном море, сложности с фрахтом. Ж/д транспорт через порты Балтийского моря под вопросом. Контейнерные перевозки остались, но они не смогут полностью обеспечить сырьем крупные предприятия. Ситуация может усложнится, если Китай как в прошлом году приостановит транзит по своей территории.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42857"/>
              <a:buNone/>
            </a:pPr>
            <a:r>
              <a:rPr lang="ru"/>
              <a:t>Нужно ли временно приостановить ограничение по максимальному содержанию трансизомеров жирных кислот и вернуться к гидрогенизации и подсолнечным рецептурам?</a:t>
            </a:r>
            <a:endParaRPr/>
          </a:p>
        </p:txBody>
      </p:sp>
      <p:sp>
        <p:nvSpPr>
          <p:cNvPr id="192" name="Google Shape;192;g1206e9da333_0_379"/>
          <p:cNvSpPr txBox="1"/>
          <p:nvPr/>
        </p:nvSpPr>
        <p:spPr>
          <a:xfrm>
            <a:off x="311700" y="4774200"/>
            <a:ext cx="54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Малазийский Совет Производителей Пальмового Масла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06e9da333_0_30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09"/>
              <a:buFont typeface="Arial"/>
              <a:buNone/>
            </a:pPr>
            <a:r>
              <a:rPr lang="ru" i="1"/>
              <a:t>I saw that you could not separate the idea of commerce from the idea of war and peace. You could not have a serious war anywhere in the world and expect commerce to go on as before. And I saw that wars were often caused by economic rivalry. I thereupon came to believe that if we could increase commercial exchanges among nations over lowered trade and tariff barriers and remove international obstacles to trade, we would go a long way toward eliminating war itself.</a:t>
            </a:r>
            <a:endParaRPr i="1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031"/>
              <a:buNone/>
            </a:pP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29031"/>
              <a:buNone/>
            </a:pPr>
            <a:r>
              <a:rPr lang="ru"/>
              <a:t>Cordell Hull, former Secretary of State, in his memoirs after observing two world wars</a:t>
            </a:r>
            <a:endParaRPr/>
          </a:p>
        </p:txBody>
      </p:sp>
      <p:pic>
        <p:nvPicPr>
          <p:cNvPr id="62" name="Google Shape;62;g1206e9da333_0_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381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7c21c87a2_0_6"/>
          <p:cNvSpPr txBox="1"/>
          <p:nvPr/>
        </p:nvSpPr>
        <p:spPr>
          <a:xfrm>
            <a:off x="311700" y="4774200"/>
            <a:ext cx="852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Интерфакс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27c21c87a2_0_6"/>
          <p:cNvSpPr txBox="1">
            <a:spLocks noGrp="1"/>
          </p:cNvSpPr>
          <p:nvPr>
            <p:ph type="body" idx="1"/>
          </p:nvPr>
        </p:nvSpPr>
        <p:spPr>
          <a:xfrm>
            <a:off x="311550" y="152400"/>
            <a:ext cx="8520600" cy="4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700" dirty="0"/>
              <a:t>В последние 5 лет объем импорта спецжиров </a:t>
            </a:r>
            <a:endParaRPr sz="1700" dirty="0"/>
          </a:p>
          <a:p>
            <a:pPr marL="457200" lvl="0" indent="-336549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" sz="1700" dirty="0"/>
              <a:t>по ТН ВЭД 1517 находился в пределах 40-50 тысяч тонн в год.</a:t>
            </a:r>
            <a:endParaRPr sz="1700" dirty="0"/>
          </a:p>
          <a:p>
            <a:pPr marL="457200" lvl="0" indent="-33654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 dirty="0"/>
              <a:t>по ТН ВЭД 1516 за последние 5 лет не превышал 60 тыс. тонн.</a:t>
            </a:r>
            <a:endParaRPr sz="1700" dirty="0"/>
          </a:p>
          <a:p>
            <a:pPr marL="457200" lvl="0" indent="-34293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/>
              <a:t>Моно </a:t>
            </a:r>
            <a:r>
              <a:rPr lang="ru" dirty="0"/>
              <a:t>ингредиенты - на 100% импорт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700" dirty="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ru" sz="1700" dirty="0"/>
              <a:t>Возможные варианты дальнейшего развития пищевой промышленности: </a:t>
            </a:r>
            <a:endParaRPr sz="1700" dirty="0"/>
          </a:p>
          <a:p>
            <a:pPr marL="457200" lvl="0" indent="-3365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" sz="1700" dirty="0"/>
              <a:t>Мелкие и средние импортеры как в 90х-00х</a:t>
            </a:r>
            <a:endParaRPr sz="1700" dirty="0"/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 dirty="0"/>
              <a:t>Возврат импортной пошлины: “0% но не менее 0,1 центов за кг”</a:t>
            </a:r>
            <a:endParaRPr sz="1700" dirty="0"/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 dirty="0"/>
              <a:t>Минпромторг: перечень товаров, в отношении которых будет разрешен параллельный импорт</a:t>
            </a:r>
            <a:endParaRPr sz="1700" dirty="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ru" sz="1900" dirty="0"/>
              <a:t>Хотели как 90-е?</a:t>
            </a:r>
            <a:endParaRPr sz="17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a834a19bf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заводе Renault возобновят производство «Москвич»</a:t>
            </a:r>
            <a:endParaRPr/>
          </a:p>
        </p:txBody>
      </p:sp>
      <p:pic>
        <p:nvPicPr>
          <p:cNvPr id="204" name="Google Shape;204;g12a834a19bf_0_1"/>
          <p:cNvPicPr preferRelativeResize="0"/>
          <p:nvPr/>
        </p:nvPicPr>
        <p:blipFill rotWithShape="1">
          <a:blip r:embed="rId3">
            <a:alphaModFix/>
          </a:blip>
          <a:srcRect t="12592" b="12585"/>
          <a:stretch/>
        </p:blipFill>
        <p:spPr>
          <a:xfrm>
            <a:off x="4572000" y="1477975"/>
            <a:ext cx="4320000" cy="242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2a834a19bf_0_1"/>
          <p:cNvPicPr preferRelativeResize="0"/>
          <p:nvPr/>
        </p:nvPicPr>
        <p:blipFill rotWithShape="1">
          <a:blip r:embed="rId4">
            <a:alphaModFix/>
          </a:blip>
          <a:srcRect l="5004" r="4995"/>
          <a:stretch/>
        </p:blipFill>
        <p:spPr>
          <a:xfrm>
            <a:off x="51375" y="1477975"/>
            <a:ext cx="4320000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2a834a19bf_0_1"/>
          <p:cNvSpPr txBox="1"/>
          <p:nvPr/>
        </p:nvSpPr>
        <p:spPr>
          <a:xfrm>
            <a:off x="1281600" y="4409625"/>
            <a:ext cx="658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2400">
                <a:solidFill>
                  <a:schemeClr val="dk2"/>
                </a:solidFill>
              </a:rPr>
              <a:t>Вперед в прошлое!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1206e9da333_0_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356" y="1886038"/>
            <a:ext cx="1563050" cy="14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1206e9da333_0_24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/>
              <a:t>к.т.н. Удовенко Алексей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 sz="1000"/>
              <a:t>Малазийский Совет Производителей Пальмового Масла</a:t>
            </a: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/>
              <a:t>+79647925877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/>
              <a:t>t.me/oilpalm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ru"/>
              <a:t>udovenko@mpocrussia.org</a:t>
            </a:r>
            <a:endParaRPr/>
          </a:p>
        </p:txBody>
      </p:sp>
      <p:pic>
        <p:nvPicPr>
          <p:cNvPr id="213" name="Google Shape;213;g1206e9da333_0_248"/>
          <p:cNvPicPr preferRelativeResize="0"/>
          <p:nvPr/>
        </p:nvPicPr>
        <p:blipFill rotWithShape="1">
          <a:blip r:embed="rId4">
            <a:alphaModFix/>
          </a:blip>
          <a:srcRect l="-15734" t="-49825" r="-10241" b="-44349"/>
          <a:stretch/>
        </p:blipFill>
        <p:spPr>
          <a:xfrm>
            <a:off x="4141564" y="3783600"/>
            <a:ext cx="860874" cy="77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06e9da333_0_3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400">
                <a:solidFill>
                  <a:schemeClr val="dk1"/>
                </a:solidFill>
              </a:rPr>
              <a:t>Развитие общества - развитие потребления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100"/>
              <a:t>пальмового масла</a:t>
            </a:r>
            <a:endParaRPr sz="21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68" name="Google Shape;68;g1206e9da333_0_316"/>
          <p:cNvPicPr preferRelativeResize="0"/>
          <p:nvPr/>
        </p:nvPicPr>
        <p:blipFill rotWithShape="1">
          <a:blip r:embed="rId3">
            <a:alphaModFix/>
          </a:blip>
          <a:srcRect b="9909"/>
          <a:stretch/>
        </p:blipFill>
        <p:spPr>
          <a:xfrm>
            <a:off x="133250" y="625800"/>
            <a:ext cx="4320000" cy="38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06e9da333_0_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ru" sz="2500"/>
              <a:t>Импорт пальмового масла</a:t>
            </a:r>
            <a:endParaRPr sz="2500"/>
          </a:p>
        </p:txBody>
      </p:sp>
      <p:sp>
        <p:nvSpPr>
          <p:cNvPr id="74" name="Google Shape;74;g1206e9da333_0_161"/>
          <p:cNvSpPr txBox="1"/>
          <p:nvPr/>
        </p:nvSpPr>
        <p:spPr>
          <a:xfrm>
            <a:off x="311700" y="1080000"/>
            <a:ext cx="3792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Основное направление использования пальмового масла - пищевая промышленность;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После вступления в силу изменений в Технический Регламент на масложировую продукцию использование частично гидрогенизированных смесей существенно сократилось; 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2018 году объем импорта пальмового масла увеличился на 19% по сравнению с предыдущим годом и превысил один миллион тонн в годовом выражении. 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1206e9da333_0_161"/>
          <p:cNvSpPr txBox="1"/>
          <p:nvPr/>
        </p:nvSpPr>
        <p:spPr>
          <a:xfrm>
            <a:off x="311700" y="4774200"/>
            <a:ext cx="54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ФТС России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1206e9da333_0_161"/>
          <p:cNvSpPr txBox="1"/>
          <p:nvPr/>
        </p:nvSpPr>
        <p:spPr>
          <a:xfrm>
            <a:off x="4664700" y="3888225"/>
            <a:ext cx="432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Импорт пальмового масла в Россию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1206e9da333_0_16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00" y="1080000"/>
            <a:ext cx="4320000" cy="266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06e9da333_0_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500"/>
              <a:t>ТР ТС 024/2011 На масложировую продукцию</a:t>
            </a:r>
            <a:endParaRPr sz="2500"/>
          </a:p>
        </p:txBody>
      </p:sp>
      <p:sp>
        <p:nvSpPr>
          <p:cNvPr id="83" name="Google Shape;83;g1206e9da333_0_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lang="ru"/>
              <a:t>Устанавливает Требования к допустимым уровням показателей безопасности пищевой масложировой продукции на </a:t>
            </a:r>
            <a:endParaRPr/>
          </a:p>
          <a:p>
            <a:pPr marL="457200" lvl="0" indent="-310832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ru" sz="1400"/>
              <a:t>Модифицированные масла (жиры);</a:t>
            </a:r>
            <a:endParaRPr sz="1400"/>
          </a:p>
          <a:p>
            <a:pPr marL="457200" lvl="0" indent="-310832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" sz="1400"/>
              <a:t>Маргарины; </a:t>
            </a:r>
            <a:endParaRPr sz="1400"/>
          </a:p>
          <a:p>
            <a:pPr marL="457200" lvl="0" indent="-310832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" sz="1400"/>
              <a:t>Жиры специального назначения, в т.ч. кулинарные, кондитерские, хлебопекарные; </a:t>
            </a:r>
            <a:endParaRPr sz="1400"/>
          </a:p>
          <a:p>
            <a:pPr marL="457200" lvl="0" indent="-310832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" sz="1400"/>
              <a:t>Заменители молочного жира; </a:t>
            </a:r>
            <a:endParaRPr sz="1400"/>
          </a:p>
          <a:p>
            <a:pPr marL="457200" lvl="0" indent="-310832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" sz="1400"/>
              <a:t>Эквиваленты масла какао, улучшители SOS-типа, заменители РОР-типа, заменители нетемперируемые нелауринового типа, заменители нетемперируемые лауринового типа;</a:t>
            </a:r>
            <a:endParaRPr sz="1400"/>
          </a:p>
          <a:p>
            <a:pPr marL="457200" lvl="0" indent="-310832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" sz="1400"/>
              <a:t>Спреды.</a:t>
            </a:r>
            <a:endParaRPr sz="1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ct val="121621"/>
              <a:buNone/>
            </a:pPr>
            <a:r>
              <a:rPr lang="ru" sz="1600" b="1"/>
              <a:t>Максимальное содержание трансизомеров жирных кислот - 2,0 процента от содержания жира в продукте (с 01.01.2018)</a:t>
            </a:r>
            <a:endParaRPr sz="1600" b="1"/>
          </a:p>
        </p:txBody>
      </p:sp>
      <p:sp>
        <p:nvSpPr>
          <p:cNvPr id="84" name="Google Shape;84;g1206e9da333_0_155"/>
          <p:cNvSpPr txBox="1"/>
          <p:nvPr/>
        </p:nvSpPr>
        <p:spPr>
          <a:xfrm>
            <a:off x="311700" y="4774200"/>
            <a:ext cx="54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Технический регламент Таможенного союза ТР ТС 024/2011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06e9da333_0_3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500"/>
              <a:t>ТР ТС 024/2011 На масложировую продукцию</a:t>
            </a:r>
            <a:endParaRPr sz="2500"/>
          </a:p>
        </p:txBody>
      </p:sp>
      <p:sp>
        <p:nvSpPr>
          <p:cNvPr id="90" name="Google Shape;90;g1206e9da333_0_3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Даже в условиях пандемии импорт пальмового масла в Россию продолжал расти. В 2021 году Россия импортировала 1 098 832 тонны пальмового масла.</a:t>
            </a:r>
            <a:endParaRPr/>
          </a:p>
          <a:p>
            <a:pPr marL="4572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Россия достаточно успешно наладила экспорт масложировой продукции, в соседние страны, с которыми заключены торговые соглашения с предоставлением преференций российским поставщикам. </a:t>
            </a:r>
            <a:endParaRPr/>
          </a:p>
          <a:p>
            <a:pPr marL="4572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ru"/>
              <a:t>За пять лет Россия удвоила экспорт подсолнечного масла в Турцию – до 912 870 тонн (2021 год), увеличился экспорт в Китай – до 289 162 тонны (2021 год). </a:t>
            </a:r>
            <a:endParaRPr/>
          </a:p>
        </p:txBody>
      </p:sp>
      <p:sp>
        <p:nvSpPr>
          <p:cNvPr id="91" name="Google Shape;91;g1206e9da333_0_325"/>
          <p:cNvSpPr txBox="1"/>
          <p:nvPr/>
        </p:nvSpPr>
        <p:spPr>
          <a:xfrm>
            <a:off x="311700" y="4774200"/>
            <a:ext cx="54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ФТС России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06e9da333_0_177"/>
          <p:cNvSpPr txBox="1">
            <a:spLocks noGrp="1"/>
          </p:cNvSpPr>
          <p:nvPr>
            <p:ph type="body" idx="2"/>
          </p:nvPr>
        </p:nvSpPr>
        <p:spPr>
          <a:xfrm>
            <a:off x="311700" y="1080000"/>
            <a:ext cx="37923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0861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400" dirty="0"/>
              <a:t>Россия возглавила санкционный список обогнав Северную Корею – </a:t>
            </a:r>
            <a:r>
              <a:rPr lang="ru-RU" sz="1400" dirty="0"/>
              <a:t>более 10 тыс. </a:t>
            </a:r>
            <a:r>
              <a:rPr lang="ru" sz="1400" dirty="0"/>
              <a:t>санкций;</a:t>
            </a:r>
            <a:endParaRPr sz="1400" dirty="0"/>
          </a:p>
          <a:p>
            <a:pPr marL="457200" lvl="0" indent="-30861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" sz="1400" dirty="0"/>
              <a:t>Долларовые активы некоторых банков были заморожены. Отключение от SWIFT;</a:t>
            </a:r>
            <a:endParaRPr sz="1400" dirty="0"/>
          </a:p>
          <a:p>
            <a:pPr marL="457200" lvl="0" indent="-30861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" sz="1400" dirty="0"/>
              <a:t>Visa, Mastercard, ApplePay, и GooglePay прекратили операции;</a:t>
            </a:r>
            <a:endParaRPr sz="1400" dirty="0"/>
          </a:p>
          <a:p>
            <a:pPr marL="457200" lvl="0" indent="-30861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" sz="1400" dirty="0"/>
              <a:t>Ушли либо сократили присутствие на рынке Tetra Laval Group; Siemens и др.</a:t>
            </a:r>
            <a:endParaRPr sz="1400" dirty="0"/>
          </a:p>
          <a:p>
            <a:pPr marL="457200" lvl="0" indent="-30861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" sz="1400" dirty="0"/>
              <a:t>Предприятия с иностранными корнями закрылись;</a:t>
            </a:r>
            <a:endParaRPr sz="1400" dirty="0"/>
          </a:p>
          <a:p>
            <a:pPr marL="457200" lvl="0" indent="-30861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ru" sz="1400" dirty="0"/>
              <a:t>Кизельманн Рус и Малазийский Совет Производителей Пальмового Масла - остались.</a:t>
            </a:r>
            <a:endParaRPr sz="1400" dirty="0"/>
          </a:p>
        </p:txBody>
      </p:sp>
      <p:sp>
        <p:nvSpPr>
          <p:cNvPr id="97" name="Google Shape;97;g1206e9da333_0_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ru" sz="2500"/>
              <a:t>Россия до и после 24 февраля</a:t>
            </a:r>
            <a:endParaRPr sz="2500"/>
          </a:p>
        </p:txBody>
      </p:sp>
      <p:pic>
        <p:nvPicPr>
          <p:cNvPr id="98" name="Google Shape;98;g1206e9da333_0_177"/>
          <p:cNvPicPr preferRelativeResize="0"/>
          <p:nvPr/>
        </p:nvPicPr>
        <p:blipFill rotWithShape="1">
          <a:blip r:embed="rId3">
            <a:alphaModFix/>
          </a:blip>
          <a:srcRect l="24362" t="3679"/>
          <a:stretch/>
        </p:blipFill>
        <p:spPr>
          <a:xfrm>
            <a:off x="4680000" y="1080000"/>
            <a:ext cx="4320002" cy="266976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206e9da333_0_177"/>
          <p:cNvSpPr txBox="1"/>
          <p:nvPr/>
        </p:nvSpPr>
        <p:spPr>
          <a:xfrm>
            <a:off x="311700" y="4774200"/>
            <a:ext cx="54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Обзор ЦБ о развитии банковского сектора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1206e9da333_0_177"/>
          <p:cNvSpPr txBox="1"/>
          <p:nvPr/>
        </p:nvSpPr>
        <p:spPr>
          <a:xfrm>
            <a:off x="4680000" y="3812025"/>
            <a:ext cx="432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Курс рубля к доллару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06e9da333_0_3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ru" sz="2500"/>
              <a:t>Товарные рынки до и после 24 февраля</a:t>
            </a:r>
            <a:endParaRPr sz="2500"/>
          </a:p>
        </p:txBody>
      </p:sp>
      <p:sp>
        <p:nvSpPr>
          <p:cNvPr id="106" name="Google Shape;106;g1206e9da333_0_345"/>
          <p:cNvSpPr txBox="1">
            <a:spLocks noGrp="1"/>
          </p:cNvSpPr>
          <p:nvPr>
            <p:ph type="body" idx="2"/>
          </p:nvPr>
        </p:nvSpPr>
        <p:spPr>
          <a:xfrm>
            <a:off x="311700" y="1080000"/>
            <a:ext cx="37923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/>
              <a:t>Товарные рынки отреагировали незамедлительно: </a:t>
            </a:r>
            <a:endParaRPr/>
          </a:p>
          <a:p>
            <a:pPr marL="4572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Фьючерсы на пшеницу поднялись до самого высокого уровня с 2008 года;</a:t>
            </a:r>
            <a:endParaRPr/>
          </a:p>
          <a:p>
            <a:pPr marL="4572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8 марта цена на нефть марки Brent достигла 132 долларов за баррель;</a:t>
            </a:r>
            <a:endParaRPr/>
          </a:p>
          <a:p>
            <a:pPr marL="4572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ru"/>
              <a:t>В Европе цены на природный газ и уголь достигли рекордного уровня.</a:t>
            </a:r>
            <a:endParaRPr/>
          </a:p>
        </p:txBody>
      </p:sp>
      <p:sp>
        <p:nvSpPr>
          <p:cNvPr id="107" name="Google Shape;107;g1206e9da333_0_345"/>
          <p:cNvSpPr txBox="1"/>
          <p:nvPr/>
        </p:nvSpPr>
        <p:spPr>
          <a:xfrm>
            <a:off x="311700" y="4774200"/>
            <a:ext cx="54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TradingView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1206e9da333_0_345"/>
          <p:cNvSpPr txBox="1"/>
          <p:nvPr/>
        </p:nvSpPr>
        <p:spPr>
          <a:xfrm>
            <a:off x="4680000" y="3812025"/>
            <a:ext cx="221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Цена нефти марки Brent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g1206e9da333_0_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00" y="1080000"/>
            <a:ext cx="4320000" cy="252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06e9da333_0_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ru" sz="2500"/>
              <a:t>Рынок пальмового масла до и после 24 февраля</a:t>
            </a:r>
            <a:endParaRPr sz="2500"/>
          </a:p>
        </p:txBody>
      </p:sp>
      <p:sp>
        <p:nvSpPr>
          <p:cNvPr id="115" name="Google Shape;115;g1206e9da333_0_169"/>
          <p:cNvSpPr txBox="1">
            <a:spLocks noGrp="1"/>
          </p:cNvSpPr>
          <p:nvPr>
            <p:ph type="body" idx="2"/>
          </p:nvPr>
        </p:nvSpPr>
        <p:spPr>
          <a:xfrm>
            <a:off x="311700" y="1080000"/>
            <a:ext cx="379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/>
              <a:t>22 февраля фьючерсы на пальмовое масло торговались на уровне 6 000 ринггит за тонну (RM/MT) 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/>
              <a:t>1 марта цена превысила 7 000 ринггит за тонну (RM/MT)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/>
              <a:t>9 марта - достигла 7 200 ринггит за тонну (RM/MT) 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/>
              <a:t>17 мая Bursa Malaysia: FCPO1 - 6 114 (RM/MT)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/>
              <a:t>Сложившаяся ситуация в Черноморском регионе и угроза срыва посевной вероятно будет играть на повышение цен</a:t>
            </a:r>
            <a:endParaRPr sz="1200"/>
          </a:p>
        </p:txBody>
      </p:sp>
      <p:sp>
        <p:nvSpPr>
          <p:cNvPr id="116" name="Google Shape;116;g1206e9da333_0_169"/>
          <p:cNvSpPr txBox="1"/>
          <p:nvPr/>
        </p:nvSpPr>
        <p:spPr>
          <a:xfrm>
            <a:off x="311700" y="4774200"/>
            <a:ext cx="54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Источник: Malaysian Palm Oil Board</a:t>
            </a:r>
            <a:r>
              <a:rPr lang="ru" sz="1200">
                <a:solidFill>
                  <a:schemeClr val="dk2"/>
                </a:solidFill>
              </a:rPr>
              <a:t>; Bursa Malaysia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206e9da333_0_169"/>
          <p:cNvSpPr txBox="1"/>
          <p:nvPr/>
        </p:nvSpPr>
        <p:spPr>
          <a:xfrm>
            <a:off x="4680000" y="3812025"/>
            <a:ext cx="432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Фьючерс на пальмовое масло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1206e9da333_0_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00" y="1080000"/>
            <a:ext cx="4320000" cy="252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1920</Words>
  <Application>Microsoft Office PowerPoint</Application>
  <PresentationFormat>Экран (16:9)</PresentationFormat>
  <Paragraphs>134</Paragraphs>
  <Slides>22</Slides>
  <Notes>22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Пищевая промышленность без Пальмового Масла</vt:lpstr>
      <vt:lpstr>Презентация PowerPoint</vt:lpstr>
      <vt:lpstr>Презентация PowerPoint</vt:lpstr>
      <vt:lpstr>Импорт пальмового масла</vt:lpstr>
      <vt:lpstr>ТР ТС 024/2011 На масложировую продукцию</vt:lpstr>
      <vt:lpstr>ТР ТС 024/2011 На масложировую продукцию</vt:lpstr>
      <vt:lpstr>Россия до и после 24 февраля</vt:lpstr>
      <vt:lpstr>Товарные рынки до и после 24 февраля</vt:lpstr>
      <vt:lpstr>Рынок пальмового масла до и после 24 февраля</vt:lpstr>
      <vt:lpstr>Рынок пальмового масла: взгляд в 2022 из 2021 года</vt:lpstr>
      <vt:lpstr>Презентация PowerPoint</vt:lpstr>
      <vt:lpstr>Изменения логистики наливных грузов </vt:lpstr>
      <vt:lpstr>Изменения логистики контейнерных перевозок</vt:lpstr>
      <vt:lpstr>Запрет на экспорт пальмового масла</vt:lpstr>
      <vt:lpstr>Продукция масложировых предприятий</vt:lpstr>
      <vt:lpstr>Продукция масложировых предприятий</vt:lpstr>
      <vt:lpstr>Продукция масложировых предприятий</vt:lpstr>
      <vt:lpstr>Импортозамещаемое - импортозаместить</vt:lpstr>
      <vt:lpstr>Перспективы пищевой промышленности</vt:lpstr>
      <vt:lpstr>Презентация PowerPoint</vt:lpstr>
      <vt:lpstr>На заводе Renault возобновят производство «Москвич»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Пищевая промышленность без Пальмового Масла</dc:title>
  <dc:creator>Алексей</dc:creator>
  <cp:lastModifiedBy>ALEKSANDR SEMENOV</cp:lastModifiedBy>
  <cp:revision>2</cp:revision>
  <dcterms:modified xsi:type="dcterms:W3CDTF">2022-05-23T07:23:51Z</dcterms:modified>
</cp:coreProperties>
</file>