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1035" r:id="rId3"/>
    <p:sldId id="1027" r:id="rId4"/>
    <p:sldId id="1032" r:id="rId5"/>
    <p:sldId id="1034" r:id="rId6"/>
    <p:sldId id="1033" r:id="rId7"/>
    <p:sldId id="1036" r:id="rId8"/>
    <p:sldId id="993" r:id="rId9"/>
    <p:sldId id="1038" r:id="rId10"/>
    <p:sldId id="263" r:id="rId11"/>
    <p:sldId id="1001" r:id="rId12"/>
    <p:sldId id="1028" r:id="rId13"/>
    <p:sldId id="1029" r:id="rId14"/>
    <p:sldId id="1030" r:id="rId15"/>
    <p:sldId id="1031" r:id="rId16"/>
    <p:sldId id="265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1C7"/>
    <a:srgbClr val="285FC2"/>
    <a:srgbClr val="2557B1"/>
    <a:srgbClr val="2F4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883" autoAdjust="0"/>
  </p:normalViewPr>
  <p:slideViewPr>
    <p:cSldViewPr snapToGrid="0">
      <p:cViewPr varScale="1">
        <p:scale>
          <a:sx n="80" d="100"/>
          <a:sy n="80" d="100"/>
        </p:scale>
        <p:origin x="80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246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86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C3F67589-C8FE-5B4B-8AB2-A318CD00A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421EEA-EE55-4213-AAB0-2A61E52C8F64}" type="datetime1">
              <a:rPr lang="en-GB" smtClean="0"/>
              <a:t>22/05/2022</a:t>
            </a:fld>
            <a:endParaRPr lang="en-GB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E1E4AA1-DC12-9342-A578-751E89D90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Development of sustainable digital tools in fragile context </a:t>
            </a:r>
            <a:endParaRPr lang="en-GB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990F9E1-F786-BA45-8DB5-34149B21F4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582E985-85F4-804A-8B7D-7EFD4E3801F4}"/>
              </a:ext>
            </a:extLst>
          </p:cNvPr>
          <p:cNvSpPr txBox="1"/>
          <p:nvPr/>
        </p:nvSpPr>
        <p:spPr>
          <a:xfrm>
            <a:off x="453839" y="907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08000" indent="-108000" algn="l"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</a:pPr>
            <a:endParaRPr lang="de-DE" sz="1013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304AFAB4-670F-9D42-892A-CC0C0C969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22" name="Inhaltsplatzhalter 6">
            <a:extLst>
              <a:ext uri="{FF2B5EF4-FFF2-40B4-BE49-F238E27FC236}">
                <a16:creationId xmlns:a16="http://schemas.microsoft.com/office/drawing/2014/main" id="{C1493AFB-853F-2D48-B505-A16E628918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21494" y="1113235"/>
            <a:ext cx="3684098" cy="3278435"/>
          </a:xfrm>
        </p:spPr>
        <p:txBody>
          <a:bodyPr>
            <a:noAutofit/>
          </a:bodyPr>
          <a:lstStyle>
            <a:lvl1pPr>
              <a:defRPr b="1" i="0">
                <a:latin typeface="Poppins" pitchFamily="2" charset="77"/>
                <a:cs typeface="Poppins" pitchFamily="2" charset="77"/>
              </a:defRPr>
            </a:lvl1pPr>
            <a:lvl3pPr marL="108000" indent="-108000">
              <a:buClr>
                <a:srgbClr val="0AB7AE"/>
              </a:buClr>
              <a:buFont typeface="Arial" panose="020B0604020202020204" pitchFamily="34" charset="0"/>
              <a:buChar char="•"/>
              <a:defRPr/>
            </a:lvl3pPr>
            <a:lvl4pPr marL="216000" indent="-108000">
              <a:buClr>
                <a:srgbClr val="0AB7AE"/>
              </a:buClr>
              <a:buFont typeface="Arial" panose="020B0604020202020204" pitchFamily="34" charset="0"/>
              <a:buChar char="•"/>
              <a:defRPr/>
            </a:lvl4pPr>
            <a:lvl5pPr marL="324000" indent="-108000">
              <a:buClr>
                <a:srgbClr val="0AB7AE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b="1" i="0">
                <a:latin typeface="Poppins" pitchFamily="2" charset="77"/>
                <a:cs typeface="Poppins" pitchFamily="2" charset="77"/>
              </a:rPr>
              <a:t>SUBHEADLINE</a:t>
            </a:r>
            <a:endParaRPr lang="de-DE"/>
          </a:p>
          <a:p>
            <a:pPr lvl="1"/>
            <a:r>
              <a:rPr lang="de-DE"/>
              <a:t>2nd Level</a:t>
            </a:r>
          </a:p>
          <a:p>
            <a:pPr lvl="2"/>
            <a:r>
              <a:rPr lang="de-DE"/>
              <a:t>3rd Level</a:t>
            </a:r>
          </a:p>
          <a:p>
            <a:pPr lvl="3"/>
            <a:r>
              <a:rPr lang="de-DE"/>
              <a:t>4th Level</a:t>
            </a:r>
          </a:p>
          <a:p>
            <a:pPr lvl="4"/>
            <a:r>
              <a:rPr lang="de-DE"/>
              <a:t>5th Level</a:t>
            </a:r>
          </a:p>
        </p:txBody>
      </p:sp>
      <p:sp>
        <p:nvSpPr>
          <p:cNvPr id="23" name="Inhaltsplatzhalter 6">
            <a:extLst>
              <a:ext uri="{FF2B5EF4-FFF2-40B4-BE49-F238E27FC236}">
                <a16:creationId xmlns:a16="http://schemas.microsoft.com/office/drawing/2014/main" id="{5744797C-A137-174E-83DE-7BB42E284F2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4397865" y="1113235"/>
            <a:ext cx="3684098" cy="3278435"/>
          </a:xfrm>
        </p:spPr>
        <p:txBody>
          <a:bodyPr>
            <a:noAutofit/>
          </a:bodyPr>
          <a:lstStyle>
            <a:lvl1pPr>
              <a:defRPr b="1" i="0">
                <a:latin typeface="Poppins" pitchFamily="2" charset="77"/>
                <a:cs typeface="Poppins" pitchFamily="2" charset="77"/>
              </a:defRPr>
            </a:lvl1pPr>
            <a:lvl3pPr marL="108000" indent="-108000">
              <a:buClr>
                <a:srgbClr val="0AB7AE"/>
              </a:buClr>
              <a:buFont typeface="Arial" panose="020B0604020202020204" pitchFamily="34" charset="0"/>
              <a:buChar char="•"/>
              <a:defRPr/>
            </a:lvl3pPr>
            <a:lvl4pPr marL="216000" indent="-108000">
              <a:buClr>
                <a:srgbClr val="0AB7AE"/>
              </a:buClr>
              <a:buFont typeface="Arial" panose="020B0604020202020204" pitchFamily="34" charset="0"/>
              <a:buChar char="•"/>
              <a:defRPr/>
            </a:lvl4pPr>
            <a:lvl5pPr marL="324000" indent="-108000">
              <a:buClr>
                <a:srgbClr val="0AB7AE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b="1" i="0">
                <a:latin typeface="Poppins" pitchFamily="2" charset="77"/>
                <a:cs typeface="Poppins" pitchFamily="2" charset="77"/>
              </a:rPr>
              <a:t>SUBHEADLINE</a:t>
            </a:r>
            <a:endParaRPr lang="de-DE"/>
          </a:p>
          <a:p>
            <a:pPr lvl="1"/>
            <a:r>
              <a:rPr lang="de-DE"/>
              <a:t>2nd Level</a:t>
            </a:r>
          </a:p>
          <a:p>
            <a:pPr lvl="2"/>
            <a:r>
              <a:rPr lang="de-DE"/>
              <a:t>3rd Level</a:t>
            </a:r>
          </a:p>
          <a:p>
            <a:pPr lvl="3"/>
            <a:r>
              <a:rPr lang="de-DE"/>
              <a:t>4th Level</a:t>
            </a:r>
          </a:p>
          <a:p>
            <a:pPr lvl="4"/>
            <a:r>
              <a:rPr lang="de-DE"/>
              <a:t>5th Level</a:t>
            </a:r>
          </a:p>
        </p:txBody>
      </p:sp>
    </p:spTree>
    <p:extLst>
      <p:ext uri="{BB962C8B-B14F-4D97-AF65-F5344CB8AC3E}">
        <p14:creationId xmlns:p14="http://schemas.microsoft.com/office/powerpoint/2010/main" val="248444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de-DE"/>
              <a:t>Formatvorlagen des Textmasters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3804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58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ttn.tech/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hyperlink" Target="mailto:natalya.ibrayeva@giz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76000">
              <a:srgbClr val="2371C7"/>
            </a:gs>
          </a:gsLst>
          <a:lin ang="5400000" scaled="1"/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A12C64-4294-479A-A784-03F262E4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00" y="1536381"/>
            <a:ext cx="8826600" cy="602700"/>
          </a:xfrm>
        </p:spPr>
        <p:txBody>
          <a:bodyPr/>
          <a:lstStyle/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Центрально-Азиатская сеть трансфера </a:t>
            </a:r>
            <a:br>
              <a:rPr lang="ru-RU" sz="2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технологий</a:t>
            </a:r>
            <a:endParaRPr lang="de-DE" sz="2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E4C2ADF6-2B2E-49E9-B75F-157FF04DE2A5}"/>
              </a:ext>
            </a:extLst>
          </p:cNvPr>
          <p:cNvSpPr txBox="1">
            <a:spLocks/>
          </p:cNvSpPr>
          <p:nvPr/>
        </p:nvSpPr>
        <p:spPr bwMode="gray">
          <a:xfrm>
            <a:off x="356961" y="2731909"/>
            <a:ext cx="7970837" cy="21929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XIII </a:t>
            </a:r>
            <a:r>
              <a:rPr lang="ru-RU" dirty="0"/>
              <a:t>Молочная Олимпиада</a:t>
            </a:r>
            <a:r>
              <a:rPr lang="en-GB" dirty="0"/>
              <a:t>    </a:t>
            </a:r>
            <a:r>
              <a:rPr lang="en-GB" b="1" dirty="0"/>
              <a:t>|</a:t>
            </a:r>
            <a:r>
              <a:rPr lang="en-GB" dirty="0"/>
              <a:t>   </a:t>
            </a:r>
            <a:r>
              <a:rPr lang="ru-RU" dirty="0"/>
              <a:t>Май</a:t>
            </a:r>
            <a:r>
              <a:rPr lang="en-GB" dirty="0"/>
              <a:t> 2022   |   </a:t>
            </a:r>
            <a:r>
              <a:rPr lang="ru-RU" dirty="0"/>
              <a:t>Алматы</a:t>
            </a:r>
            <a:endParaRPr lang="en-GB" dirty="0"/>
          </a:p>
        </p:txBody>
      </p:sp>
      <p:cxnSp>
        <p:nvCxnSpPr>
          <p:cNvPr id="7" name="Google Shape;111;p20">
            <a:extLst>
              <a:ext uri="{FF2B5EF4-FFF2-40B4-BE49-F238E27FC236}">
                <a16:creationId xmlns:a16="http://schemas.microsoft.com/office/drawing/2014/main" id="{497F4D45-3A82-4FFA-A9CF-D238BAE78232}"/>
              </a:ext>
            </a:extLst>
          </p:cNvPr>
          <p:cNvCxnSpPr>
            <a:cxnSpLocks/>
          </p:cNvCxnSpPr>
          <p:nvPr/>
        </p:nvCxnSpPr>
        <p:spPr>
          <a:xfrm>
            <a:off x="6491743" y="4077571"/>
            <a:ext cx="2652257" cy="0"/>
          </a:xfrm>
          <a:prstGeom prst="straightConnector1">
            <a:avLst/>
          </a:prstGeom>
          <a:noFill/>
          <a:ln w="142875" cap="flat" cmpd="sng">
            <a:solidFill>
              <a:srgbClr val="2371C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F74848-B888-4ED9-94DA-17571CC80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9"/>
          <a:stretch/>
        </p:blipFill>
        <p:spPr>
          <a:xfrm>
            <a:off x="457236" y="3381163"/>
            <a:ext cx="1058104" cy="586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89592-FE37-4E04-9000-EBA725084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359" y="3381163"/>
            <a:ext cx="1205507" cy="586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E25321-5F8D-4F0C-88F1-9B5C4744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885" y="3381163"/>
            <a:ext cx="908148" cy="586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08872-6249-421E-AAFA-ABD001FD8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07" y="3071235"/>
            <a:ext cx="2371725" cy="1647825"/>
          </a:xfrm>
          <a:prstGeom prst="rect">
            <a:avLst/>
          </a:prstGeom>
        </p:spPr>
      </p:pic>
      <p:sp>
        <p:nvSpPr>
          <p:cNvPr id="6" name="Текст 2">
            <a:extLst>
              <a:ext uri="{FF2B5EF4-FFF2-40B4-BE49-F238E27FC236}">
                <a16:creationId xmlns:a16="http://schemas.microsoft.com/office/drawing/2014/main" id="{E4089041-DD9A-4E5C-8F9F-A48FF08E7D15}"/>
              </a:ext>
            </a:extLst>
          </p:cNvPr>
          <p:cNvSpPr txBox="1">
            <a:spLocks/>
          </p:cNvSpPr>
          <p:nvPr/>
        </p:nvSpPr>
        <p:spPr>
          <a:xfrm>
            <a:off x="3386767" y="1053323"/>
            <a:ext cx="1345817" cy="67843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200" b="1" dirty="0"/>
              <a:t>Центр в Кыргызстане</a:t>
            </a:r>
            <a:endParaRPr lang="de-DE" sz="12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EDB94DB-AC2E-49B6-8D53-361C6BA70F6E}"/>
              </a:ext>
            </a:extLst>
          </p:cNvPr>
          <p:cNvSpPr/>
          <p:nvPr/>
        </p:nvSpPr>
        <p:spPr>
          <a:xfrm>
            <a:off x="3623557" y="1571720"/>
            <a:ext cx="2113797" cy="2043365"/>
          </a:xfrm>
          <a:prstGeom prst="ellipse">
            <a:avLst/>
          </a:prstGeom>
          <a:noFill/>
          <a:ln w="44450">
            <a:solidFill>
              <a:srgbClr val="2371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84055-F904-436A-AC73-68C347DC2368}"/>
              </a:ext>
            </a:extLst>
          </p:cNvPr>
          <p:cNvSpPr txBox="1"/>
          <p:nvPr/>
        </p:nvSpPr>
        <p:spPr>
          <a:xfrm>
            <a:off x="4136984" y="2393347"/>
            <a:ext cx="1191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ЦТТОП</a:t>
            </a:r>
            <a:endParaRPr lang="de-DE" sz="2000" b="1" dirty="0"/>
          </a:p>
        </p:txBody>
      </p:sp>
      <p:pic>
        <p:nvPicPr>
          <p:cNvPr id="9" name="Picture 4" descr="Кыргызский Государственный Технический Университет им. И. Раззакова,  Политех, проспект Чынгыза Айтматова, 66, Бишкек — 2ГИС">
            <a:extLst>
              <a:ext uri="{FF2B5EF4-FFF2-40B4-BE49-F238E27FC236}">
                <a16:creationId xmlns:a16="http://schemas.microsoft.com/office/drawing/2014/main" id="{CA5E5321-844D-4D87-9FB0-4FEC77B41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 b="7086"/>
          <a:stretch/>
        </p:blipFill>
        <p:spPr bwMode="auto">
          <a:xfrm>
            <a:off x="1096413" y="515377"/>
            <a:ext cx="2264715" cy="209787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Поступающим АТУ – Алматинский технологический университет">
            <a:extLst>
              <a:ext uri="{FF2B5EF4-FFF2-40B4-BE49-F238E27FC236}">
                <a16:creationId xmlns:a16="http://schemas.microsoft.com/office/drawing/2014/main" id="{2D4D3B9F-6B41-4785-BD18-19714FE5E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r="29850"/>
          <a:stretch/>
        </p:blipFill>
        <p:spPr bwMode="auto">
          <a:xfrm>
            <a:off x="6041747" y="409468"/>
            <a:ext cx="1972104" cy="196614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50A1EE-7D3C-4D2E-BF5B-C9895DEB629B}"/>
              </a:ext>
            </a:extLst>
          </p:cNvPr>
          <p:cNvSpPr txBox="1"/>
          <p:nvPr/>
        </p:nvSpPr>
        <p:spPr>
          <a:xfrm>
            <a:off x="5061220" y="1064324"/>
            <a:ext cx="146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/>
              <a:t>Центр в Казахстане</a:t>
            </a:r>
            <a:endParaRPr lang="de-DE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0BB1C5-48F2-4D5B-B107-EAB08B4C5166}"/>
              </a:ext>
            </a:extLst>
          </p:cNvPr>
          <p:cNvSpPr txBox="1"/>
          <p:nvPr/>
        </p:nvSpPr>
        <p:spPr>
          <a:xfrm>
            <a:off x="3361128" y="3580773"/>
            <a:ext cx="146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/>
              <a:t>Центр в Таджикистане </a:t>
            </a:r>
            <a:endParaRPr lang="de-DE" sz="1200" b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8B1A83-FDCC-4DE4-9148-07DFF1D8E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4620" y="1690771"/>
            <a:ext cx="789289" cy="423318"/>
          </a:xfrm>
          <a:prstGeom prst="rect">
            <a:avLst/>
          </a:prstGeom>
        </p:spPr>
      </p:pic>
      <p:pic>
        <p:nvPicPr>
          <p:cNvPr id="14" name="Picture 4" descr="Flags, Symbols, &amp; Currencies of Kazakhstan - World Atlas">
            <a:extLst>
              <a:ext uri="{FF2B5EF4-FFF2-40B4-BE49-F238E27FC236}">
                <a16:creationId xmlns:a16="http://schemas.microsoft.com/office/drawing/2014/main" id="{A114AAA9-1C7D-4251-B7FF-07BF5DF3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94" y="1690771"/>
            <a:ext cx="79374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AF0F16FE-C54F-4E7F-9C13-2ED6B06664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4619" y="3071235"/>
            <a:ext cx="789289" cy="4233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4F4735-8D8D-4DE0-9D0F-AE09E6ABEA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6305" y="2972074"/>
            <a:ext cx="3131389" cy="8167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ECE6-C79C-4C6E-BBE8-44457F9270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7829" y="651760"/>
            <a:ext cx="7375359" cy="322719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t">
            <a:noAutofit/>
          </a:bodyPr>
          <a:lstStyle/>
          <a:p>
            <a:pPr marL="114300" indent="0">
              <a:spcBef>
                <a:spcPts val="1800"/>
              </a:spcBef>
              <a:buNone/>
            </a:pP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сотрудничество между университетами, разработчиками </a:t>
            </a:r>
            <a:b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промышленными предприятиями.</a:t>
            </a:r>
            <a:r>
              <a:rPr lang="en-US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Объединить Центры из Кыргызстана, Казахстана, Таджикистана и университеты в структуре которых они созданы Центры</a:t>
            </a:r>
            <a:r>
              <a:rPr lang="en-US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осуществляют управление платформой из трех стран</a:t>
            </a:r>
            <a:r>
              <a:rPr lang="en-US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Значимые инструменты</a:t>
            </a:r>
            <a:r>
              <a:rPr lang="en-US" sz="17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предложений на технологии, патенты, проекты университетов и разработчиков.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запросов на технологию от промышленных предприятий.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сети между университетами трех стран</a:t>
            </a:r>
            <a:r>
              <a:rPr lang="en-US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650D979-240A-441F-AF52-56306FA9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62992"/>
            <a:ext cx="8458200" cy="540000"/>
          </a:xfrm>
          <a:solidFill>
            <a:srgbClr val="FFFFFF"/>
          </a:solidFill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2371C7"/>
                </a:solidFill>
                <a:latin typeface="+mj-lt"/>
              </a:rPr>
              <a:t>Центрально-Азиатская сеть трансфера технологий </a:t>
            </a:r>
            <a:endParaRPr lang="en-US" sz="2400" b="1" dirty="0">
              <a:solidFill>
                <a:srgbClr val="2371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0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31B575-F5CD-43FC-B3F4-8C1959E3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54" y="449890"/>
            <a:ext cx="8458200" cy="540000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rgbClr val="2371C7"/>
                </a:solidFill>
                <a:latin typeface="+mj-lt"/>
              </a:rPr>
              <a:t>Центрально-Азиатская сеть трансфера технологий </a:t>
            </a:r>
            <a:endParaRPr lang="en-US" sz="2400" dirty="0">
              <a:solidFill>
                <a:srgbClr val="2371C7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ECE6-C79C-4C6E-BBE8-44457F9270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7829" y="1039241"/>
            <a:ext cx="7626407" cy="322719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t">
            <a:noAutofit/>
          </a:bodyPr>
          <a:lstStyle/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52A34E-6D5E-4556-8560-22BB9416B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2" y="1470101"/>
            <a:ext cx="6519672" cy="3223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E097CE-9419-4A51-8943-DA3F689EF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54" y="1039241"/>
            <a:ext cx="4012838" cy="377652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1326393-27FE-47F1-9D33-20901C823980}"/>
              </a:ext>
            </a:extLst>
          </p:cNvPr>
          <p:cNvCxnSpPr>
            <a:cxnSpLocks/>
          </p:cNvCxnSpPr>
          <p:nvPr/>
        </p:nvCxnSpPr>
        <p:spPr>
          <a:xfrm flipV="1">
            <a:off x="1949476" y="1754752"/>
            <a:ext cx="2904337" cy="16539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6BA2B57-CD54-48A7-8D37-9457D8AFFC1B}"/>
              </a:ext>
            </a:extLst>
          </p:cNvPr>
          <p:cNvCxnSpPr/>
          <p:nvPr/>
        </p:nvCxnSpPr>
        <p:spPr>
          <a:xfrm>
            <a:off x="1949476" y="3408744"/>
            <a:ext cx="2904337" cy="11227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9C22FA01-3B5F-4FD2-A4A2-5C92AC4719C7}"/>
              </a:ext>
            </a:extLst>
          </p:cNvPr>
          <p:cNvSpPr/>
          <p:nvPr/>
        </p:nvSpPr>
        <p:spPr>
          <a:xfrm>
            <a:off x="4836451" y="17258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50F342C-5DAA-4648-BB37-6DEF7CE941AD}"/>
              </a:ext>
            </a:extLst>
          </p:cNvPr>
          <p:cNvSpPr/>
          <p:nvPr/>
        </p:nvSpPr>
        <p:spPr>
          <a:xfrm>
            <a:off x="4830953" y="450862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9752B8D1-F01B-4AC4-B4AC-081C8CF5FFFB}"/>
              </a:ext>
            </a:extLst>
          </p:cNvPr>
          <p:cNvSpPr txBox="1">
            <a:spLocks/>
          </p:cNvSpPr>
          <p:nvPr/>
        </p:nvSpPr>
        <p:spPr bwMode="gray">
          <a:xfrm>
            <a:off x="482154" y="1076288"/>
            <a:ext cx="7334339" cy="15054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1" i="0" u="none" strike="noStrike" cap="none">
                <a:solidFill>
                  <a:schemeClr val="l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8000" marR="0" lvl="2" indent="-108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AB7AE"/>
              </a:buClr>
              <a:buSzPts val="1400"/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6000" marR="0" lvl="3" indent="-108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AB7AE"/>
              </a:buClr>
              <a:buSzPts val="1400"/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24000" marR="0" lvl="4" indent="-108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AB7AE"/>
              </a:buClr>
              <a:buSzPts val="1400"/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indent="0">
              <a:buNone/>
            </a:pPr>
            <a:r>
              <a:rPr lang="ru-RU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предложений от разработчиков </a:t>
            </a:r>
            <a:endParaRPr lang="en-US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8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31B575-F5CD-43FC-B3F4-8C1959E3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62992"/>
            <a:ext cx="8458200" cy="540000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rgbClr val="2371C7"/>
                </a:solidFill>
                <a:latin typeface="+mj-lt"/>
              </a:rPr>
              <a:t>Центрально-Азиатская сеть трансфера технологий </a:t>
            </a:r>
            <a:endParaRPr lang="en-US" sz="2400" dirty="0">
              <a:solidFill>
                <a:srgbClr val="2371C7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ECE6-C79C-4C6E-BBE8-44457F9270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7829" y="737489"/>
            <a:ext cx="7626407" cy="322719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t">
            <a:noAutofit/>
          </a:bodyPr>
          <a:lstStyle/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05904-2C5C-4EC5-9F50-CF45FDB8C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63" y="1034902"/>
            <a:ext cx="5542626" cy="40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7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31B575-F5CD-43FC-B3F4-8C1959E3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62992"/>
            <a:ext cx="8458200" cy="540000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rgbClr val="2371C7"/>
                </a:solidFill>
                <a:latin typeface="+mj-lt"/>
              </a:rPr>
              <a:t>Центрально-Азиатская сеть трансфера технологий </a:t>
            </a:r>
            <a:endParaRPr lang="en-US" sz="2400" dirty="0">
              <a:solidFill>
                <a:srgbClr val="2371C7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ECE6-C79C-4C6E-BBE8-44457F9270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87829" y="1039241"/>
            <a:ext cx="7626407" cy="322719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t">
            <a:noAutofit/>
          </a:bodyPr>
          <a:lstStyle/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D9CF87-9B04-4E53-A651-FEE94BEC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1419118"/>
            <a:ext cx="4714502" cy="33147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AE99C12-F0B6-479E-9FA0-AFA338B66E5A}"/>
              </a:ext>
            </a:extLst>
          </p:cNvPr>
          <p:cNvSpPr/>
          <p:nvPr/>
        </p:nvSpPr>
        <p:spPr>
          <a:xfrm>
            <a:off x="5302331" y="1028923"/>
            <a:ext cx="2243764" cy="41821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Фильтр выбора страны</a:t>
            </a:r>
            <a:endParaRPr lang="de-DE" sz="1000" dirty="0" err="1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8168950-6C69-453C-99A0-D3819A0BC2E9}"/>
              </a:ext>
            </a:extLst>
          </p:cNvPr>
          <p:cNvCxnSpPr/>
          <p:nvPr/>
        </p:nvCxnSpPr>
        <p:spPr>
          <a:xfrm flipH="1">
            <a:off x="3164619" y="1039241"/>
            <a:ext cx="2137712" cy="670289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C710409-2771-4F4D-835C-2CA32119CB10}"/>
              </a:ext>
            </a:extLst>
          </p:cNvPr>
          <p:cNvCxnSpPr>
            <a:cxnSpLocks/>
          </p:cNvCxnSpPr>
          <p:nvPr/>
        </p:nvCxnSpPr>
        <p:spPr>
          <a:xfrm flipH="1">
            <a:off x="3164619" y="1447137"/>
            <a:ext cx="2137712" cy="262393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C2341B49-8418-4FA0-9BFC-6C3DB683C4EF}"/>
              </a:ext>
            </a:extLst>
          </p:cNvPr>
          <p:cNvSpPr/>
          <p:nvPr/>
        </p:nvSpPr>
        <p:spPr>
          <a:xfrm>
            <a:off x="5279471" y="101122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EADE33B-DA20-46EE-A113-71975C03F13F}"/>
              </a:ext>
            </a:extLst>
          </p:cNvPr>
          <p:cNvSpPr/>
          <p:nvPr/>
        </p:nvSpPr>
        <p:spPr>
          <a:xfrm>
            <a:off x="5290901" y="14191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BDED77-0C2F-4E46-BA87-A2C415E4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351" y="1673068"/>
            <a:ext cx="2181225" cy="305752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605C95-2FD2-46CA-B8A3-E7226B830931}"/>
              </a:ext>
            </a:extLst>
          </p:cNvPr>
          <p:cNvCxnSpPr>
            <a:cxnSpLocks/>
          </p:cNvCxnSpPr>
          <p:nvPr/>
        </p:nvCxnSpPr>
        <p:spPr>
          <a:xfrm flipH="1" flipV="1">
            <a:off x="5025224" y="1806066"/>
            <a:ext cx="1398990" cy="2840248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3F0EF58-AA5A-4E81-A1CD-0232D8E34798}"/>
              </a:ext>
            </a:extLst>
          </p:cNvPr>
          <p:cNvCxnSpPr>
            <a:cxnSpLocks/>
          </p:cNvCxnSpPr>
          <p:nvPr/>
        </p:nvCxnSpPr>
        <p:spPr>
          <a:xfrm flipH="1">
            <a:off x="5025224" y="1719848"/>
            <a:ext cx="1407345" cy="86218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Овал 19">
            <a:extLst>
              <a:ext uri="{FF2B5EF4-FFF2-40B4-BE49-F238E27FC236}">
                <a16:creationId xmlns:a16="http://schemas.microsoft.com/office/drawing/2014/main" id="{D15AD624-C690-4910-B04C-2760BFDACD98}"/>
              </a:ext>
            </a:extLst>
          </p:cNvPr>
          <p:cNvSpPr/>
          <p:nvPr/>
        </p:nvSpPr>
        <p:spPr>
          <a:xfrm>
            <a:off x="6389995" y="169183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96ED422-B4C1-4EF1-9FCA-B1E67ED336F4}"/>
              </a:ext>
            </a:extLst>
          </p:cNvPr>
          <p:cNvSpPr/>
          <p:nvPr/>
        </p:nvSpPr>
        <p:spPr>
          <a:xfrm>
            <a:off x="6401353" y="464273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5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5C2B1F-C841-4AD5-B909-D21AEF55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05" y="1080175"/>
            <a:ext cx="5389118" cy="33147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31B575-F5CD-43FC-B3F4-8C1959E3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262992"/>
            <a:ext cx="8458200" cy="540000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rgbClr val="2371C7"/>
                </a:solidFill>
                <a:latin typeface="+mj-lt"/>
              </a:rPr>
              <a:t>Центрально-Азиатская сеть трансфера технологий </a:t>
            </a:r>
            <a:endParaRPr lang="en-US" sz="2400" dirty="0">
              <a:solidFill>
                <a:srgbClr val="2371C7"/>
              </a:solidFill>
              <a:latin typeface="+mj-lt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CB69424-914E-4927-A76D-2711BAFF953D}"/>
              </a:ext>
            </a:extLst>
          </p:cNvPr>
          <p:cNvSpPr txBox="1">
            <a:spLocks/>
          </p:cNvSpPr>
          <p:nvPr/>
        </p:nvSpPr>
        <p:spPr bwMode="gray">
          <a:xfrm>
            <a:off x="238179" y="773595"/>
            <a:ext cx="7334339" cy="150546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1" i="0" u="none" strike="noStrike" cap="none">
                <a:solidFill>
                  <a:schemeClr val="lt2"/>
                </a:solidFill>
                <a:latin typeface="Poppins" pitchFamily="2" charset="77"/>
                <a:ea typeface="Roboto"/>
                <a:cs typeface="Poppins" pitchFamily="2" charset="77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8000" marR="0" lvl="2" indent="-108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AB7AE"/>
              </a:buClr>
              <a:buSzPts val="1400"/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16000" marR="0" lvl="3" indent="-108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AB7AE"/>
              </a:buClr>
              <a:buSzPts val="1400"/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24000" marR="0" lvl="4" indent="-108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AB7AE"/>
              </a:buClr>
              <a:buSzPts val="1400"/>
              <a:buFont typeface="Arial" panose="020B0604020202020204" pitchFamily="34" charset="0"/>
              <a:buChar char="•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indent="0">
              <a:buNone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запросов от предприятий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B3B84E-5437-4CE6-8636-DF3E19C8F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04" y="1692860"/>
            <a:ext cx="2821717" cy="2955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08C718A-3AB0-459B-B21E-8B2EE49559F5}"/>
              </a:ext>
            </a:extLst>
          </p:cNvPr>
          <p:cNvCxnSpPr>
            <a:cxnSpLocks/>
          </p:cNvCxnSpPr>
          <p:nvPr/>
        </p:nvCxnSpPr>
        <p:spPr>
          <a:xfrm flipV="1">
            <a:off x="5583504" y="2022909"/>
            <a:ext cx="493905" cy="485622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CE76AFC-E74F-4656-92BE-C10BB868690B}"/>
              </a:ext>
            </a:extLst>
          </p:cNvPr>
          <p:cNvCxnSpPr>
            <a:cxnSpLocks/>
          </p:cNvCxnSpPr>
          <p:nvPr/>
        </p:nvCxnSpPr>
        <p:spPr>
          <a:xfrm>
            <a:off x="5582283" y="2508531"/>
            <a:ext cx="501821" cy="1836846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5F5366D9-76F6-4D03-B693-CD6962B48CC7}"/>
              </a:ext>
            </a:extLst>
          </p:cNvPr>
          <p:cNvSpPr/>
          <p:nvPr/>
        </p:nvSpPr>
        <p:spPr>
          <a:xfrm>
            <a:off x="6061245" y="2000049"/>
            <a:ext cx="45719" cy="45719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Блок-схема: узел 11">
            <a:extLst>
              <a:ext uri="{FF2B5EF4-FFF2-40B4-BE49-F238E27FC236}">
                <a16:creationId xmlns:a16="http://schemas.microsoft.com/office/drawing/2014/main" id="{26A9CF10-CB59-4C5C-AD46-E7766746FABA}"/>
              </a:ext>
            </a:extLst>
          </p:cNvPr>
          <p:cNvSpPr/>
          <p:nvPr/>
        </p:nvSpPr>
        <p:spPr>
          <a:xfrm>
            <a:off x="6061245" y="4322517"/>
            <a:ext cx="45719" cy="45719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233044F-3961-4096-AD64-8F6321E40BCC}"/>
              </a:ext>
            </a:extLst>
          </p:cNvPr>
          <p:cNvSpPr/>
          <p:nvPr/>
        </p:nvSpPr>
        <p:spPr>
          <a:xfrm>
            <a:off x="6350221" y="995572"/>
            <a:ext cx="2243764" cy="41821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Фильтр выбора страны</a:t>
            </a:r>
            <a:endParaRPr lang="de-DE" sz="1000" dirty="0" err="1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034110A-99B9-4EC0-8601-BC85354FB20E}"/>
              </a:ext>
            </a:extLst>
          </p:cNvPr>
          <p:cNvCxnSpPr>
            <a:cxnSpLocks/>
          </p:cNvCxnSpPr>
          <p:nvPr/>
        </p:nvCxnSpPr>
        <p:spPr>
          <a:xfrm flipH="1">
            <a:off x="4059767" y="1046687"/>
            <a:ext cx="2283113" cy="1401798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D51FD9E-BDD9-4480-B419-2B48078A77FC}"/>
              </a:ext>
            </a:extLst>
          </p:cNvPr>
          <p:cNvCxnSpPr>
            <a:cxnSpLocks/>
          </p:cNvCxnSpPr>
          <p:nvPr/>
        </p:nvCxnSpPr>
        <p:spPr>
          <a:xfrm flipH="1">
            <a:off x="4059767" y="1390115"/>
            <a:ext cx="2290455" cy="1058370"/>
          </a:xfrm>
          <a:prstGeom prst="line">
            <a:avLst/>
          </a:prstGeom>
          <a:ln w="12700">
            <a:solidFill>
              <a:srgbClr val="237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6C3D8597-0CC7-491F-B63E-F7CF32585469}"/>
              </a:ext>
            </a:extLst>
          </p:cNvPr>
          <p:cNvSpPr/>
          <p:nvPr/>
        </p:nvSpPr>
        <p:spPr>
          <a:xfrm>
            <a:off x="6327361" y="1015740"/>
            <a:ext cx="45719" cy="45719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BA7D5AE0-9DFD-4CC6-BBE5-0F215F2F0A72}"/>
              </a:ext>
            </a:extLst>
          </p:cNvPr>
          <p:cNvSpPr/>
          <p:nvPr/>
        </p:nvSpPr>
        <p:spPr>
          <a:xfrm>
            <a:off x="6336506" y="1364204"/>
            <a:ext cx="45719" cy="45719"/>
          </a:xfrm>
          <a:prstGeom prst="flowChartConnector">
            <a:avLst/>
          </a:prstGeom>
          <a:solidFill>
            <a:srgbClr val="BA1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061208C-D218-48A0-B559-2DEAE8AE8657}"/>
              </a:ext>
            </a:extLst>
          </p:cNvPr>
          <p:cNvSpPr/>
          <p:nvPr/>
        </p:nvSpPr>
        <p:spPr>
          <a:xfrm>
            <a:off x="6320021" y="10238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4C5B3BA-3642-4E79-B178-391E643C2CDF}"/>
              </a:ext>
            </a:extLst>
          </p:cNvPr>
          <p:cNvSpPr/>
          <p:nvPr/>
        </p:nvSpPr>
        <p:spPr>
          <a:xfrm>
            <a:off x="6330445" y="135916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29D22C7-4EC8-4986-B01F-AB639B813B5C}"/>
              </a:ext>
            </a:extLst>
          </p:cNvPr>
          <p:cNvSpPr/>
          <p:nvPr/>
        </p:nvSpPr>
        <p:spPr>
          <a:xfrm>
            <a:off x="6057897" y="199501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F834441-15EB-4CD9-897A-B5B8C97648E7}"/>
              </a:ext>
            </a:extLst>
          </p:cNvPr>
          <p:cNvSpPr/>
          <p:nvPr/>
        </p:nvSpPr>
        <p:spPr>
          <a:xfrm>
            <a:off x="6057897" y="43170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553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2371C7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solidFill>
            <a:srgbClr val="2371C7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+mj-lt"/>
              </a:rPr>
              <a:t>Спасибо!</a:t>
            </a:r>
            <a:endParaRPr dirty="0">
              <a:latin typeface="+mj-lt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solidFill>
            <a:srgbClr val="2371C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+mn-lt"/>
              </a:rPr>
              <a:t>Контактная информация: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+mn-lt"/>
              </a:rPr>
              <a:t>Центрально-Азиатская сеть трансфера технологий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400" dirty="0">
              <a:latin typeface="+mn-lt"/>
            </a:endParaRPr>
          </a:p>
          <a:p>
            <a:pPr marL="0" lvl="0" indent="0">
              <a:buNone/>
            </a:pPr>
            <a:r>
              <a:rPr lang="de-DE" sz="1400" dirty="0">
                <a:latin typeface="+mn-lt"/>
                <a:hlinkClick r:id="rId3"/>
              </a:rPr>
              <a:t>https://cattn.tech/ru/</a:t>
            </a:r>
            <a:endParaRPr lang="ru-RU" sz="1400" dirty="0">
              <a:latin typeface="+mn-lt"/>
            </a:endParaRPr>
          </a:p>
          <a:p>
            <a:pPr marL="0" lvl="0" indent="0">
              <a:buNone/>
            </a:pPr>
            <a:endParaRPr lang="ru-RU" sz="1400" dirty="0">
              <a:latin typeface="+mn-lt"/>
            </a:endParaRPr>
          </a:p>
          <a:p>
            <a:pPr marL="0" lvl="0" indent="0">
              <a:buNone/>
            </a:pPr>
            <a:r>
              <a:rPr lang="en-US" sz="1400" dirty="0">
                <a:latin typeface="+mn-lt"/>
              </a:rPr>
              <a:t>E-mail:</a:t>
            </a:r>
          </a:p>
          <a:p>
            <a:pPr marL="0" lvl="0" indent="0">
              <a:buNone/>
            </a:pPr>
            <a:r>
              <a:rPr lang="de-DE" sz="1400" dirty="0">
                <a:latin typeface="+mn-lt"/>
                <a:hlinkClick r:id="rId4"/>
              </a:rPr>
              <a:t>natalya.ibrayeva@giz.de</a:t>
            </a:r>
            <a:r>
              <a:rPr lang="ru-RU" sz="1400" dirty="0">
                <a:latin typeface="+mn-lt"/>
              </a:rPr>
              <a:t> </a:t>
            </a:r>
            <a:endParaRPr sz="1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+mn-lt"/>
              </a:rPr>
              <a:t> </a:t>
            </a:r>
            <a:endParaRPr sz="1400" dirty="0">
              <a:latin typeface="+mn-lt"/>
            </a:endParaRPr>
          </a:p>
        </p:txBody>
      </p:sp>
      <p:pic>
        <p:nvPicPr>
          <p:cNvPr id="1026" name="Picture 2" descr="Бесплатный клип-арт, рукопожатие, бесплатный клипарт, бесплатный клипарт -  Разное">
            <a:extLst>
              <a:ext uri="{FF2B5EF4-FFF2-40B4-BE49-F238E27FC236}">
                <a16:creationId xmlns:a16="http://schemas.microsoft.com/office/drawing/2014/main" id="{EF11984D-EE8D-40CC-9349-BCA792691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76" y="1311200"/>
            <a:ext cx="3546502" cy="25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A12C64-4294-479A-A784-03F262E46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500" y="2085340"/>
            <a:ext cx="8826500" cy="601663"/>
          </a:xfrm>
        </p:spPr>
        <p:txBody>
          <a:bodyPr/>
          <a:lstStyle/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Международный опыт использования платформ для взаимодействия между университетами, разработчиками и бизнесом</a:t>
            </a:r>
            <a:endParaRPr lang="de-DE" sz="2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Google Shape;111;p20">
            <a:extLst>
              <a:ext uri="{FF2B5EF4-FFF2-40B4-BE49-F238E27FC236}">
                <a16:creationId xmlns:a16="http://schemas.microsoft.com/office/drawing/2014/main" id="{497F4D45-3A82-4FFA-A9CF-D238BAE78232}"/>
              </a:ext>
            </a:extLst>
          </p:cNvPr>
          <p:cNvCxnSpPr>
            <a:cxnSpLocks/>
          </p:cNvCxnSpPr>
          <p:nvPr/>
        </p:nvCxnSpPr>
        <p:spPr>
          <a:xfrm>
            <a:off x="6491743" y="4077571"/>
            <a:ext cx="2652257" cy="0"/>
          </a:xfrm>
          <a:prstGeom prst="straightConnector1">
            <a:avLst/>
          </a:prstGeom>
          <a:noFill/>
          <a:ln w="142875" cap="flat" cmpd="sng">
            <a:solidFill>
              <a:srgbClr val="2371C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5360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5731617-27F1-4593-82CC-08352481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7" y="727053"/>
            <a:ext cx="8567183" cy="270565"/>
          </a:xfrm>
        </p:spPr>
        <p:txBody>
          <a:bodyPr/>
          <a:lstStyle/>
          <a:p>
            <a:r>
              <a:rPr lang="ru-RU" sz="2600" dirty="0"/>
              <a:t>Центральноазиатская сеть трансфера технологий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461F8-8F24-43FD-9DC4-562C7A0C5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817" y="874209"/>
            <a:ext cx="7845777" cy="3594750"/>
          </a:xfrm>
        </p:spPr>
        <p:txBody>
          <a:bodyPr/>
          <a:lstStyle/>
          <a:p>
            <a:pPr marL="114300" indent="0">
              <a:buNone/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MeKTory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de-DE" sz="1400" b="1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Talltech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Междисциплинарная платформа для магистрантов и аспирантов.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1200 m2 помещения для поддержки творчества.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Применение результатов исследования, возможность экспериментов.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Новые рабочие места и возможности стажировки для студентов.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3993B28-B8DF-46E6-B8B9-8954CE54408E}"/>
              </a:ext>
            </a:extLst>
          </p:cNvPr>
          <p:cNvSpPr txBox="1">
            <a:spLocks/>
          </p:cNvSpPr>
          <p:nvPr/>
        </p:nvSpPr>
        <p:spPr bwMode="gray">
          <a:xfrm>
            <a:off x="576817" y="373060"/>
            <a:ext cx="8458200" cy="5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400" b="1" dirty="0">
                <a:solidFill>
                  <a:srgbClr val="2371C7"/>
                </a:solidFill>
                <a:latin typeface="+mj-lt"/>
              </a:rPr>
              <a:t>Пример платформы:</a:t>
            </a:r>
            <a:endParaRPr lang="en-US" sz="2400" b="1" dirty="0">
              <a:solidFill>
                <a:srgbClr val="2371C7"/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6F439D4-6F6D-4437-93EC-389FAB58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882" y="2459063"/>
            <a:ext cx="1585493" cy="1313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D76CA8D-880E-4D15-A21E-5BD25E06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90" y="2336273"/>
            <a:ext cx="2594744" cy="11921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Dokumendid\Mektory\Reklaam\Presentatsioonid\start-up.jpg">
            <a:extLst>
              <a:ext uri="{FF2B5EF4-FFF2-40B4-BE49-F238E27FC236}">
                <a16:creationId xmlns:a16="http://schemas.microsoft.com/office/drawing/2014/main" id="{FBF1932A-5E7A-451F-90C2-254D01527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0549" y="3638375"/>
            <a:ext cx="1751451" cy="1313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BD5D78-262B-4744-9FE7-C9D94B8CC72E}"/>
              </a:ext>
            </a:extLst>
          </p:cNvPr>
          <p:cNvSpPr txBox="1"/>
          <p:nvPr/>
        </p:nvSpPr>
        <p:spPr>
          <a:xfrm>
            <a:off x="682166" y="3886839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Обучение</a:t>
            </a:r>
            <a:endParaRPr lang="de-D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44C3B-819F-455B-BF06-B1A5E6C34B8E}"/>
              </a:ext>
            </a:extLst>
          </p:cNvPr>
          <p:cNvSpPr txBox="1"/>
          <p:nvPr/>
        </p:nvSpPr>
        <p:spPr>
          <a:xfrm>
            <a:off x="6145815" y="3511121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НИОКР</a:t>
            </a:r>
            <a:endParaRPr lang="de-D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AFC99-9F73-42F8-B0E4-D1E0FE30EFF8}"/>
              </a:ext>
            </a:extLst>
          </p:cNvPr>
          <p:cNvSpPr txBox="1"/>
          <p:nvPr/>
        </p:nvSpPr>
        <p:spPr>
          <a:xfrm>
            <a:off x="3204559" y="3151739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Бизнес</a:t>
            </a:r>
            <a:endParaRPr lang="de-DE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4111FFF-3264-4114-B7AD-0B617061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95" y="4335194"/>
            <a:ext cx="904875" cy="6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87839875-A548-4D0E-9437-4B564303C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56" y="3798261"/>
            <a:ext cx="18732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01953AD-B938-4BED-A0E6-9704C8A01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69" y="4547561"/>
            <a:ext cx="890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2B680B24-3A7C-4F1F-8B32-B4EA1643F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56" y="4442443"/>
            <a:ext cx="1206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E17DC175-90D0-49C4-87A4-2C3315C14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81" y="3280735"/>
            <a:ext cx="866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87787E2-3E11-4908-B9F3-9870C17A4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63" y="3641934"/>
            <a:ext cx="1183135" cy="52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4107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5731617-27F1-4593-82CC-08352481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7" y="727053"/>
            <a:ext cx="8567183" cy="270565"/>
          </a:xfrm>
        </p:spPr>
        <p:txBody>
          <a:bodyPr/>
          <a:lstStyle/>
          <a:p>
            <a:r>
              <a:rPr lang="ru-RU" sz="2600" dirty="0"/>
              <a:t>Центральноазиатская сеть трансфера технологий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461F8-8F24-43FD-9DC4-562C7A0C5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834" y="872800"/>
            <a:ext cx="7845777" cy="3240192"/>
          </a:xfrm>
        </p:spPr>
        <p:txBody>
          <a:bodyPr/>
          <a:lstStyle/>
          <a:p>
            <a:pPr marL="114300" indent="0">
              <a:buNone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Адаптер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-</a:t>
            </a:r>
            <a:r>
              <a:rPr lang="et-EE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Supra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- межуниверситетская платформа для компаний.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3993B28-B8DF-46E6-B8B9-8954CE54408E}"/>
              </a:ext>
            </a:extLst>
          </p:cNvPr>
          <p:cNvSpPr txBox="1">
            <a:spLocks/>
          </p:cNvSpPr>
          <p:nvPr/>
        </p:nvSpPr>
        <p:spPr bwMode="gray">
          <a:xfrm>
            <a:off x="576817" y="373060"/>
            <a:ext cx="8458200" cy="5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400" b="1" dirty="0">
                <a:solidFill>
                  <a:srgbClr val="2371C7"/>
                </a:solidFill>
              </a:rPr>
              <a:t>Пример платформы:</a:t>
            </a:r>
            <a:endParaRPr lang="en-US" sz="2400" b="1" dirty="0">
              <a:solidFill>
                <a:srgbClr val="2371C7"/>
              </a:solidFill>
              <a:latin typeface="+mj-lt"/>
            </a:endParaRPr>
          </a:p>
        </p:txBody>
      </p:sp>
      <p:pic>
        <p:nvPicPr>
          <p:cNvPr id="5" name="Shape 103">
            <a:extLst>
              <a:ext uri="{FF2B5EF4-FFF2-40B4-BE49-F238E27FC236}">
                <a16:creationId xmlns:a16="http://schemas.microsoft.com/office/drawing/2014/main" id="{08E35B6D-CF1B-4643-A6C6-DFBEC9B5581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369" y="1412801"/>
            <a:ext cx="3359932" cy="314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06">
            <a:extLst>
              <a:ext uri="{FF2B5EF4-FFF2-40B4-BE49-F238E27FC236}">
                <a16:creationId xmlns:a16="http://schemas.microsoft.com/office/drawing/2014/main" id="{FAC7D9AA-2268-4F34-AA54-0478F7DF77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802" y="1412800"/>
            <a:ext cx="1547337" cy="15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07">
            <a:extLst>
              <a:ext uri="{FF2B5EF4-FFF2-40B4-BE49-F238E27FC236}">
                <a16:creationId xmlns:a16="http://schemas.microsoft.com/office/drawing/2014/main" id="{7BE8040C-13C6-4DEB-98A9-909CD29A360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1802" y="3089731"/>
            <a:ext cx="1548002" cy="15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8">
            <a:extLst>
              <a:ext uri="{FF2B5EF4-FFF2-40B4-BE49-F238E27FC236}">
                <a16:creationId xmlns:a16="http://schemas.microsoft.com/office/drawing/2014/main" id="{9F20062C-0D6F-422E-9F84-CB5F05BBAE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690" y="3089731"/>
            <a:ext cx="1411709" cy="146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09">
            <a:extLst>
              <a:ext uri="{FF2B5EF4-FFF2-40B4-BE49-F238E27FC236}">
                <a16:creationId xmlns:a16="http://schemas.microsoft.com/office/drawing/2014/main" id="{6FC47EFB-FF7E-4138-9FE6-330E46EC7D0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1954" y="1412800"/>
            <a:ext cx="1547999" cy="154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24373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5731617-27F1-4593-82CC-08352481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7" y="727053"/>
            <a:ext cx="8567183" cy="270565"/>
          </a:xfrm>
        </p:spPr>
        <p:txBody>
          <a:bodyPr/>
          <a:lstStyle/>
          <a:p>
            <a:r>
              <a:rPr lang="ru-RU" sz="2600" dirty="0"/>
              <a:t>Центральноазиатская сеть трансфера технологий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64237E-D525-48C9-B2E4-F213DFECC6D8}"/>
              </a:ext>
            </a:extLst>
          </p:cNvPr>
          <p:cNvSpPr txBox="1">
            <a:spLocks/>
          </p:cNvSpPr>
          <p:nvPr/>
        </p:nvSpPr>
        <p:spPr>
          <a:xfrm>
            <a:off x="576817" y="2793682"/>
            <a:ext cx="8223250" cy="43974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t-EE"/>
          </a:p>
          <a:p>
            <a:endParaRPr lang="et-EE"/>
          </a:p>
          <a:p>
            <a:endParaRPr lang="et-EE"/>
          </a:p>
          <a:p>
            <a:endParaRPr lang="et-EE"/>
          </a:p>
          <a:p>
            <a:endParaRPr lang="et-EE"/>
          </a:p>
          <a:p>
            <a:endParaRPr lang="et-EE"/>
          </a:p>
          <a:p>
            <a:endParaRPr lang="et-EE" dirty="0"/>
          </a:p>
        </p:txBody>
      </p:sp>
      <p:pic>
        <p:nvPicPr>
          <p:cNvPr id="8" name="Shape 171">
            <a:extLst>
              <a:ext uri="{FF2B5EF4-FFF2-40B4-BE49-F238E27FC236}">
                <a16:creationId xmlns:a16="http://schemas.microsoft.com/office/drawing/2014/main" id="{EEEC517B-2472-4690-A337-0D42901BB96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375" y="287382"/>
            <a:ext cx="8223250" cy="27856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9AE3325-F428-4234-884E-D8BE7D441049}"/>
              </a:ext>
            </a:extLst>
          </p:cNvPr>
          <p:cNvSpPr/>
          <p:nvPr/>
        </p:nvSpPr>
        <p:spPr>
          <a:xfrm>
            <a:off x="460375" y="3975880"/>
            <a:ext cx="74014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АДАПТЕР</a:t>
            </a:r>
            <a:r>
              <a:rPr lang="en-US" dirty="0">
                <a:latin typeface="+mn-lt"/>
              </a:rPr>
              <a:t> – </a:t>
            </a:r>
            <a:r>
              <a:rPr lang="ru-RU" dirty="0">
                <a:latin typeface="+mn-lt"/>
              </a:rPr>
              <a:t>соединяет научные исследования и бизнес. </a:t>
            </a:r>
            <a:br>
              <a:rPr lang="en-US" dirty="0">
                <a:latin typeface="+mn-lt"/>
              </a:rPr>
            </a:br>
            <a:r>
              <a:rPr lang="ru-RU" dirty="0">
                <a:latin typeface="+mn-lt"/>
              </a:rPr>
              <a:t>АДАПТЕР - это единый магазин или единое окно, которое позволяет подать запрос в эстонские научно-исследовательские институты.</a:t>
            </a:r>
            <a:br>
              <a:rPr lang="en-US" sz="2400" dirty="0">
                <a:latin typeface="EB Garamond" panose="020B0604020202020204" charset="-70"/>
              </a:rPr>
            </a:br>
            <a:endParaRPr lang="et-EE" sz="2400" dirty="0">
              <a:latin typeface="EB Garamond" panose="020B0604020202020204" charset="-7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0D63C-6847-4939-A500-FAA3D80FBA2F}"/>
              </a:ext>
            </a:extLst>
          </p:cNvPr>
          <p:cNvSpPr/>
          <p:nvPr/>
        </p:nvSpPr>
        <p:spPr>
          <a:xfrm>
            <a:off x="460375" y="3136941"/>
            <a:ext cx="191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Отправка запроса </a:t>
            </a:r>
          </a:p>
          <a:p>
            <a:r>
              <a:rPr lang="ru-RU" dirty="0">
                <a:latin typeface="+mn-lt"/>
              </a:rPr>
              <a:t>Команда анализирует запрос</a:t>
            </a:r>
            <a:endParaRPr lang="et-EE" sz="2400" dirty="0">
              <a:latin typeface="EB Garamond" panose="020B0604020202020204" charset="-7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BF24CFC-F88B-453B-A391-9DAB86604D4C}"/>
              </a:ext>
            </a:extLst>
          </p:cNvPr>
          <p:cNvSpPr/>
          <p:nvPr/>
        </p:nvSpPr>
        <p:spPr>
          <a:xfrm>
            <a:off x="2613642" y="3121439"/>
            <a:ext cx="191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Подбор экспертов</a:t>
            </a:r>
            <a:r>
              <a:rPr lang="en-US" dirty="0">
                <a:latin typeface="+mn-lt"/>
              </a:rPr>
              <a:t>/</a:t>
            </a:r>
            <a:r>
              <a:rPr lang="ru-RU" dirty="0">
                <a:latin typeface="+mn-lt"/>
              </a:rPr>
              <a:t>научных сотрудников</a:t>
            </a:r>
            <a:endParaRPr lang="et-EE" sz="2400" dirty="0">
              <a:latin typeface="EB Garamond" panose="020B0604020202020204" charset="-7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84BCF1E-A37A-4AFC-BAD2-5DB0BF9EFCFB}"/>
              </a:ext>
            </a:extLst>
          </p:cNvPr>
          <p:cNvSpPr/>
          <p:nvPr/>
        </p:nvSpPr>
        <p:spPr>
          <a:xfrm>
            <a:off x="4749138" y="3121439"/>
            <a:ext cx="1915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Исследование</a:t>
            </a:r>
            <a:endParaRPr lang="et-EE" sz="2400" dirty="0">
              <a:latin typeface="EB Garamond" panose="020B0604020202020204" charset="-7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F67E7A4-4299-4370-A21A-F4FBE002F40D}"/>
              </a:ext>
            </a:extLst>
          </p:cNvPr>
          <p:cNvSpPr/>
          <p:nvPr/>
        </p:nvSpPr>
        <p:spPr>
          <a:xfrm>
            <a:off x="6768193" y="3143376"/>
            <a:ext cx="1915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Разработка решения </a:t>
            </a:r>
            <a:endParaRPr lang="et-EE" dirty="0">
              <a:latin typeface="EB Garamond" panose="020B0604020202020204" charset="-70"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0F7D99F2-D770-42E4-9E64-5512CC5F6ADC}"/>
              </a:ext>
            </a:extLst>
          </p:cNvPr>
          <p:cNvSpPr/>
          <p:nvPr/>
        </p:nvSpPr>
        <p:spPr>
          <a:xfrm>
            <a:off x="2228850" y="3429216"/>
            <a:ext cx="263399" cy="83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714DB5C-0BA3-4353-ABB3-B26A32B41218}"/>
              </a:ext>
            </a:extLst>
          </p:cNvPr>
          <p:cNvSpPr/>
          <p:nvPr/>
        </p:nvSpPr>
        <p:spPr>
          <a:xfrm>
            <a:off x="4440300" y="3419851"/>
            <a:ext cx="263399" cy="83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4DA637C8-7F28-48E8-9BC6-52305CC0B3F0}"/>
              </a:ext>
            </a:extLst>
          </p:cNvPr>
          <p:cNvSpPr/>
          <p:nvPr/>
        </p:nvSpPr>
        <p:spPr>
          <a:xfrm>
            <a:off x="6314874" y="3419851"/>
            <a:ext cx="263399" cy="83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AEECBA5-5C2C-444E-904D-0CC153E1A006}"/>
              </a:ext>
            </a:extLst>
          </p:cNvPr>
          <p:cNvCxnSpPr/>
          <p:nvPr/>
        </p:nvCxnSpPr>
        <p:spPr>
          <a:xfrm>
            <a:off x="576817" y="3975880"/>
            <a:ext cx="1915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697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5731617-27F1-4593-82CC-08352481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17" y="727053"/>
            <a:ext cx="8567183" cy="270565"/>
          </a:xfrm>
        </p:spPr>
        <p:txBody>
          <a:bodyPr/>
          <a:lstStyle/>
          <a:p>
            <a:r>
              <a:rPr lang="ru-RU" sz="2600" dirty="0"/>
              <a:t>Центральноазиатская сеть трансфера технологий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461F8-8F24-43FD-9DC4-562C7A0C5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817" y="862335"/>
            <a:ext cx="7845777" cy="3240192"/>
          </a:xfrm>
        </p:spPr>
        <p:txBody>
          <a:bodyPr/>
          <a:lstStyle/>
          <a:p>
            <a:pPr marL="114300" indent="0">
              <a:buNone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Российская сеть трансфера технологий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Russian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Technology Transfer Network, RTTN)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- объединяет более 50 инновационных центров из 40 регионов России и стран СНГ, специализирующихся в сфере трансфера технологи.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974989-5E9B-41CF-A1F0-FE9D1B958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18" y="1747744"/>
            <a:ext cx="6148024" cy="287380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EEA0E605-7928-4EDC-AD22-28BCA971EA55}"/>
              </a:ext>
            </a:extLst>
          </p:cNvPr>
          <p:cNvSpPr txBox="1">
            <a:spLocks/>
          </p:cNvSpPr>
          <p:nvPr/>
        </p:nvSpPr>
        <p:spPr bwMode="gray">
          <a:xfrm>
            <a:off x="685800" y="410635"/>
            <a:ext cx="8458200" cy="5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400" b="1" dirty="0">
                <a:solidFill>
                  <a:srgbClr val="2371C7"/>
                </a:solidFill>
                <a:latin typeface="+mj-lt"/>
              </a:rPr>
              <a:t>Пример платформы:</a:t>
            </a:r>
            <a:endParaRPr lang="en-US" sz="2400" b="1" dirty="0">
              <a:solidFill>
                <a:srgbClr val="2371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3968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FA12C64-4294-479A-A784-03F262E46A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500" y="2085340"/>
            <a:ext cx="8826500" cy="601663"/>
          </a:xfrm>
        </p:spPr>
        <p:txBody>
          <a:bodyPr/>
          <a:lstStyle/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Центрально-Азиатская сеть трансфера </a:t>
            </a:r>
            <a:br>
              <a:rPr lang="ru-RU" sz="2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технологий</a:t>
            </a:r>
            <a:endParaRPr lang="de-DE" sz="26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7" name="Google Shape;111;p20">
            <a:extLst>
              <a:ext uri="{FF2B5EF4-FFF2-40B4-BE49-F238E27FC236}">
                <a16:creationId xmlns:a16="http://schemas.microsoft.com/office/drawing/2014/main" id="{497F4D45-3A82-4FFA-A9CF-D238BAE78232}"/>
              </a:ext>
            </a:extLst>
          </p:cNvPr>
          <p:cNvCxnSpPr>
            <a:cxnSpLocks/>
          </p:cNvCxnSpPr>
          <p:nvPr/>
        </p:nvCxnSpPr>
        <p:spPr>
          <a:xfrm>
            <a:off x="6491743" y="4077571"/>
            <a:ext cx="2652257" cy="0"/>
          </a:xfrm>
          <a:prstGeom prst="straightConnector1">
            <a:avLst/>
          </a:prstGeom>
          <a:noFill/>
          <a:ln w="142875" cap="flat" cmpd="sng">
            <a:solidFill>
              <a:srgbClr val="2371C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5397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31B575-F5CD-43FC-B3F4-8C1959E3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14" y="262992"/>
            <a:ext cx="8458200" cy="540000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rgbClr val="2371C7"/>
                </a:solidFill>
                <a:latin typeface="+mj-lt"/>
              </a:rPr>
              <a:t>Центрально-Азиатская сеть трансфера технологий </a:t>
            </a:r>
            <a:endParaRPr lang="en-US" sz="2400" dirty="0">
              <a:solidFill>
                <a:srgbClr val="2371C7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ECE6-C79C-4C6E-BBE8-44457F92704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6214" y="802992"/>
            <a:ext cx="8049957" cy="3227196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vert="horz" lIns="0" tIns="0" rIns="0" bIns="0" rtlCol="0" anchor="t">
            <a:noAutofit/>
          </a:bodyPr>
          <a:lstStyle/>
          <a:p>
            <a:pPr marL="114300" indent="0">
              <a:buNone/>
            </a:pP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Платформа разработана Центрами трансфера технологий образования и предпринимательства (Центр) при поддержке 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Регионального Проекта «Профессиональное образование для секторов экономического роста в Центральной Азии» (англ. PECA) реализуемого </a:t>
            </a:r>
            <a:r>
              <a:rPr lang="ru-RU" sz="1400" b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Deutsche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b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Gesellschaft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b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für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b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Internationale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ru-RU" sz="1400" b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Zusammenarbeit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(GIZ) </a:t>
            </a:r>
            <a:r>
              <a:rPr lang="ru-RU" sz="1400" b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GmbH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(Германским обществом по международному сотрудничеству).</a:t>
            </a:r>
          </a:p>
          <a:p>
            <a:pPr marL="114300" indent="0">
              <a:buNone/>
            </a:pPr>
            <a:r>
              <a:rPr lang="en-US" sz="1700" b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ru-RU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17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4D87CF-F438-4F2B-80F6-82CB5857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2063882"/>
            <a:ext cx="5994223" cy="29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7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6A523A71-E77B-4A99-87B7-F99FC90C0236}"/>
              </a:ext>
            </a:extLst>
          </p:cNvPr>
          <p:cNvSpPr txBox="1">
            <a:spLocks/>
          </p:cNvSpPr>
          <p:nvPr/>
        </p:nvSpPr>
        <p:spPr>
          <a:xfrm>
            <a:off x="410529" y="1004073"/>
            <a:ext cx="2569428" cy="34954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800"/>
              </a:spcBef>
            </a:pPr>
            <a:r>
              <a:rPr lang="ru-RU" sz="1700" dirty="0">
                <a:solidFill>
                  <a:srgbClr val="C00000"/>
                </a:solidFill>
              </a:rPr>
              <a:t>Центр в Кыргызстане</a:t>
            </a:r>
            <a:endParaRPr lang="en-US" sz="1700" dirty="0">
              <a:solidFill>
                <a:srgbClr val="C00000"/>
              </a:solidFill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Учрежден в 2017 году в рамках меморандума о взаимодействии между Кыргызским государственным техническим университетом имени </a:t>
            </a:r>
            <a:br>
              <a:rPr lang="ru-RU" sz="1200" dirty="0"/>
            </a:br>
            <a:r>
              <a:rPr lang="ru-RU" sz="1200" dirty="0"/>
              <a:t>И. </a:t>
            </a:r>
            <a:r>
              <a:rPr lang="ru-RU" sz="1200" dirty="0" err="1"/>
              <a:t>Раззакова</a:t>
            </a:r>
            <a:r>
              <a:rPr lang="ru-RU" sz="1200" dirty="0"/>
              <a:t> (КГТУ), Ассоциацией производителей обогащенной муки и хлебопродуктов, Ассоциацией поставщиков (производителей и дистрибьюторов) и Региональным Проектом GIZ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Офис в УПЦ «Технолог» КГТУ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2021 год – создано структурное подразделения в КГТУ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Офис в КГТУ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1200" dirty="0"/>
          </a:p>
          <a:p>
            <a:endParaRPr lang="en-GB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B87594B0-3393-4358-8681-83D0165299B6}"/>
              </a:ext>
            </a:extLst>
          </p:cNvPr>
          <p:cNvSpPr txBox="1">
            <a:spLocks/>
          </p:cNvSpPr>
          <p:nvPr/>
        </p:nvSpPr>
        <p:spPr bwMode="gray">
          <a:xfrm>
            <a:off x="3375759" y="1004074"/>
            <a:ext cx="2569428" cy="3495469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700" dirty="0">
                <a:solidFill>
                  <a:srgbClr val="C00000"/>
                </a:solidFill>
              </a:rPr>
              <a:t>Центр в Казахстане</a:t>
            </a:r>
            <a:endParaRPr lang="en-US" sz="17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Создан в 2017 году на основание меморандума между АЭК и СППК</a:t>
            </a: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Офис в АЭК</a:t>
            </a: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Сентябрь 2019 год - зарегистрирован как общественный фонд </a:t>
            </a: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Апрель 2021 год - 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Ликвидирован общественный фонд</a:t>
            </a: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2021 год – создано структурное подразделение </a:t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Алматинском технологическом  университете (АТУ)</a:t>
            </a: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Офис в АТУ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67E2577-089C-414C-A0BB-7E27DC22C2C0}"/>
              </a:ext>
            </a:extLst>
          </p:cNvPr>
          <p:cNvSpPr txBox="1">
            <a:spLocks/>
          </p:cNvSpPr>
          <p:nvPr/>
        </p:nvSpPr>
        <p:spPr bwMode="gray">
          <a:xfrm>
            <a:off x="6218161" y="1004074"/>
            <a:ext cx="2537799" cy="3495469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1700" dirty="0">
                <a:solidFill>
                  <a:srgbClr val="C00000"/>
                </a:solidFill>
              </a:rPr>
              <a:t>Центре в Таджикистане</a:t>
            </a:r>
            <a:endParaRPr lang="en-US" sz="1700" dirty="0">
              <a:solidFill>
                <a:srgbClr val="C0000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предыдущих этапах проекта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GIZ PECA,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ЦТТОП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был создан при филиале Технологического университета Таджикистана (ТУТ) в городе Исфара в Согдийской области, где Центр работал в период 201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-2018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гг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Позже в 2020 году Проект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GIZ PECA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ТУТ заключили меморандум об учреждении ЦТТОП в главном университете ТУТ в городе Душанбе, где Центр создан и ныне функционирует в качестве структурного подразделения ТУТ.</a:t>
            </a: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Офис в ТУТ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0BB49E-B61A-4417-8988-E87012C15E06}"/>
              </a:ext>
            </a:extLst>
          </p:cNvPr>
          <p:cNvCxnSpPr>
            <a:cxnSpLocks/>
          </p:cNvCxnSpPr>
          <p:nvPr/>
        </p:nvCxnSpPr>
        <p:spPr>
          <a:xfrm>
            <a:off x="3079780" y="1004074"/>
            <a:ext cx="0" cy="3687196"/>
          </a:xfrm>
          <a:prstGeom prst="line">
            <a:avLst/>
          </a:prstGeom>
          <a:ln>
            <a:solidFill>
              <a:srgbClr val="2371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74E6C93-F247-46B1-AA90-4564BAFADF43}"/>
              </a:ext>
            </a:extLst>
          </p:cNvPr>
          <p:cNvCxnSpPr>
            <a:cxnSpLocks/>
          </p:cNvCxnSpPr>
          <p:nvPr/>
        </p:nvCxnSpPr>
        <p:spPr>
          <a:xfrm>
            <a:off x="6018513" y="1004074"/>
            <a:ext cx="0" cy="3687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173348-BC15-48F0-9817-758529FA2FEE}"/>
              </a:ext>
            </a:extLst>
          </p:cNvPr>
          <p:cNvSpPr/>
          <p:nvPr/>
        </p:nvSpPr>
        <p:spPr>
          <a:xfrm>
            <a:off x="322666" y="643957"/>
            <a:ext cx="7971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Центры представлены в трех странах: Кыргызстане, Казахстане и Таджикистане. 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0BEB7F2-D6F7-4C09-A1D7-3C73C69267E1}"/>
              </a:ext>
            </a:extLst>
          </p:cNvPr>
          <p:cNvSpPr txBox="1">
            <a:spLocks/>
          </p:cNvSpPr>
          <p:nvPr/>
        </p:nvSpPr>
        <p:spPr bwMode="gray">
          <a:xfrm>
            <a:off x="431373" y="167903"/>
            <a:ext cx="8458200" cy="54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400" b="1" dirty="0">
                <a:solidFill>
                  <a:srgbClr val="2371C7"/>
                </a:solidFill>
                <a:latin typeface="+mj-lt"/>
              </a:rPr>
              <a:t>Центры</a:t>
            </a:r>
            <a:endParaRPr lang="en-US" sz="2400" b="1" dirty="0">
              <a:solidFill>
                <a:srgbClr val="2371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319368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Экран (16:9)</PresentationFormat>
  <Paragraphs>126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EB Garamond</vt:lpstr>
      <vt:lpstr>Roboto</vt:lpstr>
      <vt:lpstr>TeleNeo Office</vt:lpstr>
      <vt:lpstr>Poppins</vt:lpstr>
      <vt:lpstr>Arial</vt:lpstr>
      <vt:lpstr>Wingdings</vt:lpstr>
      <vt:lpstr>Material</vt:lpstr>
      <vt:lpstr>Центрально-Азиатская сеть трансфера  технологий</vt:lpstr>
      <vt:lpstr>Международный опыт использования платформ для взаимодействия между университетами, разработчиками и бизнесом</vt:lpstr>
      <vt:lpstr>Центральноазиатская сеть трансфера технологий </vt:lpstr>
      <vt:lpstr>Центральноазиатская сеть трансфера технологий </vt:lpstr>
      <vt:lpstr>Центральноазиатская сеть трансфера технологий </vt:lpstr>
      <vt:lpstr>Центральноазиатская сеть трансфера технологий </vt:lpstr>
      <vt:lpstr>Центрально-Азиатская сеть трансфера  технологий</vt:lpstr>
      <vt:lpstr>Центрально-Азиатская сеть трансфера технологий </vt:lpstr>
      <vt:lpstr>Презентация PowerPoint</vt:lpstr>
      <vt:lpstr>Презентация PowerPoint</vt:lpstr>
      <vt:lpstr>Центрально-Азиатская сеть трансфера технологий </vt:lpstr>
      <vt:lpstr>Центрально-Азиатская сеть трансфера технологий </vt:lpstr>
      <vt:lpstr>Центрально-Азиатская сеть трансфера технологий </vt:lpstr>
      <vt:lpstr>Центрально-Азиатская сеть трансфера технологий </vt:lpstr>
      <vt:lpstr>Центрально-Азиатская сеть трансфера технологий 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Центрально-Азиатская сеть трансфера  технологий</dc:title>
  <dc:creator>UserNA3999</dc:creator>
  <cp:lastModifiedBy>Natalya Ibrayeva</cp:lastModifiedBy>
  <cp:revision>26</cp:revision>
  <dcterms:modified xsi:type="dcterms:W3CDTF">2022-05-22T14:45:11Z</dcterms:modified>
</cp:coreProperties>
</file>