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65F5-801D-41D2-8C3B-97F3047FA659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78E-3964-4D12-9D13-65C127CB8D7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7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65F5-801D-41D2-8C3B-97F3047FA659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78E-3964-4D12-9D13-65C127C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4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65F5-801D-41D2-8C3B-97F3047FA659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78E-3964-4D12-9D13-65C127C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65F5-801D-41D2-8C3B-97F3047FA659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78E-3964-4D12-9D13-65C127C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4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65F5-801D-41D2-8C3B-97F3047FA659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78E-3964-4D12-9D13-65C127CB8D7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53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65F5-801D-41D2-8C3B-97F3047FA659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78E-3964-4D12-9D13-65C127C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3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65F5-801D-41D2-8C3B-97F3047FA659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78E-3964-4D12-9D13-65C127C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1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65F5-801D-41D2-8C3B-97F3047FA659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78E-3964-4D12-9D13-65C127C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5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65F5-801D-41D2-8C3B-97F3047FA659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78E-3964-4D12-9D13-65C127C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7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D4E65F5-801D-41D2-8C3B-97F3047FA659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DBA78E-3964-4D12-9D13-65C127C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0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65F5-801D-41D2-8C3B-97F3047FA659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A78E-3964-4D12-9D13-65C127CB8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7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4E65F5-801D-41D2-8C3B-97F3047FA659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DBA78E-3964-4D12-9D13-65C127CB8D7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32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Производство сыров для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HoReCa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anose="020407060603060202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4402975"/>
            <a:ext cx="100584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Myriad Pro Cond" panose="020B0506030403020204" pitchFamily="34" charset="0"/>
              </a:rPr>
              <a:t>Андрей Владимирович Шилов </a:t>
            </a:r>
            <a:endParaRPr lang="en-US" dirty="0">
              <a:solidFill>
                <a:srgbClr val="002060"/>
              </a:solidFill>
              <a:latin typeface="Myriad Pro Cond" panose="020B0506030403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Myriad Pro Cond" panose="020B0506030403020204" pitchFamily="34" charset="0"/>
              </a:rPr>
              <a:t>Генеральный директор </a:t>
            </a:r>
            <a:endParaRPr lang="en-US" dirty="0">
              <a:solidFill>
                <a:srgbClr val="002060"/>
              </a:solidFill>
              <a:latin typeface="Myriad Pro Cond" panose="020B0506030403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Myriad Pro Cond" panose="020B0506030403020204" pitchFamily="34" charset="0"/>
              </a:rPr>
              <a:t>ООО «Пречистенский Молочный Продукт»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6" y="233746"/>
            <a:ext cx="7570923" cy="1771699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088" y="233746"/>
            <a:ext cx="1842592" cy="1563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Растительные альтернативы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натуральным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продуктам в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HoReCa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anose="020407060603060202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5029201" cy="40233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Молодые поколения потребителей </a:t>
            </a:r>
            <a:r>
              <a:rPr lang="en-US" dirty="0" smtClean="0"/>
              <a:t>“Y” </a:t>
            </a:r>
            <a:r>
              <a:rPr lang="ru-RU" dirty="0" smtClean="0"/>
              <a:t>и </a:t>
            </a:r>
            <a:r>
              <a:rPr lang="en-US" dirty="0" smtClean="0"/>
              <a:t>“Z”</a:t>
            </a:r>
            <a:r>
              <a:rPr lang="ru-RU" dirty="0" smtClean="0"/>
              <a:t> все чаще предпочитают натуральным продуктам их растительные альтернативы: </a:t>
            </a:r>
            <a:r>
              <a:rPr lang="ru-RU" dirty="0" err="1" smtClean="0"/>
              <a:t>немолоко</a:t>
            </a:r>
            <a:r>
              <a:rPr lang="ru-RU" dirty="0" smtClean="0"/>
              <a:t>, </a:t>
            </a:r>
            <a:r>
              <a:rPr lang="ru-RU" dirty="0" err="1" smtClean="0"/>
              <a:t>несыр</a:t>
            </a:r>
            <a:r>
              <a:rPr lang="ru-RU" dirty="0" smtClean="0"/>
              <a:t>, </a:t>
            </a:r>
            <a:r>
              <a:rPr lang="ru-RU" dirty="0" err="1" smtClean="0"/>
              <a:t>нейогурты</a:t>
            </a:r>
            <a:r>
              <a:rPr lang="ru-RU" dirty="0" smtClean="0"/>
              <a:t>, </a:t>
            </a:r>
            <a:r>
              <a:rPr lang="ru-RU" dirty="0" err="1" smtClean="0"/>
              <a:t>некотлеты</a:t>
            </a:r>
            <a:r>
              <a:rPr lang="ru-RU" dirty="0" smtClean="0"/>
              <a:t> и пр.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84" y="3015750"/>
            <a:ext cx="5039095" cy="2645525"/>
          </a:xfrm>
          <a:prstGeom prst="rect">
            <a:avLst/>
          </a:prstGeom>
        </p:spPr>
      </p:pic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сохранении текущей тенденции, к 2025-2030 годам основными потребителями как раз и станут эти поколения, а не текущее ведущее поколение </a:t>
            </a:r>
            <a:r>
              <a:rPr lang="en-US" dirty="0"/>
              <a:t>“X”</a:t>
            </a:r>
            <a:r>
              <a:rPr lang="ru-RU" dirty="0"/>
              <a:t> </a:t>
            </a:r>
            <a:r>
              <a:rPr lang="ru-RU" dirty="0" smtClean="0"/>
              <a:t>1965 </a:t>
            </a:r>
            <a:r>
              <a:rPr lang="ru-RU" dirty="0"/>
              <a:t>– </a:t>
            </a:r>
            <a:r>
              <a:rPr lang="ru-RU" dirty="0" smtClean="0"/>
              <a:t>1980 </a:t>
            </a:r>
            <a:r>
              <a:rPr lang="ru-RU" dirty="0"/>
              <a:t>г.р. </a:t>
            </a:r>
          </a:p>
          <a:p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1779948"/>
            <a:ext cx="4389160" cy="28090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286603"/>
            <a:ext cx="1166195" cy="989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0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10" y="1845734"/>
            <a:ext cx="3218411" cy="3218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Растительные альтернативы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известных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производителей для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HoReCa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anose="020407060603060202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Многие известные молочные производители продуктов для сегмента </a:t>
            </a:r>
            <a:r>
              <a:rPr lang="en-US" dirty="0" err="1" smtClean="0"/>
              <a:t>HoReCa</a:t>
            </a:r>
            <a:r>
              <a:rPr lang="ru-RU" dirty="0" smtClean="0"/>
              <a:t> уже начали наряду с молочными продуктами производить продукцию </a:t>
            </a:r>
            <a:r>
              <a:rPr lang="en-US" dirty="0" smtClean="0"/>
              <a:t>Barista </a:t>
            </a:r>
            <a:r>
              <a:rPr lang="ru-RU" dirty="0" smtClean="0"/>
              <a:t>на растительной основе.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76" y="3385358"/>
            <a:ext cx="3864164" cy="259211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Например</a:t>
            </a:r>
            <a:r>
              <a:rPr lang="ru-RU" dirty="0"/>
              <a:t>: </a:t>
            </a:r>
            <a:r>
              <a:rPr lang="en-US" dirty="0" err="1" smtClean="0"/>
              <a:t>Danone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Alpro</a:t>
            </a:r>
            <a:r>
              <a:rPr lang="en-US" dirty="0" smtClean="0"/>
              <a:t>)</a:t>
            </a:r>
            <a:r>
              <a:rPr lang="ru-RU" dirty="0" smtClean="0"/>
              <a:t>, </a:t>
            </a:r>
            <a:r>
              <a:rPr lang="en-US" dirty="0" err="1" smtClean="0"/>
              <a:t>Valio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Oddlygood</a:t>
            </a:r>
            <a:r>
              <a:rPr lang="en-US" dirty="0" smtClean="0"/>
              <a:t>)</a:t>
            </a:r>
            <a:r>
              <a:rPr lang="ru-RU" dirty="0" smtClean="0"/>
              <a:t>, </a:t>
            </a:r>
            <a:r>
              <a:rPr lang="en-US" dirty="0" err="1" smtClean="0"/>
              <a:t>Parmalat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Santal</a:t>
            </a:r>
            <a:r>
              <a:rPr lang="en-US" dirty="0" smtClean="0"/>
              <a:t>)</a:t>
            </a:r>
            <a:r>
              <a:rPr lang="ru-RU" dirty="0" smtClean="0"/>
              <a:t> и </a:t>
            </a:r>
            <a:r>
              <a:rPr lang="ru-RU" dirty="0"/>
              <a:t>другие.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31" y="2367354"/>
            <a:ext cx="2756149" cy="20360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286603"/>
            <a:ext cx="1166195" cy="989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36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Будущее молочной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промышленности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anose="020407060603060202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74" y="1862051"/>
            <a:ext cx="7118812" cy="43856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286603"/>
            <a:ext cx="1166195" cy="989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156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Что такое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HoReCa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?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anose="020407060603060202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Minion Pro Cond" panose="02040706060306020203" pitchFamily="18" charset="0"/>
              </a:rPr>
              <a:t>Ho          Re          Ca</a:t>
            </a:r>
            <a:endParaRPr lang="en-US" sz="4800" dirty="0" smtClean="0">
              <a:latin typeface="Minion Pro Cond" panose="02040706060306020203" pitchFamily="18" charset="0"/>
            </a:endParaRPr>
          </a:p>
          <a:p>
            <a:pPr algn="ctr"/>
            <a:r>
              <a:rPr lang="en-US" sz="4800" dirty="0" smtClean="0">
                <a:latin typeface="Minion Pro Cond" panose="02040706060306020203" pitchFamily="18" charset="0"/>
              </a:rPr>
              <a:t>Hotels      Restaurants     Café, Catering</a:t>
            </a:r>
            <a:endParaRPr lang="ru-RU" sz="4800" dirty="0">
              <a:latin typeface="Minion Pro Cond" panose="020407060603060202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54" y="3875030"/>
            <a:ext cx="2019305" cy="1994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33" y="4062365"/>
            <a:ext cx="2802796" cy="16193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03" y="4099266"/>
            <a:ext cx="1676452" cy="15824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929" y="4062365"/>
            <a:ext cx="2592407" cy="2016317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>
            <a:off x="2158713" y="3002971"/>
            <a:ext cx="548985" cy="458863"/>
          </a:xfrm>
          <a:prstGeom prst="downArrow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896038" y="3002969"/>
            <a:ext cx="548985" cy="458863"/>
          </a:xfrm>
          <a:prstGeom prst="downArrow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476874" y="3002969"/>
            <a:ext cx="548985" cy="458863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0152506" y="3002970"/>
            <a:ext cx="548985" cy="458863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286603"/>
            <a:ext cx="1166195" cy="989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0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Что такое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сети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HoReCa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Ежегодно аналитическими агентствами составляются рейтинги </a:t>
            </a:r>
            <a:r>
              <a:rPr lang="ru-RU" dirty="0"/>
              <a:t>крупнейших в мире сетей ресторанов быстрого питания (</a:t>
            </a:r>
            <a:r>
              <a:rPr lang="ru-RU" b="1" dirty="0" err="1"/>
              <a:t>List</a:t>
            </a:r>
            <a:r>
              <a:rPr lang="ru-RU" b="1" dirty="0"/>
              <a:t> </a:t>
            </a:r>
            <a:r>
              <a:rPr lang="ru-RU" b="1" dirty="0" err="1"/>
              <a:t>of</a:t>
            </a:r>
            <a:r>
              <a:rPr lang="ru-RU" b="1" dirty="0"/>
              <a:t> 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/>
              <a:t>largest</a:t>
            </a:r>
            <a:r>
              <a:rPr lang="ru-RU" b="1" dirty="0"/>
              <a:t> </a:t>
            </a:r>
            <a:r>
              <a:rPr lang="ru-RU" b="1" dirty="0" err="1"/>
              <a:t>fast</a:t>
            </a:r>
            <a:r>
              <a:rPr lang="ru-RU" b="1" dirty="0"/>
              <a:t> </a:t>
            </a:r>
            <a:r>
              <a:rPr lang="ru-RU" b="1" dirty="0" err="1"/>
              <a:t>food</a:t>
            </a:r>
            <a:r>
              <a:rPr lang="ru-RU" b="1" dirty="0"/>
              <a:t> </a:t>
            </a:r>
            <a:r>
              <a:rPr lang="ru-RU" b="1" dirty="0" err="1"/>
              <a:t>restaurant</a:t>
            </a:r>
            <a:r>
              <a:rPr lang="ru-RU" b="1" dirty="0"/>
              <a:t> </a:t>
            </a:r>
            <a:r>
              <a:rPr lang="ru-RU" b="1" dirty="0" err="1"/>
              <a:t>chains</a:t>
            </a:r>
            <a:r>
              <a:rPr lang="ru-RU" dirty="0" smtClean="0"/>
              <a:t>).</a:t>
            </a:r>
          </a:p>
          <a:p>
            <a:r>
              <a:rPr lang="ru-RU" dirty="0" smtClean="0"/>
              <a:t>1. </a:t>
            </a:r>
            <a:r>
              <a:rPr lang="en-US" dirty="0" smtClean="0"/>
              <a:t>McDonald’s – </a:t>
            </a:r>
            <a:r>
              <a:rPr lang="ru-RU" dirty="0" smtClean="0"/>
              <a:t>точки в 177 странах, на 2020 год открыто 39,19 тысяч точек.</a:t>
            </a:r>
          </a:p>
          <a:p>
            <a:r>
              <a:rPr lang="ru-RU" dirty="0" smtClean="0"/>
              <a:t>2. </a:t>
            </a:r>
            <a:r>
              <a:rPr lang="en-US" dirty="0" smtClean="0"/>
              <a:t>Burger King – </a:t>
            </a:r>
            <a:r>
              <a:rPr lang="ru-RU" dirty="0" smtClean="0"/>
              <a:t>точки в 76 странах, на 2019 год – 17,8 тысяч точек.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3. </a:t>
            </a:r>
            <a:r>
              <a:rPr lang="en-US" dirty="0" smtClean="0"/>
              <a:t>Domino’s Pizza – </a:t>
            </a:r>
            <a:r>
              <a:rPr lang="ru-RU" dirty="0" smtClean="0"/>
              <a:t>точки в 85 странах, 16 тыс. точек на 2019 г.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4. </a:t>
            </a:r>
            <a:r>
              <a:rPr lang="en-US" dirty="0" smtClean="0"/>
              <a:t>KFC – </a:t>
            </a:r>
            <a:r>
              <a:rPr lang="ru-RU" dirty="0" smtClean="0"/>
              <a:t>точки в 134 странах, на 2019 год – 15 тыс. точек.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5. </a:t>
            </a:r>
            <a:r>
              <a:rPr lang="en-US" dirty="0" smtClean="0"/>
              <a:t>Pizza Hut – 100 </a:t>
            </a:r>
            <a:r>
              <a:rPr lang="ru-RU" dirty="0" smtClean="0"/>
              <a:t>стран и 15 тыс. точек на 2020 год.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6. </a:t>
            </a:r>
            <a:r>
              <a:rPr lang="ru-RU" dirty="0" err="1" smtClean="0"/>
              <a:t>Додо</a:t>
            </a:r>
            <a:r>
              <a:rPr lang="ru-RU" dirty="0" smtClean="0"/>
              <a:t> Пицца – 767 точек в 15 странах на январь 2022 года.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47" y="3640244"/>
            <a:ext cx="2728911" cy="2554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647" y="5083263"/>
            <a:ext cx="2452741" cy="1111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286603"/>
            <a:ext cx="1166195" cy="989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4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Продуктовое потребление сетями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HoReCa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, срез по молочной продукции.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anose="020407060603060202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813837"/>
            <a:ext cx="3761510" cy="4491243"/>
          </a:xfrm>
        </p:spPr>
      </p:pic>
      <p:sp>
        <p:nvSpPr>
          <p:cNvPr id="6" name="TextBox 5"/>
          <p:cNvSpPr txBox="1"/>
          <p:nvPr/>
        </p:nvSpPr>
        <p:spPr>
          <a:xfrm>
            <a:off x="1097281" y="2265218"/>
            <a:ext cx="3931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данным «Метро Кэш энд Керри», львиную долю в структуре продаж молочных продуктов в сегменте </a:t>
            </a:r>
            <a:r>
              <a:rPr lang="en-US" dirty="0" err="1" smtClean="0"/>
              <a:t>HoReCa</a:t>
            </a:r>
            <a:r>
              <a:rPr lang="en-US" dirty="0" smtClean="0"/>
              <a:t> </a:t>
            </a:r>
            <a:r>
              <a:rPr lang="ru-RU" dirty="0" smtClean="0"/>
              <a:t>занимают сыры (как классические полутвердые, так и профессиональный </a:t>
            </a:r>
            <a:r>
              <a:rPr lang="ru-RU" dirty="0" err="1" smtClean="0"/>
              <a:t>пиццачиз</a:t>
            </a:r>
            <a:r>
              <a:rPr lang="ru-RU" dirty="0" smtClean="0"/>
              <a:t> и мягкий </a:t>
            </a:r>
            <a:r>
              <a:rPr lang="ru-RU" dirty="0" err="1" smtClean="0"/>
              <a:t>кремчиз</a:t>
            </a:r>
            <a:r>
              <a:rPr lang="ru-RU" dirty="0" smtClean="0"/>
              <a:t> для восточной кухни) – 28,4%,</a:t>
            </a:r>
          </a:p>
          <a:p>
            <a:r>
              <a:rPr lang="ru-RU" dirty="0" smtClean="0"/>
              <a:t>далее следует цельное молоко – 27,3%,</a:t>
            </a:r>
          </a:p>
          <a:p>
            <a:r>
              <a:rPr lang="ru-RU" dirty="0" smtClean="0"/>
              <a:t>на третьем месте сливки – 21,6%.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286603"/>
            <a:ext cx="1166195" cy="989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Собственные производства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и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торговые марки продуктов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Сети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Retail</a:t>
            </a:r>
          </a:p>
          <a:p>
            <a:pPr algn="just"/>
            <a:r>
              <a:rPr lang="ru-RU" dirty="0" smtClean="0"/>
              <a:t>У всех крупных </a:t>
            </a:r>
            <a:r>
              <a:rPr lang="ru-RU" dirty="0" err="1" smtClean="0"/>
              <a:t>ритейловых</a:t>
            </a:r>
            <a:r>
              <a:rPr lang="ru-RU" dirty="0" smtClean="0"/>
              <a:t> сетей есть свои собственные производства товаров под СТМ. Например, сеть «Магнит» имеет 17 собственных заводов, производящих широкий ассортимент продукции, сотни </a:t>
            </a:r>
            <a:r>
              <a:rPr lang="en-US" dirty="0" smtClean="0"/>
              <a:t>SKU.</a:t>
            </a:r>
            <a:endParaRPr lang="ru-RU" dirty="0" smtClean="0"/>
          </a:p>
          <a:p>
            <a:pPr algn="just"/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Сети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HoReCa</a:t>
            </a:r>
            <a:endParaRPr lang="ru-RU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/>
              <a:t>Сети </a:t>
            </a:r>
            <a:r>
              <a:rPr lang="ru-RU" dirty="0" err="1" smtClean="0"/>
              <a:t>ХоРеКа</a:t>
            </a:r>
            <a:r>
              <a:rPr lang="ru-RU" dirty="0" smtClean="0"/>
              <a:t> не обзаводятся собственными производствами для СТМ.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4007301"/>
            <a:ext cx="3671799" cy="20668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47" y="3721434"/>
            <a:ext cx="3717105" cy="21476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286603"/>
            <a:ext cx="1166195" cy="989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9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35" y="2894523"/>
            <a:ext cx="1547982" cy="15479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Упаковка «ритейл» и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HoReCa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anose="02040706060306020203" pitchFamily="18" charset="0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87" y="1298864"/>
            <a:ext cx="4060989" cy="2369650"/>
          </a:xfrm>
        </p:spPr>
      </p:pic>
      <p:pic>
        <p:nvPicPr>
          <p:cNvPr id="20" name="Объект 1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20" y="2633735"/>
            <a:ext cx="4937125" cy="2468562"/>
          </a:xfr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25" y="3285178"/>
            <a:ext cx="4173355" cy="29441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159" y="4757264"/>
            <a:ext cx="4520045" cy="14737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31" y="2114711"/>
            <a:ext cx="1784557" cy="17845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22" y="2099976"/>
            <a:ext cx="2135108" cy="181402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5" y="1932413"/>
            <a:ext cx="1384419" cy="115469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4545" y="4613564"/>
            <a:ext cx="6172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Безусловно, упаковка для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HoReCa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или «групповая» упаковка товара является гораздо более экономичной в пересчете на килограммы и литры, нежели индивидуальная упаковка для полки ритейл.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286603"/>
            <a:ext cx="1166195" cy="989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74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MsDonald’s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и молоко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/>
              <a:t>Известно, что </a:t>
            </a:r>
            <a:r>
              <a:rPr lang="ru-RU" sz="1800" dirty="0"/>
              <a:t>с</a:t>
            </a:r>
            <a:r>
              <a:rPr lang="ru-RU" sz="1800" dirty="0" smtClean="0"/>
              <a:t> 1966</a:t>
            </a:r>
            <a:r>
              <a:rPr lang="en-US" sz="1800" dirty="0" smtClean="0"/>
              <a:t>*</a:t>
            </a:r>
            <a:r>
              <a:rPr lang="ru-RU" sz="1800" dirty="0" smtClean="0"/>
              <a:t> года будущий мировой гигант </a:t>
            </a:r>
            <a:r>
              <a:rPr lang="en-US" sz="1800" dirty="0" err="1" smtClean="0"/>
              <a:t>HoReCa</a:t>
            </a:r>
            <a:r>
              <a:rPr lang="en-US" sz="1800" dirty="0" smtClean="0"/>
              <a:t> – McDonald’s</a:t>
            </a:r>
            <a:r>
              <a:rPr lang="ru-RU" sz="1800" dirty="0" smtClean="0"/>
              <a:t> ввел в  </a:t>
            </a:r>
            <a:r>
              <a:rPr lang="ru-RU" sz="1800" dirty="0"/>
              <a:t>меню </a:t>
            </a:r>
            <a:r>
              <a:rPr lang="ru-RU" sz="1800" b="1" dirty="0" smtClean="0"/>
              <a:t>молочные</a:t>
            </a:r>
            <a:r>
              <a:rPr lang="ru-RU" sz="1800" dirty="0"/>
              <a:t> </a:t>
            </a:r>
            <a:r>
              <a:rPr lang="ru-RU" sz="1800" b="1" dirty="0"/>
              <a:t>коктейли</a:t>
            </a:r>
            <a:r>
              <a:rPr lang="ru-RU" sz="1800" dirty="0"/>
              <a:t>, </a:t>
            </a:r>
            <a:r>
              <a:rPr lang="ru-RU" sz="1800" dirty="0" smtClean="0"/>
              <a:t>что </a:t>
            </a:r>
            <a:r>
              <a:rPr lang="ru-RU" sz="1800" dirty="0"/>
              <a:t>еще больше увеличило популярность </a:t>
            </a:r>
            <a:r>
              <a:rPr lang="ru-RU" sz="1800" dirty="0" smtClean="0"/>
              <a:t>заведения, и стал в течение года самым крупным потребителем молока в Соединенных Штатах.</a:t>
            </a:r>
          </a:p>
          <a:p>
            <a:pPr algn="just"/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24" y="2454935"/>
            <a:ext cx="5458196" cy="363563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22" y="3615639"/>
            <a:ext cx="4949858" cy="2474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9824" y="1911481"/>
            <a:ext cx="562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- информация из официального отчета </a:t>
            </a:r>
            <a:r>
              <a:rPr lang="en-US" sz="1200" dirty="0" err="1" smtClean="0"/>
              <a:t>MCDonald’s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https</a:t>
            </a:r>
            <a:r>
              <a:rPr lang="en-US" sz="1200" dirty="0"/>
              <a:t>://www.nationaltechcenter.org/mcdonalds-statistics-and-interesting-facts/center/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286603"/>
            <a:ext cx="1166195" cy="989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2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Работа в паре с растущей сетью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</a:b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HoReCa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–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успех развития производства.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100" dirty="0" smtClean="0"/>
              <a:t>Многие отечественные производители молочной продукции стремятся сотрудничать с мировыми сетями </a:t>
            </a:r>
            <a:r>
              <a:rPr lang="en-US" sz="2100" dirty="0" err="1" smtClean="0"/>
              <a:t>HoReCa</a:t>
            </a:r>
            <a:r>
              <a:rPr lang="en-US" sz="2100" dirty="0" smtClean="0"/>
              <a:t> – </a:t>
            </a:r>
            <a:r>
              <a:rPr lang="ru-RU" sz="2100" dirty="0" smtClean="0"/>
              <a:t>это путь к развитию и успеху.</a:t>
            </a:r>
          </a:p>
          <a:p>
            <a:r>
              <a:rPr lang="ru-RU" sz="2100" dirty="0" smtClean="0"/>
              <a:t>Например, молочные</a:t>
            </a:r>
            <a:r>
              <a:rPr lang="ru-RU" sz="2100" dirty="0"/>
              <a:t> смеси для коктейлей и мороженного </a:t>
            </a:r>
            <a:r>
              <a:rPr lang="ru-RU" sz="2100" dirty="0" smtClean="0"/>
              <a:t>для Макдоналдс в России поставляют компании “</a:t>
            </a:r>
            <a:r>
              <a:rPr lang="en-US" sz="2100" dirty="0" err="1" smtClean="0"/>
              <a:t>Ehrmann</a:t>
            </a:r>
            <a:r>
              <a:rPr lang="ru-RU" sz="2100" dirty="0" smtClean="0"/>
              <a:t>" </a:t>
            </a:r>
            <a:r>
              <a:rPr lang="ru-RU" sz="2100" dirty="0"/>
              <a:t>и </a:t>
            </a:r>
            <a:r>
              <a:rPr lang="ru-RU" sz="2100" dirty="0" smtClean="0"/>
              <a:t>“</a:t>
            </a:r>
            <a:r>
              <a:rPr lang="en-US" sz="2100" dirty="0" smtClean="0"/>
              <a:t>Campina</a:t>
            </a:r>
            <a:r>
              <a:rPr lang="ru-RU" sz="2100" dirty="0" smtClean="0"/>
              <a:t>". А когда </a:t>
            </a:r>
            <a:r>
              <a:rPr lang="en-US" sz="2100" dirty="0" smtClean="0"/>
              <a:t>McDonald’s </a:t>
            </a:r>
            <a:r>
              <a:rPr lang="ru-RU" sz="2100" dirty="0" smtClean="0"/>
              <a:t>еще только «заходил» на рынок </a:t>
            </a:r>
            <a:r>
              <a:rPr lang="en-US" sz="2100" dirty="0" err="1" smtClean="0"/>
              <a:t>HoReCa</a:t>
            </a:r>
            <a:r>
              <a:rPr lang="ru-RU" sz="2100" dirty="0" smtClean="0"/>
              <a:t> Российской Федерации, то практически «привел» за собой своего мирового поставщика плавленого Чеддера – компанию </a:t>
            </a:r>
            <a:r>
              <a:rPr lang="en-US" sz="2100" dirty="0" err="1" smtClean="0"/>
              <a:t>Hochland</a:t>
            </a:r>
            <a:r>
              <a:rPr lang="en-US" sz="2100" dirty="0" smtClean="0"/>
              <a:t>.</a:t>
            </a:r>
          </a:p>
          <a:p>
            <a:r>
              <a:rPr lang="ru-RU" sz="2100" dirty="0" smtClean="0"/>
              <a:t>Сеть пиццерий </a:t>
            </a:r>
            <a:r>
              <a:rPr lang="ru-RU" sz="2100" dirty="0" err="1" smtClean="0"/>
              <a:t>Додо</a:t>
            </a:r>
            <a:r>
              <a:rPr lang="ru-RU" sz="2100" dirty="0" smtClean="0"/>
              <a:t> стремительно набирает обороты, и вместе с ней развивается Пречистенский </a:t>
            </a:r>
            <a:r>
              <a:rPr lang="ru-RU" sz="2100" dirty="0" err="1" smtClean="0"/>
              <a:t>сырзавод</a:t>
            </a:r>
            <a:r>
              <a:rPr lang="ru-RU" sz="2100" dirty="0" smtClean="0"/>
              <a:t>, ставший флагманом поставок сыра </a:t>
            </a:r>
            <a:r>
              <a:rPr lang="ru-RU" sz="2100" dirty="0" err="1" smtClean="0"/>
              <a:t>моцарелла</a:t>
            </a:r>
            <a:r>
              <a:rPr lang="ru-RU" sz="2100" dirty="0" smtClean="0"/>
              <a:t> и </a:t>
            </a:r>
            <a:r>
              <a:rPr lang="ru-RU" sz="2100" dirty="0" err="1" smtClean="0"/>
              <a:t>стринг-чиза</a:t>
            </a:r>
            <a:r>
              <a:rPr lang="ru-RU" sz="2100" dirty="0" smtClean="0"/>
              <a:t> для этой компании в России и странам Таможенного Союза.</a:t>
            </a:r>
            <a:endParaRPr lang="en-US" sz="2100" dirty="0" smtClean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72" y="1207944"/>
            <a:ext cx="3788208" cy="378820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86" y="2482557"/>
            <a:ext cx="5354305" cy="26771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87" y="3303375"/>
            <a:ext cx="4799004" cy="3385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97" y="3195001"/>
            <a:ext cx="4266667" cy="31111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8" y="218148"/>
            <a:ext cx="1166195" cy="989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45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anose="02040706060306020203" pitchFamily="18" charset="0"/>
              </a:rPr>
              <a:t>Когда «не модно» готовить дома.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anose="020407060603060202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363154" y="1845734"/>
            <a:ext cx="4706114" cy="402336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В связи с современными тенденциями, когда стало «не модно» готовить дома, и все больше молодых семей предпочтут ужин в ресторане, или доставку готовой еды на дома, многие хорошо известные в России производители (например, «Черкизово») своей основной целью стратегии развития на 2021-2024 годы ставят упор на продвижение своей продукции в сетях </a:t>
            </a:r>
            <a:r>
              <a:rPr lang="en-US" sz="1800" dirty="0" err="1" smtClean="0"/>
              <a:t>HoReCa</a:t>
            </a:r>
            <a:r>
              <a:rPr lang="ru-RU" sz="1800" dirty="0" smtClean="0"/>
              <a:t>, а не ритейл.</a:t>
            </a:r>
            <a:endParaRPr lang="en-US" sz="1800" dirty="0" smtClean="0"/>
          </a:p>
          <a:p>
            <a:pPr algn="just"/>
            <a:r>
              <a:rPr lang="ru-RU" sz="1800" dirty="0" smtClean="0"/>
              <a:t>Актуальной тенденцией стало открытие флагманами сегмента так называемых «фабрик-кухонь» (</a:t>
            </a:r>
            <a:r>
              <a:rPr lang="en-US" sz="1800" dirty="0" smtClean="0"/>
              <a:t>dark kitchen) </a:t>
            </a:r>
            <a:r>
              <a:rPr lang="ru-RU" sz="1800" dirty="0" smtClean="0"/>
              <a:t>для поддержания единого стандарта качества в меню растущих сетей.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278884" y="4228624"/>
            <a:ext cx="4925566" cy="142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Петербургская сеть «Два берега» 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сегодняшний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день насчитывает 37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фабрик-кухонь. В совместной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экоси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теме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Сбербанк и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Mail.ru Group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более 60 кухонь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dark kitchen.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Достаевский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заявляет о 22 точках данного формата.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08" y="1845734"/>
            <a:ext cx="4778631" cy="227451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286603"/>
            <a:ext cx="1166195" cy="989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1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Override1.xml><?xml version="1.0" encoding="utf-8"?>
<a:themeOverride xmlns:a="http://schemas.openxmlformats.org/drawingml/2006/main">
  <a:clrScheme name="Ретро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7598</TotalTime>
  <Words>608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Minion Pro Cond</vt:lpstr>
      <vt:lpstr>Myriad Pro Cond</vt:lpstr>
      <vt:lpstr>Ретро</vt:lpstr>
      <vt:lpstr>Производство сыров для HoReCa.</vt:lpstr>
      <vt:lpstr>Что такое HoReCa?</vt:lpstr>
      <vt:lpstr>Что такое сети HoReCa?</vt:lpstr>
      <vt:lpstr>Продуктовое потребление сетями HoReCa, срез по молочной продукции.</vt:lpstr>
      <vt:lpstr>Собственные производства  и торговые марки продуктов</vt:lpstr>
      <vt:lpstr>Упаковка «ритейл» и HoReCa</vt:lpstr>
      <vt:lpstr>MsDonald’s и молоко</vt:lpstr>
      <vt:lpstr>Работа в паре с растущей сетью  HoReCa – успех развития производства.</vt:lpstr>
      <vt:lpstr>Когда «не модно» готовить дома.</vt:lpstr>
      <vt:lpstr>Растительные альтернативы  натуральным продуктам в HoReCa</vt:lpstr>
      <vt:lpstr>Растительные альтернативы  известных производителей для HoReCa.</vt:lpstr>
      <vt:lpstr>Будущее молочной промышленности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Pokrovskaya</dc:creator>
  <cp:lastModifiedBy>Olga Pokrovskaya</cp:lastModifiedBy>
  <cp:revision>55</cp:revision>
  <cp:lastPrinted>2022-01-19T14:36:52Z</cp:lastPrinted>
  <dcterms:created xsi:type="dcterms:W3CDTF">2021-10-22T07:00:19Z</dcterms:created>
  <dcterms:modified xsi:type="dcterms:W3CDTF">2022-01-21T09:41:14Z</dcterms:modified>
</cp:coreProperties>
</file>