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1" r:id="rId3"/>
    <p:sldId id="267" r:id="rId4"/>
    <p:sldId id="293" r:id="rId5"/>
    <p:sldId id="294" r:id="rId6"/>
    <p:sldId id="295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50" d="100"/>
          <a:sy n="50" d="100"/>
        </p:scale>
        <p:origin x="-1500" y="-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 /><Relationship Id="rId1" Type="http://schemas.openxmlformats.org/officeDocument/2006/relationships/oleObject" Target="file:///C:\Users\User\Desktop\&#1052;&#1086;&#1083;&#1057;&#1086;&#1102;&#1079;\&#1084;&#1086;&#1083;&#1086;&#1095;&#1085;&#1072;&#1103;%20&#1086;&#1083;&#1080;&#1084;&#1087;&#1080;&#1072;&#1076;&#1072;\&#1044;&#1080;&#1072;&#1075;&#1088;&#1072;&#1084;&#1084;&#1072;%20&#1074;%20Microsoft%20PowerPoint.xlsx" TargetMode="External" 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 /><Relationship Id="rId2" Type="http://schemas.microsoft.com/office/2011/relationships/chartColorStyle" Target="colors1.xml" /><Relationship Id="rId1" Type="http://schemas.microsoft.com/office/2011/relationships/chartStyle" Target="style1.xml" /><Relationship Id="rId5" Type="http://schemas.openxmlformats.org/officeDocument/2006/relationships/chartUserShapes" Target="../drawings/drawing2.xml" /><Relationship Id="rId4" Type="http://schemas.openxmlformats.org/officeDocument/2006/relationships/package" Target="../embeddings/Microsoft_Excel_Worksheet1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111161334454316E-2"/>
          <c:y val="0.17954067120911163"/>
          <c:w val="0.93888888888888888"/>
          <c:h val="0.72088764946048411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Лист1!$B$4</c:f>
              <c:strCache>
                <c:ptCount val="1"/>
                <c:pt idx="0">
                  <c:v>переработка молока</c:v>
                </c:pt>
              </c:strCache>
            </c:strRef>
          </c:tx>
          <c:spPr>
            <a:ln w="31750" cap="rnd">
              <a:solidFill>
                <a:schemeClr val="accent6">
                  <a:alpha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Лист1!$A$5:$A$12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Лист1!$B$5:$B$12</c:f>
              <c:numCache>
                <c:formatCode>0.0</c:formatCode>
                <c:ptCount val="8"/>
                <c:pt idx="0">
                  <c:v>1166.4476999999997</c:v>
                </c:pt>
                <c:pt idx="1">
                  <c:v>1188.5999999999999</c:v>
                </c:pt>
                <c:pt idx="2">
                  <c:v>1205.7</c:v>
                </c:pt>
                <c:pt idx="3">
                  <c:v>1200.5</c:v>
                </c:pt>
                <c:pt idx="4">
                  <c:v>1314.9</c:v>
                </c:pt>
                <c:pt idx="5">
                  <c:v>1416.5</c:v>
                </c:pt>
                <c:pt idx="6">
                  <c:v>1648.5</c:v>
                </c:pt>
                <c:pt idx="7">
                  <c:v>1706.8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F84-4CCB-A41E-535F568740A8}"/>
            </c:ext>
          </c:extLst>
        </c:ser>
        <c:ser>
          <c:idx val="1"/>
          <c:order val="1"/>
          <c:tx>
            <c:strRef>
              <c:f>Лист1!$C$4</c:f>
              <c:strCache>
                <c:ptCount val="1"/>
                <c:pt idx="0">
                  <c:v>фонд потребления</c:v>
                </c:pt>
              </c:strCache>
            </c:strRef>
          </c:tx>
          <c:spPr>
            <a:ln w="31750" cap="rnd">
              <a:solidFill>
                <a:schemeClr val="accent5">
                  <a:alpha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Лист1!$A$5:$A$12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Лист1!$C$5:$C$12</c:f>
              <c:numCache>
                <c:formatCode>General</c:formatCode>
                <c:ptCount val="8"/>
                <c:pt idx="0" formatCode="0.0">
                  <c:v>1926.3</c:v>
                </c:pt>
                <c:pt idx="1">
                  <c:v>1733.9</c:v>
                </c:pt>
                <c:pt idx="2">
                  <c:v>1837.3</c:v>
                </c:pt>
                <c:pt idx="3">
                  <c:v>1743.3</c:v>
                </c:pt>
                <c:pt idx="4">
                  <c:v>1830.8</c:v>
                </c:pt>
                <c:pt idx="5">
                  <c:v>1844.4</c:v>
                </c:pt>
                <c:pt idx="6">
                  <c:v>2234.3000000000002</c:v>
                </c:pt>
                <c:pt idx="7">
                  <c:v>2159.4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F84-4CCB-A41E-535F568740A8}"/>
            </c:ext>
          </c:extLst>
        </c:ser>
        <c:ser>
          <c:idx val="2"/>
          <c:order val="2"/>
          <c:tx>
            <c:strRef>
              <c:f>Лист1!$D$4</c:f>
              <c:strCache>
                <c:ptCount val="1"/>
                <c:pt idx="0">
                  <c:v>товарный ресурс</c:v>
                </c:pt>
              </c:strCache>
            </c:strRef>
          </c:tx>
          <c:spPr>
            <a:ln w="31750" cap="rnd">
              <a:solidFill>
                <a:schemeClr val="accent4">
                  <a:alpha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Лист1!$A$5:$A$12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Лист1!$D$5:$D$12</c:f>
              <c:numCache>
                <c:formatCode>General</c:formatCode>
                <c:ptCount val="8"/>
                <c:pt idx="0" formatCode="0.0">
                  <c:v>3459</c:v>
                </c:pt>
                <c:pt idx="1">
                  <c:v>3560</c:v>
                </c:pt>
                <c:pt idx="2">
                  <c:v>3678</c:v>
                </c:pt>
                <c:pt idx="3">
                  <c:v>3798</c:v>
                </c:pt>
                <c:pt idx="4">
                  <c:v>3860</c:v>
                </c:pt>
                <c:pt idx="5">
                  <c:v>3962</c:v>
                </c:pt>
                <c:pt idx="6">
                  <c:v>2674</c:v>
                </c:pt>
                <c:pt idx="7">
                  <c:v>3928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A5A0-425B-B193-4D0AB42251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868416"/>
        <c:axId val="55898880"/>
      </c:lineChart>
      <c:catAx>
        <c:axId val="558684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898880"/>
        <c:crosses val="autoZero"/>
        <c:auto val="0"/>
        <c:lblAlgn val="ctr"/>
        <c:lblOffset val="100"/>
        <c:noMultiLvlLbl val="0"/>
      </c:catAx>
      <c:valAx>
        <c:axId val="55898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8684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/>
              <a:t>Изменение структуры товарного молока</a:t>
            </a:r>
          </a:p>
        </c:rich>
      </c:tx>
      <c:layout>
        <c:manualLayout>
          <c:xMode val="edge"/>
          <c:yMode val="edge"/>
          <c:x val="0.22847892060367453"/>
          <c:y val="1.53785922450952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9.5373332239720041E-2"/>
          <c:y val="0.10281834113575233"/>
          <c:w val="0.90286351706036749"/>
          <c:h val="0.8382436014469053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Лист1!$C$4:$E$4</c:f>
              <c:numCache>
                <c:formatCode>General</c:formatCode>
                <c:ptCount val="3"/>
                <c:pt idx="0">
                  <c:v>2012</c:v>
                </c:pt>
                <c:pt idx="1">
                  <c:v>2016</c:v>
                </c:pt>
                <c:pt idx="2">
                  <c:v>2021</c:v>
                </c:pt>
              </c:numCache>
            </c:numRef>
          </c:cat>
          <c:val>
            <c:numRef>
              <c:f>Лист1!$C$5:$E$5</c:f>
              <c:numCache>
                <c:formatCode>General</c:formatCode>
                <c:ptCount val="3"/>
                <c:pt idx="0">
                  <c:v>15</c:v>
                </c:pt>
                <c:pt idx="1">
                  <c:v>23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28-4D08-9527-8AB5D121D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705344"/>
        <c:axId val="33748096"/>
      </c:barChart>
      <c:catAx>
        <c:axId val="3370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748096"/>
        <c:crosses val="autoZero"/>
        <c:auto val="1"/>
        <c:lblAlgn val="ctr"/>
        <c:lblOffset val="100"/>
        <c:noMultiLvlLbl val="0"/>
      </c:catAx>
      <c:valAx>
        <c:axId val="33748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70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0.35362</cdr:x>
      <cdr:y>0.24421</cdr:y>
    </cdr:from>
    <cdr:to>
      <cdr:x>0.55683</cdr:x>
      <cdr:y>0.31579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933701" y="1104901"/>
          <a:ext cx="16859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0.41791</cdr:x>
      <cdr:y>0.20421</cdr:y>
    </cdr:from>
    <cdr:to>
      <cdr:x>0.60964</cdr:x>
      <cdr:y>0.26947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467101" y="923926"/>
          <a:ext cx="1590675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>
              <a:solidFill>
                <a:srgbClr val="FFC000"/>
              </a:solidFill>
            </a:rPr>
            <a:t>товарный ресурс</a:t>
          </a:r>
        </a:p>
      </cdr:txBody>
    </cdr:sp>
  </cdr:relSizeAnchor>
  <cdr:relSizeAnchor xmlns:cdr="http://schemas.openxmlformats.org/drawingml/2006/chartDrawing">
    <cdr:from>
      <cdr:x>0.24455</cdr:x>
      <cdr:y>0.53263</cdr:y>
    </cdr:from>
    <cdr:to>
      <cdr:x>0.44776</cdr:x>
      <cdr:y>0.58737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028826" y="2409826"/>
          <a:ext cx="1685925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>
              <a:solidFill>
                <a:schemeClr val="accent1">
                  <a:lumMod val="75000"/>
                </a:schemeClr>
              </a:solidFill>
            </a:rPr>
            <a:t>фонд потребления</a:t>
          </a:r>
        </a:p>
      </cdr:txBody>
    </cdr:sp>
  </cdr:relSizeAnchor>
  <cdr:relSizeAnchor xmlns:cdr="http://schemas.openxmlformats.org/drawingml/2006/chartDrawing">
    <cdr:from>
      <cdr:x>0.58324</cdr:x>
      <cdr:y>0.66947</cdr:y>
    </cdr:from>
    <cdr:to>
      <cdr:x>0.82549</cdr:x>
      <cdr:y>0.72421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838700" y="3028951"/>
          <a:ext cx="2009775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>
              <a:solidFill>
                <a:schemeClr val="accent6">
                  <a:lumMod val="75000"/>
                </a:schemeClr>
              </a:solidFill>
            </a:rPr>
            <a:t>переработка молока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0.27583</cdr:x>
      <cdr:y>0.30119</cdr:y>
    </cdr:from>
    <cdr:to>
      <cdr:x>0.5375</cdr:x>
      <cdr:y>0.48175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9BC303A-570B-C7A7-BC3B-01AC6CC7EACF}"/>
            </a:ext>
          </a:extLst>
        </cdr:cNvPr>
        <cdr:cNvSpPr txBox="1"/>
      </cdr:nvSpPr>
      <cdr:spPr>
        <a:xfrm xmlns:a="http://schemas.openxmlformats.org/drawingml/2006/main">
          <a:off x="2017776" y="1542465"/>
          <a:ext cx="1914168" cy="924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</cdr:x>
      <cdr:y>0.33333</cdr:y>
    </cdr:from>
    <cdr:to>
      <cdr:x>0.6</cdr:x>
      <cdr:y>0.66667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D7C1A258-3374-F7A0-F0C3-B234F0FAFDC9}"/>
            </a:ext>
          </a:extLst>
        </cdr:cNvPr>
        <cdr:cNvSpPr txBox="1"/>
      </cdr:nvSpPr>
      <cdr:spPr>
        <a:xfrm xmlns:a="http://schemas.openxmlformats.org/drawingml/2006/main">
          <a:off x="1828800" y="91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0.61648</cdr:x>
      <cdr:y>0.211</cdr:y>
    </cdr:from>
    <cdr:to>
      <cdr:x>0.73148</cdr:x>
      <cdr:y>0.35544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4F66344C-EC22-80DF-14D7-A7C28586A157}"/>
            </a:ext>
          </a:extLst>
        </cdr:cNvPr>
        <cdr:cNvSpPr txBox="1"/>
      </cdr:nvSpPr>
      <cdr:spPr>
        <a:xfrm xmlns:a="http://schemas.openxmlformats.org/drawingml/2006/main">
          <a:off x="4509691" y="1080601"/>
          <a:ext cx="841248" cy="7397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dirty="0"/>
            <a:t>+26%</a:t>
          </a:r>
        </a:p>
      </cdr:txBody>
    </cdr:sp>
  </cdr:relSizeAnchor>
  <cdr:relSizeAnchor xmlns:cdr="http://schemas.openxmlformats.org/drawingml/2006/chartDrawing">
    <cdr:from>
      <cdr:x>0.4</cdr:x>
      <cdr:y>0.33333</cdr:y>
    </cdr:from>
    <cdr:to>
      <cdr:x>0.6</cdr:x>
      <cdr:y>0.66667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C91DFE83-3491-B924-7BAC-10A3DD57F9CC}"/>
            </a:ext>
          </a:extLst>
        </cdr:cNvPr>
        <cdr:cNvSpPr txBox="1"/>
      </cdr:nvSpPr>
      <cdr:spPr>
        <a:xfrm xmlns:a="http://schemas.openxmlformats.org/drawingml/2006/main">
          <a:off x="1828800" y="91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0.465</cdr:x>
      <cdr:y>0.43056</cdr:y>
    </cdr:from>
    <cdr:to>
      <cdr:x>0.55667</cdr:x>
      <cdr:y>0.74444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D4FD14A2-49C5-71AC-B84D-18CBF7BD62E8}"/>
            </a:ext>
          </a:extLst>
        </cdr:cNvPr>
        <cdr:cNvSpPr txBox="1"/>
      </cdr:nvSpPr>
      <cdr:spPr>
        <a:xfrm xmlns:a="http://schemas.openxmlformats.org/drawingml/2006/main">
          <a:off x="2125980" y="1181100"/>
          <a:ext cx="419100" cy="8610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0.47889</cdr:x>
      <cdr:y>0.36309</cdr:y>
    </cdr:from>
    <cdr:to>
      <cdr:x>0.60556</cdr:x>
      <cdr:y>0.66865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E27AB666-F99B-1F2B-3614-93ECC127C7EE}"/>
            </a:ext>
          </a:extLst>
        </cdr:cNvPr>
        <cdr:cNvSpPr txBox="1"/>
      </cdr:nvSpPr>
      <cdr:spPr>
        <a:xfrm xmlns:a="http://schemas.openxmlformats.org/drawingml/2006/main">
          <a:off x="3503144" y="1859504"/>
          <a:ext cx="926616" cy="15648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</cdr:x>
      <cdr:y>0.33333</cdr:y>
    </cdr:from>
    <cdr:to>
      <cdr:x>0.6</cdr:x>
      <cdr:y>0.66667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02B3E09C-C2D2-25A2-549B-B27D409A8268}"/>
            </a:ext>
          </a:extLst>
        </cdr:cNvPr>
        <cdr:cNvSpPr txBox="1"/>
      </cdr:nvSpPr>
      <cdr:spPr>
        <a:xfrm xmlns:a="http://schemas.openxmlformats.org/drawingml/2006/main">
          <a:off x="1828800" y="91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0.51723</cdr:x>
      <cdr:y>0.50093</cdr:y>
    </cdr:from>
    <cdr:to>
      <cdr:x>0.71723</cdr:x>
      <cdr:y>0.83426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91B09B60-5A3E-3C7F-850A-C598C87F39DE}"/>
            </a:ext>
          </a:extLst>
        </cdr:cNvPr>
        <cdr:cNvSpPr txBox="1"/>
      </cdr:nvSpPr>
      <cdr:spPr>
        <a:xfrm xmlns:a="http://schemas.openxmlformats.org/drawingml/2006/main">
          <a:off x="3783608" y="2565400"/>
          <a:ext cx="1463040" cy="17070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</cdr:x>
      <cdr:y>0.33333</cdr:y>
    </cdr:from>
    <cdr:to>
      <cdr:x>0.6</cdr:x>
      <cdr:y>0.66667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D3FA1373-B738-56D9-80BE-7347C62ACBE6}"/>
            </a:ext>
          </a:extLst>
        </cdr:cNvPr>
        <cdr:cNvSpPr txBox="1"/>
      </cdr:nvSpPr>
      <cdr:spPr>
        <a:xfrm xmlns:a="http://schemas.openxmlformats.org/drawingml/2006/main">
          <a:off x="1828800" y="91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0.46667</cdr:x>
      <cdr:y>0.48611</cdr:y>
    </cdr:from>
    <cdr:to>
      <cdr:x>0.52167</cdr:x>
      <cdr:y>0.55833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2D086B83-C6CD-B62F-AD09-4279F05A2697}"/>
            </a:ext>
          </a:extLst>
        </cdr:cNvPr>
        <cdr:cNvSpPr txBox="1"/>
      </cdr:nvSpPr>
      <cdr:spPr>
        <a:xfrm xmlns:a="http://schemas.openxmlformats.org/drawingml/2006/main">
          <a:off x="2133600" y="1333501"/>
          <a:ext cx="251460" cy="1981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</cdr:x>
      <cdr:y>0.33333</cdr:y>
    </cdr:from>
    <cdr:to>
      <cdr:x>0.6</cdr:x>
      <cdr:y>0.66667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47010783-E093-C37D-1D3D-355807F56232}"/>
            </a:ext>
          </a:extLst>
        </cdr:cNvPr>
        <cdr:cNvSpPr txBox="1"/>
      </cdr:nvSpPr>
      <cdr:spPr>
        <a:xfrm xmlns:a="http://schemas.openxmlformats.org/drawingml/2006/main">
          <a:off x="1828800" y="91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0.395</cdr:x>
      <cdr:y>0.51667</cdr:y>
    </cdr:from>
    <cdr:to>
      <cdr:x>0.45167</cdr:x>
      <cdr:y>0.53333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9818AD54-AE02-12A2-C107-7E4C26DB5958}"/>
            </a:ext>
          </a:extLst>
        </cdr:cNvPr>
        <cdr:cNvSpPr txBox="1"/>
      </cdr:nvSpPr>
      <cdr:spPr>
        <a:xfrm xmlns:a="http://schemas.openxmlformats.org/drawingml/2006/main">
          <a:off x="1805940" y="1417320"/>
          <a:ext cx="259080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</cdr:x>
      <cdr:y>0.33333</cdr:y>
    </cdr:from>
    <cdr:to>
      <cdr:x>0.6</cdr:x>
      <cdr:y>0.66667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378D773D-F265-F7EC-F680-F64604FC39DC}"/>
            </a:ext>
          </a:extLst>
        </cdr:cNvPr>
        <cdr:cNvSpPr txBox="1"/>
      </cdr:nvSpPr>
      <cdr:spPr>
        <a:xfrm xmlns:a="http://schemas.openxmlformats.org/drawingml/2006/main">
          <a:off x="1828800" y="91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0.46333</cdr:x>
      <cdr:y>0.34444</cdr:y>
    </cdr:from>
    <cdr:to>
      <cdr:x>0.57391</cdr:x>
      <cdr:y>0.82778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BA863F72-60E2-91F6-41EE-E1E3E5844FB4}"/>
            </a:ext>
          </a:extLst>
        </cdr:cNvPr>
        <cdr:cNvSpPr txBox="1"/>
      </cdr:nvSpPr>
      <cdr:spPr>
        <a:xfrm xmlns:a="http://schemas.openxmlformats.org/drawingml/2006/main">
          <a:off x="3389352" y="1763972"/>
          <a:ext cx="808950" cy="24753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</cdr:x>
      <cdr:y>0.33333</cdr:y>
    </cdr:from>
    <cdr:to>
      <cdr:x>0.6</cdr:x>
      <cdr:y>0.66667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E4F40C64-31F1-C4BC-BB51-69C81AB989F4}"/>
            </a:ext>
          </a:extLst>
        </cdr:cNvPr>
        <cdr:cNvSpPr txBox="1"/>
      </cdr:nvSpPr>
      <cdr:spPr>
        <a:xfrm xmlns:a="http://schemas.openxmlformats.org/drawingml/2006/main">
          <a:off x="1828800" y="91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0.41167</cdr:x>
      <cdr:y>0.56389</cdr:y>
    </cdr:from>
    <cdr:to>
      <cdr:x>0.46</cdr:x>
      <cdr:y>0.58056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005409E1-0B1D-3A85-67E2-BC0C779ABA76}"/>
            </a:ext>
          </a:extLst>
        </cdr:cNvPr>
        <cdr:cNvSpPr txBox="1"/>
      </cdr:nvSpPr>
      <cdr:spPr>
        <a:xfrm xmlns:a="http://schemas.openxmlformats.org/drawingml/2006/main">
          <a:off x="1882140" y="1546861"/>
          <a:ext cx="220980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</cdr:x>
      <cdr:y>0.33333</cdr:y>
    </cdr:from>
    <cdr:to>
      <cdr:x>0.6</cdr:x>
      <cdr:y>0.66667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id="{3DAC768D-6C26-B759-E62F-CFDF7AED084E}"/>
            </a:ext>
          </a:extLst>
        </cdr:cNvPr>
        <cdr:cNvSpPr txBox="1"/>
      </cdr:nvSpPr>
      <cdr:spPr>
        <a:xfrm xmlns:a="http://schemas.openxmlformats.org/drawingml/2006/main">
          <a:off x="1828800" y="91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</cdr:x>
      <cdr:y>0.33333</cdr:y>
    </cdr:from>
    <cdr:to>
      <cdr:x>0.6</cdr:x>
      <cdr:y>0.66667</cdr:y>
    </cdr:to>
    <cdr:sp macro="" textlink="">
      <cdr:nvSpPr>
        <cdr:cNvPr id="19" name="TextBox 18">
          <a:extLst xmlns:a="http://schemas.openxmlformats.org/drawingml/2006/main">
            <a:ext uri="{FF2B5EF4-FFF2-40B4-BE49-F238E27FC236}">
              <a16:creationId xmlns:a16="http://schemas.microsoft.com/office/drawing/2014/main" id="{5BAB4F75-28F1-3E89-F85F-FC9F600DCF77}"/>
            </a:ext>
          </a:extLst>
        </cdr:cNvPr>
        <cdr:cNvSpPr txBox="1"/>
      </cdr:nvSpPr>
      <cdr:spPr>
        <a:xfrm xmlns:a="http://schemas.openxmlformats.org/drawingml/2006/main">
          <a:off x="1828800" y="91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0.4026</cdr:x>
      <cdr:y>0.33333</cdr:y>
    </cdr:from>
    <cdr:to>
      <cdr:x>0.5974</cdr:x>
      <cdr:y>0.66667</cdr:y>
    </cdr:to>
    <cdr:sp macro="" textlink="">
      <cdr:nvSpPr>
        <cdr:cNvPr id="22" name="TextBox 21">
          <a:extLst xmlns:a="http://schemas.openxmlformats.org/drawingml/2006/main">
            <a:ext uri="{FF2B5EF4-FFF2-40B4-BE49-F238E27FC236}">
              <a16:creationId xmlns:a16="http://schemas.microsoft.com/office/drawing/2014/main" id="{CC7E68B4-B4B1-A72F-8B49-6C391B94F4D0}"/>
            </a:ext>
          </a:extLst>
        </cdr:cNvPr>
        <cdr:cNvSpPr txBox="1"/>
      </cdr:nvSpPr>
      <cdr:spPr>
        <a:xfrm xmlns:a="http://schemas.openxmlformats.org/drawingml/2006/main">
          <a:off x="1889760" y="91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0.44481</cdr:x>
      <cdr:y>0.40278</cdr:y>
    </cdr:from>
    <cdr:to>
      <cdr:x>0.55586</cdr:x>
      <cdr:y>0.94167</cdr:y>
    </cdr:to>
    <cdr:sp macro="" textlink="">
      <cdr:nvSpPr>
        <cdr:cNvPr id="23" name="TextBox 22">
          <a:extLst xmlns:a="http://schemas.openxmlformats.org/drawingml/2006/main">
            <a:ext uri="{FF2B5EF4-FFF2-40B4-BE49-F238E27FC236}">
              <a16:creationId xmlns:a16="http://schemas.microsoft.com/office/drawing/2014/main" id="{E243C8F3-87EF-C349-DF4B-07BB72CBAD74}"/>
            </a:ext>
          </a:extLst>
        </cdr:cNvPr>
        <cdr:cNvSpPr txBox="1"/>
      </cdr:nvSpPr>
      <cdr:spPr>
        <a:xfrm xmlns:a="http://schemas.openxmlformats.org/drawingml/2006/main">
          <a:off x="3253874" y="2062747"/>
          <a:ext cx="812348" cy="27598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0.4026</cdr:x>
      <cdr:y>0.33333</cdr:y>
    </cdr:from>
    <cdr:to>
      <cdr:x>0.5974</cdr:x>
      <cdr:y>0.66667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id="{B5CF6405-7183-B35A-9C63-12C82358D190}"/>
            </a:ext>
          </a:extLst>
        </cdr:cNvPr>
        <cdr:cNvSpPr txBox="1"/>
      </cdr:nvSpPr>
      <cdr:spPr>
        <a:xfrm xmlns:a="http://schemas.openxmlformats.org/drawingml/2006/main">
          <a:off x="1889760" y="91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0.76299</cdr:x>
      <cdr:y>0.48889</cdr:y>
    </cdr:from>
    <cdr:to>
      <cdr:x>0.83929</cdr:x>
      <cdr:y>0.83611</cdr:y>
    </cdr:to>
    <cdr:sp macro="" textlink="">
      <cdr:nvSpPr>
        <cdr:cNvPr id="26" name="TextBox 25">
          <a:extLst xmlns:a="http://schemas.openxmlformats.org/drawingml/2006/main">
            <a:ext uri="{FF2B5EF4-FFF2-40B4-BE49-F238E27FC236}">
              <a16:creationId xmlns:a16="http://schemas.microsoft.com/office/drawing/2014/main" id="{C99BA39A-237A-C1D0-FA0B-4C948F653ED1}"/>
            </a:ext>
          </a:extLst>
        </cdr:cNvPr>
        <cdr:cNvSpPr txBox="1"/>
      </cdr:nvSpPr>
      <cdr:spPr>
        <a:xfrm xmlns:a="http://schemas.openxmlformats.org/drawingml/2006/main">
          <a:off x="3581400" y="1341121"/>
          <a:ext cx="358140" cy="9524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0.76299</cdr:x>
      <cdr:y>0.38611</cdr:y>
    </cdr:from>
    <cdr:to>
      <cdr:x>1</cdr:x>
      <cdr:y>0.86944</cdr:y>
    </cdr:to>
    <cdr:sp macro="" textlink="">
      <cdr:nvSpPr>
        <cdr:cNvPr id="27" name="TextBox 26">
          <a:extLst xmlns:a="http://schemas.openxmlformats.org/drawingml/2006/main">
            <a:ext uri="{FF2B5EF4-FFF2-40B4-BE49-F238E27FC236}">
              <a16:creationId xmlns:a16="http://schemas.microsoft.com/office/drawing/2014/main" id="{CF12DFB5-B7C9-5891-457B-69E25F10EA95}"/>
            </a:ext>
          </a:extLst>
        </cdr:cNvPr>
        <cdr:cNvSpPr txBox="1"/>
      </cdr:nvSpPr>
      <cdr:spPr>
        <a:xfrm xmlns:a="http://schemas.openxmlformats.org/drawingml/2006/main">
          <a:off x="3581400" y="1059180"/>
          <a:ext cx="1112520" cy="13258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0.34149</cdr:x>
      <cdr:y>0.33244</cdr:y>
    </cdr:from>
    <cdr:to>
      <cdr:x>0.53629</cdr:x>
      <cdr:y>0.66578</cdr:y>
    </cdr:to>
    <cdr:sp macro="" textlink="">
      <cdr:nvSpPr>
        <cdr:cNvPr id="28" name="TextBox 27">
          <a:extLst xmlns:a="http://schemas.openxmlformats.org/drawingml/2006/main">
            <a:ext uri="{FF2B5EF4-FFF2-40B4-BE49-F238E27FC236}">
              <a16:creationId xmlns:a16="http://schemas.microsoft.com/office/drawing/2014/main" id="{4EC92C5B-007D-B246-8D47-E94C49281180}"/>
            </a:ext>
          </a:extLst>
        </cdr:cNvPr>
        <cdr:cNvSpPr txBox="1"/>
      </cdr:nvSpPr>
      <cdr:spPr>
        <a:xfrm xmlns:a="http://schemas.openxmlformats.org/drawingml/2006/main">
          <a:off x="2498060" y="1702503"/>
          <a:ext cx="1425000" cy="1707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0.59416</cdr:x>
      <cdr:y>0.47222</cdr:y>
    </cdr:from>
    <cdr:to>
      <cdr:x>0.61851</cdr:x>
      <cdr:y>0.48889</cdr:y>
    </cdr:to>
    <cdr:sp macro="" textlink="">
      <cdr:nvSpPr>
        <cdr:cNvPr id="29" name="TextBox 28">
          <a:extLst xmlns:a="http://schemas.openxmlformats.org/drawingml/2006/main">
            <a:ext uri="{FF2B5EF4-FFF2-40B4-BE49-F238E27FC236}">
              <a16:creationId xmlns:a16="http://schemas.microsoft.com/office/drawing/2014/main" id="{0D044CB8-1E10-B267-15F8-A13523A2E83D}"/>
            </a:ext>
          </a:extLst>
        </cdr:cNvPr>
        <cdr:cNvSpPr txBox="1"/>
      </cdr:nvSpPr>
      <cdr:spPr>
        <a:xfrm xmlns:a="http://schemas.openxmlformats.org/drawingml/2006/main" flipV="1">
          <a:off x="2788921" y="1295402"/>
          <a:ext cx="11429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0.5503</cdr:x>
      <cdr:y>0.38487</cdr:y>
    </cdr:from>
    <cdr:to>
      <cdr:x>0.63503</cdr:x>
      <cdr:y>0.65666</cdr:y>
    </cdr:to>
    <cdr:sp macro="" textlink="">
      <cdr:nvSpPr>
        <cdr:cNvPr id="30" name="TextBox 29">
          <a:extLst xmlns:a="http://schemas.openxmlformats.org/drawingml/2006/main">
            <a:ext uri="{FF2B5EF4-FFF2-40B4-BE49-F238E27FC236}">
              <a16:creationId xmlns:a16="http://schemas.microsoft.com/office/drawing/2014/main" id="{D5185F5B-1630-82CA-1812-FE48BF1601AF}"/>
            </a:ext>
          </a:extLst>
        </cdr:cNvPr>
        <cdr:cNvSpPr txBox="1"/>
      </cdr:nvSpPr>
      <cdr:spPr>
        <a:xfrm xmlns:a="http://schemas.openxmlformats.org/drawingml/2006/main">
          <a:off x="4025582" y="1971040"/>
          <a:ext cx="619760" cy="1391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0.5763</cdr:x>
      <cdr:y>0.48889</cdr:y>
    </cdr:from>
    <cdr:to>
      <cdr:x>0.5974</cdr:x>
      <cdr:y>0.50833</cdr:y>
    </cdr:to>
    <cdr:sp macro="" textlink="">
      <cdr:nvSpPr>
        <cdr:cNvPr id="31" name="TextBox 30">
          <a:extLst xmlns:a="http://schemas.openxmlformats.org/drawingml/2006/main">
            <a:ext uri="{FF2B5EF4-FFF2-40B4-BE49-F238E27FC236}">
              <a16:creationId xmlns:a16="http://schemas.microsoft.com/office/drawing/2014/main" id="{8A2BA3B5-1335-4B6A-A8B4-663A9643CFD9}"/>
            </a:ext>
          </a:extLst>
        </cdr:cNvPr>
        <cdr:cNvSpPr txBox="1"/>
      </cdr:nvSpPr>
      <cdr:spPr>
        <a:xfrm xmlns:a="http://schemas.openxmlformats.org/drawingml/2006/main">
          <a:off x="2705100" y="1341120"/>
          <a:ext cx="99060" cy="533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0.30399</cdr:x>
      <cdr:y>0.42819</cdr:y>
    </cdr:from>
    <cdr:to>
      <cdr:x>0.4805</cdr:x>
      <cdr:y>0.56929</cdr:y>
    </cdr:to>
    <cdr:cxnSp macro="">
      <cdr:nvCxnSpPr>
        <cdr:cNvPr id="21" name="Прямая со стрелкой 20">
          <a:extLst xmlns:a="http://schemas.openxmlformats.org/drawingml/2006/main">
            <a:ext uri="{FF2B5EF4-FFF2-40B4-BE49-F238E27FC236}">
              <a16:creationId xmlns:a16="http://schemas.microsoft.com/office/drawing/2014/main" id="{8A24BC88-20F4-CC5C-A100-8975B09BE910}"/>
            </a:ext>
          </a:extLst>
        </cdr:cNvPr>
        <cdr:cNvCxnSpPr/>
      </cdr:nvCxnSpPr>
      <cdr:spPr>
        <a:xfrm xmlns:a="http://schemas.openxmlformats.org/drawingml/2006/main" flipV="1">
          <a:off x="2223741" y="2192890"/>
          <a:ext cx="1291190" cy="72261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0.59469</cdr:x>
      <cdr:y>0.261</cdr:y>
    </cdr:from>
    <cdr:to>
      <cdr:x>0.78913</cdr:x>
      <cdr:y>0.38996</cdr:y>
    </cdr:to>
    <cdr:cxnSp macro="">
      <cdr:nvCxnSpPr>
        <cdr:cNvPr id="34" name="Прямая со стрелкой 33">
          <a:extLst xmlns:a="http://schemas.openxmlformats.org/drawingml/2006/main">
            <a:ext uri="{FF2B5EF4-FFF2-40B4-BE49-F238E27FC236}">
              <a16:creationId xmlns:a16="http://schemas.microsoft.com/office/drawing/2014/main" id="{81E15072-DB4C-1E20-9E0C-74C0946E975D}"/>
            </a:ext>
          </a:extLst>
        </cdr:cNvPr>
        <cdr:cNvCxnSpPr/>
      </cdr:nvCxnSpPr>
      <cdr:spPr>
        <a:xfrm xmlns:a="http://schemas.openxmlformats.org/drawingml/2006/main" flipV="1">
          <a:off x="4350257" y="1336678"/>
          <a:ext cx="1422367" cy="66044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0.26606</cdr:x>
      <cdr:y>0.22349</cdr:y>
    </cdr:from>
    <cdr:to>
      <cdr:x>0.4494</cdr:x>
      <cdr:y>0.6282</cdr:y>
    </cdr:to>
    <cdr:sp macro="" textlink="">
      <cdr:nvSpPr>
        <cdr:cNvPr id="38" name="TextBox 37">
          <a:extLst xmlns:a="http://schemas.openxmlformats.org/drawingml/2006/main">
            <a:ext uri="{FF2B5EF4-FFF2-40B4-BE49-F238E27FC236}">
              <a16:creationId xmlns:a16="http://schemas.microsoft.com/office/drawing/2014/main" id="{23AA8EF8-9DF5-9189-59C3-2B4136DA6CE9}"/>
            </a:ext>
          </a:extLst>
        </cdr:cNvPr>
        <cdr:cNvSpPr txBox="1"/>
      </cdr:nvSpPr>
      <cdr:spPr>
        <a:xfrm xmlns:a="http://schemas.openxmlformats.org/drawingml/2006/main">
          <a:off x="1946289" y="1144564"/>
          <a:ext cx="1341168" cy="20726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0.20025</cdr:x>
      <cdr:y>0.71143</cdr:y>
    </cdr:from>
    <cdr:to>
      <cdr:x>0.29191</cdr:x>
      <cdr:y>0.88998</cdr:y>
    </cdr:to>
    <cdr:sp macro="" textlink="">
      <cdr:nvSpPr>
        <cdr:cNvPr id="39" name="TextBox 38">
          <a:extLst xmlns:a="http://schemas.openxmlformats.org/drawingml/2006/main">
            <a:ext uri="{FF2B5EF4-FFF2-40B4-BE49-F238E27FC236}">
              <a16:creationId xmlns:a16="http://schemas.microsoft.com/office/drawing/2014/main" id="{4F855201-7F77-8F84-52FE-FB7004C5B2A0}"/>
            </a:ext>
          </a:extLst>
        </cdr:cNvPr>
        <cdr:cNvSpPr txBox="1"/>
      </cdr:nvSpPr>
      <cdr:spPr>
        <a:xfrm xmlns:a="http://schemas.openxmlformats.org/drawingml/2006/main">
          <a:off x="1464850" y="3643447"/>
          <a:ext cx="670512" cy="9144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 dirty="0"/>
            <a:t>15%</a:t>
          </a:r>
        </a:p>
      </cdr:txBody>
    </cdr:sp>
  </cdr:relSizeAnchor>
  <cdr:relSizeAnchor xmlns:cdr="http://schemas.openxmlformats.org/drawingml/2006/chartDrawing">
    <cdr:from>
      <cdr:x>0.48086</cdr:x>
      <cdr:y>0.41073</cdr:y>
    </cdr:from>
    <cdr:to>
      <cdr:x>0.59475</cdr:x>
      <cdr:y>0.58927</cdr:y>
    </cdr:to>
    <cdr:sp macro="" textlink="">
      <cdr:nvSpPr>
        <cdr:cNvPr id="40" name="TextBox 39">
          <a:extLst xmlns:a="http://schemas.openxmlformats.org/drawingml/2006/main">
            <a:ext uri="{FF2B5EF4-FFF2-40B4-BE49-F238E27FC236}">
              <a16:creationId xmlns:a16="http://schemas.microsoft.com/office/drawing/2014/main" id="{4E114F48-BA43-198E-CD95-EAC55FF44F6B}"/>
            </a:ext>
          </a:extLst>
        </cdr:cNvPr>
        <cdr:cNvSpPr txBox="1"/>
      </cdr:nvSpPr>
      <cdr:spPr>
        <a:xfrm xmlns:a="http://schemas.openxmlformats.org/drawingml/2006/main">
          <a:off x="3517582" y="2103437"/>
          <a:ext cx="83312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0.49952</cdr:x>
      <cdr:y>0.33504</cdr:y>
    </cdr:from>
    <cdr:to>
      <cdr:x>0.58919</cdr:x>
      <cdr:y>0.70378</cdr:y>
    </cdr:to>
    <cdr:sp macro="" textlink="">
      <cdr:nvSpPr>
        <cdr:cNvPr id="41" name="TextBox 40">
          <a:extLst xmlns:a="http://schemas.openxmlformats.org/drawingml/2006/main">
            <a:ext uri="{FF2B5EF4-FFF2-40B4-BE49-F238E27FC236}">
              <a16:creationId xmlns:a16="http://schemas.microsoft.com/office/drawing/2014/main" id="{FE3C7DD3-D8E5-BC0A-A729-BF668C69E8BD}"/>
            </a:ext>
          </a:extLst>
        </cdr:cNvPr>
        <cdr:cNvSpPr txBox="1"/>
      </cdr:nvSpPr>
      <cdr:spPr>
        <a:xfrm xmlns:a="http://schemas.openxmlformats.org/drawingml/2006/main">
          <a:off x="3654079" y="1715812"/>
          <a:ext cx="655983" cy="18884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  <a:p xmlns:a="http://schemas.openxmlformats.org/drawingml/2006/main">
          <a:endParaRPr lang="ru-RU" dirty="0"/>
        </a:p>
        <a:p xmlns:a="http://schemas.openxmlformats.org/drawingml/2006/main">
          <a:endParaRPr lang="ru-RU" sz="1100" dirty="0"/>
        </a:p>
        <a:p xmlns:a="http://schemas.openxmlformats.org/drawingml/2006/main">
          <a:endParaRPr lang="ru-RU" dirty="0"/>
        </a:p>
        <a:p xmlns:a="http://schemas.openxmlformats.org/drawingml/2006/main">
          <a:endParaRPr lang="ru-RU" sz="2000" dirty="0"/>
        </a:p>
        <a:p xmlns:a="http://schemas.openxmlformats.org/drawingml/2006/main">
          <a:endParaRPr lang="ru-RU" sz="2000" dirty="0"/>
        </a:p>
        <a:p xmlns:a="http://schemas.openxmlformats.org/drawingml/2006/main">
          <a:r>
            <a:rPr lang="ru-RU" sz="2000" b="1" dirty="0"/>
            <a:t>23%</a:t>
          </a:r>
        </a:p>
      </cdr:txBody>
    </cdr:sp>
  </cdr:relSizeAnchor>
  <cdr:relSizeAnchor xmlns:cdr="http://schemas.openxmlformats.org/drawingml/2006/chartDrawing">
    <cdr:from>
      <cdr:x>0.4375</cdr:x>
      <cdr:y>0.41073</cdr:y>
    </cdr:from>
    <cdr:to>
      <cdr:x>0.5625</cdr:x>
      <cdr:y>0.58927</cdr:y>
    </cdr:to>
    <cdr:sp macro="" textlink="">
      <cdr:nvSpPr>
        <cdr:cNvPr id="42" name="TextBox 41">
          <a:extLst xmlns:a="http://schemas.openxmlformats.org/drawingml/2006/main">
            <a:ext uri="{FF2B5EF4-FFF2-40B4-BE49-F238E27FC236}">
              <a16:creationId xmlns:a16="http://schemas.microsoft.com/office/drawing/2014/main" id="{334F1FD2-6161-F204-BBCA-7ADC80AA07DE}"/>
            </a:ext>
          </a:extLst>
        </cdr:cNvPr>
        <cdr:cNvSpPr txBox="1"/>
      </cdr:nvSpPr>
      <cdr:spPr>
        <a:xfrm xmlns:a="http://schemas.openxmlformats.org/drawingml/2006/main">
          <a:off x="3200400" y="210343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0.80115</cdr:x>
      <cdr:y>0.36221</cdr:y>
    </cdr:from>
    <cdr:to>
      <cdr:x>0.88811</cdr:x>
      <cdr:y>0.53687</cdr:y>
    </cdr:to>
    <cdr:sp macro="" textlink="">
      <cdr:nvSpPr>
        <cdr:cNvPr id="43" name="TextBox 42">
          <a:extLst xmlns:a="http://schemas.openxmlformats.org/drawingml/2006/main">
            <a:ext uri="{FF2B5EF4-FFF2-40B4-BE49-F238E27FC236}">
              <a16:creationId xmlns:a16="http://schemas.microsoft.com/office/drawing/2014/main" id="{E002E2B9-CE21-39EE-9C5B-F02F4801711F}"/>
            </a:ext>
          </a:extLst>
        </cdr:cNvPr>
        <cdr:cNvSpPr txBox="1"/>
      </cdr:nvSpPr>
      <cdr:spPr>
        <a:xfrm xmlns:a="http://schemas.openxmlformats.org/drawingml/2006/main" rot="10800000" flipV="1">
          <a:off x="5860566" y="1854959"/>
          <a:ext cx="636104" cy="8945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b="1" dirty="0"/>
            <a:t>29%</a:t>
          </a:r>
        </a:p>
      </cdr:txBody>
    </cdr:sp>
  </cdr:relSizeAnchor>
  <cdr:relSizeAnchor xmlns:cdr="http://schemas.openxmlformats.org/drawingml/2006/chartDrawing">
    <cdr:from>
      <cdr:x>0.4375</cdr:x>
      <cdr:y>0.41073</cdr:y>
    </cdr:from>
    <cdr:to>
      <cdr:x>0.5625</cdr:x>
      <cdr:y>0.58927</cdr:y>
    </cdr:to>
    <cdr:sp macro="" textlink="">
      <cdr:nvSpPr>
        <cdr:cNvPr id="44" name="TextBox 43">
          <a:extLst xmlns:a="http://schemas.openxmlformats.org/drawingml/2006/main">
            <a:ext uri="{FF2B5EF4-FFF2-40B4-BE49-F238E27FC236}">
              <a16:creationId xmlns:a16="http://schemas.microsoft.com/office/drawing/2014/main" id="{CA007BE6-E11A-8791-8E46-267CD43F3090}"/>
            </a:ext>
          </a:extLst>
        </cdr:cNvPr>
        <cdr:cNvSpPr txBox="1"/>
      </cdr:nvSpPr>
      <cdr:spPr>
        <a:xfrm xmlns:a="http://schemas.openxmlformats.org/drawingml/2006/main">
          <a:off x="3200400" y="210343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0.4375</cdr:x>
      <cdr:y>0.41073</cdr:y>
    </cdr:from>
    <cdr:to>
      <cdr:x>0.5625</cdr:x>
      <cdr:y>0.58927</cdr:y>
    </cdr:to>
    <cdr:sp macro="" textlink="">
      <cdr:nvSpPr>
        <cdr:cNvPr id="46" name="TextBox 45">
          <a:extLst xmlns:a="http://schemas.openxmlformats.org/drawingml/2006/main">
            <a:ext uri="{FF2B5EF4-FFF2-40B4-BE49-F238E27FC236}">
              <a16:creationId xmlns:a16="http://schemas.microsoft.com/office/drawing/2014/main" id="{0458B7F7-66E0-84F7-B946-5FBABEF79667}"/>
            </a:ext>
          </a:extLst>
        </cdr:cNvPr>
        <cdr:cNvSpPr txBox="1"/>
      </cdr:nvSpPr>
      <cdr:spPr>
        <a:xfrm xmlns:a="http://schemas.openxmlformats.org/drawingml/2006/main">
          <a:off x="3200400" y="210343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0.84475</cdr:x>
      <cdr:y>0.45828</cdr:y>
    </cdr:from>
    <cdr:to>
      <cdr:x>0.851</cdr:x>
      <cdr:y>0.4672</cdr:y>
    </cdr:to>
    <cdr:sp macro="" textlink="">
      <cdr:nvSpPr>
        <cdr:cNvPr id="48" name="TextBox 47">
          <a:extLst xmlns:a="http://schemas.openxmlformats.org/drawingml/2006/main">
            <a:ext uri="{FF2B5EF4-FFF2-40B4-BE49-F238E27FC236}">
              <a16:creationId xmlns:a16="http://schemas.microsoft.com/office/drawing/2014/main" id="{1B41353C-6D09-3CAE-F390-BED092B29618}"/>
            </a:ext>
          </a:extLst>
        </cdr:cNvPr>
        <cdr:cNvSpPr txBox="1"/>
      </cdr:nvSpPr>
      <cdr:spPr>
        <a:xfrm xmlns:a="http://schemas.openxmlformats.org/drawingml/2006/main">
          <a:off x="6179502" y="2346960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0.4375</cdr:x>
      <cdr:y>0.41073</cdr:y>
    </cdr:from>
    <cdr:to>
      <cdr:x>0.5625</cdr:x>
      <cdr:y>0.58927</cdr:y>
    </cdr:to>
    <cdr:sp macro="" textlink="">
      <cdr:nvSpPr>
        <cdr:cNvPr id="49" name="TextBox 48">
          <a:extLst xmlns:a="http://schemas.openxmlformats.org/drawingml/2006/main">
            <a:ext uri="{FF2B5EF4-FFF2-40B4-BE49-F238E27FC236}">
              <a16:creationId xmlns:a16="http://schemas.microsoft.com/office/drawing/2014/main" id="{583CB7F9-2241-C753-749B-5A3AE119FF23}"/>
            </a:ext>
          </a:extLst>
        </cdr:cNvPr>
        <cdr:cNvSpPr txBox="1"/>
      </cdr:nvSpPr>
      <cdr:spPr>
        <a:xfrm xmlns:a="http://schemas.openxmlformats.org/drawingml/2006/main">
          <a:off x="3200400" y="210343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0.75169</cdr:x>
      <cdr:y>0.38493</cdr:y>
    </cdr:from>
    <cdr:to>
      <cdr:x>0.84583</cdr:x>
      <cdr:y>0.56348</cdr:y>
    </cdr:to>
    <cdr:sp macro="" textlink="">
      <cdr:nvSpPr>
        <cdr:cNvPr id="51" name="TextBox 50">
          <a:extLst xmlns:a="http://schemas.openxmlformats.org/drawingml/2006/main">
            <a:ext uri="{FF2B5EF4-FFF2-40B4-BE49-F238E27FC236}">
              <a16:creationId xmlns:a16="http://schemas.microsoft.com/office/drawing/2014/main" id="{A6E6B518-69DB-1D7D-E677-83443A9F0CF2}"/>
            </a:ext>
          </a:extLst>
        </cdr:cNvPr>
        <cdr:cNvSpPr txBox="1"/>
      </cdr:nvSpPr>
      <cdr:spPr>
        <a:xfrm xmlns:a="http://schemas.openxmlformats.org/drawingml/2006/main">
          <a:off x="5498782" y="1971357"/>
          <a:ext cx="688658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0.49197</cdr:x>
      <cdr:y>0.49107</cdr:y>
    </cdr:from>
    <cdr:to>
      <cdr:x>0.5</cdr:x>
      <cdr:y>0.5</cdr:y>
    </cdr:to>
    <cdr:sp macro="" textlink="">
      <cdr:nvSpPr>
        <cdr:cNvPr id="52" name="TextBox 51">
          <a:extLst xmlns:a="http://schemas.openxmlformats.org/drawingml/2006/main">
            <a:ext uri="{FF2B5EF4-FFF2-40B4-BE49-F238E27FC236}">
              <a16:creationId xmlns:a16="http://schemas.microsoft.com/office/drawing/2014/main" id="{E3E4DC45-ACFF-9171-3CA1-6D26DF6C8DBB}"/>
            </a:ext>
          </a:extLst>
        </cdr:cNvPr>
        <cdr:cNvSpPr txBox="1"/>
      </cdr:nvSpPr>
      <cdr:spPr>
        <a:xfrm xmlns:a="http://schemas.openxmlformats.org/drawingml/2006/main">
          <a:off x="3598862" y="2514918"/>
          <a:ext cx="58738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0.4375</cdr:x>
      <cdr:y>0.41073</cdr:y>
    </cdr:from>
    <cdr:to>
      <cdr:x>0.5625</cdr:x>
      <cdr:y>0.58927</cdr:y>
    </cdr:to>
    <cdr:sp macro="" textlink="">
      <cdr:nvSpPr>
        <cdr:cNvPr id="57" name="TextBox 56">
          <a:extLst xmlns:a="http://schemas.openxmlformats.org/drawingml/2006/main">
            <a:ext uri="{FF2B5EF4-FFF2-40B4-BE49-F238E27FC236}">
              <a16:creationId xmlns:a16="http://schemas.microsoft.com/office/drawing/2014/main" id="{0347B1E7-77FC-D595-31D7-C626190F770D}"/>
            </a:ext>
          </a:extLst>
        </cdr:cNvPr>
        <cdr:cNvSpPr txBox="1"/>
      </cdr:nvSpPr>
      <cdr:spPr>
        <a:xfrm xmlns:a="http://schemas.openxmlformats.org/drawingml/2006/main">
          <a:off x="3200400" y="210343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0.46141</cdr:x>
      <cdr:y>0.32046</cdr:y>
    </cdr:from>
    <cdr:to>
      <cdr:x>0.5</cdr:x>
      <cdr:y>0.42164</cdr:y>
    </cdr:to>
    <cdr:sp macro="" textlink="">
      <cdr:nvSpPr>
        <cdr:cNvPr id="58" name="TextBox 57">
          <a:extLst xmlns:a="http://schemas.openxmlformats.org/drawingml/2006/main">
            <a:ext uri="{FF2B5EF4-FFF2-40B4-BE49-F238E27FC236}">
              <a16:creationId xmlns:a16="http://schemas.microsoft.com/office/drawing/2014/main" id="{257510F6-7772-0563-37D3-2BEA6B2F5F7A}"/>
            </a:ext>
          </a:extLst>
        </cdr:cNvPr>
        <cdr:cNvSpPr txBox="1"/>
      </cdr:nvSpPr>
      <cdr:spPr>
        <a:xfrm xmlns:a="http://schemas.openxmlformats.org/drawingml/2006/main">
          <a:off x="3375342" y="1641158"/>
          <a:ext cx="282258" cy="5181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0.31908</cdr:x>
      <cdr:y>0.38783</cdr:y>
    </cdr:from>
    <cdr:to>
      <cdr:x>0.43408</cdr:x>
      <cdr:y>0.53227</cdr:y>
    </cdr:to>
    <cdr:sp macro="" textlink="">
      <cdr:nvSpPr>
        <cdr:cNvPr id="54" name="TextBox 1">
          <a:extLst xmlns:a="http://schemas.openxmlformats.org/drawingml/2006/main">
            <a:ext uri="{FF2B5EF4-FFF2-40B4-BE49-F238E27FC236}">
              <a16:creationId xmlns:a16="http://schemas.microsoft.com/office/drawing/2014/main" id="{4F66344C-EC22-80DF-14D7-A7C28586A157}"/>
            </a:ext>
          </a:extLst>
        </cdr:cNvPr>
        <cdr:cNvSpPr txBox="1"/>
      </cdr:nvSpPr>
      <cdr:spPr>
        <a:xfrm xmlns:a="http://schemas.openxmlformats.org/drawingml/2006/main">
          <a:off x="2334125" y="1986166"/>
          <a:ext cx="841248" cy="7397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dirty="0"/>
            <a:t>+53%</a:t>
          </a:r>
        </a:p>
      </cdr:txBody>
    </cdr:sp>
  </cdr:relSizeAnchor>
  <cdr:relSizeAnchor xmlns:cdr="http://schemas.openxmlformats.org/drawingml/2006/chartDrawing">
    <cdr:from>
      <cdr:x>0.80658</cdr:x>
      <cdr:y>0.50194</cdr:y>
    </cdr:from>
    <cdr:to>
      <cdr:x>0.8718</cdr:x>
      <cdr:y>0.79694</cdr:y>
    </cdr:to>
    <cdr:sp macro="" textlink="">
      <cdr:nvSpPr>
        <cdr:cNvPr id="24" name="TextBox 23"/>
        <cdr:cNvSpPr txBox="1"/>
      </cdr:nvSpPr>
      <cdr:spPr>
        <a:xfrm xmlns:a="http://schemas.openxmlformats.org/drawingml/2006/main">
          <a:off x="5900323" y="2570577"/>
          <a:ext cx="477078" cy="15107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1920" y="2038229"/>
            <a:ext cx="6238240" cy="1993392"/>
          </a:xfrm>
        </p:spPr>
        <p:txBody>
          <a:bodyPr/>
          <a:lstStyle/>
          <a:p>
            <a:r>
              <a:rPr lang="ru-RU" b="1" dirty="0"/>
              <a:t>Молочный союз Казахстана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08" y="2480187"/>
            <a:ext cx="1957832" cy="195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336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Наша сила 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18037" y="4167051"/>
            <a:ext cx="789709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1"/>
                </a:solidFill>
              </a:rPr>
              <a:t>92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молокоперарабатывающих</a:t>
            </a:r>
            <a:r>
              <a:rPr lang="ru-RU" sz="2400" b="1" dirty="0">
                <a:solidFill>
                  <a:srgbClr val="0070C0"/>
                </a:solidFill>
              </a:rPr>
              <a:t> предприятий, из них</a:t>
            </a:r>
          </a:p>
          <a:p>
            <a:r>
              <a:rPr lang="ru-RU" sz="3200" b="1" dirty="0">
                <a:solidFill>
                  <a:srgbClr val="00B050"/>
                </a:solidFill>
              </a:rPr>
              <a:t>42</a:t>
            </a:r>
            <a:r>
              <a:rPr lang="ru-RU" sz="2400" b="1" dirty="0">
                <a:solidFill>
                  <a:srgbClr val="0070C0"/>
                </a:solidFill>
              </a:rPr>
              <a:t> членов Молочного Союза-</a:t>
            </a:r>
            <a:endParaRPr lang="en-US" sz="2400" b="1" dirty="0">
              <a:solidFill>
                <a:srgbClr val="0070C0"/>
              </a:solidFill>
            </a:endParaRPr>
          </a:p>
          <a:p>
            <a:r>
              <a:rPr lang="en-US" sz="3200" b="1" dirty="0">
                <a:solidFill>
                  <a:schemeClr val="accent1"/>
                </a:solidFill>
              </a:rPr>
              <a:t>70</a:t>
            </a:r>
            <a:r>
              <a:rPr lang="ru-RU" sz="2400" b="1" dirty="0">
                <a:solidFill>
                  <a:schemeClr val="accent1"/>
                </a:solidFill>
              </a:rPr>
              <a:t>% </a:t>
            </a:r>
            <a:r>
              <a:rPr lang="ru-RU" sz="2400" b="1" dirty="0">
                <a:solidFill>
                  <a:srgbClr val="0070C0"/>
                </a:solidFill>
              </a:rPr>
              <a:t>на рынке молочной продукции. </a:t>
            </a:r>
          </a:p>
          <a:p>
            <a:r>
              <a:rPr lang="ru-RU" sz="3200" b="1" dirty="0">
                <a:solidFill>
                  <a:schemeClr val="accent1"/>
                </a:solidFill>
              </a:rPr>
              <a:t>1,</a:t>
            </a:r>
            <a:r>
              <a:rPr lang="en-US" sz="3200" b="1" dirty="0">
                <a:solidFill>
                  <a:schemeClr val="accent1"/>
                </a:solidFill>
              </a:rPr>
              <a:t>7</a:t>
            </a:r>
            <a:r>
              <a:rPr lang="ru-RU" sz="2400" b="1" dirty="0">
                <a:solidFill>
                  <a:srgbClr val="0070C0"/>
                </a:solidFill>
              </a:rPr>
              <a:t> млн. тонн принятого на переработку сырого молока</a:t>
            </a:r>
          </a:p>
          <a:p>
            <a:r>
              <a:rPr lang="ru-RU" sz="2400" b="1" dirty="0">
                <a:solidFill>
                  <a:srgbClr val="0070C0"/>
                </a:solidFill>
              </a:rPr>
              <a:t>18 лет работы Молочного Союза</a:t>
            </a:r>
            <a:endParaRPr lang="en-US" sz="2400" b="1" dirty="0">
              <a:solidFill>
                <a:srgbClr val="0070C0"/>
              </a:solidFill>
            </a:endParaRPr>
          </a:p>
          <a:p>
            <a:endParaRPr lang="ru-RU" sz="2400" b="1" dirty="0">
              <a:solidFill>
                <a:srgbClr val="002060"/>
              </a:solidFill>
            </a:endParaRPr>
          </a:p>
          <a:p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1669" b="9682"/>
          <a:stretch/>
        </p:blipFill>
        <p:spPr>
          <a:xfrm>
            <a:off x="3825443" y="756459"/>
            <a:ext cx="7381836" cy="34759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79" y="1123837"/>
            <a:ext cx="809278" cy="80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117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35C1FF-EB8A-48DD-BA4D-E25E792CC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Молочная отрасль в цифрах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5301A4C-8394-4860-85ED-E221C47CF2C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868738" y="863600"/>
          <a:ext cx="7315200" cy="512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5285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523" y="1078523"/>
            <a:ext cx="9319846" cy="4431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6714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Молоко в цифрах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1296903-8642-317D-4B70-37F06794DFF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011" y="802105"/>
            <a:ext cx="8341893" cy="5374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3726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83A06-4247-68BE-4A94-FADD6DF94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Изменение структуры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A2906BD-918F-486D-E95B-E125BC685F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147323"/>
              </p:ext>
            </p:extLst>
          </p:nvPr>
        </p:nvGraphicFramePr>
        <p:xfrm>
          <a:off x="4058686" y="888240"/>
          <a:ext cx="7315200" cy="512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9036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18262"/>
            <a:ext cx="12197045" cy="41397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5280" y="1542472"/>
            <a:ext cx="9326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solidFill>
                  <a:srgbClr val="00B0F0"/>
                </a:solidFill>
              </a:rPr>
              <a:t>Переработчик – локомотив!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58" y="5387078"/>
            <a:ext cx="809278" cy="8092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24559" y="3051672"/>
            <a:ext cx="8284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Наши контакты</a:t>
            </a:r>
            <a:r>
              <a:rPr lang="en-US" sz="2000" dirty="0">
                <a:solidFill>
                  <a:srgbClr val="0070C0"/>
                </a:solidFill>
              </a:rPr>
              <a:t>  :soyuz_msk@mail.ru</a:t>
            </a:r>
          </a:p>
          <a:p>
            <a:r>
              <a:rPr lang="en-US" sz="2000" dirty="0">
                <a:solidFill>
                  <a:srgbClr val="0070C0"/>
                </a:solidFill>
              </a:rPr>
              <a:t>                                </a:t>
            </a:r>
            <a:r>
              <a:rPr lang="ru-RU" sz="2000" dirty="0">
                <a:solidFill>
                  <a:srgbClr val="0070C0"/>
                </a:solidFill>
              </a:rPr>
              <a:t>   </a:t>
            </a:r>
            <a:r>
              <a:rPr lang="en-US" sz="2000" dirty="0">
                <a:solidFill>
                  <a:srgbClr val="0070C0"/>
                </a:solidFill>
              </a:rPr>
              <a:t> + 7 701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en-US" sz="2000" dirty="0">
                <a:solidFill>
                  <a:srgbClr val="0070C0"/>
                </a:solidFill>
              </a:rPr>
              <a:t>511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en-US" sz="2000" dirty="0">
                <a:solidFill>
                  <a:srgbClr val="0070C0"/>
                </a:solidFill>
              </a:rPr>
              <a:t>47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en-US" sz="2000" dirty="0">
                <a:solidFill>
                  <a:srgbClr val="0070C0"/>
                </a:solidFill>
              </a:rPr>
              <a:t>84</a:t>
            </a:r>
            <a:r>
              <a:rPr lang="ru-RU" sz="2000" dirty="0">
                <a:solidFill>
                  <a:srgbClr val="0070C0"/>
                </a:solidFill>
              </a:rPr>
              <a:t> Кожевников Владимир Николаевич </a:t>
            </a:r>
          </a:p>
        </p:txBody>
      </p:sp>
    </p:spTree>
    <p:extLst>
      <p:ext uri="{BB962C8B-B14F-4D97-AF65-F5344CB8AC3E}">
        <p14:creationId xmlns:p14="http://schemas.microsoft.com/office/powerpoint/2010/main" val="62152476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997</TotalTime>
  <Words>86</Words>
  <Application>Microsoft Office PowerPoint</Application>
  <PresentationFormat>Широкоэкранный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Frame</vt:lpstr>
      <vt:lpstr>Молочный союз Казахстана</vt:lpstr>
      <vt:lpstr>Наша сила </vt:lpstr>
      <vt:lpstr>Молочная отрасль в цифрах</vt:lpstr>
      <vt:lpstr>Презентация PowerPoint</vt:lpstr>
      <vt:lpstr>Молоко в цифрах</vt:lpstr>
      <vt:lpstr>Изменение структуры</vt:lpstr>
      <vt:lpstr>Презентация PowerPoint</vt:lpstr>
    </vt:vector>
  </TitlesOfParts>
  <Company>FAO of the 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Молочный союз Казахстана</dc:title>
  <dc:creator>Inna Punda (TCIC)</dc:creator>
  <cp:lastModifiedBy>Неизвестный пользователь</cp:lastModifiedBy>
  <cp:revision>65</cp:revision>
  <dcterms:created xsi:type="dcterms:W3CDTF">2018-11-28T12:48:56Z</dcterms:created>
  <dcterms:modified xsi:type="dcterms:W3CDTF">2022-05-23T05:31:26Z</dcterms:modified>
</cp:coreProperties>
</file>