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98" r:id="rId2"/>
    <p:sldId id="325" r:id="rId3"/>
    <p:sldId id="323" r:id="rId4"/>
    <p:sldId id="326" r:id="rId5"/>
    <p:sldId id="327" r:id="rId6"/>
    <p:sldId id="328" r:id="rId7"/>
    <p:sldId id="329" r:id="rId8"/>
    <p:sldId id="324" r:id="rId9"/>
    <p:sldId id="330" r:id="rId10"/>
    <p:sldId id="331" r:id="rId11"/>
    <p:sldId id="32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2" autoAdjust="0"/>
  </p:normalViewPr>
  <p:slideViewPr>
    <p:cSldViewPr>
      <p:cViewPr>
        <p:scale>
          <a:sx n="74" d="100"/>
          <a:sy n="74" d="100"/>
        </p:scale>
        <p:origin x="-11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EE5E6-3844-49D2-8506-96E3D8E86BF0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7CE04-D2B4-4B84-8B71-CF79C4F6A8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56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m\Desktop\Stella alpina cheese\STELLA ALPINA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t="20865" r="18222" b="19517"/>
          <a:stretch/>
        </p:blipFill>
        <p:spPr bwMode="auto">
          <a:xfrm>
            <a:off x="3357554" y="428604"/>
            <a:ext cx="2400317" cy="17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7224" y="2357430"/>
            <a:ext cx="7799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Крафтовое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сыроделие в Казахстане: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утопия или реальность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4143380"/>
            <a:ext cx="5380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Нагин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Андрей, создатель и владелец 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компании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Stella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Alpina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Пока не начнется поиск точек взаимовыгодного сотрудничества, оба направления будут терять часть прибыли. </a:t>
            </a:r>
            <a:r>
              <a:rPr lang="ru-RU" sz="21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Крафт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будет недополучать из-за недостатка массовости, а промышленные производства - из-за низкой маржинальности поточных продуктов. </a:t>
            </a:r>
          </a:p>
          <a:p>
            <a:r>
              <a:rPr lang="ru-RU" sz="21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Крафт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будет объединятся в картельные схемы и оптимизироваться, увеличивая общий оборот и отбирая часть потребителей у </a:t>
            </a:r>
            <a:r>
              <a:rPr lang="ru-RU" sz="21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масс-маркета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Производства после насыщения рынка будут испытывать стагнацию и потребность в расширении ассортимента. Без опыта </a:t>
            </a:r>
            <a:r>
              <a:rPr lang="ru-RU" sz="21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крафта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это будет занимать больше времени, сырья, ресурсов.  Недостаток маркетинговых компетенций крупных производителей на рынке эксклюзивного продукта будет затруднять позиционирование в новых потребительских сегментах.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Прогноз развития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крафта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крупного производства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делать?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/>
          </a:bodyPr>
          <a:lstStyle/>
          <a:p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знаем, как найти симбиоз между </a:t>
            </a:r>
            <a:r>
              <a:rPr lang="ru-RU" sz="21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крафтом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крупным производством</a:t>
            </a:r>
          </a:p>
          <a:p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 можете пройти этот тернистый путь самостоятельно или воспользоваться нашим опытом. </a:t>
            </a:r>
          </a:p>
          <a:p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готовы делиться знаниями. </a:t>
            </a:r>
          </a:p>
          <a:p>
            <a:pPr>
              <a:buNone/>
            </a:pPr>
            <a:endParaRPr lang="ru-RU" sz="21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1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Будущее в объединении усилий, компетенций и возможностей!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Компания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Stella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Alpina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- крупнейший в Казахстане производитель широкого ассортимента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крафтовых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сыров и кисломолочной продукции. Линейка наших продуктов включает сыры всех групп - свежие, рассольные, твердые сыры разной степени выдержки, сыры с плесенью, а также молоко и кисломолочную продукцию - кефир, йогурт, простокваша, сливки. Мы - самый успешный проект в этом сегменте по версии «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Форбс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Казахстан» в 2019 году.   Мы работаем со всеми сегментами потребителей -  от покупателей в нашем магазине, до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Ho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eCa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 Под нашим патронажем развиваются проекты сыроварен в Казахстане, России, Украине, Беларуси.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Всё, что мы производим в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Stella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Alpina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рождается из высококачественного молока с лучших ферм региона, без использования химии, консервантов, с единственной важной обработкой - обязательной пастеризацией сырья. Мы создали уникальное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мультисортовое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производство, сочетающее лучшие традиции мирового сыроделия и непрерывные разработки технологов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Stella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Alpina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 Благодаря единой локации сыроварни и фирменного магазина (г. Алматы, улица Тимирязева, д. 17), мы всегда имеем возможность предложить полный ассортимент изысканных выдержанных сыров, а также обеспечить ежедневную выработку сыров свежей группы. Производство сертифицировано по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EAC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HACCP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Халал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491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 компании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\Desktop\Молочная олимпиада\16532125486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" b="26811"/>
          <a:stretch/>
        </p:blipFill>
        <p:spPr bwMode="auto">
          <a:xfrm>
            <a:off x="142684" y="3733476"/>
            <a:ext cx="1757331" cy="16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m\Desktop\Молочная олимпиада\16532125482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/>
          <a:stretch/>
        </p:blipFill>
        <p:spPr bwMode="auto">
          <a:xfrm>
            <a:off x="132014" y="2204864"/>
            <a:ext cx="3150121" cy="171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\Desktop\Stella alpina cheese\Бизнес-истории Андрей Нагин - Культура роста.mp4_snapshot_05.53_[2021.10.11_12.52.56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46" y="2671141"/>
            <a:ext cx="5683236" cy="319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\Desktop\Молочная олимпиада\165321254789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r="9682"/>
          <a:stretch/>
        </p:blipFill>
        <p:spPr bwMode="auto">
          <a:xfrm>
            <a:off x="6444629" y="5301208"/>
            <a:ext cx="2601441" cy="142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\Desktop\Молочная олимпиада\16532125480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0" r="25711"/>
          <a:stretch/>
        </p:blipFill>
        <p:spPr bwMode="auto">
          <a:xfrm>
            <a:off x="7532583" y="3861049"/>
            <a:ext cx="151348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\Desktop\Молочная олимпиада\16532125480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17117" y="1232096"/>
            <a:ext cx="3744418" cy="15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\Desktop\Молочная олимпиада\16532125481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680" y="116630"/>
            <a:ext cx="5676691" cy="255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\Desktop\Молочная олимпиада\165321254769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78" y="5301208"/>
            <a:ext cx="3168351" cy="142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m\Desktop\Молочная олимпиада\165321254782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2" r="19033"/>
          <a:stretch/>
        </p:blipFill>
        <p:spPr bwMode="auto">
          <a:xfrm>
            <a:off x="109441" y="5301208"/>
            <a:ext cx="1739906" cy="142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\Desktop\Молочная олимпиада\165321254855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t="12450" b="5324"/>
          <a:stretch/>
        </p:blipFill>
        <p:spPr bwMode="auto">
          <a:xfrm>
            <a:off x="1849347" y="5301208"/>
            <a:ext cx="2094398" cy="142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sveta\Desktop\photo_2022-05-24_23-19-1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44" y="142851"/>
            <a:ext cx="1747536" cy="3106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25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142984"/>
            <a:ext cx="8572560" cy="514353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</a:rPr>
              <a:t>Владелец и создатель уникального проекта </a:t>
            </a:r>
            <a:r>
              <a:rPr lang="ru-RU" sz="6400" dirty="0" err="1" smtClean="0">
                <a:solidFill>
                  <a:schemeClr val="accent2">
                    <a:lumMod val="50000"/>
                  </a:schemeClr>
                </a:solidFill>
              </a:rPr>
              <a:t>StellaAlpina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</a:rPr>
              <a:t> - Андрей </a:t>
            </a:r>
            <a:r>
              <a:rPr lang="ru-RU" sz="6400" dirty="0" err="1" smtClean="0">
                <a:solidFill>
                  <a:schemeClr val="accent2">
                    <a:lumMod val="50000"/>
                  </a:schemeClr>
                </a:solidFill>
              </a:rPr>
              <a:t>Нагин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</a:rPr>
              <a:t>. В 2015 году занявшись сыроделием дома, начал изучать аутентичные сыры и выезжать в места их производства. Появилась идея разработать технологические процессы позволяющие сохранить все лучшие традиции исторического сыроварения, но привести их в соответствии с современными санитарно-гигиеническими нормами молокоперерабатывающих производств. Объединившись с бизнес партнером - владельцем фермы в экологически чистом районе, были разработаны процессы среднего производств полного цикла.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6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</a:rPr>
              <a:t>Под проект, совместно с российской компанией «</a:t>
            </a:r>
            <a:r>
              <a:rPr lang="ru-RU" sz="6400" dirty="0" err="1" smtClean="0">
                <a:solidFill>
                  <a:schemeClr val="accent2">
                    <a:lumMod val="50000"/>
                  </a:schemeClr>
                </a:solidFill>
              </a:rPr>
              <a:t>Молэксперт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</a:rPr>
              <a:t>» г. Барнаул,  было разработано уникальное оборудование с высоким уровнем автоматизации удовлетворяющее требованиям подобных проектов. Проект включал в себя разработку Медиа стратегии выхода на рынок и с первого дня работы магазина вышел на окупаемость , что является уникальным случаем в отрасли. Высокоэффективный проект является визитной карточкой и  масштабируется  в ближнем зарубежье. Неизменно проект вызывает высокий интерес в СМИ и у стратегических партнеров.  С 2019 года в сотрудничестве с АТУ на предприятии проводятся практические занятия студентов профильной специальности и  в формате дуального обучения. Лучшие выпускники специальности  уже работают в компании технологами. Проводятся мастер-классы для домашнего производства и профессиональная подготовка технологов молокоперерабатывающих предприятий.</a:t>
            </a: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9058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Наша история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Крафтовое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производство: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стереотипы и заблуждения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m\Desktop\gryaznaya-posuda-v-rakovi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4104281" cy="31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1571612"/>
            <a:ext cx="4572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кастрюля дома и люди, заряженные только мечтой, а не знаниями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ужасное качество, «авторские сыры» сомнительной безопасности, это вообще нельзя употреблять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фанатики, доказывающие, что пропавший сыр – это лучший модный сыр за границей, «это вы ничего не понимаете» (с)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нарушение всех санитарных норм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бидоны молока,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сыроварка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кредит на 100 литров, аффинаж в холодильнике рядом с огурцами.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929198"/>
            <a:ext cx="885828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err="1" smtClean="0">
                <a:solidFill>
                  <a:srgbClr val="F3A44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Крафту</a:t>
            </a:r>
            <a:r>
              <a:rPr lang="ru-RU" sz="1600" dirty="0" smtClean="0">
                <a:solidFill>
                  <a:srgbClr val="F3A44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учатся в </a:t>
            </a:r>
            <a:r>
              <a:rPr lang="ru-RU" sz="1600" dirty="0" err="1" smtClean="0">
                <a:solidFill>
                  <a:srgbClr val="F3A44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ютюбе</a:t>
            </a:r>
            <a:r>
              <a:rPr lang="ru-RU" sz="1600" dirty="0" smtClean="0">
                <a:solidFill>
                  <a:srgbClr val="F3A44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и на </a:t>
            </a:r>
            <a:r>
              <a:rPr lang="ru-RU" sz="1600" dirty="0" err="1" smtClean="0">
                <a:solidFill>
                  <a:srgbClr val="F3A44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онлайн-курсах</a:t>
            </a:r>
            <a:r>
              <a:rPr lang="ru-RU" sz="1600" dirty="0" smtClean="0">
                <a:solidFill>
                  <a:srgbClr val="F3A44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, приглашают «итальянцев», едут в Европу и пытаются в домашних условиях неудачно применить этот опыт и продать это потребителю</a:t>
            </a: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3A44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600" dirty="0" err="1" smtClean="0">
                <a:solidFill>
                  <a:srgbClr val="F3A44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крафтом</a:t>
            </a:r>
            <a:r>
              <a:rPr lang="ru-RU" sz="1600" dirty="0" smtClean="0">
                <a:solidFill>
                  <a:srgbClr val="F3A44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невозможно планирование, компенсация пиков потребления и рост спроса. </a:t>
            </a: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err="1" smtClean="0">
                <a:solidFill>
                  <a:srgbClr val="F3A44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Крафт</a:t>
            </a:r>
            <a:r>
              <a:rPr lang="ru-RU" sz="1600" dirty="0" smtClean="0">
                <a:solidFill>
                  <a:srgbClr val="F3A44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это сплошные риски, работа наугад, нулевая аналитика.</a:t>
            </a: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err="1" smtClean="0">
                <a:solidFill>
                  <a:srgbClr val="F3A44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Крафт</a:t>
            </a:r>
            <a:r>
              <a:rPr lang="ru-RU" sz="1600" dirty="0" smtClean="0">
                <a:solidFill>
                  <a:srgbClr val="F3A44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имеет высокие прибыли, «рубит деньги топором»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3143248"/>
            <a:ext cx="6072230" cy="335758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Маркетинговая стратегия эффективного выхода на рынок, создание персонального бренда высокого доверия и формирование основной базы постоянных клиентов.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Неизменные цены 3 года на всю продукцию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на цельном молоке с «прямыми параметрами» фермы, отсутствие посторонних ингредиентов в продукте, создание продукта, подходящего всем слоям потребителей с пищевыми предпочтениями –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vegetarian friendly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Халал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ЗОЖ,  и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т.п.  </a:t>
            </a: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Сертифицирование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производства по существующим стандартам.</a:t>
            </a: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620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Правильный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крафт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Наши принципы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7" b="7813"/>
          <a:stretch/>
        </p:blipFill>
        <p:spPr bwMode="auto">
          <a:xfrm>
            <a:off x="6500826" y="2571744"/>
            <a:ext cx="2444755" cy="365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58" y="1357298"/>
            <a:ext cx="8786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«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мультисортового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производства» - годовой ассортимент включает 109 сортов разнообразной продукции, ассортиментный минимум прилавка - 30 видов  нашей продукции . Обязательные условия ассортимента: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свежей группы (фермерский сыр - 3 суток,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моцарелла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- 2 суток,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буррата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-2 суток)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сыров длительной выдержки  (до 2 лет)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сыров с белой и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голубой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плесенью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5984" y="1214422"/>
            <a:ext cx="6858016" cy="5143536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Максимальна автоматизация и оптимизация процессов производства с сохранением всех традиций </a:t>
            </a:r>
            <a:r>
              <a:rPr lang="ru-RU" sz="56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крафта</a:t>
            </a: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моделирование аутентичных условий вызревания сыров.</a:t>
            </a:r>
          </a:p>
          <a:p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Аналитика продаж, клиентских потребностей, логистики по доставке сырья и производства, аффинажа и хранения. </a:t>
            </a:r>
          </a:p>
          <a:p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Выработка максимально эффективных коммерческих сортов, программы сохранения продукта. </a:t>
            </a:r>
          </a:p>
          <a:p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Создание ассортимента попутных продуктов высокого качества: хлеба, соусов, десертов, мясных деликатесов, напитков и т.п.</a:t>
            </a:r>
          </a:p>
          <a:p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по повышению культуры потребления сыров и пищевых продуктов, проведение мероприятий, фестивалей, мастер-классов, работа с шефами ресторанов. </a:t>
            </a:r>
          </a:p>
          <a:p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Подготовка кадров, сотрудничество с учебными заведениям.</a:t>
            </a:r>
          </a:p>
          <a:p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Разработка новых видов сыров, КМП, участие в научных работах, научная капитализация бренда</a:t>
            </a:r>
          </a:p>
          <a:p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Проверка на практике эффективных и реально работающих кейсов для создание общей модели </a:t>
            </a:r>
            <a:r>
              <a:rPr lang="ru-RU" sz="56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крафтового</a:t>
            </a: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производства с целью масштабирования и адаптации под региональные и географические особенности</a:t>
            </a:r>
            <a:endParaRPr lang="en-US" sz="5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Поиск  эффективных моделей взаимодействия с крупным </a:t>
            </a:r>
            <a:r>
              <a:rPr lang="ru-RU" sz="56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ритейлом</a:t>
            </a: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масс-маркетом, «магазинами у дома», «фермерскими магазинами», </a:t>
            </a:r>
            <a:r>
              <a:rPr lang="en-US" sz="5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HoReCa</a:t>
            </a:r>
            <a:endParaRPr lang="ru-RU" sz="5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по консалтингу существующих производств,  сервис по аналитике и созданию аналогичных производств по нашим моделям с нуля, масштабирование, франшиза, подготовка и обучение технологов </a:t>
            </a:r>
            <a:r>
              <a:rPr lang="ru-RU" sz="56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крафтовых</a:t>
            </a: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сыроварен  и крупных производств</a:t>
            </a:r>
          </a:p>
          <a:p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Интегрирование опыта в комплексные проекты крупных масштабов.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Как мы это сделали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1928826" cy="421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500702"/>
            <a:ext cx="928694" cy="814378"/>
          </a:xfrm>
          <a:prstGeom prst="rect">
            <a:avLst/>
          </a:prstGeom>
        </p:spPr>
      </p:pic>
      <p:pic>
        <p:nvPicPr>
          <p:cNvPr id="6" name="Picture 18" descr="C:\Users\m\Desktop\Stella alpina cheese\pizzamaker\pizzamak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5572140"/>
            <a:ext cx="928694" cy="77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Преимущества  производственных форматов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401080" cy="483395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None/>
            </a:pP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Крупные производства имеют: 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финансовые возможности,  человеческий ресурс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выход или собственные торговые сети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большие объемы сырья и возможность управлять качеством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доступные производственные площади с готовыми коммунальными решениями</a:t>
            </a:r>
          </a:p>
          <a:p>
            <a:pPr marL="514350" indent="-514350">
              <a:buFont typeface="+mj-lt"/>
              <a:buAutoNum type="arabicPeriod"/>
            </a:pPr>
            <a:endParaRPr lang="ru-RU" sz="17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7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Крафтовые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производства имеют: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широкий ассортимент, рецепты, </a:t>
            </a: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техкарты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адаптацию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 элитных, здоровых, вегетарианских и т.п. сортов продукции высокого доверия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иную модель маркетинга и сегментирования потребителя, позиционирование бренда, имидж торговой марки.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персонализированную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аналитику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покупателя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оптимизацию существующих производственных процессов с точки зрения </a:t>
            </a: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мультисортовой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выработки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ярко выраженный экономический эффект от внедрения правильных </a:t>
            </a: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мультисортовых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процессов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гибко  и достаточно дешево создавать и внедрять новые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продукты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отработанную модель взаимодействия с </a:t>
            </a:r>
            <a:r>
              <a:rPr lang="en-US" sz="17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HoReCa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фермерскими магазинами, элитными магазинами и </a:t>
            </a: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тп</a:t>
            </a:r>
            <a:endParaRPr lang="ru-RU" sz="17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ru-RU" sz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ru-RU" sz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ru-RU" sz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71612"/>
            <a:ext cx="4572032" cy="3000396"/>
          </a:xfrm>
        </p:spPr>
        <p:txBody>
          <a:bodyPr>
            <a:noAutofit/>
          </a:bodyPr>
          <a:lstStyle/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Крафт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выигрывает и работает там, где проседает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масс-маркет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: ГМО, консерванты, пальмовое масло, молоко из порошка, имитация и прочие «ужасы»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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крупных производств. 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Крупные давят ценой, объемом, присутствием и используют безразличие потребителя «вкусненько и ладно». 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этом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масс-маркет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объективно имеет большой процент фальсификата и производство продукции имитаторов</a:t>
            </a: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Общие боли, требующие решения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929190" y="1643050"/>
            <a:ext cx="3857652" cy="2643206"/>
            <a:chOff x="3275856" y="1844824"/>
            <a:chExt cx="5827122" cy="3277756"/>
          </a:xfrm>
        </p:grpSpPr>
        <p:pic>
          <p:nvPicPr>
            <p:cNvPr id="5" name="Picture 2" descr="C:\Users\m\Desktop\головная оль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844824"/>
              <a:ext cx="5827122" cy="3277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m\Desktop\молоко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6617" y="2004136"/>
              <a:ext cx="1062186" cy="1418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m\Desktop\сыр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465" y="2158626"/>
              <a:ext cx="1109092" cy="1109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m\Desktop\творог-мо-ока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86577" y="3831028"/>
              <a:ext cx="1115876" cy="1193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714348" y="4857760"/>
            <a:ext cx="8143932" cy="10772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Оба направления используют слабости друг друга: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крафт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клеймит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масс-маркет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пугает «ужасами»,  уходя в эксклюзивность.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масс-маркет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утверждает, что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крафт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это не их уровень, прибыль первична, «все равно народ купит», «задавим ценой и объемом» (с)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3578</TotalTime>
  <Words>1258</Words>
  <Application>Microsoft Office PowerPoint</Application>
  <PresentationFormat>Экран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PowerPoint</vt:lpstr>
      <vt:lpstr>О компании</vt:lpstr>
      <vt:lpstr>Презентация PowerPoint</vt:lpstr>
      <vt:lpstr>Наша история</vt:lpstr>
      <vt:lpstr>Крафтовое производство:  стереотипы и заблуждения</vt:lpstr>
      <vt:lpstr>Правильный крафт: Наши принципы</vt:lpstr>
      <vt:lpstr>Как мы это сделали</vt:lpstr>
      <vt:lpstr>Преимущества  производственных форматов</vt:lpstr>
      <vt:lpstr>Общие боли, требующие решения</vt:lpstr>
      <vt:lpstr>Прогноз развития крафта и крупного производства</vt:lpstr>
      <vt:lpstr>Что делать?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</dc:creator>
  <cp:lastModifiedBy>m</cp:lastModifiedBy>
  <cp:revision>143</cp:revision>
  <dcterms:created xsi:type="dcterms:W3CDTF">2018-09-20T11:30:33Z</dcterms:created>
  <dcterms:modified xsi:type="dcterms:W3CDTF">2022-05-24T17:40:52Z</dcterms:modified>
</cp:coreProperties>
</file>