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fntdata" ContentType="application/x-fontdata"/>
  <Default Extension="png" ContentType="image/png"/>
  <Default Extension="jpe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15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8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22.xml" ContentType="application/vnd.openxmlformats-officedocument.presentationml.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 embedTrueTypeFonts="1" saveSubsetFonts="1">
  <p:sldMasterIdLst>
    <p:sldMasterId id="2147483648" r:id="rId1"/>
  </p:sldMasterIdLst>
  <p:notesMasterIdLst>
    <p:notesMasterId r:id="rId2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y="10287000" cx="18288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Fira Sans Light" panose="020B0604020202020204" charset="0"/>
      <p:regular r:id="rId29"/>
      <p:italic r:id="rId30"/>
    </p:embeddedFont>
    <p:embeddedFont>
      <p:font typeface="Fira Sans Light Bold" panose="020B0604020202020204" charset="0"/>
      <p:regular r:id="rId31"/>
    </p:embeddedFont>
    <p:embeddedFont>
      <p:font typeface="Fira Sans Medium" panose="020B0604020202020204" charset="0"/>
      <p:regular r:id="rId32"/>
      <p:italic r:id="rId33"/>
    </p:embeddedFont>
    <p:embeddedFont>
      <p:font typeface="Fira Sans Medium Bold" panose="020B0604020202020204" charset="0"/>
      <p:regular r:id="rId34"/>
    </p:embeddedFont>
    <p:embeddedFont>
      <p:font typeface="Open Sans" panose="020B0604020202020204" charset="0"/>
      <p:regular r:id="rId35"/>
      <p:bold r:id="rId36"/>
      <p:italic r:id="rId37"/>
      <p:boldItalic r:id="rId38"/>
    </p:embeddedFont>
    <p:embeddedFont>
      <p:font typeface="Open Sans Light" panose="020B0604020202020204" charset="0"/>
      <p:regular r:id="rId39"/>
      <p:italic r:id="rId40"/>
    </p:embeddedFont>
    <p:embeddedFont>
      <p:font typeface="Open Sans Light Bold" panose="020B0604020202020204" charset="0"/>
      <p:regular r:id="rId41"/>
    </p:embeddedFont>
    <p:embeddedFont>
      <p:font typeface="PT Sans" panose="020B0604020202020204" charset="-52"/>
      <p:regular r:id="rId42"/>
      <p:bold r:id="rId43"/>
      <p:italic r:id="rId44"/>
      <p:boldItalic r:id="rId45"/>
    </p:embeddedFont>
  </p:embeddedFontLst>
  <p:defaultTextStyle>
    <a:defPPr>
      <a:defRPr lang="en-US"/>
    </a:defPPr>
    <a:lvl1pPr algn="l" defTabSz="914400" eaLnBrk="1" hangingPunct="1" latinLnBrk="0" marL="0" rtl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>
  <p:showPr>
    <p:present/>
    <p:sldAll/>
    <p:penClr>
      <a:prstClr val="red"/>
    </p:penClr>
  </p:showPr>
  <p:clrMru>
    <a:srgbClr val="05497C"/>
    <a:srgbClr val="036FB9"/>
    <a:srgbClr val="FF914D"/>
    <a:srgbClr val="B4D0DD"/>
    <a:srgbClr val="4F81BD"/>
    <a:srgbClr val="205D8A"/>
    <a:srgbClr val="191D1E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1" d="100"/>
          <a:sy n="71" d="100"/>
        </p:scale>
        <p:origin x="137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font" Target="fonts/font1.fntdata"/><Relationship Id="rId26" Type="http://schemas.openxmlformats.org/officeDocument/2006/relationships/font" Target="fonts/font2.fntdata"/><Relationship Id="rId27" Type="http://schemas.openxmlformats.org/officeDocument/2006/relationships/font" Target="fonts/font3.fntdata"/><Relationship Id="rId28" Type="http://schemas.openxmlformats.org/officeDocument/2006/relationships/font" Target="fonts/font4.fntdata"/><Relationship Id="rId29" Type="http://schemas.openxmlformats.org/officeDocument/2006/relationships/font" Target="fonts/font5.fntdata"/><Relationship Id="rId30" Type="http://schemas.openxmlformats.org/officeDocument/2006/relationships/font" Target="fonts/font6.fntdata"/><Relationship Id="rId31" Type="http://schemas.openxmlformats.org/officeDocument/2006/relationships/font" Target="fonts/font7.fntdata"/><Relationship Id="rId32" Type="http://schemas.openxmlformats.org/officeDocument/2006/relationships/font" Target="fonts/font8.fntdata"/><Relationship Id="rId33" Type="http://schemas.openxmlformats.org/officeDocument/2006/relationships/font" Target="fonts/font9.fntdata"/><Relationship Id="rId34" Type="http://schemas.openxmlformats.org/officeDocument/2006/relationships/font" Target="fonts/font10.fntdata"/><Relationship Id="rId35" Type="http://schemas.openxmlformats.org/officeDocument/2006/relationships/font" Target="fonts/font11.fntdata"/><Relationship Id="rId36" Type="http://schemas.openxmlformats.org/officeDocument/2006/relationships/font" Target="fonts/font12.fntdata"/><Relationship Id="rId37" Type="http://schemas.openxmlformats.org/officeDocument/2006/relationships/font" Target="fonts/font13.fntdata"/><Relationship Id="rId38" Type="http://schemas.openxmlformats.org/officeDocument/2006/relationships/font" Target="fonts/font14.fntdata"/><Relationship Id="rId39" Type="http://schemas.openxmlformats.org/officeDocument/2006/relationships/font" Target="fonts/font15.fntdata"/><Relationship Id="rId40" Type="http://schemas.openxmlformats.org/officeDocument/2006/relationships/font" Target="fonts/font16.fntdata"/><Relationship Id="rId41" Type="http://schemas.openxmlformats.org/officeDocument/2006/relationships/font" Target="fonts/font17.fntdata"/><Relationship Id="rId42" Type="http://schemas.openxmlformats.org/officeDocument/2006/relationships/font" Target="fonts/font18.fntdata"/><Relationship Id="rId43" Type="http://schemas.openxmlformats.org/officeDocument/2006/relationships/font" Target="fonts/font19.fntdata"/><Relationship Id="rId44" Type="http://schemas.openxmlformats.org/officeDocument/2006/relationships/font" Target="fonts/font20.fntdata"/><Relationship Id="rId45" Type="http://schemas.openxmlformats.org/officeDocument/2006/relationships/font" Target="fonts/font21.fntdata"/><Relationship Id="rId46" Type="http://schemas.openxmlformats.org/officeDocument/2006/relationships/tableStyles" Target="tableStyles.xml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/Relationships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30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24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/>
        </p:spPr>
        <p:txBody>
          <a:bodyPr bIns="45720" lIns="91440" rIns="91440" rtlCol="0" tIns="45720" vert="horz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1049125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/>
        </p:spPr>
        <p:txBody>
          <a:bodyPr bIns="45720" lIns="91440" rIns="91440" rtlCol="0" tIns="45720" vert="horz"/>
          <a:lstStyle>
            <a:lvl1pPr algn="r">
              <a:defRPr sz="1200"/>
            </a:lvl1pPr>
          </a:lstStyle>
          <a:p>
            <a:fld id="{6596022E-6A79-4570-B251-27ADE66EE5FB}" type="datetimeFigureOut">
              <a:rPr lang="ru-RU" smtClean="0"/>
              <a:t>вс 22.05.22</a:t>
            </a:fld>
            <a:endParaRPr lang="ru-RU"/>
          </a:p>
        </p:txBody>
      </p:sp>
      <p:sp>
        <p:nvSpPr>
          <p:cNvPr id="1049126" name="Образ слайда 3"/>
          <p:cNvSpPr>
            <a:spLocks noChangeAspect="1" noRot="1" noGrp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/>
          <a:noFill/>
          <a:ln w="12700">
            <a:solidFill>
              <a:prstClr val="black"/>
            </a:solidFill>
          </a:ln>
        </p:spPr>
        <p:txBody>
          <a:bodyPr anchor="ctr" bIns="45720" lIns="91440" rIns="91440" rtlCol="0" tIns="45720" vert="horz"/>
          <a:p>
            <a:endParaRPr lang="ru-RU"/>
          </a:p>
        </p:txBody>
      </p:sp>
      <p:sp>
        <p:nvSpPr>
          <p:cNvPr id="1049127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/>
        </p:spPr>
        <p:txBody>
          <a:bodyPr bIns="45720" lIns="91440" rIns="91440" rtlCol="0" tIns="45720" vert="horz"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9128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/>
        </p:spPr>
        <p:txBody>
          <a:bodyPr anchor="b" bIns="45720" lIns="91440" rIns="91440" rtlCol="0" tIns="45720" vert="horz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1049129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/>
        </p:spPr>
        <p:txBody>
          <a:bodyPr anchor="b" bIns="45720" lIns="91440" rIns="91440" rtlCol="0" tIns="45720" vert="horz"/>
          <a:lstStyle>
            <a:lvl1pPr algn="r">
              <a:defRPr sz="1200"/>
            </a:lvl1pPr>
          </a:lstStyle>
          <a:p>
            <a:fld id="{CB4798A8-FAC3-46F9-9404-22B0BC292453}" type="slidenum">
              <a:rPr lang="ru-RU" smtClean="0"/>
              <a:t>‹#›</a:t>
            </a:fld>
            <a:endParaRPr lang="ru-RU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algn="l" defTabSz="914400" eaLnBrk="1" hangingPunct="1" latinLnBrk="0" marL="0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</file>

<file path=ppt/notesSlides/_rels/notesSlide2.xml.rels><?xml version="1.0" encoding="UTF-8" standalone="yes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</file>

<file path=ppt/notesSlides/_rels/notesSlide3.xml.rels><?xml version="1.0" encoding="UTF-8" standalone="yes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</Relationships>
</file>

<file path=ppt/notesSlides/_rels/notesSlide4.xml.rels><?xml version="1.0" encoding="UTF-8" standalone="yes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</Relationships>
</file>

<file path=ppt/notesSlides/_rels/notesSlide5.xml.rels><?xml version="1.0" encoding="UTF-8" standalone="yes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</Relationships>
</file>

<file path=ppt/notesSlides/_rels/notesSlide6.xml.rels><?xml version="1.0" encoding="UTF-8" standalone="yes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</Relationships>
</file>

<file path=ppt/notesSlides/_rels/notesSlide7.xml.rels><?xml version="1.0" encoding="UTF-8" standalone="yes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</Relationships>
</file>

<file path=ppt/notesSlides/_rels/notesSlide8.xml.rels><?xml version="1.0" encoding="UTF-8" standalone="yes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</Relationships>
</file>

<file path=ppt/notesSlides/_rels/notesSlide9.xml.rels><?xml version="1.0" encoding="UTF-8" standalone="yes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4" name="Образ слайда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755" name="Заметки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dirty="0" lang="ru-RU"/>
          </a:p>
        </p:txBody>
      </p:sp>
      <p:sp>
        <p:nvSpPr>
          <p:cNvPr id="1048756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CB4798A8-FAC3-46F9-9404-22B0BC292453}" type="slidenum">
              <a:rPr lang="ru-RU" smtClean="0"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1" name="Образ слайда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782" name="Заметки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dirty="0" lang="ru-RU"/>
          </a:p>
        </p:txBody>
      </p:sp>
      <p:sp>
        <p:nvSpPr>
          <p:cNvPr id="1048783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CB4798A8-FAC3-46F9-9404-22B0BC292453}" type="slidenum">
              <a:rPr lang="ru-RU" smtClean="0"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8" name="Образ слайда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789" name="Заметки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dirty="0" lang="ru-RU"/>
          </a:p>
        </p:txBody>
      </p:sp>
      <p:sp>
        <p:nvSpPr>
          <p:cNvPr id="1048790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CB4798A8-FAC3-46F9-9404-22B0BC292453}" type="slidenum">
              <a:rPr lang="ru-RU" smtClean="0"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5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1" name="Образ слайда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852" name="Заметки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dirty="0" lang="ru-RU"/>
          </a:p>
        </p:txBody>
      </p:sp>
      <p:sp>
        <p:nvSpPr>
          <p:cNvPr id="1048853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CB4798A8-FAC3-46F9-9404-22B0BC292453}" type="slidenum">
              <a:rPr lang="ru-RU" smtClean="0"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2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66" name="Образ слайда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967" name="Заметки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dirty="0" lang="ru-RU"/>
          </a:p>
        </p:txBody>
      </p:sp>
      <p:sp>
        <p:nvSpPr>
          <p:cNvPr id="1048968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CB4798A8-FAC3-46F9-9404-22B0BC292453}" type="slidenum">
              <a:rPr lang="ru-RU" smtClean="0"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6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15" name="Образ слайда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9016" name="Заметки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dirty="0" lang="ru-RU"/>
          </a:p>
        </p:txBody>
      </p:sp>
      <p:sp>
        <p:nvSpPr>
          <p:cNvPr id="1049017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CB4798A8-FAC3-46F9-9404-22B0BC292453}" type="slidenum">
              <a:rPr lang="ru-RU" smtClean="0"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7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30" name="Образ слайда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9031" name="Заметки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dirty="0" lang="ru-RU"/>
          </a:p>
        </p:txBody>
      </p:sp>
      <p:sp>
        <p:nvSpPr>
          <p:cNvPr id="1049032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CB4798A8-FAC3-46F9-9404-22B0BC292453}" type="slidenum">
              <a:rPr lang="ru-RU" smtClean="0"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7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36" name="Образ слайда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9037" name="Заметки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dirty="0" lang="ru-RU"/>
          </a:p>
        </p:txBody>
      </p:sp>
      <p:sp>
        <p:nvSpPr>
          <p:cNvPr id="1049038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CB4798A8-FAC3-46F9-9404-22B0BC292453}" type="slidenum">
              <a:rPr lang="ru-RU" smtClean="0"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9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53" name="Образ слайда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9054" name="Заметки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dirty="0" lang="ru-RU"/>
          </a:p>
        </p:txBody>
      </p:sp>
      <p:sp>
        <p:nvSpPr>
          <p:cNvPr id="1049055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CB4798A8-FAC3-46F9-9404-22B0BC292453}" type="slidenum">
              <a:rPr lang="ru-RU" smtClean="0"/>
              <a:t>21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Title Slide">
    <p:spTree>
      <p:nvGrpSpPr>
        <p:cNvPr id="29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69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p>
            <a:r>
              <a:rPr lang="en-US"/>
              <a:t>Click to edit Master title style</a:t>
            </a:r>
          </a:p>
        </p:txBody>
      </p:sp>
      <p:sp>
        <p:nvSpPr>
          <p:cNvPr id="1049070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algn="ctr" indent="0" mar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algn="ctr" indent="0" marL="45720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algn="ctr" indent="0" marL="91440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algn="ctr" indent="0" marL="137160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algn="ctr" indent="0" marL="182880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algn="ctr" indent="0" marL="228600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algn="ctr" indent="0" marL="274320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algn="ctr" indent="0" marL="320040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algn="ctr" indent="0" marL="365760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4907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1D8BD707-D9CF-40AE-B4C6-C98DA3205C09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104907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907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Title and Vertical Text">
    <p:spTree>
      <p:nvGrpSpPr>
        <p:cNvPr id="30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94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</a:p>
        </p:txBody>
      </p:sp>
      <p:sp>
        <p:nvSpPr>
          <p:cNvPr id="1049095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909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1D8BD707-D9CF-40AE-B4C6-C98DA3205C09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104909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909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Vertical Title and Text">
    <p:spTree>
      <p:nvGrpSpPr>
        <p:cNvPr id="30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78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p>
            <a:r>
              <a:rPr lang="en-US"/>
              <a:t>Click to edit Master title style</a:t>
            </a:r>
          </a:p>
        </p:txBody>
      </p:sp>
      <p:sp>
        <p:nvSpPr>
          <p:cNvPr id="1049079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908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1D8BD707-D9CF-40AE-B4C6-C98DA3205C09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104908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908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30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83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</a:p>
        </p:txBody>
      </p:sp>
      <p:sp>
        <p:nvSpPr>
          <p:cNvPr id="1049084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908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1D8BD707-D9CF-40AE-B4C6-C98DA3205C09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104908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908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Section Header">
    <p:spTree>
      <p:nvGrpSpPr>
        <p:cNvPr id="30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99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b="1" cap="all"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49100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indent="0" mar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910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1D8BD707-D9CF-40AE-B4C6-C98DA3205C09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104910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910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Two Content">
    <p:spTree>
      <p:nvGrpSpPr>
        <p:cNvPr id="30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04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</a:p>
        </p:txBody>
      </p:sp>
      <p:sp>
        <p:nvSpPr>
          <p:cNvPr id="1049105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9106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910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1D8BD707-D9CF-40AE-B4C6-C98DA3205C09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104910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910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Comparison">
    <p:spTree>
      <p:nvGrpSpPr>
        <p:cNvPr id="30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10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</a:p>
        </p:txBody>
      </p:sp>
      <p:sp>
        <p:nvSpPr>
          <p:cNvPr id="1049111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9112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9113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9114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911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1D8BD707-D9CF-40AE-B4C6-C98DA3205C09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1049116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9117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Title Only">
    <p:spTree>
      <p:nvGrpSpPr>
        <p:cNvPr id="29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74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</a:p>
        </p:txBody>
      </p:sp>
      <p:sp>
        <p:nvSpPr>
          <p:cNvPr id="104907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1D8BD707-D9CF-40AE-B4C6-C98DA3205C09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104907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907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Blank">
    <p:spTree>
      <p:nvGrpSpPr>
        <p:cNvPr id="2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1D8BD707-D9CF-40AE-B4C6-C98DA3205C09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1048582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58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Content with Caption">
    <p:spTree>
      <p:nvGrpSpPr>
        <p:cNvPr id="30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18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b="1" sz="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49119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9120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912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1D8BD707-D9CF-40AE-B4C6-C98DA3205C09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104912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912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Picture with Caption">
    <p:spTree>
      <p:nvGrpSpPr>
        <p:cNvPr id="30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88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b="1" sz="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49089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endParaRPr lang="en-US"/>
          </a:p>
        </p:txBody>
      </p:sp>
      <p:sp>
        <p:nvSpPr>
          <p:cNvPr id="1049090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909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1D8BD707-D9CF-40AE-B4C6-C98DA3205C09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104909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909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/>
        </p:spPr>
        <p:txBody>
          <a:bodyPr anchor="ctr" bIns="45720" lIns="91440" rIns="91440" rtlCol="0" tIns="45720" vert="horz">
            <a:normAutofit/>
          </a:bodyPr>
          <a:p>
            <a:r>
              <a:rPr lang="en-US"/>
              <a:t>Click to edit Master title style</a:t>
            </a:r>
          </a:p>
        </p:txBody>
      </p:sp>
      <p:sp>
        <p:nvSpPr>
          <p:cNvPr id="104857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/>
        </p:spPr>
        <p:txBody>
          <a:bodyPr bIns="45720" lIns="91440" rIns="91440" rtlCol="0" tIns="45720" vert="horz">
            <a:normAutofit/>
          </a:bodyPr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578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/>
        </p:spPr>
        <p:txBody>
          <a:bodyPr anchor="ctr" bIns="45720" lIns="91440" rIns="91440" rtlCol="0" tIns="45720" vert="horz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104857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/>
        </p:spPr>
        <p:txBody>
          <a:bodyPr anchor="ctr" bIns="45720" lIns="91440" rIns="91440" rtlCol="0" tIns="45720" vert="horz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4858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/>
        </p:spPr>
        <p:txBody>
          <a:bodyPr anchor="ctr" bIns="45720" lIns="91440" rIns="91440" rtlCol="0" tIns="45720" vert="horz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eaLnBrk="1" hangingPunct="1" latinLnBrk="0" rtl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algn="l" defTabSz="914400" eaLnBrk="1" hangingPunct="1" indent="-342900" latinLnBrk="0" marL="342900" rtl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indent="-285750" latinLnBrk="0" marL="742950" rtl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indent="-228600" latinLnBrk="0" marL="1143000" rtl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indent="-228600" latinLnBrk="0" marL="1600200" rtl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indent="-228600" latinLnBrk="0" marL="2057400" rtl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algn="l" defTabSz="914400" eaLnBrk="1" hangingPunct="1" latinLnBrk="0" marL="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jpe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21.jpeg"/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6" Type="http://schemas.openxmlformats.org/officeDocument/2006/relationships/image" Target="../media/image5.png"/><Relationship Id="rId7" Type="http://schemas.openxmlformats.org/officeDocument/2006/relationships/slideLayout" Target="../slideLayouts/slideLayout7.xml"/><Relationship Id="rId8" Type="http://schemas.openxmlformats.org/officeDocument/2006/relationships/notesSlide" Target="../notesSlides/notesSlide3.xml"/></Relationships>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9" Type="http://schemas.openxmlformats.org/officeDocument/2006/relationships/image" Target="../media/image5.png"/><Relationship Id="rId10" Type="http://schemas.openxmlformats.org/officeDocument/2006/relationships/slideLayout" Target="../slideLayouts/slideLayout7.xml"/></Relationships>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4.xml"/></Relationships>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5.png"/><Relationship Id="rId7" Type="http://schemas.openxmlformats.org/officeDocument/2006/relationships/slideLayout" Target="../slideLayouts/slideLayout7.xml"/></Relationships>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5.xml"/></Relationships>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34.png"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5.png"/><Relationship Id="rId6" Type="http://schemas.openxmlformats.org/officeDocument/2006/relationships/slideLayout" Target="../slideLayouts/slideLayout7.xml"/><Relationship Id="rId7" Type="http://schemas.openxmlformats.org/officeDocument/2006/relationships/notesSlide" Target="../notesSlides/notesSlide6.xml"/></Relationships>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38.png"/><Relationship Id="rId3" Type="http://schemas.openxmlformats.org/officeDocument/2006/relationships/image" Target="../media/image5.png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5" Type="http://schemas.openxmlformats.org/officeDocument/2006/relationships/image" Target="../media/image41.jpeg"/><Relationship Id="rId6" Type="http://schemas.openxmlformats.org/officeDocument/2006/relationships/slideLayout" Target="../slideLayouts/slideLayout7.xml"/><Relationship Id="rId7" Type="http://schemas.openxmlformats.org/officeDocument/2006/relationships/notesSlide" Target="../notesSlides/notesSlide7.xml"/></Relationships>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42.png"/><Relationship Id="rId3" Type="http://schemas.openxmlformats.org/officeDocument/2006/relationships/image" Target="../media/image5.png"/><Relationship Id="rId4" Type="http://schemas.openxmlformats.org/officeDocument/2006/relationships/slideLayout" Target="../slideLayouts/slideLayout7.xml"/><Relationship Id="rId5" Type="http://schemas.openxmlformats.org/officeDocument/2006/relationships/notesSlide" Target="../notesSlides/notesSlide8.xml"/></Relationships>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image" Target="../media/image43.jpeg"/><Relationship Id="rId2" Type="http://schemas.openxmlformats.org/officeDocument/2006/relationships/image" Target="../media/image44.png"/><Relationship Id="rId3" Type="http://schemas.openxmlformats.org/officeDocument/2006/relationships/image" Target="../media/image45.png"/><Relationship Id="rId4" Type="http://schemas.openxmlformats.org/officeDocument/2006/relationships/image" Target="../media/image5.png"/><Relationship Id="rId5" Type="http://schemas.openxmlformats.org/officeDocument/2006/relationships/slideLayout" Target="../slideLayouts/slideLayout7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7.xml"/></Relationships>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46.png"/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55.jpeg"/><Relationship Id="rId12" Type="http://schemas.openxmlformats.org/officeDocument/2006/relationships/image" Target="../media/image56.png"/><Relationship Id="rId13" Type="http://schemas.openxmlformats.org/officeDocument/2006/relationships/image" Target="../media/image57.png"/><Relationship Id="rId14" Type="http://schemas.openxmlformats.org/officeDocument/2006/relationships/image" Target="../media/image58.jpeg"/><Relationship Id="rId15" Type="http://schemas.openxmlformats.org/officeDocument/2006/relationships/image" Target="../media/image5.png"/><Relationship Id="rId16" Type="http://schemas.openxmlformats.org/officeDocument/2006/relationships/slideLayout" Target="../slideLayouts/slideLayout7.xml"/></Relationships>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9.png"/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7" Type="http://schemas.openxmlformats.org/officeDocument/2006/relationships/image" Target="../media/image64.png"/><Relationship Id="rId8" Type="http://schemas.openxmlformats.org/officeDocument/2006/relationships/image" Target="../media/image65.png"/><Relationship Id="rId9" Type="http://schemas.openxmlformats.org/officeDocument/2006/relationships/image" Target="../media/image66.png"/><Relationship Id="rId10" Type="http://schemas.openxmlformats.org/officeDocument/2006/relationships/image" Target="../media/image67.png"/><Relationship Id="rId11" Type="http://schemas.openxmlformats.org/officeDocument/2006/relationships/image" Target="../media/image68.png"/><Relationship Id="rId12" Type="http://schemas.openxmlformats.org/officeDocument/2006/relationships/image" Target="../media/image5.png"/><Relationship Id="rId13" Type="http://schemas.openxmlformats.org/officeDocument/2006/relationships/slideLayout" Target="../slideLayouts/slideLayout7.xml"/><Relationship Id="rId14" Type="http://schemas.openxmlformats.org/officeDocument/2006/relationships/notesSlide" Target="../notesSlides/notesSlide9.xml"/></Relationships>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1.png"/><Relationship Id="rId3" Type="http://schemas.openxmlformats.org/officeDocument/2006/relationships/image" Target="../media/image69.png"/><Relationship Id="rId4" Type="http://schemas.openxmlformats.org/officeDocument/2006/relationships/image" Target="../media/image2.png"/><Relationship Id="rId5" Type="http://schemas.openxmlformats.org/officeDocument/2006/relationships/slideLayout" Target="../slideLayouts/slideLayout7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jpeg"/><Relationship Id="rId3" Type="http://schemas.openxmlformats.org/officeDocument/2006/relationships/image" Target="../media/image5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Relationship Id="rId3" Type="http://schemas.openxmlformats.org/officeDocument/2006/relationships/image" Target="../media/image5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7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image" Target="../media/image11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5.png"/><Relationship Id="rId7" Type="http://schemas.openxmlformats.org/officeDocument/2006/relationships/slideLayout" Target="../slideLayouts/slideLayout7.xml"/><Relationship Id="rId8" Type="http://schemas.openxmlformats.org/officeDocument/2006/relationships/notesSlide" Target="../notesSlides/notesSlide1.xml"/></Relationships>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image" Target="../media/image16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17.jpeg"/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5.png"/><Relationship Id="rId6" Type="http://schemas.openxmlformats.org/officeDocument/2006/relationships/image" Target="../media/image20.jpeg"/><Relationship Id="rId7" Type="http://schemas.openxmlformats.org/officeDocument/2006/relationships/slideLayout" Target="../slideLayouts/slideLayout7.xml"/><Relationship Id="rId8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"/>
          <p:cNvGrpSpPr/>
          <p:nvPr/>
        </p:nvGrpSpPr>
        <p:grpSpPr>
          <a:xfrm>
            <a:off x="2420187" y="2444117"/>
            <a:ext cx="8233592" cy="5287047"/>
            <a:chOff x="-19074" y="-2428703"/>
            <a:chExt cx="10978123" cy="7049395"/>
          </a:xfrm>
        </p:grpSpPr>
        <p:pic>
          <p:nvPicPr>
            <p:cNvPr id="2097152" name="Picture 3"/>
            <p:cNvPicPr>
              <a:picLocks noChangeAspect="1"/>
            </p:cNvPicPr>
            <p:nvPr/>
          </p:nvPicPr>
          <p:blipFill>
            <a:blip xmlns:r="http://schemas.openxmlformats.org/officeDocument/2006/relationships" r:embed="rId1"/>
            <a:srcRect/>
            <a:stretch>
              <a:fillRect/>
            </a:stretch>
          </p:blipFill>
          <p:spPr>
            <a:xfrm>
              <a:off x="-19074" y="-2428703"/>
              <a:ext cx="10978123" cy="6168798"/>
            </a:xfrm>
            <a:prstGeom prst="rect"/>
          </p:spPr>
        </p:pic>
        <p:sp>
          <p:nvSpPr>
            <p:cNvPr id="1048584" name="TextBox 4"/>
            <p:cNvSpPr txBox="1"/>
            <p:nvPr/>
          </p:nvSpPr>
          <p:spPr>
            <a:xfrm>
              <a:off x="438489" y="2622560"/>
              <a:ext cx="10062996" cy="1998132"/>
            </a:xfrm>
            <a:prstGeom prst="rect"/>
          </p:spPr>
          <p:txBody>
            <a:bodyPr anchor="t" bIns="0" lIns="0" rIns="0" rtlCol="0" tIns="0">
              <a:spAutoFit/>
            </a:bodyPr>
            <a:p>
              <a:pPr algn="ctr">
                <a:lnSpc>
                  <a:spcPts val="5880"/>
                </a:lnSpc>
              </a:pPr>
              <a:r>
                <a:rPr dirty="0" sz="4200" lang="en-US" spc="126" err="1">
                  <a:solidFill>
                    <a:srgbClr val="05497C"/>
                  </a:solidFill>
                  <a:latin typeface="Open Sans Light"/>
                </a:rPr>
                <a:t>Комплексный</a:t>
              </a:r>
              <a:r>
                <a:rPr dirty="0" sz="4200" lang="en-US" spc="126">
                  <a:solidFill>
                    <a:srgbClr val="05497C"/>
                  </a:solidFill>
                  <a:latin typeface="Open Sans Light"/>
                </a:rPr>
                <a:t> </a:t>
              </a:r>
              <a:r>
                <a:rPr dirty="0" sz="4200" lang="ru-RU" spc="126">
                  <a:solidFill>
                    <a:srgbClr val="05497C"/>
                  </a:solidFill>
                  <a:latin typeface="Open Sans Light"/>
                </a:rPr>
                <a:t>логистический </a:t>
              </a:r>
              <a:r>
                <a:rPr dirty="0" sz="4200" lang="en-US" spc="126" err="1">
                  <a:solidFill>
                    <a:srgbClr val="05497C"/>
                  </a:solidFill>
                  <a:latin typeface="Open Sans Light"/>
                </a:rPr>
                <a:t>сервис</a:t>
              </a:r>
              <a:endParaRPr dirty="0" sz="4200" lang="en-US" spc="126">
                <a:solidFill>
                  <a:srgbClr val="05497C"/>
                </a:solidFill>
                <a:latin typeface="Open Sans Light"/>
              </a:endParaRPr>
            </a:p>
          </p:txBody>
        </p:sp>
      </p:grpSp>
      <p:pic>
        <p:nvPicPr>
          <p:cNvPr id="2097153" name="Picture 5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rcRect/>
          <a:stretch>
            <a:fillRect/>
          </a:stretch>
        </p:blipFill>
        <p:spPr>
          <a:xfrm>
            <a:off x="6781801" y="6564335"/>
            <a:ext cx="7743957" cy="7743780"/>
          </a:xfrm>
          <a:prstGeom prst="rect"/>
        </p:spPr>
      </p:pic>
      <p:grpSp>
        <p:nvGrpSpPr>
          <p:cNvPr id="27" name="Group 6"/>
          <p:cNvGrpSpPr>
            <a:grpSpLocks noChangeAspect="1"/>
          </p:cNvGrpSpPr>
          <p:nvPr/>
        </p:nvGrpSpPr>
        <p:grpSpPr>
          <a:xfrm>
            <a:off x="10879329" y="-1296059"/>
            <a:ext cx="12500768" cy="12500718"/>
            <a:chOff x="0" y="0"/>
            <a:chExt cx="6350000" cy="6349975"/>
          </a:xfrm>
        </p:grpSpPr>
        <p:sp>
          <p:nvSpPr>
            <p:cNvPr id="1048585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ah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xmlns:r="http://schemas.openxmlformats.org/officeDocument/2006/relationships" r:embed="rId3"/>
              <a:stretch>
                <a:fillRect l="-43945" r="-6007"/>
              </a:stretch>
            </a:blipFill>
          </p:spPr>
        </p:sp>
      </p:grpSp>
      <p:sp>
        <p:nvSpPr>
          <p:cNvPr id="1048586" name="AutoShape 8"/>
          <p:cNvSpPr/>
          <p:nvPr/>
        </p:nvSpPr>
        <p:spPr>
          <a:xfrm rot="-5400000">
            <a:off x="546454" y="7736072"/>
            <a:ext cx="983543" cy="0"/>
          </a:xfrm>
          <a:prstGeom prst="line"/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2097154" name="Picture 9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rcRect/>
          <a:stretch>
            <a:fillRect/>
          </a:stretch>
        </p:blipFill>
        <p:spPr>
          <a:xfrm>
            <a:off x="-1462533" y="-3009900"/>
            <a:ext cx="7137329" cy="6332757"/>
          </a:xfrm>
          <a:prstGeom prst="rect"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8" name="Picture 2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/>
        </p:spPr>
      </p:pic>
      <p:sp>
        <p:nvSpPr>
          <p:cNvPr id="1048784" name="Прямоугольник 4"/>
          <p:cNvSpPr/>
          <p:nvPr/>
        </p:nvSpPr>
        <p:spPr>
          <a:xfrm>
            <a:off x="2362200" y="2739675"/>
            <a:ext cx="3810000" cy="7099528"/>
          </a:xfrm>
          <a:prstGeom prst="rect"/>
          <a:solidFill>
            <a:srgbClr val="0549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ru-RU"/>
          </a:p>
        </p:txBody>
      </p:sp>
      <p:sp>
        <p:nvSpPr>
          <p:cNvPr id="1048785" name="TextBox 8"/>
          <p:cNvSpPr txBox="1"/>
          <p:nvPr/>
        </p:nvSpPr>
        <p:spPr>
          <a:xfrm>
            <a:off x="2548525" y="2829525"/>
            <a:ext cx="3449720" cy="6733575"/>
          </a:xfrm>
          <a:prstGeom prst="rect"/>
        </p:spPr>
        <p:txBody>
          <a:bodyPr anchor="t" bIns="0" lIns="0" rIns="0" rtlCol="0" tIns="0" wrap="square">
            <a:spAutoFit/>
          </a:bodyPr>
          <a:p>
            <a:pPr>
              <a:lnSpc>
                <a:spcPts val="3079"/>
              </a:lnSpc>
            </a:pPr>
            <a:r>
              <a:rPr dirty="0" sz="2199" lang="ru-RU" spc="10">
                <a:solidFill>
                  <a:srgbClr val="FEFEFE"/>
                </a:solidFill>
                <a:latin typeface="Fira Sans Light"/>
              </a:rPr>
              <a:t>Мука, крахмал, сахар</a:t>
            </a:r>
            <a:endParaRPr dirty="0" sz="2199" lang="en-US" spc="10">
              <a:solidFill>
                <a:srgbClr val="FEFEFE"/>
              </a:solidFill>
              <a:latin typeface="Fira Sans Light"/>
            </a:endParaRPr>
          </a:p>
          <a:p>
            <a:pPr>
              <a:lnSpc>
                <a:spcPts val="3079"/>
              </a:lnSpc>
            </a:pPr>
            <a:endParaRPr dirty="0" sz="2199" lang="ru-RU" spc="10">
              <a:solidFill>
                <a:srgbClr val="FEFEFE"/>
              </a:solidFill>
              <a:latin typeface="Fira Sans Light"/>
            </a:endParaRPr>
          </a:p>
          <a:p>
            <a:pPr>
              <a:lnSpc>
                <a:spcPts val="3079"/>
              </a:lnSpc>
            </a:pPr>
            <a:r>
              <a:rPr dirty="0" sz="2199" lang="ru-RU" spc="10">
                <a:solidFill>
                  <a:srgbClr val="FEFEFE"/>
                </a:solidFill>
                <a:latin typeface="Fira Sans Light"/>
              </a:rPr>
              <a:t>Каучуки</a:t>
            </a:r>
          </a:p>
          <a:p>
            <a:pPr>
              <a:lnSpc>
                <a:spcPts val="3079"/>
              </a:lnSpc>
            </a:pPr>
            <a:endParaRPr dirty="0" sz="2199" lang="ru-RU" spc="10">
              <a:solidFill>
                <a:srgbClr val="FEFEFE"/>
              </a:solidFill>
              <a:latin typeface="Fira Sans Light"/>
            </a:endParaRPr>
          </a:p>
          <a:p>
            <a:pPr>
              <a:lnSpc>
                <a:spcPts val="3079"/>
              </a:lnSpc>
            </a:pPr>
            <a:r>
              <a:rPr dirty="0" sz="2199" lang="ru-RU" spc="10">
                <a:solidFill>
                  <a:srgbClr val="FEFEFE"/>
                </a:solidFill>
                <a:latin typeface="Fira Sans Light"/>
              </a:rPr>
              <a:t>Полиэтиленовая крошка</a:t>
            </a:r>
          </a:p>
          <a:p>
            <a:pPr>
              <a:lnSpc>
                <a:spcPts val="3079"/>
              </a:lnSpc>
            </a:pPr>
            <a:endParaRPr dirty="0" sz="2199" lang="ru-RU" spc="10">
              <a:solidFill>
                <a:srgbClr val="FEFEFE"/>
              </a:solidFill>
              <a:latin typeface="Fira Sans Light"/>
            </a:endParaRPr>
          </a:p>
          <a:p>
            <a:pPr>
              <a:lnSpc>
                <a:spcPts val="3079"/>
              </a:lnSpc>
            </a:pPr>
            <a:r>
              <a:rPr dirty="0" sz="2199" lang="ru-RU" spc="10">
                <a:solidFill>
                  <a:srgbClr val="FEFEFE"/>
                </a:solidFill>
                <a:latin typeface="Fira Sans Light"/>
              </a:rPr>
              <a:t>Фасованные базовые масла</a:t>
            </a:r>
          </a:p>
          <a:p>
            <a:pPr>
              <a:lnSpc>
                <a:spcPts val="3079"/>
              </a:lnSpc>
            </a:pPr>
            <a:endParaRPr dirty="0" sz="2199" lang="en-US" spc="10">
              <a:solidFill>
                <a:srgbClr val="FEFEFE"/>
              </a:solidFill>
              <a:latin typeface="Fira Sans Light"/>
            </a:endParaRPr>
          </a:p>
          <a:p>
            <a:pPr>
              <a:lnSpc>
                <a:spcPts val="3079"/>
              </a:lnSpc>
            </a:pPr>
            <a:r>
              <a:rPr dirty="0" sz="2199" lang="ru-RU" spc="10">
                <a:solidFill>
                  <a:srgbClr val="FEFEFE"/>
                </a:solidFill>
                <a:latin typeface="Fira Sans Light"/>
              </a:rPr>
              <a:t>Фасованная химическая продукция</a:t>
            </a:r>
            <a:endParaRPr dirty="0" sz="2199" lang="en-US" spc="10">
              <a:solidFill>
                <a:srgbClr val="FEFEFE"/>
              </a:solidFill>
              <a:latin typeface="Fira Sans Light"/>
            </a:endParaRPr>
          </a:p>
          <a:p>
            <a:pPr>
              <a:lnSpc>
                <a:spcPts val="3079"/>
              </a:lnSpc>
            </a:pPr>
            <a:endParaRPr dirty="0" sz="2199" lang="en-US" spc="10">
              <a:solidFill>
                <a:srgbClr val="FEFEFE"/>
              </a:solidFill>
              <a:latin typeface="Fira Sans Light"/>
            </a:endParaRPr>
          </a:p>
          <a:p>
            <a:pPr>
              <a:lnSpc>
                <a:spcPts val="3079"/>
              </a:lnSpc>
            </a:pPr>
            <a:r>
              <a:rPr dirty="0" sz="2199" lang="ru-RU" spc="10">
                <a:solidFill>
                  <a:srgbClr val="FEFEFE"/>
                </a:solidFill>
                <a:latin typeface="Fira Sans Light"/>
              </a:rPr>
              <a:t>Фасованное зерно</a:t>
            </a:r>
            <a:endParaRPr dirty="0" sz="2199" lang="en-US" spc="10">
              <a:solidFill>
                <a:srgbClr val="FEFEFE"/>
              </a:solidFill>
              <a:latin typeface="Fira Sans Light"/>
            </a:endParaRPr>
          </a:p>
          <a:p>
            <a:pPr>
              <a:lnSpc>
                <a:spcPts val="3079"/>
              </a:lnSpc>
            </a:pPr>
            <a:endParaRPr dirty="0" sz="2199" lang="en-US" spc="10">
              <a:solidFill>
                <a:srgbClr val="FEFEFE"/>
              </a:solidFill>
              <a:latin typeface="Fira Sans Light"/>
            </a:endParaRPr>
          </a:p>
          <a:p>
            <a:pPr>
              <a:lnSpc>
                <a:spcPts val="3079"/>
              </a:lnSpc>
            </a:pPr>
            <a:r>
              <a:rPr dirty="0" sz="2199" lang="ru-RU" spc="10">
                <a:solidFill>
                  <a:srgbClr val="FEFEFE"/>
                </a:solidFill>
                <a:latin typeface="Fira Sans Light"/>
              </a:rPr>
              <a:t>Бутилированное масло</a:t>
            </a:r>
          </a:p>
          <a:p>
            <a:pPr>
              <a:lnSpc>
                <a:spcPts val="3079"/>
              </a:lnSpc>
            </a:pPr>
            <a:endParaRPr dirty="0" sz="2199" lang="en-US" spc="10">
              <a:solidFill>
                <a:srgbClr val="FEFEFE"/>
              </a:solidFill>
              <a:latin typeface="Fira Sans Light"/>
            </a:endParaRPr>
          </a:p>
          <a:p>
            <a:pPr>
              <a:lnSpc>
                <a:spcPts val="3079"/>
              </a:lnSpc>
              <a:spcBef>
                <a:spcPct val="0"/>
              </a:spcBef>
            </a:pPr>
            <a:r>
              <a:rPr dirty="0" sz="2199" lang="ru-RU" spc="10">
                <a:solidFill>
                  <a:srgbClr val="FEFEFE"/>
                </a:solidFill>
                <a:latin typeface="Fira Sans Light"/>
              </a:rPr>
              <a:t>Другие грузы</a:t>
            </a:r>
            <a:endParaRPr dirty="0" sz="2199" lang="en-US" spc="10">
              <a:solidFill>
                <a:srgbClr val="FEFEFE"/>
              </a:solidFill>
              <a:latin typeface="Fira Sans Light"/>
            </a:endParaRPr>
          </a:p>
        </p:txBody>
      </p:sp>
      <p:grpSp>
        <p:nvGrpSpPr>
          <p:cNvPr id="131" name="Group 6"/>
          <p:cNvGrpSpPr/>
          <p:nvPr/>
        </p:nvGrpSpPr>
        <p:grpSpPr>
          <a:xfrm rot="-10800000">
            <a:off x="-3419596" y="-9247707"/>
            <a:ext cx="19148938" cy="11621926"/>
            <a:chOff x="0" y="0"/>
            <a:chExt cx="8851374" cy="5372100"/>
          </a:xfrm>
        </p:grpSpPr>
        <p:sp>
          <p:nvSpPr>
            <p:cNvPr id="1048786" name="Freeform 7"/>
            <p:cNvSpPr/>
            <p:nvPr/>
          </p:nvSpPr>
          <p:spPr>
            <a:xfrm>
              <a:off x="0" y="0"/>
              <a:ext cx="8851374" cy="5372100"/>
            </a:xfrm>
            <a:custGeom>
              <a:avLst/>
              <a:ahLst/>
              <a:rect l="l" t="t" r="r" b="b"/>
              <a:pathLst>
                <a:path w="8851374" h="5372100">
                  <a:moveTo>
                    <a:pt x="7300704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7300704" y="5372100"/>
                  </a:lnTo>
                  <a:lnTo>
                    <a:pt x="8851374" y="2686050"/>
                  </a:lnTo>
                  <a:lnTo>
                    <a:pt x="7300704" y="0"/>
                  </a:lnTo>
                  <a:close/>
                </a:path>
              </a:pathLst>
            </a:custGeom>
            <a:solidFill>
              <a:srgbClr val="05497C"/>
            </a:solidFill>
          </p:spPr>
        </p:sp>
      </p:grpSp>
      <p:sp>
        <p:nvSpPr>
          <p:cNvPr id="1048787" name="TextBox 13"/>
          <p:cNvSpPr txBox="1"/>
          <p:nvPr/>
        </p:nvSpPr>
        <p:spPr>
          <a:xfrm>
            <a:off x="381001" y="9233"/>
            <a:ext cx="12696502" cy="2110834"/>
          </a:xfrm>
          <a:prstGeom prst="rect"/>
        </p:spPr>
        <p:txBody>
          <a:bodyPr anchor="t" bIns="0" lIns="0" rIns="0" rtlCol="0" tIns="0" wrap="square">
            <a:spAutoFit/>
          </a:bodyPr>
          <a:p>
            <a:pPr>
              <a:lnSpc>
                <a:spcPts val="5600"/>
              </a:lnSpc>
            </a:pPr>
            <a:r>
              <a:rPr dirty="0" sz="4000" lang="ru-RU" spc="20">
                <a:solidFill>
                  <a:srgbClr val="FEFEFE"/>
                </a:solidFill>
                <a:latin typeface="Fira Sans Medium Bold"/>
              </a:rPr>
              <a:t>«ЕВРОПАК» ОСУЩЕСТВЛЯЕТ КОНТЕЙНЕРНЫЕ ПЕРЕВОЗКИ ФАСОВАННОЙ ПРОДУКЦИИ  И ДРУГИХ ГЕНЕРАЛЬНЫХ ГРУЗОВ</a:t>
            </a:r>
            <a:endParaRPr dirty="0" sz="4000" lang="en-US" spc="20">
              <a:solidFill>
                <a:srgbClr val="B4D0DD"/>
              </a:solidFill>
              <a:latin typeface="Fira Sans Medium Bold"/>
            </a:endParaRPr>
          </a:p>
        </p:txBody>
      </p:sp>
      <p:pic>
        <p:nvPicPr>
          <p:cNvPr id="2097189" name="Рисунок 3"/>
          <p:cNvPicPr>
            <a:picLocks noChangeAspect="1"/>
          </p:cNvPicPr>
          <p:nvPr/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13077502" y="6513122"/>
            <a:ext cx="4419600" cy="3314700"/>
          </a:xfrm>
          <a:prstGeom prst="rect"/>
          <a:ln w="19050">
            <a:solidFill>
              <a:srgbClr val="205D8A"/>
            </a:solidFill>
          </a:ln>
        </p:spPr>
      </p:pic>
      <p:pic>
        <p:nvPicPr>
          <p:cNvPr id="2097190" name="Рисунок 5"/>
          <p:cNvPicPr>
            <a:picLocks noChangeAspect="1"/>
          </p:cNvPicPr>
          <p:nvPr/>
        </p:nvPicPr>
        <p:blipFill>
          <a:blip xmlns:r="http://schemas.openxmlformats.org/officeDocument/2006/relationships" r:embed="rId3" cstate="print"/>
          <a:stretch>
            <a:fillRect/>
          </a:stretch>
        </p:blipFill>
        <p:spPr>
          <a:xfrm>
            <a:off x="7315200" y="2741611"/>
            <a:ext cx="3241274" cy="3312333"/>
          </a:xfrm>
          <a:prstGeom prst="rect"/>
          <a:ln w="19050">
            <a:solidFill>
              <a:srgbClr val="205D8A"/>
            </a:solidFill>
          </a:ln>
        </p:spPr>
      </p:pic>
      <p:pic>
        <p:nvPicPr>
          <p:cNvPr id="2097191" name="Рисунок 11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tretch>
            <a:fillRect/>
          </a:stretch>
        </p:blipFill>
        <p:spPr>
          <a:xfrm>
            <a:off x="7315200" y="6518306"/>
            <a:ext cx="4971404" cy="3320897"/>
          </a:xfrm>
          <a:prstGeom prst="rect"/>
          <a:ln w="19050">
            <a:solidFill>
              <a:srgbClr val="205D8A"/>
            </a:solidFill>
          </a:ln>
        </p:spPr>
      </p:pic>
      <p:pic>
        <p:nvPicPr>
          <p:cNvPr id="2097192" name="Picture 4" descr="Флекситанки, наливные и насыпные грузы | Европак — Упаковка и Перевозка  Грузов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5"/>
          <a:srcRect/>
          <a:stretch>
            <a:fillRect/>
          </a:stretch>
        </p:blipFill>
        <p:spPr bwMode="auto">
          <a:xfrm>
            <a:off x="11353800" y="2739675"/>
            <a:ext cx="4971404" cy="3314269"/>
          </a:xfrm>
          <a:prstGeom prst="rect"/>
          <a:noFill/>
          <a:ln w="19050">
            <a:solidFill>
              <a:srgbClr val="205D8A"/>
            </a:solidFill>
          </a:ln>
        </p:spPr>
      </p:pic>
      <p:cxnSp>
        <p:nvCxnSpPr>
          <p:cNvPr id="3145758" name="Прямая соединительная линия 20"/>
          <p:cNvCxnSpPr>
            <a:cxnSpLocks/>
          </p:cNvCxnSpPr>
          <p:nvPr/>
        </p:nvCxnSpPr>
        <p:spPr>
          <a:xfrm>
            <a:off x="2548525" y="3467100"/>
            <a:ext cx="3462090" cy="0"/>
          </a:xfrm>
          <a:prstGeom prst="line"/>
          <a:ln w="38100" cap="rnd" cmpd="sng" algn="ctr">
            <a:solidFill>
              <a:schemeClr val="accent6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45759" name="Прямая соединительная линия 22"/>
          <p:cNvCxnSpPr>
            <a:cxnSpLocks/>
          </p:cNvCxnSpPr>
          <p:nvPr/>
        </p:nvCxnSpPr>
        <p:spPr>
          <a:xfrm>
            <a:off x="2558658" y="4229100"/>
            <a:ext cx="3462090" cy="0"/>
          </a:xfrm>
          <a:prstGeom prst="line"/>
          <a:ln w="38100" cap="rnd" cmpd="sng" algn="ctr">
            <a:solidFill>
              <a:schemeClr val="accent6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45760" name="Прямая соединительная линия 23"/>
          <p:cNvCxnSpPr>
            <a:cxnSpLocks/>
          </p:cNvCxnSpPr>
          <p:nvPr/>
        </p:nvCxnSpPr>
        <p:spPr>
          <a:xfrm>
            <a:off x="2536155" y="4991100"/>
            <a:ext cx="3462090" cy="0"/>
          </a:xfrm>
          <a:prstGeom prst="line"/>
          <a:ln w="38100" cap="rnd" cmpd="sng" algn="ctr">
            <a:solidFill>
              <a:schemeClr val="accent6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45761" name="Прямая соединительная линия 24"/>
          <p:cNvCxnSpPr>
            <a:cxnSpLocks/>
          </p:cNvCxnSpPr>
          <p:nvPr/>
        </p:nvCxnSpPr>
        <p:spPr>
          <a:xfrm>
            <a:off x="2536155" y="6210300"/>
            <a:ext cx="3462090" cy="0"/>
          </a:xfrm>
          <a:prstGeom prst="line"/>
          <a:ln w="38100" cap="rnd" cmpd="sng" algn="ctr">
            <a:solidFill>
              <a:schemeClr val="accent6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45762" name="Прямая соединительная линия 26"/>
          <p:cNvCxnSpPr>
            <a:cxnSpLocks/>
          </p:cNvCxnSpPr>
          <p:nvPr/>
        </p:nvCxnSpPr>
        <p:spPr>
          <a:xfrm>
            <a:off x="2548525" y="7353300"/>
            <a:ext cx="3462090" cy="0"/>
          </a:xfrm>
          <a:prstGeom prst="line"/>
          <a:ln w="38100" cap="rnd" cmpd="sng" algn="ctr">
            <a:solidFill>
              <a:schemeClr val="accent6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45763" name="Прямая соединительная линия 27"/>
          <p:cNvCxnSpPr>
            <a:cxnSpLocks/>
          </p:cNvCxnSpPr>
          <p:nvPr/>
        </p:nvCxnSpPr>
        <p:spPr>
          <a:xfrm>
            <a:off x="2558658" y="8115300"/>
            <a:ext cx="3462090" cy="0"/>
          </a:xfrm>
          <a:prstGeom prst="line"/>
          <a:ln w="38100" cap="rnd" cmpd="sng" algn="ctr">
            <a:solidFill>
              <a:schemeClr val="accent6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45764" name="Прямая соединительная линия 28"/>
          <p:cNvCxnSpPr>
            <a:cxnSpLocks/>
          </p:cNvCxnSpPr>
          <p:nvPr/>
        </p:nvCxnSpPr>
        <p:spPr>
          <a:xfrm>
            <a:off x="2536155" y="9639300"/>
            <a:ext cx="3462090" cy="0"/>
          </a:xfrm>
          <a:prstGeom prst="line"/>
          <a:ln w="38100" cap="rnd" cmpd="sng" algn="ctr">
            <a:solidFill>
              <a:schemeClr val="accent6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097193" name="Picture 2"/>
          <p:cNvPicPr>
            <a:picLocks noChangeAspect="1"/>
          </p:cNvPicPr>
          <p:nvPr/>
        </p:nvPicPr>
        <p:blipFill>
          <a:blip xmlns:r="http://schemas.openxmlformats.org/officeDocument/2006/relationships" r:embed="rId6"/>
          <a:srcRect/>
          <a:stretch>
            <a:fillRect/>
          </a:stretch>
        </p:blipFill>
        <p:spPr>
          <a:xfrm>
            <a:off x="-12370" y="9458895"/>
            <a:ext cx="1539384" cy="865007"/>
          </a:xfrm>
          <a:prstGeom prst="rect"/>
        </p:spPr>
      </p:pic>
      <p:cxnSp>
        <p:nvCxnSpPr>
          <p:cNvPr id="3145765" name="Прямая соединительная линия 21"/>
          <p:cNvCxnSpPr>
            <a:cxnSpLocks/>
          </p:cNvCxnSpPr>
          <p:nvPr/>
        </p:nvCxnSpPr>
        <p:spPr>
          <a:xfrm>
            <a:off x="2558658" y="8877300"/>
            <a:ext cx="3462090" cy="0"/>
          </a:xfrm>
          <a:prstGeom prst="line"/>
          <a:ln w="38100" cap="rnd" cmpd="sng" algn="ctr">
            <a:solidFill>
              <a:schemeClr val="accent6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497C"/>
        </a:solidFill>
        <a:effectLst/>
      </p:bgPr>
    </p:bg>
    <p:spTree>
      <p:nvGrpSpPr>
        <p:cNvPr id="13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3"/>
          <p:cNvGrpSpPr/>
          <p:nvPr/>
        </p:nvGrpSpPr>
        <p:grpSpPr>
          <a:xfrm>
            <a:off x="2327927" y="7152784"/>
            <a:ext cx="2382483" cy="631303"/>
            <a:chOff x="0" y="0"/>
            <a:chExt cx="3176643" cy="841737"/>
          </a:xfrm>
        </p:grpSpPr>
        <p:grpSp>
          <p:nvGrpSpPr>
            <p:cNvPr id="136" name="Group 4"/>
            <p:cNvGrpSpPr>
              <a:grpSpLocks noChangeAspect="1"/>
            </p:cNvGrpSpPr>
            <p:nvPr/>
          </p:nvGrpSpPr>
          <p:grpSpPr>
            <a:xfrm>
              <a:off x="0" y="0"/>
              <a:ext cx="3176643" cy="841737"/>
              <a:chOff x="0" y="0"/>
              <a:chExt cx="3937000" cy="1043214"/>
            </a:xfrm>
          </p:grpSpPr>
          <p:sp>
            <p:nvSpPr>
              <p:cNvPr id="1048791" name="Freeform 5"/>
              <p:cNvSpPr/>
              <p:nvPr/>
            </p:nvSpPr>
            <p:spPr>
              <a:xfrm>
                <a:off x="0" y="0"/>
                <a:ext cx="2603500" cy="1043214"/>
              </a:xfrm>
              <a:custGeom>
                <a:avLst/>
                <a:ahLst/>
                <a:rect l="l" t="t" r="r" b="b"/>
                <a:pathLst>
                  <a:path w="2603500" h="1043214">
                    <a:moveTo>
                      <a:pt x="272143" y="952500"/>
                    </a:moveTo>
                    <a:cubicBezTo>
                      <a:pt x="304552" y="952500"/>
                      <a:pt x="334499" y="935210"/>
                      <a:pt x="350704" y="907143"/>
                    </a:cubicBezTo>
                    <a:cubicBezTo>
                      <a:pt x="366908" y="879076"/>
                      <a:pt x="366908" y="844496"/>
                      <a:pt x="350704" y="816429"/>
                    </a:cubicBezTo>
                    <a:cubicBezTo>
                      <a:pt x="334499" y="788361"/>
                      <a:pt x="304552" y="771071"/>
                      <a:pt x="272143" y="771071"/>
                    </a:cubicBezTo>
                    <a:cubicBezTo>
                      <a:pt x="222043" y="771071"/>
                      <a:pt x="181429" y="811686"/>
                      <a:pt x="181429" y="861786"/>
                    </a:cubicBezTo>
                    <a:cubicBezTo>
                      <a:pt x="181429" y="911886"/>
                      <a:pt x="222043" y="952500"/>
                      <a:pt x="272143" y="952500"/>
                    </a:cubicBezTo>
                    <a:moveTo>
                      <a:pt x="1043214" y="861786"/>
                    </a:moveTo>
                    <a:cubicBezTo>
                      <a:pt x="1043214" y="894195"/>
                      <a:pt x="1025924" y="924142"/>
                      <a:pt x="997857" y="940347"/>
                    </a:cubicBezTo>
                    <a:cubicBezTo>
                      <a:pt x="969790" y="956551"/>
                      <a:pt x="935210" y="956551"/>
                      <a:pt x="907143" y="940347"/>
                    </a:cubicBezTo>
                    <a:cubicBezTo>
                      <a:pt x="879076" y="924142"/>
                      <a:pt x="861786" y="894195"/>
                      <a:pt x="861786" y="861786"/>
                    </a:cubicBezTo>
                    <a:cubicBezTo>
                      <a:pt x="861786" y="811686"/>
                      <a:pt x="902400" y="771071"/>
                      <a:pt x="952500" y="771071"/>
                    </a:cubicBezTo>
                    <a:cubicBezTo>
                      <a:pt x="1002600" y="771071"/>
                      <a:pt x="1043214" y="811686"/>
                      <a:pt x="1043214" y="861786"/>
                    </a:cubicBezTo>
                    <a:moveTo>
                      <a:pt x="0" y="45357"/>
                    </a:moveTo>
                    <a:cubicBezTo>
                      <a:pt x="0" y="20307"/>
                      <a:pt x="20307" y="0"/>
                      <a:pt x="45357" y="0"/>
                    </a:cubicBezTo>
                    <a:lnTo>
                      <a:pt x="861786" y="0"/>
                    </a:lnTo>
                    <a:cubicBezTo>
                      <a:pt x="886836" y="0"/>
                      <a:pt x="907143" y="20307"/>
                      <a:pt x="907143" y="45357"/>
                    </a:cubicBezTo>
                    <a:lnTo>
                      <a:pt x="907143" y="181429"/>
                    </a:lnTo>
                    <a:lnTo>
                      <a:pt x="1088571" y="181429"/>
                    </a:lnTo>
                    <a:cubicBezTo>
                      <a:pt x="1188772" y="181429"/>
                      <a:pt x="1270000" y="262657"/>
                      <a:pt x="1270000" y="362857"/>
                    </a:cubicBezTo>
                    <a:lnTo>
                      <a:pt x="1270000" y="816429"/>
                    </a:lnTo>
                    <a:cubicBezTo>
                      <a:pt x="1270000" y="841479"/>
                      <a:pt x="1249693" y="861786"/>
                      <a:pt x="1224643" y="861786"/>
                    </a:cubicBezTo>
                    <a:lnTo>
                      <a:pt x="1133929" y="861786"/>
                    </a:lnTo>
                    <a:cubicBezTo>
                      <a:pt x="1133929" y="961986"/>
                      <a:pt x="1052700" y="1043214"/>
                      <a:pt x="952500" y="1043214"/>
                    </a:cubicBezTo>
                    <a:cubicBezTo>
                      <a:pt x="852300" y="1043214"/>
                      <a:pt x="771071" y="961986"/>
                      <a:pt x="771071" y="861786"/>
                    </a:cubicBezTo>
                    <a:lnTo>
                      <a:pt x="453571" y="861786"/>
                    </a:lnTo>
                    <a:cubicBezTo>
                      <a:pt x="453571" y="961986"/>
                      <a:pt x="372343" y="1043214"/>
                      <a:pt x="272143" y="1043214"/>
                    </a:cubicBezTo>
                    <a:cubicBezTo>
                      <a:pt x="171943" y="1043214"/>
                      <a:pt x="90714" y="961986"/>
                      <a:pt x="90714" y="861786"/>
                    </a:cubicBezTo>
                    <a:lnTo>
                      <a:pt x="45357" y="861786"/>
                    </a:lnTo>
                    <a:cubicBezTo>
                      <a:pt x="20307" y="861786"/>
                      <a:pt x="0" y="841479"/>
                      <a:pt x="0" y="816429"/>
                    </a:cubicBezTo>
                    <a:lnTo>
                      <a:pt x="0" y="45357"/>
                    </a:lnTo>
                    <a:moveTo>
                      <a:pt x="1179286" y="453571"/>
                    </a:moveTo>
                    <a:lnTo>
                      <a:pt x="1179286" y="362857"/>
                    </a:lnTo>
                    <a:cubicBezTo>
                      <a:pt x="1179286" y="312757"/>
                      <a:pt x="1138672" y="272143"/>
                      <a:pt x="1088571" y="272143"/>
                    </a:cubicBezTo>
                    <a:lnTo>
                      <a:pt x="907143" y="272143"/>
                    </a:lnTo>
                    <a:lnTo>
                      <a:pt x="907143" y="453571"/>
                    </a:lnTo>
                    <a:lnTo>
                      <a:pt x="1179286" y="453571"/>
                    </a:lnTo>
                    <a:moveTo>
                      <a:pt x="408214" y="861786"/>
                    </a:moveTo>
                    <a:cubicBezTo>
                      <a:pt x="408214" y="786636"/>
                      <a:pt x="347293" y="725714"/>
                      <a:pt x="272143" y="725714"/>
                    </a:cubicBezTo>
                    <a:cubicBezTo>
                      <a:pt x="196993" y="725714"/>
                      <a:pt x="136071" y="786636"/>
                      <a:pt x="136071" y="861786"/>
                    </a:cubicBezTo>
                    <a:cubicBezTo>
                      <a:pt x="136071" y="936936"/>
                      <a:pt x="196993" y="997857"/>
                      <a:pt x="272143" y="997857"/>
                    </a:cubicBezTo>
                    <a:cubicBezTo>
                      <a:pt x="347293" y="997857"/>
                      <a:pt x="408214" y="936936"/>
                      <a:pt x="408214" y="861786"/>
                    </a:cubicBezTo>
                    <a:moveTo>
                      <a:pt x="952500" y="997857"/>
                    </a:moveTo>
                    <a:cubicBezTo>
                      <a:pt x="1001114" y="997857"/>
                      <a:pt x="1046035" y="971922"/>
                      <a:pt x="1070341" y="929821"/>
                    </a:cubicBezTo>
                    <a:cubicBezTo>
                      <a:pt x="1094648" y="887721"/>
                      <a:pt x="1094648" y="835851"/>
                      <a:pt x="1070341" y="793750"/>
                    </a:cubicBezTo>
                    <a:cubicBezTo>
                      <a:pt x="1046035" y="751649"/>
                      <a:pt x="1001114" y="725714"/>
                      <a:pt x="952500" y="725714"/>
                    </a:cubicBezTo>
                    <a:cubicBezTo>
                      <a:pt x="877350" y="725714"/>
                      <a:pt x="816429" y="786636"/>
                      <a:pt x="816429" y="861786"/>
                    </a:cubicBezTo>
                    <a:cubicBezTo>
                      <a:pt x="816429" y="936936"/>
                      <a:pt x="877350" y="997857"/>
                      <a:pt x="952500" y="997857"/>
                    </a:cubicBezTo>
                    <a:moveTo>
                      <a:pt x="1605643" y="952500"/>
                    </a:moveTo>
                    <a:cubicBezTo>
                      <a:pt x="1638052" y="952500"/>
                      <a:pt x="1667999" y="935210"/>
                      <a:pt x="1684204" y="907143"/>
                    </a:cubicBezTo>
                    <a:cubicBezTo>
                      <a:pt x="1700408" y="879076"/>
                      <a:pt x="1700408" y="844496"/>
                      <a:pt x="1684204" y="816429"/>
                    </a:cubicBezTo>
                    <a:cubicBezTo>
                      <a:pt x="1667999" y="788361"/>
                      <a:pt x="1638052" y="771071"/>
                      <a:pt x="1605643" y="771071"/>
                    </a:cubicBezTo>
                    <a:cubicBezTo>
                      <a:pt x="1555543" y="771071"/>
                      <a:pt x="1514929" y="811686"/>
                      <a:pt x="1514929" y="861786"/>
                    </a:cubicBezTo>
                    <a:cubicBezTo>
                      <a:pt x="1514929" y="911886"/>
                      <a:pt x="1555543" y="952500"/>
                      <a:pt x="1605643" y="952500"/>
                    </a:cubicBezTo>
                    <a:moveTo>
                      <a:pt x="2376714" y="861786"/>
                    </a:moveTo>
                    <a:cubicBezTo>
                      <a:pt x="2376714" y="894195"/>
                      <a:pt x="2359424" y="924142"/>
                      <a:pt x="2331357" y="940347"/>
                    </a:cubicBezTo>
                    <a:cubicBezTo>
                      <a:pt x="2303290" y="956551"/>
                      <a:pt x="2268710" y="956551"/>
                      <a:pt x="2240643" y="940347"/>
                    </a:cubicBezTo>
                    <a:cubicBezTo>
                      <a:pt x="2212576" y="924142"/>
                      <a:pt x="2195286" y="894195"/>
                      <a:pt x="2195286" y="861786"/>
                    </a:cubicBezTo>
                    <a:cubicBezTo>
                      <a:pt x="2195286" y="811686"/>
                      <a:pt x="2235900" y="771071"/>
                      <a:pt x="2286000" y="771071"/>
                    </a:cubicBezTo>
                    <a:cubicBezTo>
                      <a:pt x="2336100" y="771071"/>
                      <a:pt x="2376714" y="811686"/>
                      <a:pt x="2376714" y="861786"/>
                    </a:cubicBezTo>
                    <a:moveTo>
                      <a:pt x="1333500" y="45357"/>
                    </a:moveTo>
                    <a:cubicBezTo>
                      <a:pt x="1333500" y="20307"/>
                      <a:pt x="1353807" y="0"/>
                      <a:pt x="1378857" y="0"/>
                    </a:cubicBezTo>
                    <a:lnTo>
                      <a:pt x="2195286" y="0"/>
                    </a:lnTo>
                    <a:cubicBezTo>
                      <a:pt x="2220336" y="0"/>
                      <a:pt x="2240643" y="20307"/>
                      <a:pt x="2240643" y="45357"/>
                    </a:cubicBezTo>
                    <a:lnTo>
                      <a:pt x="2240643" y="181429"/>
                    </a:lnTo>
                    <a:lnTo>
                      <a:pt x="2422071" y="181429"/>
                    </a:lnTo>
                    <a:cubicBezTo>
                      <a:pt x="2522272" y="181429"/>
                      <a:pt x="2603500" y="262657"/>
                      <a:pt x="2603500" y="362857"/>
                    </a:cubicBezTo>
                    <a:lnTo>
                      <a:pt x="2603500" y="816429"/>
                    </a:lnTo>
                    <a:cubicBezTo>
                      <a:pt x="2603500" y="841479"/>
                      <a:pt x="2583193" y="861786"/>
                      <a:pt x="2558143" y="861786"/>
                    </a:cubicBezTo>
                    <a:lnTo>
                      <a:pt x="2467429" y="861786"/>
                    </a:lnTo>
                    <a:cubicBezTo>
                      <a:pt x="2467429" y="961986"/>
                      <a:pt x="2386200" y="1043214"/>
                      <a:pt x="2286000" y="1043214"/>
                    </a:cubicBezTo>
                    <a:cubicBezTo>
                      <a:pt x="2185800" y="1043214"/>
                      <a:pt x="2104571" y="961986"/>
                      <a:pt x="2104571" y="861786"/>
                    </a:cubicBezTo>
                    <a:lnTo>
                      <a:pt x="1787071" y="861786"/>
                    </a:lnTo>
                    <a:cubicBezTo>
                      <a:pt x="1787071" y="961986"/>
                      <a:pt x="1705843" y="1043214"/>
                      <a:pt x="1605643" y="1043214"/>
                    </a:cubicBezTo>
                    <a:cubicBezTo>
                      <a:pt x="1505443" y="1043214"/>
                      <a:pt x="1424214" y="961986"/>
                      <a:pt x="1424214" y="861786"/>
                    </a:cubicBezTo>
                    <a:lnTo>
                      <a:pt x="1378857" y="861786"/>
                    </a:lnTo>
                    <a:cubicBezTo>
                      <a:pt x="1353807" y="861786"/>
                      <a:pt x="1333500" y="841479"/>
                      <a:pt x="1333500" y="816429"/>
                    </a:cubicBezTo>
                    <a:lnTo>
                      <a:pt x="1333500" y="45357"/>
                    </a:lnTo>
                    <a:moveTo>
                      <a:pt x="2512786" y="453571"/>
                    </a:moveTo>
                    <a:lnTo>
                      <a:pt x="2512786" y="362857"/>
                    </a:lnTo>
                    <a:cubicBezTo>
                      <a:pt x="2512786" y="312757"/>
                      <a:pt x="2472172" y="272143"/>
                      <a:pt x="2422071" y="272143"/>
                    </a:cubicBezTo>
                    <a:lnTo>
                      <a:pt x="2240643" y="272143"/>
                    </a:lnTo>
                    <a:lnTo>
                      <a:pt x="2240643" y="453571"/>
                    </a:lnTo>
                    <a:lnTo>
                      <a:pt x="2512786" y="453571"/>
                    </a:lnTo>
                    <a:moveTo>
                      <a:pt x="1741714" y="861786"/>
                    </a:moveTo>
                    <a:cubicBezTo>
                      <a:pt x="1741714" y="786636"/>
                      <a:pt x="1680793" y="725714"/>
                      <a:pt x="1605643" y="725714"/>
                    </a:cubicBezTo>
                    <a:cubicBezTo>
                      <a:pt x="1530493" y="725714"/>
                      <a:pt x="1469571" y="786636"/>
                      <a:pt x="1469571" y="861786"/>
                    </a:cubicBezTo>
                    <a:cubicBezTo>
                      <a:pt x="1469571" y="936936"/>
                      <a:pt x="1530493" y="997857"/>
                      <a:pt x="1605643" y="997857"/>
                    </a:cubicBezTo>
                    <a:cubicBezTo>
                      <a:pt x="1680793" y="997857"/>
                      <a:pt x="1741714" y="936936"/>
                      <a:pt x="1741714" y="861786"/>
                    </a:cubicBezTo>
                    <a:moveTo>
                      <a:pt x="2286000" y="997857"/>
                    </a:moveTo>
                    <a:cubicBezTo>
                      <a:pt x="2334614" y="997857"/>
                      <a:pt x="2379534" y="971922"/>
                      <a:pt x="2403841" y="929821"/>
                    </a:cubicBezTo>
                    <a:cubicBezTo>
                      <a:pt x="2428148" y="887721"/>
                      <a:pt x="2428148" y="835851"/>
                      <a:pt x="2403841" y="793750"/>
                    </a:cubicBezTo>
                    <a:cubicBezTo>
                      <a:pt x="2379534" y="751649"/>
                      <a:pt x="2334614" y="725714"/>
                      <a:pt x="2286000" y="725714"/>
                    </a:cubicBezTo>
                    <a:cubicBezTo>
                      <a:pt x="2210850" y="725714"/>
                      <a:pt x="2149929" y="786636"/>
                      <a:pt x="2149929" y="861786"/>
                    </a:cubicBezTo>
                    <a:cubicBezTo>
                      <a:pt x="2149929" y="936936"/>
                      <a:pt x="2210850" y="997857"/>
                      <a:pt x="2286000" y="997857"/>
                    </a:cubicBezTo>
                  </a:path>
                </a:pathLst>
              </a:custGeom>
              <a:solidFill>
                <a:srgbClr val="FFFFFF"/>
              </a:solidFill>
            </p:spPr>
          </p:sp>
        </p:grpSp>
      </p:grpSp>
      <p:pic>
        <p:nvPicPr>
          <p:cNvPr id="2097194" name="Picture 6"/>
          <p:cNvPicPr>
            <a:picLocks noChangeAspect="1"/>
          </p:cNvPicPr>
          <p:nvPr/>
        </p:nvPicPr>
        <p:blipFill>
          <a:blip xmlns:r="http://schemas.openxmlformats.org/officeDocument/2006/relationships" r:embed="rId1" cstate="print"/>
          <a:srcRect/>
          <a:stretch>
            <a:fillRect/>
          </a:stretch>
        </p:blipFill>
        <p:spPr>
          <a:xfrm>
            <a:off x="394038" y="6124652"/>
            <a:ext cx="1234016" cy="1659434"/>
          </a:xfrm>
          <a:prstGeom prst="rect"/>
        </p:spPr>
      </p:pic>
      <p:pic>
        <p:nvPicPr>
          <p:cNvPr id="2097195" name="Picture 7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rcRect/>
          <a:stretch>
            <a:fillRect/>
          </a:stretch>
        </p:blipFill>
        <p:spPr>
          <a:xfrm>
            <a:off x="11927791" y="6532714"/>
            <a:ext cx="1774406" cy="1338870"/>
          </a:xfrm>
          <a:prstGeom prst="rect"/>
        </p:spPr>
      </p:pic>
      <p:pic>
        <p:nvPicPr>
          <p:cNvPr id="2097196" name="Picture 8"/>
          <p:cNvPicPr>
            <a:picLocks noChangeAspect="1"/>
          </p:cNvPicPr>
          <p:nvPr/>
        </p:nvPicPr>
        <p:blipFill>
          <a:blip xmlns:r="http://schemas.openxmlformats.org/officeDocument/2006/relationships" r:embed="rId3">
            <a:alphaModFix amt="43999"/>
          </a:blip>
          <a:srcRect/>
          <a:stretch>
            <a:fillRect/>
          </a:stretch>
        </p:blipFill>
        <p:spPr>
          <a:xfrm>
            <a:off x="10512191" y="993106"/>
            <a:ext cx="7669613" cy="4868626"/>
          </a:xfrm>
          <a:prstGeom prst="rect"/>
        </p:spPr>
      </p:pic>
      <p:grpSp>
        <p:nvGrpSpPr>
          <p:cNvPr id="137" name="Group 11"/>
          <p:cNvGrpSpPr/>
          <p:nvPr/>
        </p:nvGrpSpPr>
        <p:grpSpPr>
          <a:xfrm rot="-10800000">
            <a:off x="-3014089" y="-7664906"/>
            <a:ext cx="16467120" cy="9994270"/>
            <a:chOff x="0" y="0"/>
            <a:chExt cx="8851374" cy="5372100"/>
          </a:xfrm>
        </p:grpSpPr>
        <p:sp>
          <p:nvSpPr>
            <p:cNvPr id="1048792" name="Freeform 12"/>
            <p:cNvSpPr/>
            <p:nvPr/>
          </p:nvSpPr>
          <p:spPr>
            <a:xfrm>
              <a:off x="0" y="0"/>
              <a:ext cx="8851374" cy="5372100"/>
            </a:xfrm>
            <a:custGeom>
              <a:avLst/>
              <a:ahLst/>
              <a:rect l="l" t="t" r="r" b="b"/>
              <a:pathLst>
                <a:path w="8851374" h="5372100">
                  <a:moveTo>
                    <a:pt x="7300704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7300704" y="5372100"/>
                  </a:lnTo>
                  <a:lnTo>
                    <a:pt x="8851374" y="2686050"/>
                  </a:lnTo>
                  <a:lnTo>
                    <a:pt x="7300704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38" name="Group 13"/>
          <p:cNvGrpSpPr/>
          <p:nvPr/>
        </p:nvGrpSpPr>
        <p:grpSpPr>
          <a:xfrm>
            <a:off x="14331848" y="7214124"/>
            <a:ext cx="1575513" cy="631303"/>
            <a:chOff x="0" y="0"/>
            <a:chExt cx="2100684" cy="841737"/>
          </a:xfrm>
        </p:grpSpPr>
        <p:grpSp>
          <p:nvGrpSpPr>
            <p:cNvPr id="139" name="Group 14"/>
            <p:cNvGrpSpPr>
              <a:grpSpLocks noChangeAspect="1"/>
            </p:cNvGrpSpPr>
            <p:nvPr/>
          </p:nvGrpSpPr>
          <p:grpSpPr>
            <a:xfrm>
              <a:off x="0" y="0"/>
              <a:ext cx="2100684" cy="841737"/>
              <a:chOff x="0" y="0"/>
              <a:chExt cx="2603500" cy="1043214"/>
            </a:xfrm>
          </p:grpSpPr>
          <p:sp>
            <p:nvSpPr>
              <p:cNvPr id="1048793" name="Freeform 15"/>
              <p:cNvSpPr/>
              <p:nvPr/>
            </p:nvSpPr>
            <p:spPr>
              <a:xfrm>
                <a:off x="0" y="0"/>
                <a:ext cx="2603500" cy="1043214"/>
              </a:xfrm>
              <a:custGeom>
                <a:avLst/>
                <a:ahLst/>
                <a:rect l="l" t="t" r="r" b="b"/>
                <a:pathLst>
                  <a:path w="2603500" h="1043214">
                    <a:moveTo>
                      <a:pt x="272143" y="952500"/>
                    </a:moveTo>
                    <a:cubicBezTo>
                      <a:pt x="304552" y="952500"/>
                      <a:pt x="334499" y="935210"/>
                      <a:pt x="350704" y="907143"/>
                    </a:cubicBezTo>
                    <a:cubicBezTo>
                      <a:pt x="366908" y="879076"/>
                      <a:pt x="366908" y="844496"/>
                      <a:pt x="350704" y="816429"/>
                    </a:cubicBezTo>
                    <a:cubicBezTo>
                      <a:pt x="334499" y="788361"/>
                      <a:pt x="304552" y="771071"/>
                      <a:pt x="272143" y="771071"/>
                    </a:cubicBezTo>
                    <a:cubicBezTo>
                      <a:pt x="222043" y="771071"/>
                      <a:pt x="181429" y="811686"/>
                      <a:pt x="181429" y="861786"/>
                    </a:cubicBezTo>
                    <a:cubicBezTo>
                      <a:pt x="181429" y="911886"/>
                      <a:pt x="222043" y="952500"/>
                      <a:pt x="272143" y="952500"/>
                    </a:cubicBezTo>
                    <a:moveTo>
                      <a:pt x="1043214" y="861786"/>
                    </a:moveTo>
                    <a:cubicBezTo>
                      <a:pt x="1043214" y="894195"/>
                      <a:pt x="1025924" y="924142"/>
                      <a:pt x="997857" y="940347"/>
                    </a:cubicBezTo>
                    <a:cubicBezTo>
                      <a:pt x="969790" y="956551"/>
                      <a:pt x="935210" y="956551"/>
                      <a:pt x="907143" y="940347"/>
                    </a:cubicBezTo>
                    <a:cubicBezTo>
                      <a:pt x="879076" y="924142"/>
                      <a:pt x="861786" y="894195"/>
                      <a:pt x="861786" y="861786"/>
                    </a:cubicBezTo>
                    <a:cubicBezTo>
                      <a:pt x="861786" y="811686"/>
                      <a:pt x="902400" y="771071"/>
                      <a:pt x="952500" y="771071"/>
                    </a:cubicBezTo>
                    <a:cubicBezTo>
                      <a:pt x="1002600" y="771071"/>
                      <a:pt x="1043214" y="811686"/>
                      <a:pt x="1043214" y="861786"/>
                    </a:cubicBezTo>
                    <a:moveTo>
                      <a:pt x="0" y="45357"/>
                    </a:moveTo>
                    <a:cubicBezTo>
                      <a:pt x="0" y="20307"/>
                      <a:pt x="20307" y="0"/>
                      <a:pt x="45357" y="0"/>
                    </a:cubicBezTo>
                    <a:lnTo>
                      <a:pt x="861786" y="0"/>
                    </a:lnTo>
                    <a:cubicBezTo>
                      <a:pt x="886836" y="0"/>
                      <a:pt x="907143" y="20307"/>
                      <a:pt x="907143" y="45357"/>
                    </a:cubicBezTo>
                    <a:lnTo>
                      <a:pt x="907143" y="181429"/>
                    </a:lnTo>
                    <a:lnTo>
                      <a:pt x="1088571" y="181429"/>
                    </a:lnTo>
                    <a:cubicBezTo>
                      <a:pt x="1188772" y="181429"/>
                      <a:pt x="1270000" y="262657"/>
                      <a:pt x="1270000" y="362857"/>
                    </a:cubicBezTo>
                    <a:lnTo>
                      <a:pt x="1270000" y="816429"/>
                    </a:lnTo>
                    <a:cubicBezTo>
                      <a:pt x="1270000" y="841479"/>
                      <a:pt x="1249693" y="861786"/>
                      <a:pt x="1224643" y="861786"/>
                    </a:cubicBezTo>
                    <a:lnTo>
                      <a:pt x="1133929" y="861786"/>
                    </a:lnTo>
                    <a:cubicBezTo>
                      <a:pt x="1133929" y="961986"/>
                      <a:pt x="1052700" y="1043214"/>
                      <a:pt x="952500" y="1043214"/>
                    </a:cubicBezTo>
                    <a:cubicBezTo>
                      <a:pt x="852300" y="1043214"/>
                      <a:pt x="771071" y="961986"/>
                      <a:pt x="771071" y="861786"/>
                    </a:cubicBezTo>
                    <a:lnTo>
                      <a:pt x="453571" y="861786"/>
                    </a:lnTo>
                    <a:cubicBezTo>
                      <a:pt x="453571" y="961986"/>
                      <a:pt x="372343" y="1043214"/>
                      <a:pt x="272143" y="1043214"/>
                    </a:cubicBezTo>
                    <a:cubicBezTo>
                      <a:pt x="171943" y="1043214"/>
                      <a:pt x="90714" y="961986"/>
                      <a:pt x="90714" y="861786"/>
                    </a:cubicBezTo>
                    <a:lnTo>
                      <a:pt x="45357" y="861786"/>
                    </a:lnTo>
                    <a:cubicBezTo>
                      <a:pt x="20307" y="861786"/>
                      <a:pt x="0" y="841479"/>
                      <a:pt x="0" y="816429"/>
                    </a:cubicBezTo>
                    <a:lnTo>
                      <a:pt x="0" y="45357"/>
                    </a:lnTo>
                    <a:moveTo>
                      <a:pt x="1179286" y="453571"/>
                    </a:moveTo>
                    <a:lnTo>
                      <a:pt x="1179286" y="362857"/>
                    </a:lnTo>
                    <a:cubicBezTo>
                      <a:pt x="1179286" y="312757"/>
                      <a:pt x="1138672" y="272143"/>
                      <a:pt x="1088571" y="272143"/>
                    </a:cubicBezTo>
                    <a:lnTo>
                      <a:pt x="907143" y="272143"/>
                    </a:lnTo>
                    <a:lnTo>
                      <a:pt x="907143" y="453571"/>
                    </a:lnTo>
                    <a:lnTo>
                      <a:pt x="1179286" y="453571"/>
                    </a:lnTo>
                    <a:moveTo>
                      <a:pt x="408214" y="861786"/>
                    </a:moveTo>
                    <a:cubicBezTo>
                      <a:pt x="408214" y="786636"/>
                      <a:pt x="347293" y="725714"/>
                      <a:pt x="272143" y="725714"/>
                    </a:cubicBezTo>
                    <a:cubicBezTo>
                      <a:pt x="196993" y="725714"/>
                      <a:pt x="136071" y="786636"/>
                      <a:pt x="136071" y="861786"/>
                    </a:cubicBezTo>
                    <a:cubicBezTo>
                      <a:pt x="136071" y="936936"/>
                      <a:pt x="196993" y="997857"/>
                      <a:pt x="272143" y="997857"/>
                    </a:cubicBezTo>
                    <a:cubicBezTo>
                      <a:pt x="347293" y="997857"/>
                      <a:pt x="408214" y="936936"/>
                      <a:pt x="408214" y="861786"/>
                    </a:cubicBezTo>
                    <a:moveTo>
                      <a:pt x="952500" y="997857"/>
                    </a:moveTo>
                    <a:cubicBezTo>
                      <a:pt x="1001114" y="997857"/>
                      <a:pt x="1046035" y="971922"/>
                      <a:pt x="1070341" y="929821"/>
                    </a:cubicBezTo>
                    <a:cubicBezTo>
                      <a:pt x="1094648" y="887721"/>
                      <a:pt x="1094648" y="835851"/>
                      <a:pt x="1070341" y="793750"/>
                    </a:cubicBezTo>
                    <a:cubicBezTo>
                      <a:pt x="1046035" y="751649"/>
                      <a:pt x="1001114" y="725714"/>
                      <a:pt x="952500" y="725714"/>
                    </a:cubicBezTo>
                    <a:cubicBezTo>
                      <a:pt x="877350" y="725714"/>
                      <a:pt x="816429" y="786636"/>
                      <a:pt x="816429" y="861786"/>
                    </a:cubicBezTo>
                    <a:cubicBezTo>
                      <a:pt x="816429" y="936936"/>
                      <a:pt x="877350" y="997857"/>
                      <a:pt x="952500" y="997857"/>
                    </a:cubicBezTo>
                    <a:moveTo>
                      <a:pt x="1605643" y="952500"/>
                    </a:moveTo>
                    <a:cubicBezTo>
                      <a:pt x="1638052" y="952500"/>
                      <a:pt x="1667999" y="935210"/>
                      <a:pt x="1684204" y="907143"/>
                    </a:cubicBezTo>
                    <a:cubicBezTo>
                      <a:pt x="1700408" y="879076"/>
                      <a:pt x="1700408" y="844496"/>
                      <a:pt x="1684204" y="816429"/>
                    </a:cubicBezTo>
                    <a:cubicBezTo>
                      <a:pt x="1667999" y="788361"/>
                      <a:pt x="1638052" y="771071"/>
                      <a:pt x="1605643" y="771071"/>
                    </a:cubicBezTo>
                    <a:cubicBezTo>
                      <a:pt x="1555543" y="771071"/>
                      <a:pt x="1514929" y="811686"/>
                      <a:pt x="1514929" y="861786"/>
                    </a:cubicBezTo>
                    <a:cubicBezTo>
                      <a:pt x="1514929" y="911886"/>
                      <a:pt x="1555543" y="952500"/>
                      <a:pt x="1605643" y="952500"/>
                    </a:cubicBezTo>
                    <a:moveTo>
                      <a:pt x="2376714" y="861786"/>
                    </a:moveTo>
                    <a:cubicBezTo>
                      <a:pt x="2376714" y="894195"/>
                      <a:pt x="2359424" y="924142"/>
                      <a:pt x="2331357" y="940347"/>
                    </a:cubicBezTo>
                    <a:cubicBezTo>
                      <a:pt x="2303290" y="956551"/>
                      <a:pt x="2268710" y="956551"/>
                      <a:pt x="2240643" y="940347"/>
                    </a:cubicBezTo>
                    <a:cubicBezTo>
                      <a:pt x="2212576" y="924142"/>
                      <a:pt x="2195286" y="894195"/>
                      <a:pt x="2195286" y="861786"/>
                    </a:cubicBezTo>
                    <a:cubicBezTo>
                      <a:pt x="2195286" y="811686"/>
                      <a:pt x="2235900" y="771071"/>
                      <a:pt x="2286000" y="771071"/>
                    </a:cubicBezTo>
                    <a:cubicBezTo>
                      <a:pt x="2336100" y="771071"/>
                      <a:pt x="2376714" y="811686"/>
                      <a:pt x="2376714" y="861786"/>
                    </a:cubicBezTo>
                    <a:moveTo>
                      <a:pt x="1333500" y="45357"/>
                    </a:moveTo>
                    <a:cubicBezTo>
                      <a:pt x="1333500" y="20307"/>
                      <a:pt x="1353807" y="0"/>
                      <a:pt x="1378857" y="0"/>
                    </a:cubicBezTo>
                    <a:lnTo>
                      <a:pt x="2195286" y="0"/>
                    </a:lnTo>
                    <a:cubicBezTo>
                      <a:pt x="2220336" y="0"/>
                      <a:pt x="2240643" y="20307"/>
                      <a:pt x="2240643" y="45357"/>
                    </a:cubicBezTo>
                    <a:lnTo>
                      <a:pt x="2240643" y="181429"/>
                    </a:lnTo>
                    <a:lnTo>
                      <a:pt x="2422071" y="181429"/>
                    </a:lnTo>
                    <a:cubicBezTo>
                      <a:pt x="2522272" y="181429"/>
                      <a:pt x="2603500" y="262657"/>
                      <a:pt x="2603500" y="362857"/>
                    </a:cubicBezTo>
                    <a:lnTo>
                      <a:pt x="2603500" y="816429"/>
                    </a:lnTo>
                    <a:cubicBezTo>
                      <a:pt x="2603500" y="841479"/>
                      <a:pt x="2583193" y="861786"/>
                      <a:pt x="2558143" y="861786"/>
                    </a:cubicBezTo>
                    <a:lnTo>
                      <a:pt x="2467429" y="861786"/>
                    </a:lnTo>
                    <a:cubicBezTo>
                      <a:pt x="2467429" y="961986"/>
                      <a:pt x="2386200" y="1043214"/>
                      <a:pt x="2286000" y="1043214"/>
                    </a:cubicBezTo>
                    <a:cubicBezTo>
                      <a:pt x="2185800" y="1043214"/>
                      <a:pt x="2104571" y="961986"/>
                      <a:pt x="2104571" y="861786"/>
                    </a:cubicBezTo>
                    <a:lnTo>
                      <a:pt x="1787071" y="861786"/>
                    </a:lnTo>
                    <a:cubicBezTo>
                      <a:pt x="1787071" y="961986"/>
                      <a:pt x="1705843" y="1043214"/>
                      <a:pt x="1605643" y="1043214"/>
                    </a:cubicBezTo>
                    <a:cubicBezTo>
                      <a:pt x="1505443" y="1043214"/>
                      <a:pt x="1424214" y="961986"/>
                      <a:pt x="1424214" y="861786"/>
                    </a:cubicBezTo>
                    <a:lnTo>
                      <a:pt x="1378857" y="861786"/>
                    </a:lnTo>
                    <a:cubicBezTo>
                      <a:pt x="1353807" y="861786"/>
                      <a:pt x="1333500" y="841479"/>
                      <a:pt x="1333500" y="816429"/>
                    </a:cubicBezTo>
                    <a:lnTo>
                      <a:pt x="1333500" y="45357"/>
                    </a:lnTo>
                    <a:moveTo>
                      <a:pt x="2512786" y="453571"/>
                    </a:moveTo>
                    <a:lnTo>
                      <a:pt x="2512786" y="362857"/>
                    </a:lnTo>
                    <a:cubicBezTo>
                      <a:pt x="2512786" y="312757"/>
                      <a:pt x="2472172" y="272143"/>
                      <a:pt x="2422071" y="272143"/>
                    </a:cubicBezTo>
                    <a:lnTo>
                      <a:pt x="2240643" y="272143"/>
                    </a:lnTo>
                    <a:lnTo>
                      <a:pt x="2240643" y="453571"/>
                    </a:lnTo>
                    <a:lnTo>
                      <a:pt x="2512786" y="453571"/>
                    </a:lnTo>
                    <a:moveTo>
                      <a:pt x="1741714" y="861786"/>
                    </a:moveTo>
                    <a:cubicBezTo>
                      <a:pt x="1741714" y="786636"/>
                      <a:pt x="1680793" y="725714"/>
                      <a:pt x="1605643" y="725714"/>
                    </a:cubicBezTo>
                    <a:cubicBezTo>
                      <a:pt x="1530493" y="725714"/>
                      <a:pt x="1469571" y="786636"/>
                      <a:pt x="1469571" y="861786"/>
                    </a:cubicBezTo>
                    <a:cubicBezTo>
                      <a:pt x="1469571" y="936936"/>
                      <a:pt x="1530493" y="997857"/>
                      <a:pt x="1605643" y="997857"/>
                    </a:cubicBezTo>
                    <a:cubicBezTo>
                      <a:pt x="1680793" y="997857"/>
                      <a:pt x="1741714" y="936936"/>
                      <a:pt x="1741714" y="861786"/>
                    </a:cubicBezTo>
                    <a:moveTo>
                      <a:pt x="2286000" y="997857"/>
                    </a:moveTo>
                    <a:cubicBezTo>
                      <a:pt x="2334614" y="997857"/>
                      <a:pt x="2379534" y="971922"/>
                      <a:pt x="2403841" y="929821"/>
                    </a:cubicBezTo>
                    <a:cubicBezTo>
                      <a:pt x="2428148" y="887721"/>
                      <a:pt x="2428148" y="835851"/>
                      <a:pt x="2403841" y="793750"/>
                    </a:cubicBezTo>
                    <a:cubicBezTo>
                      <a:pt x="2379534" y="751649"/>
                      <a:pt x="2334614" y="725714"/>
                      <a:pt x="2286000" y="725714"/>
                    </a:cubicBezTo>
                    <a:cubicBezTo>
                      <a:pt x="2210850" y="725714"/>
                      <a:pt x="2149929" y="786636"/>
                      <a:pt x="2149929" y="861786"/>
                    </a:cubicBezTo>
                    <a:cubicBezTo>
                      <a:pt x="2149929" y="936936"/>
                      <a:pt x="2210850" y="997857"/>
                      <a:pt x="2286000" y="997857"/>
                    </a:cubicBezTo>
                  </a:path>
                </a:pathLst>
              </a:custGeom>
              <a:solidFill>
                <a:srgbClr val="FFFFFF"/>
              </a:solidFill>
            </p:spPr>
          </p:sp>
        </p:grpSp>
      </p:grpSp>
      <p:pic>
        <p:nvPicPr>
          <p:cNvPr id="2097197" name="Picture 16"/>
          <p:cNvPicPr>
            <a:picLocks noChangeAspect="1"/>
          </p:cNvPicPr>
          <p:nvPr/>
        </p:nvPicPr>
        <p:blipFill>
          <a:blip xmlns:r="http://schemas.openxmlformats.org/officeDocument/2006/relationships" r:embed="rId1" cstate="print"/>
          <a:srcRect/>
          <a:stretch>
            <a:fillRect/>
          </a:stretch>
        </p:blipFill>
        <p:spPr>
          <a:xfrm>
            <a:off x="16342486" y="6124652"/>
            <a:ext cx="1279631" cy="1720775"/>
          </a:xfrm>
          <a:prstGeom prst="rect"/>
        </p:spPr>
      </p:pic>
      <p:pic>
        <p:nvPicPr>
          <p:cNvPr id="2097198" name="Picture 17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rcRect/>
          <a:stretch>
            <a:fillRect/>
          </a:stretch>
        </p:blipFill>
        <p:spPr>
          <a:xfrm flipV="1">
            <a:off x="1091877" y="7901059"/>
            <a:ext cx="1510166" cy="334982"/>
          </a:xfrm>
          <a:prstGeom prst="rect"/>
        </p:spPr>
      </p:pic>
      <p:pic>
        <p:nvPicPr>
          <p:cNvPr id="2097199" name="Picture 18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rcRect/>
          <a:stretch>
            <a:fillRect/>
          </a:stretch>
        </p:blipFill>
        <p:spPr>
          <a:xfrm flipV="1">
            <a:off x="3675785" y="7901059"/>
            <a:ext cx="1510166" cy="334982"/>
          </a:xfrm>
          <a:prstGeom prst="rect"/>
        </p:spPr>
      </p:pic>
      <p:pic>
        <p:nvPicPr>
          <p:cNvPr id="2097200" name="Picture 19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rcRect/>
          <a:stretch>
            <a:fillRect/>
          </a:stretch>
        </p:blipFill>
        <p:spPr>
          <a:xfrm flipV="1">
            <a:off x="8149546" y="7901059"/>
            <a:ext cx="1510166" cy="334982"/>
          </a:xfrm>
          <a:prstGeom prst="rect"/>
        </p:spPr>
      </p:pic>
      <p:pic>
        <p:nvPicPr>
          <p:cNvPr id="2097201" name="Picture 20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rcRect/>
          <a:stretch>
            <a:fillRect/>
          </a:stretch>
        </p:blipFill>
        <p:spPr>
          <a:xfrm flipV="1">
            <a:off x="13433099" y="7901059"/>
            <a:ext cx="1510166" cy="334982"/>
          </a:xfrm>
          <a:prstGeom prst="rect"/>
        </p:spPr>
      </p:pic>
      <p:pic>
        <p:nvPicPr>
          <p:cNvPr id="2097202" name="Picture 21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rcRect/>
          <a:stretch>
            <a:fillRect/>
          </a:stretch>
        </p:blipFill>
        <p:spPr>
          <a:xfrm flipV="1">
            <a:off x="15719732" y="7901059"/>
            <a:ext cx="1510166" cy="334982"/>
          </a:xfrm>
          <a:prstGeom prst="rect"/>
        </p:spPr>
      </p:pic>
      <p:grpSp>
        <p:nvGrpSpPr>
          <p:cNvPr id="140" name="Group 22"/>
          <p:cNvGrpSpPr/>
          <p:nvPr/>
        </p:nvGrpSpPr>
        <p:grpSpPr>
          <a:xfrm>
            <a:off x="4710409" y="6241334"/>
            <a:ext cx="3748372" cy="1542752"/>
            <a:chOff x="0" y="0"/>
            <a:chExt cx="4997829" cy="2057003"/>
          </a:xfrm>
        </p:grpSpPr>
        <p:pic>
          <p:nvPicPr>
            <p:cNvPr id="2097203" name="Picture 23"/>
            <p:cNvPicPr>
              <a:picLocks noChangeAspect="1"/>
            </p:cNvPicPr>
            <p:nvPr/>
          </p:nvPicPr>
          <p:blipFill>
            <a:blip xmlns:r="http://schemas.openxmlformats.org/officeDocument/2006/relationships" r:embed="rId5" cstate="print"/>
            <a:srcRect/>
            <a:stretch>
              <a:fillRect/>
            </a:stretch>
          </p:blipFill>
          <p:spPr>
            <a:xfrm>
              <a:off x="0" y="1643490"/>
              <a:ext cx="1734873" cy="413513"/>
            </a:xfrm>
            <a:prstGeom prst="rect"/>
          </p:spPr>
        </p:pic>
        <p:pic>
          <p:nvPicPr>
            <p:cNvPr id="2097204" name="Picture 24"/>
            <p:cNvPicPr>
              <a:picLocks noChangeAspect="1"/>
            </p:cNvPicPr>
            <p:nvPr/>
          </p:nvPicPr>
          <p:blipFill>
            <a:blip xmlns:r="http://schemas.openxmlformats.org/officeDocument/2006/relationships" r:embed="rId6" cstate="print"/>
            <a:srcRect/>
            <a:stretch>
              <a:fillRect/>
            </a:stretch>
          </p:blipFill>
          <p:spPr>
            <a:xfrm>
              <a:off x="611582" y="0"/>
              <a:ext cx="1653261" cy="1151271"/>
            </a:xfrm>
            <a:prstGeom prst="rect"/>
          </p:spPr>
        </p:pic>
        <p:pic>
          <p:nvPicPr>
            <p:cNvPr id="2097205" name="Picture 25"/>
            <p:cNvPicPr>
              <a:picLocks noChangeAspect="1"/>
            </p:cNvPicPr>
            <p:nvPr/>
          </p:nvPicPr>
          <p:blipFill>
            <a:blip xmlns:r="http://schemas.openxmlformats.org/officeDocument/2006/relationships" r:embed="rId6" cstate="print"/>
            <a:srcRect/>
            <a:stretch>
              <a:fillRect/>
            </a:stretch>
          </p:blipFill>
          <p:spPr>
            <a:xfrm flipH="1">
              <a:off x="2520698" y="37353"/>
              <a:ext cx="1653261" cy="1151271"/>
            </a:xfrm>
            <a:prstGeom prst="rect"/>
          </p:spPr>
        </p:pic>
        <p:pic>
          <p:nvPicPr>
            <p:cNvPr id="2097206" name="Picture 26"/>
            <p:cNvPicPr>
              <a:picLocks noChangeAspect="1"/>
            </p:cNvPicPr>
            <p:nvPr/>
          </p:nvPicPr>
          <p:blipFill>
            <a:blip xmlns:r="http://schemas.openxmlformats.org/officeDocument/2006/relationships" r:embed="rId7"/>
            <a:srcRect/>
            <a:stretch>
              <a:fillRect/>
            </a:stretch>
          </p:blipFill>
          <p:spPr>
            <a:xfrm flipH="1">
              <a:off x="0" y="941220"/>
              <a:ext cx="4950144" cy="909026"/>
            </a:xfrm>
            <a:prstGeom prst="rect"/>
          </p:spPr>
        </p:pic>
        <p:pic>
          <p:nvPicPr>
            <p:cNvPr id="2097207" name="Picture 27"/>
            <p:cNvPicPr>
              <a:picLocks noChangeAspect="1"/>
            </p:cNvPicPr>
            <p:nvPr/>
          </p:nvPicPr>
          <p:blipFill>
            <a:blip xmlns:r="http://schemas.openxmlformats.org/officeDocument/2006/relationships" r:embed="rId5" cstate="print"/>
            <a:srcRect/>
            <a:stretch>
              <a:fillRect/>
            </a:stretch>
          </p:blipFill>
          <p:spPr>
            <a:xfrm>
              <a:off x="1653261" y="1643490"/>
              <a:ext cx="1734873" cy="413513"/>
            </a:xfrm>
            <a:prstGeom prst="rect"/>
          </p:spPr>
        </p:pic>
        <p:pic>
          <p:nvPicPr>
            <p:cNvPr id="2097208" name="Picture 28"/>
            <p:cNvPicPr>
              <a:picLocks noChangeAspect="1"/>
            </p:cNvPicPr>
            <p:nvPr/>
          </p:nvPicPr>
          <p:blipFill>
            <a:blip xmlns:r="http://schemas.openxmlformats.org/officeDocument/2006/relationships" r:embed="rId5" cstate="print"/>
            <a:srcRect/>
            <a:stretch>
              <a:fillRect/>
            </a:stretch>
          </p:blipFill>
          <p:spPr>
            <a:xfrm>
              <a:off x="3262956" y="1643490"/>
              <a:ext cx="1734873" cy="413513"/>
            </a:xfrm>
            <a:prstGeom prst="rect"/>
          </p:spPr>
        </p:pic>
      </p:grpSp>
      <p:pic>
        <p:nvPicPr>
          <p:cNvPr id="2097209" name="Picture 29"/>
          <p:cNvPicPr>
            <a:picLocks noChangeAspect="1"/>
          </p:cNvPicPr>
          <p:nvPr/>
        </p:nvPicPr>
        <p:blipFill>
          <a:blip xmlns:r="http://schemas.openxmlformats.org/officeDocument/2006/relationships" r:embed="rId8"/>
          <a:srcRect/>
          <a:stretch>
            <a:fillRect/>
          </a:stretch>
        </p:blipFill>
        <p:spPr>
          <a:xfrm>
            <a:off x="9272155" y="6387471"/>
            <a:ext cx="1646683" cy="1516057"/>
          </a:xfrm>
          <a:prstGeom prst="rect"/>
        </p:spPr>
      </p:pic>
      <p:pic>
        <p:nvPicPr>
          <p:cNvPr id="2097210" name="Picture 30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rcRect/>
          <a:stretch>
            <a:fillRect/>
          </a:stretch>
        </p:blipFill>
        <p:spPr>
          <a:xfrm flipV="1">
            <a:off x="10512191" y="7901059"/>
            <a:ext cx="1510166" cy="334982"/>
          </a:xfrm>
          <a:prstGeom prst="rect"/>
        </p:spPr>
      </p:pic>
      <p:sp>
        <p:nvSpPr>
          <p:cNvPr id="1048794" name="TextBox 31"/>
          <p:cNvSpPr txBox="1"/>
          <p:nvPr/>
        </p:nvSpPr>
        <p:spPr>
          <a:xfrm>
            <a:off x="900315" y="8348603"/>
            <a:ext cx="1849040" cy="553998"/>
          </a:xfrm>
          <a:prstGeom prst="rect"/>
        </p:spPr>
        <p:txBody>
          <a:bodyPr anchor="t" bIns="0" lIns="0" rIns="0" rtlCol="0" tIns="0" wrap="square">
            <a:spAutoFit/>
          </a:bodyPr>
          <a:p>
            <a:pPr algn="ctr"/>
            <a:r>
              <a:rPr dirty="0" lang="ru-RU">
                <a:solidFill>
                  <a:srgbClr val="FFFFFF"/>
                </a:solidFill>
                <a:latin typeface="Fira Sans Light"/>
              </a:rPr>
              <a:t>П</a:t>
            </a:r>
            <a:r>
              <a:rPr dirty="0" lang="en-US">
                <a:solidFill>
                  <a:srgbClr val="FFFFFF"/>
                </a:solidFill>
                <a:latin typeface="Fira Sans Light"/>
              </a:rPr>
              <a:t>ломбировка</a:t>
            </a:r>
            <a:r>
              <a:rPr dirty="0" lang="ru-RU">
                <a:solidFill>
                  <a:srgbClr val="FFFFFF"/>
                </a:solidFill>
                <a:latin typeface="Fira Sans Light"/>
              </a:rPr>
              <a:t> контейнера</a:t>
            </a:r>
            <a:endParaRPr dirty="0" lang="en-US">
              <a:solidFill>
                <a:srgbClr val="FFFFFF"/>
              </a:solidFill>
              <a:latin typeface="Fira Sans Light"/>
            </a:endParaRPr>
          </a:p>
        </p:txBody>
      </p:sp>
      <p:sp>
        <p:nvSpPr>
          <p:cNvPr id="1048795" name="TextBox 32"/>
          <p:cNvSpPr txBox="1"/>
          <p:nvPr/>
        </p:nvSpPr>
        <p:spPr>
          <a:xfrm>
            <a:off x="380591" y="147853"/>
            <a:ext cx="10633899" cy="1969706"/>
          </a:xfrm>
          <a:prstGeom prst="rect"/>
        </p:spPr>
        <p:txBody>
          <a:bodyPr anchor="t" bIns="0" lIns="0" rIns="0" rtlCol="0" tIns="0">
            <a:spAutoFit/>
          </a:bodyPr>
          <a:p>
            <a:pPr>
              <a:lnSpc>
                <a:spcPts val="5199"/>
              </a:lnSpc>
            </a:pPr>
            <a:r>
              <a:rPr dirty="0" sz="3999" lang="ru-RU">
                <a:solidFill>
                  <a:srgbClr val="05497C"/>
                </a:solidFill>
                <a:latin typeface="Fira Sans Medium"/>
              </a:rPr>
              <a:t>«</a:t>
            </a:r>
            <a:r>
              <a:rPr dirty="0" sz="3999" lang="en-US">
                <a:solidFill>
                  <a:srgbClr val="05497C"/>
                </a:solidFill>
                <a:latin typeface="Fira Sans Medium"/>
              </a:rPr>
              <a:t>ЕВРОПАК</a:t>
            </a:r>
            <a:r>
              <a:rPr dirty="0" sz="3999" lang="ru-RU">
                <a:solidFill>
                  <a:srgbClr val="05497C"/>
                </a:solidFill>
                <a:latin typeface="Fira Sans Medium"/>
              </a:rPr>
              <a:t>»</a:t>
            </a:r>
            <a:r>
              <a:rPr dirty="0" sz="3999" lang="en-US">
                <a:solidFill>
                  <a:srgbClr val="05497C"/>
                </a:solidFill>
                <a:latin typeface="Fira Sans Medium"/>
              </a:rPr>
              <a:t> ОБЕСПЕЧИ</a:t>
            </a:r>
            <a:r>
              <a:rPr dirty="0" sz="3999" lang="ru-RU">
                <a:solidFill>
                  <a:srgbClr val="05497C"/>
                </a:solidFill>
                <a:latin typeface="Fira Sans Medium"/>
              </a:rPr>
              <a:t>Т</a:t>
            </a:r>
            <a:r>
              <a:rPr dirty="0" sz="3999" lang="en-US">
                <a:solidFill>
                  <a:srgbClr val="05497C"/>
                </a:solidFill>
                <a:latin typeface="Fira Sans Medium"/>
              </a:rPr>
              <a:t> ЛОГИСТИКУ </a:t>
            </a:r>
            <a:endParaRPr dirty="0" sz="3999" lang="ru-RU">
              <a:solidFill>
                <a:srgbClr val="05497C"/>
              </a:solidFill>
              <a:latin typeface="Fira Sans Medium"/>
            </a:endParaRPr>
          </a:p>
          <a:p>
            <a:pPr>
              <a:lnSpc>
                <a:spcPts val="5199"/>
              </a:lnSpc>
            </a:pPr>
            <a:r>
              <a:rPr dirty="0" sz="3999" lang="en-US">
                <a:solidFill>
                  <a:srgbClr val="05497C"/>
                </a:solidFill>
                <a:latin typeface="Fira Sans Medium"/>
              </a:rPr>
              <a:t>DOOR</a:t>
            </a:r>
            <a:r>
              <a:rPr dirty="0" sz="3999" lang="ru-RU">
                <a:solidFill>
                  <a:srgbClr val="05497C"/>
                </a:solidFill>
                <a:latin typeface="Fira Sans Medium"/>
              </a:rPr>
              <a:t>-</a:t>
            </a:r>
            <a:r>
              <a:rPr dirty="0" sz="3999" lang="en-US">
                <a:solidFill>
                  <a:srgbClr val="05497C"/>
                </a:solidFill>
                <a:latin typeface="Fira Sans Medium"/>
              </a:rPr>
              <a:t>TO</a:t>
            </a:r>
            <a:r>
              <a:rPr dirty="0" sz="3999" lang="ru-RU">
                <a:solidFill>
                  <a:srgbClr val="05497C"/>
                </a:solidFill>
                <a:latin typeface="Fira Sans Medium"/>
              </a:rPr>
              <a:t>-</a:t>
            </a:r>
            <a:r>
              <a:rPr dirty="0" sz="3999" lang="en-US">
                <a:solidFill>
                  <a:srgbClr val="05497C"/>
                </a:solidFill>
                <a:latin typeface="Fira Sans Medium"/>
              </a:rPr>
              <a:t>DOOR</a:t>
            </a:r>
            <a:r>
              <a:rPr dirty="0" sz="3999" lang="ru-RU">
                <a:solidFill>
                  <a:srgbClr val="05497C"/>
                </a:solidFill>
                <a:latin typeface="Fira Sans Medium"/>
              </a:rPr>
              <a:t> </a:t>
            </a:r>
            <a:r>
              <a:rPr dirty="0" sz="3999" lang="en-US">
                <a:solidFill>
                  <a:srgbClr val="05497C"/>
                </a:solidFill>
                <a:latin typeface="Fira Sans Medium"/>
              </a:rPr>
              <a:t>ОТ ЗАВОДА</a:t>
            </a:r>
            <a:endParaRPr dirty="0" sz="3999" lang="ru-RU">
              <a:solidFill>
                <a:srgbClr val="05497C"/>
              </a:solidFill>
              <a:latin typeface="Fira Sans Medium"/>
            </a:endParaRPr>
          </a:p>
          <a:p>
            <a:pPr>
              <a:lnSpc>
                <a:spcPts val="5199"/>
              </a:lnSpc>
            </a:pPr>
            <a:r>
              <a:rPr dirty="0" sz="3999" lang="en-US">
                <a:solidFill>
                  <a:srgbClr val="05497C"/>
                </a:solidFill>
                <a:latin typeface="Fira Sans Medium"/>
              </a:rPr>
              <a:t>ДО КОНЕЧНОГО ПОЛУЧАТЕЛЯ </a:t>
            </a:r>
          </a:p>
        </p:txBody>
      </p:sp>
      <p:sp>
        <p:nvSpPr>
          <p:cNvPr id="1048796" name="TextBox 34"/>
          <p:cNvSpPr txBox="1"/>
          <p:nvPr/>
        </p:nvSpPr>
        <p:spPr>
          <a:xfrm>
            <a:off x="297439" y="2560226"/>
            <a:ext cx="10485500" cy="3197735"/>
          </a:xfrm>
          <a:prstGeom prst="rect"/>
        </p:spPr>
        <p:txBody>
          <a:bodyPr anchor="t" bIns="0" lIns="0" rIns="0" rtlCol="0" tIns="0" wrap="square">
            <a:spAutoFit/>
          </a:bodyPr>
          <a:p>
            <a:pPr algn="l">
              <a:lnSpc>
                <a:spcPts val="3599"/>
              </a:lnSpc>
            </a:pPr>
            <a:r>
              <a:rPr dirty="0" sz="2399" lang="en-US" err="1">
                <a:solidFill>
                  <a:srgbClr val="FFFFFF"/>
                </a:solidFill>
                <a:latin typeface="Fira Sans Light"/>
              </a:rPr>
              <a:t>Переориентация</a:t>
            </a:r>
            <a:r>
              <a:rPr dirty="0" sz="2399" lang="en-US">
                <a:solidFill>
                  <a:srgbClr val="FFFFFF"/>
                </a:solidFill>
                <a:latin typeface="Fira Sans Light"/>
              </a:rPr>
              <a:t> </a:t>
            </a:r>
            <a:r>
              <a:rPr dirty="0" sz="2399" lang="en-US" err="1">
                <a:solidFill>
                  <a:srgbClr val="FFFFFF"/>
                </a:solidFill>
                <a:latin typeface="Fira Sans Light"/>
              </a:rPr>
              <a:t>грузопотоков</a:t>
            </a:r>
            <a:r>
              <a:rPr dirty="0" sz="2399" lang="en-US">
                <a:solidFill>
                  <a:srgbClr val="FFFFFF"/>
                </a:solidFill>
                <a:latin typeface="Fira Sans Light"/>
              </a:rPr>
              <a:t> </a:t>
            </a:r>
            <a:r>
              <a:rPr dirty="0" sz="2399" lang="ru-RU">
                <a:solidFill>
                  <a:srgbClr val="FFFFFF"/>
                </a:solidFill>
                <a:latin typeface="Fira Sans Light"/>
              </a:rPr>
              <a:t>наливных грузов </a:t>
            </a:r>
            <a:r>
              <a:rPr dirty="0" sz="2399" lang="en-US" err="1">
                <a:solidFill>
                  <a:srgbClr val="FFFFFF"/>
                </a:solidFill>
                <a:latin typeface="Fira Sans Light"/>
              </a:rPr>
              <a:t>на</a:t>
            </a:r>
            <a:r>
              <a:rPr dirty="0" sz="2399" lang="en-US">
                <a:solidFill>
                  <a:srgbClr val="FFFFFF"/>
                </a:solidFill>
                <a:latin typeface="Fira Sans Light"/>
              </a:rPr>
              <a:t> </a:t>
            </a:r>
            <a:r>
              <a:rPr dirty="0" sz="2399" lang="en-US" err="1">
                <a:solidFill>
                  <a:srgbClr val="FFFFFF"/>
                </a:solidFill>
                <a:latin typeface="Fira Sans Light"/>
              </a:rPr>
              <a:t>перевозку</a:t>
            </a:r>
            <a:r>
              <a:rPr dirty="0" sz="2399" lang="en-US">
                <a:solidFill>
                  <a:srgbClr val="FFFFFF"/>
                </a:solidFill>
                <a:latin typeface="Fira Sans Light"/>
              </a:rPr>
              <a:t> </a:t>
            </a:r>
            <a:r>
              <a:rPr dirty="0" sz="2399" lang="en-US" err="1">
                <a:solidFill>
                  <a:srgbClr val="FFFFFF"/>
                </a:solidFill>
                <a:latin typeface="Fira Sans Light"/>
              </a:rPr>
              <a:t>во</a:t>
            </a:r>
            <a:r>
              <a:rPr dirty="0" sz="2399" lang="en-US">
                <a:solidFill>
                  <a:srgbClr val="FFFFFF"/>
                </a:solidFill>
                <a:latin typeface="Fira Sans Light"/>
              </a:rPr>
              <a:t> </a:t>
            </a:r>
            <a:r>
              <a:rPr dirty="0" sz="2399" lang="en-US" err="1">
                <a:solidFill>
                  <a:srgbClr val="FFFFFF"/>
                </a:solidFill>
                <a:latin typeface="Fira Sans Light"/>
              </a:rPr>
              <a:t>флекситанках</a:t>
            </a:r>
            <a:r>
              <a:rPr dirty="0" sz="2399" lang="en-US">
                <a:solidFill>
                  <a:srgbClr val="FFFFFF"/>
                </a:solidFill>
                <a:latin typeface="Fira Sans Light"/>
              </a:rPr>
              <a:t> </a:t>
            </a:r>
            <a:r>
              <a:rPr dirty="0" sz="2399" lang="ru-RU">
                <a:solidFill>
                  <a:srgbClr val="FFFFFF"/>
                </a:solidFill>
                <a:latin typeface="Fira Sans Light"/>
              </a:rPr>
              <a:t>и насыпных грузов во вкладышах в контейнер </a:t>
            </a:r>
            <a:r>
              <a:rPr dirty="0" sz="2399" lang="en-US" err="1">
                <a:solidFill>
                  <a:srgbClr val="FFFFFF"/>
                </a:solidFill>
                <a:latin typeface="Fira Sans Light"/>
              </a:rPr>
              <a:t>позвол</a:t>
            </a:r>
            <a:r>
              <a:rPr dirty="0" sz="2399" lang="ru-RU" err="1">
                <a:solidFill>
                  <a:srgbClr val="FFFFFF"/>
                </a:solidFill>
                <a:latin typeface="Fira Sans Light"/>
              </a:rPr>
              <a:t>яет</a:t>
            </a:r>
            <a:r>
              <a:rPr dirty="0" sz="2399" lang="en-US">
                <a:solidFill>
                  <a:srgbClr val="FFFFFF"/>
                </a:solidFill>
                <a:latin typeface="Fira Sans Light"/>
              </a:rPr>
              <a:t> </a:t>
            </a:r>
            <a:r>
              <a:rPr dirty="0" sz="2399" lang="en-US" err="1">
                <a:solidFill>
                  <a:srgbClr val="FFFFFF"/>
                </a:solidFill>
                <a:latin typeface="Fira Sans Light"/>
              </a:rPr>
              <a:t>отправителям</a:t>
            </a:r>
            <a:r>
              <a:rPr dirty="0" sz="2399" lang="en-US">
                <a:solidFill>
                  <a:srgbClr val="FFFFFF"/>
                </a:solidFill>
                <a:latin typeface="Fira Sans Light"/>
              </a:rPr>
              <a:t> </a:t>
            </a:r>
            <a:r>
              <a:rPr dirty="0" sz="2399" lang="ru-RU">
                <a:solidFill>
                  <a:srgbClr val="FFFFFF"/>
                </a:solidFill>
                <a:latin typeface="Fira Sans Light"/>
              </a:rPr>
              <a:t>существенно оптимизировать цепочку поставки своей продукции до конечного получателя в любой стране мира</a:t>
            </a:r>
          </a:p>
          <a:p>
            <a:pPr algn="l">
              <a:lnSpc>
                <a:spcPts val="3599"/>
              </a:lnSpc>
            </a:pPr>
            <a:endParaRPr dirty="0" sz="2399" lang="ru-RU">
              <a:solidFill>
                <a:srgbClr val="FFFFFF"/>
              </a:solidFill>
              <a:latin typeface="Fira Sans Light"/>
            </a:endParaRPr>
          </a:p>
          <a:p>
            <a:pPr algn="l">
              <a:lnSpc>
                <a:spcPts val="3599"/>
              </a:lnSpc>
            </a:pPr>
            <a:r>
              <a:rPr dirty="0" sz="2399" lang="ru-RU">
                <a:solidFill>
                  <a:srgbClr val="FFFFFF"/>
                </a:solidFill>
                <a:latin typeface="Fira Sans Light"/>
              </a:rPr>
              <a:t>Погрузка происходит непосредственно на производственной площадке и продукция направляется получателю без переливов и перетарок</a:t>
            </a:r>
            <a:endParaRPr dirty="0" sz="2399" lang="en-US">
              <a:solidFill>
                <a:srgbClr val="FFFFFF"/>
              </a:solidFill>
              <a:latin typeface="Fira Sans Light"/>
            </a:endParaRPr>
          </a:p>
        </p:txBody>
      </p:sp>
      <p:pic>
        <p:nvPicPr>
          <p:cNvPr id="2097211" name="Picture 2"/>
          <p:cNvPicPr>
            <a:picLocks noChangeAspect="1"/>
          </p:cNvPicPr>
          <p:nvPr/>
        </p:nvPicPr>
        <p:blipFill>
          <a:blip xmlns:r="http://schemas.openxmlformats.org/officeDocument/2006/relationships" r:embed="rId9"/>
          <a:srcRect/>
          <a:stretch>
            <a:fillRect/>
          </a:stretch>
        </p:blipFill>
        <p:spPr>
          <a:xfrm>
            <a:off x="-12370" y="9458895"/>
            <a:ext cx="1539384" cy="865007"/>
          </a:xfrm>
          <a:prstGeom prst="rect"/>
        </p:spPr>
      </p:pic>
      <p:cxnSp>
        <p:nvCxnSpPr>
          <p:cNvPr id="3145766" name="Прямая соединительная линия 225"/>
          <p:cNvCxnSpPr>
            <a:cxnSpLocks/>
          </p:cNvCxnSpPr>
          <p:nvPr/>
        </p:nvCxnSpPr>
        <p:spPr>
          <a:xfrm>
            <a:off x="38152" y="5981700"/>
            <a:ext cx="18211696" cy="0"/>
          </a:xfrm>
          <a:prstGeom prst="line"/>
          <a:ln w="38100" cap="rnd" cmpd="sng" algn="ctr">
            <a:solidFill>
              <a:schemeClr val="bg1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45767" name="Прямая соединительная линия 226"/>
          <p:cNvCxnSpPr>
            <a:cxnSpLocks/>
          </p:cNvCxnSpPr>
          <p:nvPr/>
        </p:nvCxnSpPr>
        <p:spPr>
          <a:xfrm>
            <a:off x="76304" y="9334500"/>
            <a:ext cx="18211696" cy="0"/>
          </a:xfrm>
          <a:prstGeom prst="line"/>
          <a:ln w="38100" cap="rnd" cmpd="sng" algn="ctr">
            <a:solidFill>
              <a:schemeClr val="bg1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48797" name="TextBox 31"/>
          <p:cNvSpPr txBox="1"/>
          <p:nvPr/>
        </p:nvSpPr>
        <p:spPr>
          <a:xfrm>
            <a:off x="2950029" y="8363707"/>
            <a:ext cx="2911701" cy="830997"/>
          </a:xfrm>
          <a:prstGeom prst="rect"/>
        </p:spPr>
        <p:txBody>
          <a:bodyPr anchor="t" bIns="0" lIns="0" rIns="0" rtlCol="0" tIns="0" wrap="square">
            <a:spAutoFit/>
          </a:bodyPr>
          <a:p>
            <a:pPr algn="ctr"/>
            <a:r>
              <a:rPr dirty="0" lang="ru-RU">
                <a:solidFill>
                  <a:srgbClr val="FFFFFF"/>
                </a:solidFill>
                <a:latin typeface="Fira Sans Light"/>
              </a:rPr>
              <a:t>Возможно получение мультимодального</a:t>
            </a:r>
          </a:p>
          <a:p>
            <a:pPr algn="ctr"/>
            <a:r>
              <a:rPr dirty="0" lang="ru-RU">
                <a:solidFill>
                  <a:srgbClr val="FFFFFF"/>
                </a:solidFill>
                <a:latin typeface="Fira Sans Light"/>
              </a:rPr>
              <a:t>коносамента</a:t>
            </a:r>
            <a:endParaRPr dirty="0" lang="en-US">
              <a:solidFill>
                <a:srgbClr val="FFFFFF"/>
              </a:solidFill>
              <a:latin typeface="Fira Sans Light"/>
            </a:endParaRPr>
          </a:p>
        </p:txBody>
      </p:sp>
      <p:sp>
        <p:nvSpPr>
          <p:cNvPr id="1048798" name="TextBox 31"/>
          <p:cNvSpPr txBox="1"/>
          <p:nvPr/>
        </p:nvSpPr>
        <p:spPr>
          <a:xfrm>
            <a:off x="15468852" y="8363707"/>
            <a:ext cx="1918833" cy="553998"/>
          </a:xfrm>
          <a:prstGeom prst="rect"/>
        </p:spPr>
        <p:txBody>
          <a:bodyPr anchor="t" bIns="0" lIns="0" rIns="0" rtlCol="0" tIns="0" wrap="square">
            <a:spAutoFit/>
          </a:bodyPr>
          <a:p>
            <a:pPr algn="ctr"/>
            <a:r>
              <a:rPr dirty="0" lang="ru-RU">
                <a:solidFill>
                  <a:srgbClr val="FFFFFF"/>
                </a:solidFill>
                <a:latin typeface="Fira Sans Light"/>
              </a:rPr>
              <a:t>Вскрытие контейнера</a:t>
            </a:r>
            <a:endParaRPr dirty="0" lang="en-US">
              <a:solidFill>
                <a:srgbClr val="FFFFFF"/>
              </a:solidFill>
              <a:latin typeface="Fira Sans Ligh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4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12" name="Picture 2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/>
        </p:spPr>
      </p:pic>
      <p:grpSp>
        <p:nvGrpSpPr>
          <p:cNvPr id="142" name="Group 35"/>
          <p:cNvGrpSpPr/>
          <p:nvPr/>
        </p:nvGrpSpPr>
        <p:grpSpPr>
          <a:xfrm>
            <a:off x="10134918" y="3585237"/>
            <a:ext cx="7543507" cy="5464381"/>
            <a:chOff x="0" y="-28575"/>
            <a:chExt cx="10058008" cy="7285842"/>
          </a:xfrm>
        </p:grpSpPr>
        <p:sp>
          <p:nvSpPr>
            <p:cNvPr id="1048799" name="TextBox 36"/>
            <p:cNvSpPr txBox="1"/>
            <p:nvPr/>
          </p:nvSpPr>
          <p:spPr>
            <a:xfrm>
              <a:off x="1412928" y="6906656"/>
              <a:ext cx="736092" cy="350609"/>
            </a:xfrm>
            <a:prstGeom prst="rect"/>
          </p:spPr>
          <p:txBody>
            <a:bodyPr anchor="t" bIns="0" lIns="0" rIns="0" rtlCol="0" tIns="0" wrap="square">
              <a:spAutoFit/>
            </a:bodyPr>
            <a:p>
              <a:pPr algn="ctr">
                <a:lnSpc>
                  <a:spcPts val="2171"/>
                </a:lnSpc>
              </a:pPr>
              <a:r>
                <a:rPr dirty="0" sz="1551" lang="en-US">
                  <a:solidFill>
                    <a:srgbClr val="000000"/>
                  </a:solidFill>
                  <a:latin typeface="Open Sans Light"/>
                </a:rPr>
                <a:t>2019</a:t>
              </a:r>
            </a:p>
          </p:txBody>
        </p:sp>
        <p:sp>
          <p:nvSpPr>
            <p:cNvPr id="1048800" name="TextBox 37"/>
            <p:cNvSpPr txBox="1"/>
            <p:nvPr/>
          </p:nvSpPr>
          <p:spPr>
            <a:xfrm>
              <a:off x="3769630" y="6906656"/>
              <a:ext cx="700875" cy="350607"/>
            </a:xfrm>
            <a:prstGeom prst="rect"/>
          </p:spPr>
          <p:txBody>
            <a:bodyPr anchor="t" bIns="0" lIns="0" rIns="0" rtlCol="0" tIns="0" wrap="square">
              <a:spAutoFit/>
            </a:bodyPr>
            <a:p>
              <a:pPr algn="ctr">
                <a:lnSpc>
                  <a:spcPts val="2171"/>
                </a:lnSpc>
              </a:pPr>
              <a:r>
                <a:rPr dirty="0" sz="1551" lang="en-US">
                  <a:solidFill>
                    <a:srgbClr val="000000"/>
                  </a:solidFill>
                  <a:latin typeface="Open Sans Light"/>
                </a:rPr>
                <a:t>2020</a:t>
              </a:r>
            </a:p>
          </p:txBody>
        </p:sp>
        <p:sp>
          <p:nvSpPr>
            <p:cNvPr id="1048801" name="TextBox 38"/>
            <p:cNvSpPr txBox="1"/>
            <p:nvPr/>
          </p:nvSpPr>
          <p:spPr>
            <a:xfrm>
              <a:off x="6126333" y="6906658"/>
              <a:ext cx="700875" cy="350609"/>
            </a:xfrm>
            <a:prstGeom prst="rect"/>
          </p:spPr>
          <p:txBody>
            <a:bodyPr anchor="t" bIns="0" lIns="0" rIns="0" rtlCol="0" tIns="0" wrap="square">
              <a:spAutoFit/>
            </a:bodyPr>
            <a:p>
              <a:pPr algn="ctr">
                <a:lnSpc>
                  <a:spcPts val="2171"/>
                </a:lnSpc>
              </a:pPr>
              <a:r>
                <a:rPr dirty="0" sz="1551" lang="en-US">
                  <a:solidFill>
                    <a:srgbClr val="000000"/>
                  </a:solidFill>
                  <a:latin typeface="Open Sans Light"/>
                </a:rPr>
                <a:t>2021</a:t>
              </a:r>
            </a:p>
          </p:txBody>
        </p:sp>
        <p:sp>
          <p:nvSpPr>
            <p:cNvPr id="1048802" name="TextBox 39"/>
            <p:cNvSpPr txBox="1"/>
            <p:nvPr/>
          </p:nvSpPr>
          <p:spPr>
            <a:xfrm>
              <a:off x="7507860" y="6906658"/>
              <a:ext cx="2550148" cy="350609"/>
            </a:xfrm>
            <a:prstGeom prst="rect"/>
          </p:spPr>
          <p:txBody>
            <a:bodyPr anchor="t" bIns="0" lIns="0" rIns="0" rtlCol="0" tIns="0">
              <a:spAutoFit/>
            </a:bodyPr>
            <a:p>
              <a:pPr algn="ctr">
                <a:lnSpc>
                  <a:spcPts val="2171"/>
                </a:lnSpc>
              </a:pPr>
              <a:r>
                <a:rPr dirty="0" sz="1551" lang="ru-RU">
                  <a:solidFill>
                    <a:srgbClr val="000000"/>
                  </a:solidFill>
                  <a:latin typeface="Open Sans Light"/>
                </a:rPr>
                <a:t>я</a:t>
              </a:r>
              <a:r>
                <a:rPr dirty="0" sz="1551" lang="en-US" err="1">
                  <a:solidFill>
                    <a:srgbClr val="000000"/>
                  </a:solidFill>
                  <a:latin typeface="Open Sans Light"/>
                </a:rPr>
                <a:t>нварь</a:t>
              </a:r>
              <a:r>
                <a:rPr dirty="0" sz="1551" lang="en-US">
                  <a:solidFill>
                    <a:srgbClr val="000000"/>
                  </a:solidFill>
                  <a:latin typeface="Open Sans Light"/>
                </a:rPr>
                <a:t>-</a:t>
              </a:r>
              <a:r>
                <a:rPr dirty="0" sz="1551" lang="ru-RU">
                  <a:solidFill>
                    <a:srgbClr val="000000"/>
                  </a:solidFill>
                  <a:latin typeface="Open Sans Light"/>
                </a:rPr>
                <a:t>май</a:t>
              </a:r>
              <a:r>
                <a:rPr dirty="0" sz="1551" lang="en-US">
                  <a:solidFill>
                    <a:srgbClr val="000000"/>
                  </a:solidFill>
                  <a:latin typeface="Open Sans Light"/>
                </a:rPr>
                <a:t> 2022</a:t>
              </a:r>
            </a:p>
          </p:txBody>
        </p:sp>
        <p:grpSp>
          <p:nvGrpSpPr>
            <p:cNvPr id="143" name="Group 40"/>
            <p:cNvGrpSpPr>
              <a:grpSpLocks noChangeAspect="1"/>
            </p:cNvGrpSpPr>
            <p:nvPr/>
          </p:nvGrpSpPr>
          <p:grpSpPr>
            <a:xfrm>
              <a:off x="649434" y="154335"/>
              <a:ext cx="9196889" cy="6649548"/>
              <a:chOff x="0" y="0"/>
              <a:chExt cx="14227793" cy="10287000"/>
            </a:xfrm>
          </p:grpSpPr>
          <p:sp>
            <p:nvSpPr>
              <p:cNvPr id="1048803" name="Freeform 41"/>
              <p:cNvSpPr/>
              <p:nvPr/>
            </p:nvSpPr>
            <p:spPr>
              <a:xfrm>
                <a:off x="0" y="-6350"/>
                <a:ext cx="14227792" cy="12700"/>
              </a:xfrm>
              <a:custGeom>
                <a:avLst/>
                <a:ahLst/>
                <a:rect l="l" t="t" r="r" b="b"/>
                <a:pathLst>
                  <a:path w="14227792" h="12700">
                    <a:moveTo>
                      <a:pt x="0" y="0"/>
                    </a:moveTo>
                    <a:lnTo>
                      <a:pt x="14227792" y="0"/>
                    </a:lnTo>
                    <a:lnTo>
                      <a:pt x="14227792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048804" name="Freeform 42"/>
              <p:cNvSpPr/>
              <p:nvPr/>
            </p:nvSpPr>
            <p:spPr>
              <a:xfrm>
                <a:off x="0" y="2051050"/>
                <a:ext cx="14227792" cy="12700"/>
              </a:xfrm>
              <a:custGeom>
                <a:avLst/>
                <a:ahLst/>
                <a:rect l="l" t="t" r="r" b="b"/>
                <a:pathLst>
                  <a:path w="14227792" h="12700">
                    <a:moveTo>
                      <a:pt x="0" y="0"/>
                    </a:moveTo>
                    <a:lnTo>
                      <a:pt x="14227792" y="0"/>
                    </a:lnTo>
                    <a:lnTo>
                      <a:pt x="14227792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048805" name="Freeform 43"/>
              <p:cNvSpPr/>
              <p:nvPr/>
            </p:nvSpPr>
            <p:spPr>
              <a:xfrm>
                <a:off x="0" y="4108450"/>
                <a:ext cx="14227792" cy="12700"/>
              </a:xfrm>
              <a:custGeom>
                <a:avLst/>
                <a:ahLst/>
                <a:rect l="l" t="t" r="r" b="b"/>
                <a:pathLst>
                  <a:path w="14227792" h="12700">
                    <a:moveTo>
                      <a:pt x="0" y="0"/>
                    </a:moveTo>
                    <a:lnTo>
                      <a:pt x="14227792" y="0"/>
                    </a:lnTo>
                    <a:lnTo>
                      <a:pt x="14227792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048806" name="Freeform 44"/>
              <p:cNvSpPr/>
              <p:nvPr/>
            </p:nvSpPr>
            <p:spPr>
              <a:xfrm>
                <a:off x="0" y="6165850"/>
                <a:ext cx="14227792" cy="12700"/>
              </a:xfrm>
              <a:custGeom>
                <a:avLst/>
                <a:ahLst/>
                <a:rect l="l" t="t" r="r" b="b"/>
                <a:pathLst>
                  <a:path w="14227792" h="12700">
                    <a:moveTo>
                      <a:pt x="0" y="0"/>
                    </a:moveTo>
                    <a:lnTo>
                      <a:pt x="14227792" y="0"/>
                    </a:lnTo>
                    <a:lnTo>
                      <a:pt x="14227792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048807" name="Freeform 45"/>
              <p:cNvSpPr/>
              <p:nvPr/>
            </p:nvSpPr>
            <p:spPr>
              <a:xfrm>
                <a:off x="0" y="8223250"/>
                <a:ext cx="14227792" cy="12700"/>
              </a:xfrm>
              <a:custGeom>
                <a:avLst/>
                <a:ahLst/>
                <a:rect l="l" t="t" r="r" b="b"/>
                <a:pathLst>
                  <a:path w="14227792" h="12700">
                    <a:moveTo>
                      <a:pt x="0" y="0"/>
                    </a:moveTo>
                    <a:lnTo>
                      <a:pt x="14227792" y="0"/>
                    </a:lnTo>
                    <a:lnTo>
                      <a:pt x="14227792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048808" name="Freeform 46"/>
              <p:cNvSpPr/>
              <p:nvPr/>
            </p:nvSpPr>
            <p:spPr>
              <a:xfrm>
                <a:off x="0" y="10280650"/>
                <a:ext cx="14227792" cy="12700"/>
              </a:xfrm>
              <a:custGeom>
                <a:avLst/>
                <a:ahLst/>
                <a:rect l="l" t="t" r="r" b="b"/>
                <a:pathLst>
                  <a:path w="14227792" h="12700">
                    <a:moveTo>
                      <a:pt x="0" y="0"/>
                    </a:moveTo>
                    <a:lnTo>
                      <a:pt x="14227792" y="0"/>
                    </a:lnTo>
                    <a:lnTo>
                      <a:pt x="14227792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1048809" name="TextBox 47"/>
            <p:cNvSpPr txBox="1"/>
            <p:nvPr/>
          </p:nvSpPr>
          <p:spPr>
            <a:xfrm>
              <a:off x="0" y="-28575"/>
              <a:ext cx="518085" cy="337245"/>
            </a:xfrm>
            <a:prstGeom prst="rect"/>
          </p:spPr>
          <p:txBody>
            <a:bodyPr anchor="t" bIns="0" lIns="0" rIns="0" rtlCol="0" tIns="0">
              <a:spAutoFit/>
            </a:bodyPr>
            <a:p>
              <a:pPr algn="r">
                <a:lnSpc>
                  <a:spcPts val="2171"/>
                </a:lnSpc>
              </a:pPr>
              <a:r>
                <a:rPr sz="1551" lang="en-US">
                  <a:solidFill>
                    <a:srgbClr val="000000"/>
                  </a:solidFill>
                  <a:latin typeface="Open Sans Light"/>
                </a:rPr>
                <a:t>125 </a:t>
              </a:r>
            </a:p>
          </p:txBody>
        </p:sp>
        <p:sp>
          <p:nvSpPr>
            <p:cNvPr id="1048810" name="TextBox 48"/>
            <p:cNvSpPr txBox="1"/>
            <p:nvPr/>
          </p:nvSpPr>
          <p:spPr>
            <a:xfrm>
              <a:off x="0" y="1301335"/>
              <a:ext cx="518085" cy="337245"/>
            </a:xfrm>
            <a:prstGeom prst="rect"/>
          </p:spPr>
          <p:txBody>
            <a:bodyPr anchor="t" bIns="0" lIns="0" rIns="0" rtlCol="0" tIns="0">
              <a:spAutoFit/>
            </a:bodyPr>
            <a:p>
              <a:pPr algn="r">
                <a:lnSpc>
                  <a:spcPts val="2171"/>
                </a:lnSpc>
              </a:pPr>
              <a:r>
                <a:rPr sz="1551" lang="en-US">
                  <a:solidFill>
                    <a:srgbClr val="000000"/>
                  </a:solidFill>
                  <a:latin typeface="Open Sans Light"/>
                </a:rPr>
                <a:t>100 </a:t>
              </a:r>
            </a:p>
          </p:txBody>
        </p:sp>
        <p:sp>
          <p:nvSpPr>
            <p:cNvPr id="1048811" name="TextBox 49"/>
            <p:cNvSpPr txBox="1"/>
            <p:nvPr/>
          </p:nvSpPr>
          <p:spPr>
            <a:xfrm>
              <a:off x="149948" y="2631244"/>
              <a:ext cx="368137" cy="337245"/>
            </a:xfrm>
            <a:prstGeom prst="rect"/>
          </p:spPr>
          <p:txBody>
            <a:bodyPr anchor="t" bIns="0" lIns="0" rIns="0" rtlCol="0" tIns="0">
              <a:spAutoFit/>
            </a:bodyPr>
            <a:p>
              <a:pPr algn="r">
                <a:lnSpc>
                  <a:spcPts val="2171"/>
                </a:lnSpc>
              </a:pPr>
              <a:r>
                <a:rPr sz="1551" lang="en-US">
                  <a:solidFill>
                    <a:srgbClr val="000000"/>
                  </a:solidFill>
                  <a:latin typeface="Open Sans Light"/>
                </a:rPr>
                <a:t>75 </a:t>
              </a:r>
            </a:p>
          </p:txBody>
        </p:sp>
        <p:sp>
          <p:nvSpPr>
            <p:cNvPr id="1048812" name="TextBox 50"/>
            <p:cNvSpPr txBox="1"/>
            <p:nvPr/>
          </p:nvSpPr>
          <p:spPr>
            <a:xfrm>
              <a:off x="149948" y="3961154"/>
              <a:ext cx="368137" cy="337245"/>
            </a:xfrm>
            <a:prstGeom prst="rect"/>
          </p:spPr>
          <p:txBody>
            <a:bodyPr anchor="t" bIns="0" lIns="0" rIns="0" rtlCol="0" tIns="0">
              <a:spAutoFit/>
            </a:bodyPr>
            <a:p>
              <a:pPr algn="r">
                <a:lnSpc>
                  <a:spcPts val="2171"/>
                </a:lnSpc>
              </a:pPr>
              <a:r>
                <a:rPr sz="1551" lang="en-US">
                  <a:solidFill>
                    <a:srgbClr val="000000"/>
                  </a:solidFill>
                  <a:latin typeface="Open Sans Light"/>
                </a:rPr>
                <a:t>50 </a:t>
              </a:r>
            </a:p>
          </p:txBody>
        </p:sp>
        <p:sp>
          <p:nvSpPr>
            <p:cNvPr id="1048813" name="TextBox 51"/>
            <p:cNvSpPr txBox="1"/>
            <p:nvPr/>
          </p:nvSpPr>
          <p:spPr>
            <a:xfrm>
              <a:off x="149948" y="5291064"/>
              <a:ext cx="368137" cy="337245"/>
            </a:xfrm>
            <a:prstGeom prst="rect"/>
          </p:spPr>
          <p:txBody>
            <a:bodyPr anchor="t" bIns="0" lIns="0" rIns="0" rtlCol="0" tIns="0">
              <a:spAutoFit/>
            </a:bodyPr>
            <a:p>
              <a:pPr algn="r">
                <a:lnSpc>
                  <a:spcPts val="2171"/>
                </a:lnSpc>
              </a:pPr>
              <a:r>
                <a:rPr sz="1551" lang="en-US">
                  <a:solidFill>
                    <a:srgbClr val="000000"/>
                  </a:solidFill>
                  <a:latin typeface="Open Sans Light"/>
                </a:rPr>
                <a:t>25 </a:t>
              </a:r>
            </a:p>
          </p:txBody>
        </p:sp>
        <p:sp>
          <p:nvSpPr>
            <p:cNvPr id="1048814" name="TextBox 52"/>
            <p:cNvSpPr txBox="1"/>
            <p:nvPr/>
          </p:nvSpPr>
          <p:spPr>
            <a:xfrm>
              <a:off x="299897" y="6620973"/>
              <a:ext cx="218188" cy="337245"/>
            </a:xfrm>
            <a:prstGeom prst="rect"/>
          </p:spPr>
          <p:txBody>
            <a:bodyPr anchor="t" bIns="0" lIns="0" rIns="0" rtlCol="0" tIns="0">
              <a:spAutoFit/>
            </a:bodyPr>
            <a:p>
              <a:pPr algn="r">
                <a:lnSpc>
                  <a:spcPts val="2171"/>
                </a:lnSpc>
              </a:pPr>
              <a:r>
                <a:rPr sz="1551" lang="en-US">
                  <a:solidFill>
                    <a:srgbClr val="000000"/>
                  </a:solidFill>
                  <a:latin typeface="Open Sans Light"/>
                </a:rPr>
                <a:t>0 </a:t>
              </a:r>
            </a:p>
          </p:txBody>
        </p:sp>
        <p:grpSp>
          <p:nvGrpSpPr>
            <p:cNvPr id="144" name="Group 53"/>
            <p:cNvGrpSpPr>
              <a:grpSpLocks noChangeAspect="1"/>
            </p:cNvGrpSpPr>
            <p:nvPr/>
          </p:nvGrpSpPr>
          <p:grpSpPr>
            <a:xfrm>
              <a:off x="649434" y="154335"/>
              <a:ext cx="9196889" cy="6649548"/>
              <a:chOff x="0" y="0"/>
              <a:chExt cx="14227793" cy="10287000"/>
            </a:xfrm>
          </p:grpSpPr>
          <p:sp>
            <p:nvSpPr>
              <p:cNvPr id="1048815" name="Freeform 54"/>
              <p:cNvSpPr/>
              <p:nvPr/>
            </p:nvSpPr>
            <p:spPr>
              <a:xfrm>
                <a:off x="0" y="8634730"/>
                <a:ext cx="3290177" cy="1652270"/>
              </a:xfrm>
              <a:custGeom>
                <a:avLst/>
                <a:ahLst/>
                <a:rect l="l" t="t" r="r" b="b"/>
                <a:pathLst>
                  <a:path w="3290177" h="1652270">
                    <a:moveTo>
                      <a:pt x="0" y="1652270"/>
                    </a:moveTo>
                    <a:lnTo>
                      <a:pt x="0" y="263214"/>
                    </a:lnTo>
                    <a:cubicBezTo>
                      <a:pt x="0" y="117845"/>
                      <a:pt x="117845" y="0"/>
                      <a:pt x="263214" y="0"/>
                    </a:cubicBezTo>
                    <a:lnTo>
                      <a:pt x="3026963" y="0"/>
                    </a:lnTo>
                    <a:cubicBezTo>
                      <a:pt x="3172332" y="0"/>
                      <a:pt x="3290177" y="117845"/>
                      <a:pt x="3290177" y="263214"/>
                    </a:cubicBezTo>
                    <a:lnTo>
                      <a:pt x="3290177" y="1652270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1048816" name="Freeform 55"/>
              <p:cNvSpPr/>
              <p:nvPr/>
            </p:nvSpPr>
            <p:spPr>
              <a:xfrm>
                <a:off x="3645872" y="5342890"/>
                <a:ext cx="3290177" cy="4944110"/>
              </a:xfrm>
              <a:custGeom>
                <a:avLst/>
                <a:ahLst/>
                <a:rect l="l" t="t" r="r" b="b"/>
                <a:pathLst>
                  <a:path w="3290177" h="4944110">
                    <a:moveTo>
                      <a:pt x="0" y="4944110"/>
                    </a:moveTo>
                    <a:lnTo>
                      <a:pt x="0" y="263214"/>
                    </a:lnTo>
                    <a:cubicBezTo>
                      <a:pt x="0" y="117845"/>
                      <a:pt x="117845" y="0"/>
                      <a:pt x="263214" y="0"/>
                    </a:cubicBezTo>
                    <a:lnTo>
                      <a:pt x="3026963" y="0"/>
                    </a:lnTo>
                    <a:cubicBezTo>
                      <a:pt x="3172332" y="0"/>
                      <a:pt x="3290177" y="117845"/>
                      <a:pt x="3290177" y="263214"/>
                    </a:cubicBezTo>
                    <a:lnTo>
                      <a:pt x="3290177" y="4944110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1048817" name="Freeform 56"/>
              <p:cNvSpPr/>
              <p:nvPr/>
            </p:nvSpPr>
            <p:spPr>
              <a:xfrm>
                <a:off x="7291744" y="1968754"/>
                <a:ext cx="3290177" cy="8318246"/>
              </a:xfrm>
              <a:custGeom>
                <a:avLst/>
                <a:ahLst/>
                <a:rect l="l" t="t" r="r" b="b"/>
                <a:pathLst>
                  <a:path w="3290177" h="8318246">
                    <a:moveTo>
                      <a:pt x="0" y="8318246"/>
                    </a:moveTo>
                    <a:lnTo>
                      <a:pt x="0" y="263214"/>
                    </a:lnTo>
                    <a:cubicBezTo>
                      <a:pt x="0" y="117845"/>
                      <a:pt x="117845" y="0"/>
                      <a:pt x="263214" y="0"/>
                    </a:cubicBezTo>
                    <a:lnTo>
                      <a:pt x="3026963" y="0"/>
                    </a:lnTo>
                    <a:cubicBezTo>
                      <a:pt x="3172332" y="0"/>
                      <a:pt x="3290177" y="117845"/>
                      <a:pt x="3290177" y="263214"/>
                    </a:cubicBezTo>
                    <a:lnTo>
                      <a:pt x="3290177" y="8318246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1048818" name="Freeform 57"/>
              <p:cNvSpPr/>
              <p:nvPr/>
            </p:nvSpPr>
            <p:spPr>
              <a:xfrm>
                <a:off x="10937615" y="5754370"/>
                <a:ext cx="3290177" cy="4532630"/>
              </a:xfrm>
              <a:custGeom>
                <a:avLst/>
                <a:ahLst/>
                <a:rect l="l" t="t" r="r" b="b"/>
                <a:pathLst>
                  <a:path w="3290177" h="4532630">
                    <a:moveTo>
                      <a:pt x="0" y="4532630"/>
                    </a:moveTo>
                    <a:lnTo>
                      <a:pt x="0" y="263214"/>
                    </a:lnTo>
                    <a:cubicBezTo>
                      <a:pt x="0" y="117845"/>
                      <a:pt x="117845" y="0"/>
                      <a:pt x="263214" y="0"/>
                    </a:cubicBezTo>
                    <a:lnTo>
                      <a:pt x="3026964" y="0"/>
                    </a:lnTo>
                    <a:cubicBezTo>
                      <a:pt x="3172333" y="0"/>
                      <a:pt x="3290177" y="117845"/>
                      <a:pt x="3290177" y="263214"/>
                    </a:cubicBezTo>
                    <a:lnTo>
                      <a:pt x="3290177" y="4532630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</p:grpSp>
      </p:grpSp>
      <p:grpSp>
        <p:nvGrpSpPr>
          <p:cNvPr id="145" name="Group 14"/>
          <p:cNvGrpSpPr/>
          <p:nvPr/>
        </p:nvGrpSpPr>
        <p:grpSpPr>
          <a:xfrm>
            <a:off x="459681" y="3585237"/>
            <a:ext cx="8235165" cy="5464382"/>
            <a:chOff x="0" y="-28575"/>
            <a:chExt cx="10980219" cy="7285842"/>
          </a:xfrm>
        </p:grpSpPr>
        <p:sp>
          <p:nvSpPr>
            <p:cNvPr id="1048819" name="TextBox 15"/>
            <p:cNvSpPr txBox="1"/>
            <p:nvPr/>
          </p:nvSpPr>
          <p:spPr>
            <a:xfrm>
              <a:off x="1786575" y="6906658"/>
              <a:ext cx="776843" cy="350605"/>
            </a:xfrm>
            <a:prstGeom prst="rect"/>
          </p:spPr>
          <p:txBody>
            <a:bodyPr anchor="t" bIns="0" lIns="0" rIns="0" rtlCol="0" tIns="0" wrap="square">
              <a:spAutoFit/>
            </a:bodyPr>
            <a:p>
              <a:pPr algn="ctr">
                <a:lnSpc>
                  <a:spcPts val="2171"/>
                </a:lnSpc>
              </a:pPr>
              <a:r>
                <a:rPr dirty="0" sz="1551" lang="en-US">
                  <a:solidFill>
                    <a:srgbClr val="000000"/>
                  </a:solidFill>
                  <a:latin typeface="Open Sans Light"/>
                </a:rPr>
                <a:t>2018</a:t>
              </a:r>
            </a:p>
          </p:txBody>
        </p:sp>
        <p:sp>
          <p:nvSpPr>
            <p:cNvPr id="1048820" name="TextBox 16"/>
            <p:cNvSpPr txBox="1"/>
            <p:nvPr/>
          </p:nvSpPr>
          <p:spPr>
            <a:xfrm>
              <a:off x="3660441" y="6906656"/>
              <a:ext cx="700875" cy="350609"/>
            </a:xfrm>
            <a:prstGeom prst="rect"/>
          </p:spPr>
          <p:txBody>
            <a:bodyPr anchor="t" bIns="0" lIns="0" rIns="0" rtlCol="0" tIns="0" wrap="square">
              <a:spAutoFit/>
            </a:bodyPr>
            <a:p>
              <a:pPr algn="ctr">
                <a:lnSpc>
                  <a:spcPts val="2171"/>
                </a:lnSpc>
              </a:pPr>
              <a:r>
                <a:rPr dirty="0" sz="1551" lang="en-US">
                  <a:solidFill>
                    <a:srgbClr val="000000"/>
                  </a:solidFill>
                  <a:latin typeface="Open Sans Light"/>
                </a:rPr>
                <a:t>2019</a:t>
              </a:r>
            </a:p>
          </p:txBody>
        </p:sp>
        <p:sp>
          <p:nvSpPr>
            <p:cNvPr id="1048821" name="TextBox 17"/>
            <p:cNvSpPr txBox="1"/>
            <p:nvPr/>
          </p:nvSpPr>
          <p:spPr>
            <a:xfrm>
              <a:off x="5534307" y="6906658"/>
              <a:ext cx="676131" cy="350609"/>
            </a:xfrm>
            <a:prstGeom prst="rect"/>
          </p:spPr>
          <p:txBody>
            <a:bodyPr anchor="t" bIns="0" lIns="0" rIns="0" rtlCol="0" tIns="0" wrap="square">
              <a:spAutoFit/>
            </a:bodyPr>
            <a:p>
              <a:pPr algn="ctr">
                <a:lnSpc>
                  <a:spcPts val="2171"/>
                </a:lnSpc>
              </a:pPr>
              <a:r>
                <a:rPr dirty="0" sz="1551" lang="en-US">
                  <a:solidFill>
                    <a:srgbClr val="000000"/>
                  </a:solidFill>
                  <a:latin typeface="Open Sans Light"/>
                </a:rPr>
                <a:t>2020</a:t>
              </a:r>
            </a:p>
          </p:txBody>
        </p:sp>
        <p:sp>
          <p:nvSpPr>
            <p:cNvPr id="1048822" name="TextBox 18"/>
            <p:cNvSpPr txBox="1"/>
            <p:nvPr/>
          </p:nvSpPr>
          <p:spPr>
            <a:xfrm>
              <a:off x="7408173" y="6906654"/>
              <a:ext cx="804481" cy="350609"/>
            </a:xfrm>
            <a:prstGeom prst="rect"/>
          </p:spPr>
          <p:txBody>
            <a:bodyPr anchor="t" bIns="0" lIns="0" rIns="0" rtlCol="0" tIns="0" wrap="square">
              <a:spAutoFit/>
            </a:bodyPr>
            <a:p>
              <a:pPr algn="ctr">
                <a:lnSpc>
                  <a:spcPts val="2171"/>
                </a:lnSpc>
              </a:pPr>
              <a:r>
                <a:rPr dirty="0" sz="1551" lang="en-US">
                  <a:solidFill>
                    <a:srgbClr val="000000"/>
                  </a:solidFill>
                  <a:latin typeface="Open Sans Light"/>
                </a:rPr>
                <a:t>2021</a:t>
              </a:r>
            </a:p>
          </p:txBody>
        </p:sp>
        <p:sp>
          <p:nvSpPr>
            <p:cNvPr id="1048823" name="TextBox 19"/>
            <p:cNvSpPr txBox="1"/>
            <p:nvPr/>
          </p:nvSpPr>
          <p:spPr>
            <a:xfrm>
              <a:off x="8314045" y="6906656"/>
              <a:ext cx="2666174" cy="350609"/>
            </a:xfrm>
            <a:prstGeom prst="rect"/>
          </p:spPr>
          <p:txBody>
            <a:bodyPr anchor="t" bIns="0" lIns="0" rIns="0" rtlCol="0" tIns="0" wrap="square">
              <a:spAutoFit/>
            </a:bodyPr>
            <a:p>
              <a:pPr algn="ctr">
                <a:lnSpc>
                  <a:spcPts val="2171"/>
                </a:lnSpc>
              </a:pPr>
              <a:r>
                <a:rPr dirty="0" sz="1551" lang="en-US" err="1">
                  <a:solidFill>
                    <a:srgbClr val="000000"/>
                  </a:solidFill>
                  <a:latin typeface="Open Sans Light"/>
                </a:rPr>
                <a:t>январь</a:t>
              </a:r>
              <a:r>
                <a:rPr dirty="0" sz="1551" lang="en-US">
                  <a:solidFill>
                    <a:srgbClr val="000000"/>
                  </a:solidFill>
                  <a:latin typeface="Open Sans Light"/>
                </a:rPr>
                <a:t>-</a:t>
              </a:r>
              <a:r>
                <a:rPr dirty="0" sz="1551" lang="ru-RU">
                  <a:solidFill>
                    <a:srgbClr val="000000"/>
                  </a:solidFill>
                  <a:latin typeface="Open Sans Light"/>
                </a:rPr>
                <a:t>май</a:t>
              </a:r>
              <a:r>
                <a:rPr dirty="0" sz="1551" lang="en-US">
                  <a:solidFill>
                    <a:srgbClr val="000000"/>
                  </a:solidFill>
                  <a:latin typeface="Open Sans Light"/>
                </a:rPr>
                <a:t> 2022</a:t>
              </a:r>
            </a:p>
          </p:txBody>
        </p:sp>
        <p:grpSp>
          <p:nvGrpSpPr>
            <p:cNvPr id="146" name="Group 20"/>
            <p:cNvGrpSpPr>
              <a:grpSpLocks noChangeAspect="1"/>
            </p:cNvGrpSpPr>
            <p:nvPr/>
          </p:nvGrpSpPr>
          <p:grpSpPr>
            <a:xfrm>
              <a:off x="1235759" y="154335"/>
              <a:ext cx="9196889" cy="6649548"/>
              <a:chOff x="0" y="0"/>
              <a:chExt cx="14227793" cy="10287000"/>
            </a:xfrm>
          </p:grpSpPr>
          <p:sp>
            <p:nvSpPr>
              <p:cNvPr id="1048824" name="Freeform 21"/>
              <p:cNvSpPr/>
              <p:nvPr/>
            </p:nvSpPr>
            <p:spPr>
              <a:xfrm>
                <a:off x="0" y="-6350"/>
                <a:ext cx="14227792" cy="12700"/>
              </a:xfrm>
              <a:custGeom>
                <a:avLst/>
                <a:ahLst/>
                <a:rect l="l" t="t" r="r" b="b"/>
                <a:pathLst>
                  <a:path w="14227792" h="12700">
                    <a:moveTo>
                      <a:pt x="0" y="0"/>
                    </a:moveTo>
                    <a:lnTo>
                      <a:pt x="14227792" y="0"/>
                    </a:lnTo>
                    <a:lnTo>
                      <a:pt x="14227792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048825" name="Freeform 22"/>
              <p:cNvSpPr/>
              <p:nvPr/>
            </p:nvSpPr>
            <p:spPr>
              <a:xfrm>
                <a:off x="0" y="3422650"/>
                <a:ext cx="14227792" cy="12700"/>
              </a:xfrm>
              <a:custGeom>
                <a:avLst/>
                <a:ahLst/>
                <a:rect l="l" t="t" r="r" b="b"/>
                <a:pathLst>
                  <a:path w="14227792" h="12700">
                    <a:moveTo>
                      <a:pt x="0" y="0"/>
                    </a:moveTo>
                    <a:lnTo>
                      <a:pt x="14227792" y="0"/>
                    </a:lnTo>
                    <a:lnTo>
                      <a:pt x="14227792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048826" name="Freeform 23"/>
              <p:cNvSpPr/>
              <p:nvPr/>
            </p:nvSpPr>
            <p:spPr>
              <a:xfrm>
                <a:off x="0" y="6851650"/>
                <a:ext cx="14227792" cy="12700"/>
              </a:xfrm>
              <a:custGeom>
                <a:avLst/>
                <a:ahLst/>
                <a:rect l="l" t="t" r="r" b="b"/>
                <a:pathLst>
                  <a:path w="14227792" h="12700">
                    <a:moveTo>
                      <a:pt x="0" y="0"/>
                    </a:moveTo>
                    <a:lnTo>
                      <a:pt x="14227792" y="0"/>
                    </a:lnTo>
                    <a:lnTo>
                      <a:pt x="14227792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048827" name="Freeform 24"/>
              <p:cNvSpPr/>
              <p:nvPr/>
            </p:nvSpPr>
            <p:spPr>
              <a:xfrm>
                <a:off x="0" y="10280650"/>
                <a:ext cx="14227792" cy="12700"/>
              </a:xfrm>
              <a:custGeom>
                <a:avLst/>
                <a:ahLst/>
                <a:rect l="l" t="t" r="r" b="b"/>
                <a:pathLst>
                  <a:path w="14227792" h="12700">
                    <a:moveTo>
                      <a:pt x="0" y="0"/>
                    </a:moveTo>
                    <a:lnTo>
                      <a:pt x="14227792" y="0"/>
                    </a:lnTo>
                    <a:lnTo>
                      <a:pt x="14227792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1048828" name="TextBox 25"/>
            <p:cNvSpPr txBox="1"/>
            <p:nvPr/>
          </p:nvSpPr>
          <p:spPr>
            <a:xfrm>
              <a:off x="0" y="-28575"/>
              <a:ext cx="1104410" cy="337245"/>
            </a:xfrm>
            <a:prstGeom prst="rect"/>
          </p:spPr>
          <p:txBody>
            <a:bodyPr anchor="t" bIns="0" lIns="0" rIns="0" rtlCol="0" tIns="0">
              <a:spAutoFit/>
            </a:bodyPr>
            <a:p>
              <a:pPr algn="r">
                <a:lnSpc>
                  <a:spcPts val="2171"/>
                </a:lnSpc>
              </a:pPr>
              <a:r>
                <a:rPr sz="1551" lang="en-US">
                  <a:solidFill>
                    <a:srgbClr val="000000"/>
                  </a:solidFill>
                  <a:latin typeface="Open Sans Light"/>
                </a:rPr>
                <a:t>&gt; 30 000 </a:t>
              </a:r>
            </a:p>
          </p:txBody>
        </p:sp>
        <p:sp>
          <p:nvSpPr>
            <p:cNvPr id="1048829" name="TextBox 26"/>
            <p:cNvSpPr txBox="1"/>
            <p:nvPr/>
          </p:nvSpPr>
          <p:spPr>
            <a:xfrm>
              <a:off x="0" y="2187941"/>
              <a:ext cx="1104410" cy="337245"/>
            </a:xfrm>
            <a:prstGeom prst="rect"/>
          </p:spPr>
          <p:txBody>
            <a:bodyPr anchor="t" bIns="0" lIns="0" rIns="0" rtlCol="0" tIns="0">
              <a:spAutoFit/>
            </a:bodyPr>
            <a:p>
              <a:pPr algn="r">
                <a:lnSpc>
                  <a:spcPts val="2171"/>
                </a:lnSpc>
              </a:pPr>
              <a:r>
                <a:rPr sz="1551" lang="en-US">
                  <a:solidFill>
                    <a:srgbClr val="000000"/>
                  </a:solidFill>
                  <a:latin typeface="Open Sans Light"/>
                </a:rPr>
                <a:t>&gt; 20 000 </a:t>
              </a:r>
            </a:p>
          </p:txBody>
        </p:sp>
        <p:sp>
          <p:nvSpPr>
            <p:cNvPr id="1048830" name="TextBox 27"/>
            <p:cNvSpPr txBox="1"/>
            <p:nvPr/>
          </p:nvSpPr>
          <p:spPr>
            <a:xfrm>
              <a:off x="0" y="4404457"/>
              <a:ext cx="1104410" cy="337245"/>
            </a:xfrm>
            <a:prstGeom prst="rect"/>
          </p:spPr>
          <p:txBody>
            <a:bodyPr anchor="t" bIns="0" lIns="0" rIns="0" rtlCol="0" tIns="0">
              <a:spAutoFit/>
            </a:bodyPr>
            <a:p>
              <a:pPr algn="r">
                <a:lnSpc>
                  <a:spcPts val="2171"/>
                </a:lnSpc>
              </a:pPr>
              <a:r>
                <a:rPr sz="1551" lang="en-US">
                  <a:solidFill>
                    <a:srgbClr val="000000"/>
                  </a:solidFill>
                  <a:latin typeface="Open Sans Light"/>
                </a:rPr>
                <a:t>&gt; 10 000 </a:t>
              </a:r>
            </a:p>
          </p:txBody>
        </p:sp>
        <p:sp>
          <p:nvSpPr>
            <p:cNvPr id="1048831" name="TextBox 28"/>
            <p:cNvSpPr txBox="1"/>
            <p:nvPr/>
          </p:nvSpPr>
          <p:spPr>
            <a:xfrm>
              <a:off x="668033" y="6620973"/>
              <a:ext cx="436377" cy="337245"/>
            </a:xfrm>
            <a:prstGeom prst="rect"/>
          </p:spPr>
          <p:txBody>
            <a:bodyPr anchor="t" bIns="0" lIns="0" rIns="0" rtlCol="0" tIns="0">
              <a:spAutoFit/>
            </a:bodyPr>
            <a:p>
              <a:pPr algn="r">
                <a:lnSpc>
                  <a:spcPts val="2171"/>
                </a:lnSpc>
              </a:pPr>
              <a:r>
                <a:rPr sz="1551" lang="en-US">
                  <a:solidFill>
                    <a:srgbClr val="000000"/>
                  </a:solidFill>
                  <a:latin typeface="Open Sans Light"/>
                </a:rPr>
                <a:t>&gt; 0 </a:t>
              </a:r>
            </a:p>
          </p:txBody>
        </p:sp>
        <p:grpSp>
          <p:nvGrpSpPr>
            <p:cNvPr id="147" name="Group 29"/>
            <p:cNvGrpSpPr>
              <a:grpSpLocks noChangeAspect="1"/>
            </p:cNvGrpSpPr>
            <p:nvPr/>
          </p:nvGrpSpPr>
          <p:grpSpPr>
            <a:xfrm>
              <a:off x="1235759" y="154335"/>
              <a:ext cx="9196889" cy="6649548"/>
              <a:chOff x="0" y="0"/>
              <a:chExt cx="14227793" cy="10287000"/>
            </a:xfrm>
          </p:grpSpPr>
          <p:sp>
            <p:nvSpPr>
              <p:cNvPr id="1048832" name="Freeform 30"/>
              <p:cNvSpPr/>
              <p:nvPr/>
            </p:nvSpPr>
            <p:spPr>
              <a:xfrm>
                <a:off x="0" y="8566150"/>
                <a:ext cx="2632142" cy="1720850"/>
              </a:xfrm>
              <a:custGeom>
                <a:avLst/>
                <a:ahLst/>
                <a:rect l="l" t="t" r="r" b="b"/>
                <a:pathLst>
                  <a:path w="2632142" h="1720850">
                    <a:moveTo>
                      <a:pt x="0" y="1720850"/>
                    </a:moveTo>
                    <a:lnTo>
                      <a:pt x="0" y="210572"/>
                    </a:lnTo>
                    <a:cubicBezTo>
                      <a:pt x="0" y="154725"/>
                      <a:pt x="22185" y="101165"/>
                      <a:pt x="61675" y="61675"/>
                    </a:cubicBezTo>
                    <a:cubicBezTo>
                      <a:pt x="101165" y="22185"/>
                      <a:pt x="154724" y="0"/>
                      <a:pt x="210571" y="0"/>
                    </a:cubicBezTo>
                    <a:lnTo>
                      <a:pt x="2421570" y="0"/>
                    </a:lnTo>
                    <a:cubicBezTo>
                      <a:pt x="2477417" y="0"/>
                      <a:pt x="2530977" y="22185"/>
                      <a:pt x="2570467" y="61675"/>
                    </a:cubicBezTo>
                    <a:cubicBezTo>
                      <a:pt x="2609957" y="101165"/>
                      <a:pt x="2632142" y="154725"/>
                      <a:pt x="2632142" y="210572"/>
                    </a:cubicBezTo>
                    <a:lnTo>
                      <a:pt x="2632142" y="1720850"/>
                    </a:lnTo>
                    <a:close/>
                  </a:path>
                </a:pathLst>
              </a:custGeom>
              <a:solidFill>
                <a:srgbClr val="036FB9"/>
              </a:solidFill>
            </p:spPr>
          </p:sp>
          <p:sp>
            <p:nvSpPr>
              <p:cNvPr id="1048833" name="Freeform 31"/>
              <p:cNvSpPr/>
              <p:nvPr/>
            </p:nvSpPr>
            <p:spPr>
              <a:xfrm>
                <a:off x="2898913" y="6440170"/>
                <a:ext cx="2632141" cy="3846830"/>
              </a:xfrm>
              <a:custGeom>
                <a:avLst/>
                <a:ahLst/>
                <a:rect l="l" t="t" r="r" b="b"/>
                <a:pathLst>
                  <a:path w="2632141" h="3846830">
                    <a:moveTo>
                      <a:pt x="0" y="3846830"/>
                    </a:moveTo>
                    <a:lnTo>
                      <a:pt x="0" y="210571"/>
                    </a:lnTo>
                    <a:cubicBezTo>
                      <a:pt x="0" y="94276"/>
                      <a:pt x="94276" y="0"/>
                      <a:pt x="210571" y="0"/>
                    </a:cubicBezTo>
                    <a:lnTo>
                      <a:pt x="2421570" y="0"/>
                    </a:lnTo>
                    <a:cubicBezTo>
                      <a:pt x="2537865" y="0"/>
                      <a:pt x="2632141" y="94276"/>
                      <a:pt x="2632141" y="210571"/>
                    </a:cubicBezTo>
                    <a:lnTo>
                      <a:pt x="2632141" y="3846830"/>
                    </a:lnTo>
                    <a:close/>
                  </a:path>
                </a:pathLst>
              </a:custGeom>
              <a:solidFill>
                <a:srgbClr val="036FB9"/>
              </a:solidFill>
            </p:spPr>
          </p:sp>
          <p:sp>
            <p:nvSpPr>
              <p:cNvPr id="1048834" name="Freeform 32"/>
              <p:cNvSpPr/>
              <p:nvPr/>
            </p:nvSpPr>
            <p:spPr>
              <a:xfrm>
                <a:off x="5797826" y="3765550"/>
                <a:ext cx="2632141" cy="6521450"/>
              </a:xfrm>
              <a:custGeom>
                <a:avLst/>
                <a:ahLst/>
                <a:rect l="l" t="t" r="r" b="b"/>
                <a:pathLst>
                  <a:path w="2632141" h="6521450">
                    <a:moveTo>
                      <a:pt x="0" y="6521450"/>
                    </a:moveTo>
                    <a:lnTo>
                      <a:pt x="0" y="210571"/>
                    </a:lnTo>
                    <a:cubicBezTo>
                      <a:pt x="0" y="94276"/>
                      <a:pt x="94276" y="0"/>
                      <a:pt x="210571" y="0"/>
                    </a:cubicBezTo>
                    <a:lnTo>
                      <a:pt x="2421570" y="0"/>
                    </a:lnTo>
                    <a:cubicBezTo>
                      <a:pt x="2537865" y="0"/>
                      <a:pt x="2632141" y="94276"/>
                      <a:pt x="2632141" y="210571"/>
                    </a:cubicBezTo>
                    <a:lnTo>
                      <a:pt x="2632141" y="6521450"/>
                    </a:lnTo>
                    <a:close/>
                  </a:path>
                </a:pathLst>
              </a:custGeom>
              <a:solidFill>
                <a:srgbClr val="036FB9"/>
              </a:solidFill>
            </p:spPr>
          </p:sp>
          <p:sp>
            <p:nvSpPr>
              <p:cNvPr id="1048835" name="Freeform 33"/>
              <p:cNvSpPr/>
              <p:nvPr/>
            </p:nvSpPr>
            <p:spPr>
              <a:xfrm>
                <a:off x="8696738" y="679450"/>
                <a:ext cx="2632142" cy="9607550"/>
              </a:xfrm>
              <a:custGeom>
                <a:avLst/>
                <a:ahLst/>
                <a:rect l="l" t="t" r="r" b="b"/>
                <a:pathLst>
                  <a:path w="2632142" h="9607550">
                    <a:moveTo>
                      <a:pt x="0" y="9607550"/>
                    </a:moveTo>
                    <a:lnTo>
                      <a:pt x="0" y="210571"/>
                    </a:lnTo>
                    <a:cubicBezTo>
                      <a:pt x="0" y="154724"/>
                      <a:pt x="22186" y="101165"/>
                      <a:pt x="61675" y="61675"/>
                    </a:cubicBezTo>
                    <a:cubicBezTo>
                      <a:pt x="101165" y="22185"/>
                      <a:pt x="154725" y="0"/>
                      <a:pt x="210572" y="0"/>
                    </a:cubicBezTo>
                    <a:lnTo>
                      <a:pt x="2421571" y="0"/>
                    </a:lnTo>
                    <a:cubicBezTo>
                      <a:pt x="2537866" y="0"/>
                      <a:pt x="2632142" y="94276"/>
                      <a:pt x="2632142" y="210571"/>
                    </a:cubicBezTo>
                    <a:lnTo>
                      <a:pt x="2632142" y="9607550"/>
                    </a:lnTo>
                    <a:close/>
                  </a:path>
                </a:pathLst>
              </a:custGeom>
              <a:solidFill>
                <a:srgbClr val="036FB9"/>
              </a:solidFill>
            </p:spPr>
          </p:sp>
          <p:sp>
            <p:nvSpPr>
              <p:cNvPr id="1048836" name="Freeform 34"/>
              <p:cNvSpPr/>
              <p:nvPr/>
            </p:nvSpPr>
            <p:spPr>
              <a:xfrm>
                <a:off x="11595651" y="7194550"/>
                <a:ext cx="2632141" cy="3092450"/>
              </a:xfrm>
              <a:custGeom>
                <a:avLst/>
                <a:ahLst/>
                <a:rect l="l" t="t" r="r" b="b"/>
                <a:pathLst>
                  <a:path w="2632141" h="3092450">
                    <a:moveTo>
                      <a:pt x="0" y="3092450"/>
                    </a:moveTo>
                    <a:lnTo>
                      <a:pt x="0" y="210572"/>
                    </a:lnTo>
                    <a:cubicBezTo>
                      <a:pt x="0" y="94276"/>
                      <a:pt x="94276" y="0"/>
                      <a:pt x="210571" y="0"/>
                    </a:cubicBezTo>
                    <a:lnTo>
                      <a:pt x="2421571" y="0"/>
                    </a:lnTo>
                    <a:cubicBezTo>
                      <a:pt x="2537866" y="1"/>
                      <a:pt x="2632141" y="94276"/>
                      <a:pt x="2632141" y="210572"/>
                    </a:cubicBezTo>
                    <a:lnTo>
                      <a:pt x="2632141" y="3092450"/>
                    </a:lnTo>
                    <a:close/>
                  </a:path>
                </a:pathLst>
              </a:custGeom>
              <a:solidFill>
                <a:srgbClr val="036FB9"/>
              </a:solidFill>
            </p:spPr>
          </p:sp>
        </p:grpSp>
      </p:grpSp>
      <p:grpSp>
        <p:nvGrpSpPr>
          <p:cNvPr id="148" name="Group 3"/>
          <p:cNvGrpSpPr/>
          <p:nvPr/>
        </p:nvGrpSpPr>
        <p:grpSpPr>
          <a:xfrm rot="-10800000">
            <a:off x="9680166" y="-3896773"/>
            <a:ext cx="4711177" cy="6226137"/>
            <a:chOff x="0" y="0"/>
            <a:chExt cx="4064946" cy="5372100"/>
          </a:xfrm>
        </p:grpSpPr>
        <p:sp>
          <p:nvSpPr>
            <p:cNvPr id="1048837" name="Freeform 4"/>
            <p:cNvSpPr/>
            <p:nvPr/>
          </p:nvSpPr>
          <p:spPr>
            <a:xfrm>
              <a:off x="0" y="0"/>
              <a:ext cx="4064946" cy="5372100"/>
            </a:xfrm>
            <a:custGeom>
              <a:avLst/>
              <a:ahLst/>
              <a:rect l="l" t="t" r="r" b="b"/>
              <a:pathLst>
                <a:path w="4064946" h="5372100">
                  <a:moveTo>
                    <a:pt x="2514276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2514276" y="5372100"/>
                  </a:lnTo>
                  <a:lnTo>
                    <a:pt x="4064946" y="2686050"/>
                  </a:lnTo>
                  <a:lnTo>
                    <a:pt x="2514276" y="0"/>
                  </a:lnTo>
                  <a:close/>
                </a:path>
              </a:pathLst>
            </a:custGeom>
            <a:solidFill>
              <a:srgbClr val="036FB9"/>
            </a:solidFill>
          </p:spPr>
        </p:sp>
      </p:grpSp>
      <p:grpSp>
        <p:nvGrpSpPr>
          <p:cNvPr id="149" name="Group 5"/>
          <p:cNvGrpSpPr/>
          <p:nvPr/>
        </p:nvGrpSpPr>
        <p:grpSpPr>
          <a:xfrm rot="-10800000">
            <a:off x="-3030444" y="-7664906"/>
            <a:ext cx="16467120" cy="9994270"/>
            <a:chOff x="0" y="0"/>
            <a:chExt cx="8851374" cy="5372100"/>
          </a:xfrm>
        </p:grpSpPr>
        <p:sp>
          <p:nvSpPr>
            <p:cNvPr id="1048838" name="Freeform 6"/>
            <p:cNvSpPr/>
            <p:nvPr/>
          </p:nvSpPr>
          <p:spPr>
            <a:xfrm>
              <a:off x="0" y="0"/>
              <a:ext cx="8851374" cy="5372100"/>
            </a:xfrm>
            <a:custGeom>
              <a:avLst/>
              <a:ahLst/>
              <a:rect l="l" t="t" r="r" b="b"/>
              <a:pathLst>
                <a:path w="8851374" h="5372100">
                  <a:moveTo>
                    <a:pt x="7300704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7300704" y="5372100"/>
                  </a:lnTo>
                  <a:lnTo>
                    <a:pt x="8851374" y="2686050"/>
                  </a:lnTo>
                  <a:lnTo>
                    <a:pt x="7300704" y="0"/>
                  </a:lnTo>
                  <a:close/>
                </a:path>
              </a:pathLst>
            </a:custGeom>
            <a:solidFill>
              <a:srgbClr val="05497C"/>
            </a:solidFill>
          </p:spPr>
        </p:sp>
      </p:grpSp>
      <p:sp>
        <p:nvSpPr>
          <p:cNvPr id="1048839" name="TextBox 7"/>
          <p:cNvSpPr txBox="1"/>
          <p:nvPr/>
        </p:nvSpPr>
        <p:spPr>
          <a:xfrm>
            <a:off x="404251" y="330523"/>
            <a:ext cx="10758516" cy="1393825"/>
          </a:xfrm>
          <a:prstGeom prst="rect"/>
        </p:spPr>
        <p:txBody>
          <a:bodyPr anchor="t" bIns="0" lIns="0" rIns="0" rtlCol="0" tIns="0">
            <a:spAutoFit/>
          </a:bodyPr>
          <a:p>
            <a:pPr>
              <a:lnSpc>
                <a:spcPts val="5600"/>
              </a:lnSpc>
              <a:spcBef>
                <a:spcPct val="0"/>
              </a:spcBef>
            </a:pPr>
            <a:r>
              <a:rPr dirty="0" sz="4000" lang="en-US" spc="20">
                <a:solidFill>
                  <a:schemeClr val="bg1"/>
                </a:solidFill>
                <a:latin typeface="Fira Sans Medium Bold" panose="020B0604020202020204" charset="0"/>
              </a:rPr>
              <a:t>ДИНАМИКА ОТПРАВОК «</a:t>
            </a:r>
            <a:r>
              <a:rPr dirty="0" sz="4000" lang="ru-RU" spc="20">
                <a:solidFill>
                  <a:schemeClr val="bg1"/>
                </a:solidFill>
                <a:latin typeface="Fira Sans Medium Bold" panose="020B0604020202020204" charset="0"/>
              </a:rPr>
              <a:t>ЕВРОПАК</a:t>
            </a:r>
            <a:r>
              <a:rPr dirty="0" sz="4000" lang="en-US" spc="20">
                <a:solidFill>
                  <a:schemeClr val="bg1"/>
                </a:solidFill>
                <a:latin typeface="Fira Sans Medium Bold" panose="020B0604020202020204" charset="0"/>
              </a:rPr>
              <a:t>» </a:t>
            </a:r>
            <a:r>
              <a:rPr dirty="0" sz="4000" lang="en-US" spc="20">
                <a:solidFill>
                  <a:srgbClr val="FEFEFE"/>
                </a:solidFill>
                <a:latin typeface="Fira Sans Medium Bold" panose="020B0604020202020204" charset="0"/>
              </a:rPr>
              <a:t>ДЕМОНСТРИРУЕТ </a:t>
            </a:r>
            <a:r>
              <a:rPr dirty="0" sz="4000" lang="en-US" spc="6">
                <a:solidFill>
                  <a:srgbClr val="FEFEFE"/>
                </a:solidFill>
                <a:latin typeface="Fira Sans Medium Bold" panose="020B0604020202020204" charset="0"/>
              </a:rPr>
              <a:t>УСТОЙЧИВЫЙ РОСТ</a:t>
            </a:r>
          </a:p>
        </p:txBody>
      </p:sp>
      <p:sp>
        <p:nvSpPr>
          <p:cNvPr id="1048840" name="TextBox 12"/>
          <p:cNvSpPr txBox="1"/>
          <p:nvPr/>
        </p:nvSpPr>
        <p:spPr>
          <a:xfrm>
            <a:off x="649540" y="2534212"/>
            <a:ext cx="7124381" cy="844527"/>
          </a:xfrm>
          <a:prstGeom prst="rect"/>
        </p:spPr>
        <p:txBody>
          <a:bodyPr anchor="t" bIns="0" lIns="0" rIns="0" rtlCol="0" tIns="0" wrap="square">
            <a:spAutoFit/>
          </a:bodyPr>
          <a:p>
            <a:pPr>
              <a:lnSpc>
                <a:spcPts val="3359"/>
              </a:lnSpc>
              <a:spcBef>
                <a:spcPct val="0"/>
              </a:spcBef>
            </a:pPr>
            <a:r>
              <a:rPr dirty="0" sz="2399" lang="ru-RU" spc="11">
                <a:solidFill>
                  <a:srgbClr val="000000"/>
                </a:solidFill>
                <a:latin typeface="Fira Sans Light Bold"/>
              </a:rPr>
              <a:t>Отправки «</a:t>
            </a:r>
            <a:r>
              <a:rPr dirty="0" sz="2399" lang="ru-RU" spc="11" err="1">
                <a:solidFill>
                  <a:srgbClr val="000000"/>
                </a:solidFill>
                <a:latin typeface="Fira Sans Light Bold"/>
              </a:rPr>
              <a:t>Европак</a:t>
            </a:r>
            <a:r>
              <a:rPr dirty="0" sz="2399" lang="ru-RU" spc="11">
                <a:solidFill>
                  <a:srgbClr val="000000"/>
                </a:solidFill>
                <a:latin typeface="Fira Sans Light Bold"/>
              </a:rPr>
              <a:t>» в контейнерах всеми видами транспорта (количество </a:t>
            </a:r>
            <a:r>
              <a:rPr dirty="0" sz="2399" lang="en-US" spc="11">
                <a:solidFill>
                  <a:srgbClr val="000000"/>
                </a:solidFill>
                <a:latin typeface="Fira Sans Light Bold"/>
              </a:rPr>
              <a:t>TEU</a:t>
            </a:r>
            <a:r>
              <a:rPr dirty="0" sz="2399" lang="ru-RU" spc="11">
                <a:solidFill>
                  <a:srgbClr val="000000"/>
                </a:solidFill>
                <a:latin typeface="Fira Sans Light Bold"/>
              </a:rPr>
              <a:t>)</a:t>
            </a:r>
            <a:endParaRPr dirty="0" sz="2399" lang="en-US" spc="11">
              <a:solidFill>
                <a:srgbClr val="000000"/>
              </a:solidFill>
              <a:latin typeface="Fira Sans Light Bold"/>
            </a:endParaRPr>
          </a:p>
        </p:txBody>
      </p:sp>
      <p:sp>
        <p:nvSpPr>
          <p:cNvPr id="1048841" name="TextBox 13"/>
          <p:cNvSpPr txBox="1"/>
          <p:nvPr/>
        </p:nvSpPr>
        <p:spPr>
          <a:xfrm>
            <a:off x="10247378" y="2534212"/>
            <a:ext cx="7011921" cy="844527"/>
          </a:xfrm>
          <a:prstGeom prst="rect"/>
        </p:spPr>
        <p:txBody>
          <a:bodyPr anchor="t" bIns="0" lIns="0" rIns="0" rtlCol="0" tIns="0" wrap="square">
            <a:spAutoFit/>
          </a:bodyPr>
          <a:p>
            <a:pPr>
              <a:lnSpc>
                <a:spcPts val="3359"/>
              </a:lnSpc>
              <a:spcBef>
                <a:spcPct val="0"/>
              </a:spcBef>
            </a:pPr>
            <a:r>
              <a:rPr dirty="0" sz="2399" lang="en-US" spc="11" err="1">
                <a:solidFill>
                  <a:srgbClr val="000000"/>
                </a:solidFill>
                <a:latin typeface="Fira Sans Light Bold"/>
              </a:rPr>
              <a:t>Ускоренные</a:t>
            </a:r>
            <a:r>
              <a:rPr dirty="0" sz="2399" lang="en-US" spc="11">
                <a:solidFill>
                  <a:srgbClr val="000000"/>
                </a:solidFill>
                <a:latin typeface="Fira Sans Light Bold"/>
              </a:rPr>
              <a:t> </a:t>
            </a:r>
            <a:r>
              <a:rPr dirty="0" sz="2399" lang="en-US" spc="11" err="1">
                <a:solidFill>
                  <a:srgbClr val="000000"/>
                </a:solidFill>
                <a:latin typeface="Fira Sans Light Bold"/>
              </a:rPr>
              <a:t>контейнерные</a:t>
            </a:r>
            <a:r>
              <a:rPr dirty="0" sz="2399" lang="en-US" spc="11">
                <a:solidFill>
                  <a:srgbClr val="000000"/>
                </a:solidFill>
                <a:latin typeface="Fira Sans Light Bold"/>
              </a:rPr>
              <a:t> </a:t>
            </a:r>
            <a:r>
              <a:rPr dirty="0" sz="2399" lang="en-US" spc="11" err="1">
                <a:solidFill>
                  <a:srgbClr val="000000"/>
                </a:solidFill>
                <a:latin typeface="Fira Sans Light Bold"/>
              </a:rPr>
              <a:t>поезда</a:t>
            </a:r>
            <a:r>
              <a:rPr dirty="0" sz="2399" lang="en-US" spc="11">
                <a:solidFill>
                  <a:srgbClr val="000000"/>
                </a:solidFill>
                <a:latin typeface="Fira Sans Light Bold"/>
              </a:rPr>
              <a:t> «</a:t>
            </a:r>
            <a:r>
              <a:rPr dirty="0" sz="2399" lang="en-US" spc="11" err="1">
                <a:solidFill>
                  <a:srgbClr val="000000"/>
                </a:solidFill>
                <a:latin typeface="Fira Sans Light Bold"/>
              </a:rPr>
              <a:t>Европак</a:t>
            </a:r>
            <a:r>
              <a:rPr dirty="0" sz="2399" lang="en-US" spc="11">
                <a:solidFill>
                  <a:srgbClr val="000000"/>
                </a:solidFill>
                <a:latin typeface="Fira Sans Light Bold"/>
              </a:rPr>
              <a:t>»  (</a:t>
            </a:r>
            <a:r>
              <a:rPr dirty="0" sz="2399" lang="en-US" spc="11" err="1">
                <a:solidFill>
                  <a:srgbClr val="000000"/>
                </a:solidFill>
                <a:latin typeface="Fira Sans Light Bold"/>
              </a:rPr>
              <a:t>количество</a:t>
            </a:r>
            <a:r>
              <a:rPr dirty="0" sz="2399" lang="en-US" spc="11">
                <a:solidFill>
                  <a:srgbClr val="000000"/>
                </a:solidFill>
                <a:latin typeface="Fira Sans Light Bold"/>
              </a:rPr>
              <a:t> </a:t>
            </a:r>
            <a:r>
              <a:rPr dirty="0" sz="2399" lang="en-US" spc="11" err="1">
                <a:solidFill>
                  <a:srgbClr val="000000"/>
                </a:solidFill>
                <a:latin typeface="Fira Sans Light Bold"/>
              </a:rPr>
              <a:t>поездов</a:t>
            </a:r>
            <a:r>
              <a:rPr dirty="0" sz="2399" lang="en-US" spc="11">
                <a:solidFill>
                  <a:srgbClr val="000000"/>
                </a:solidFill>
                <a:latin typeface="Fira Sans Light Bold"/>
              </a:rPr>
              <a:t>)</a:t>
            </a:r>
          </a:p>
        </p:txBody>
      </p:sp>
      <p:cxnSp>
        <p:nvCxnSpPr>
          <p:cNvPr id="3145768" name="Прямая соединительная линия 65"/>
          <p:cNvCxnSpPr>
            <a:cxnSpLocks/>
          </p:cNvCxnSpPr>
          <p:nvPr/>
        </p:nvCxnSpPr>
        <p:spPr>
          <a:xfrm>
            <a:off x="649540" y="2534212"/>
            <a:ext cx="7732460" cy="0"/>
          </a:xfrm>
          <a:prstGeom prst="line"/>
          <a:ln w="38100" cap="rnd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45769" name="Прямая соединительная линия 75"/>
          <p:cNvCxnSpPr>
            <a:cxnSpLocks/>
          </p:cNvCxnSpPr>
          <p:nvPr/>
        </p:nvCxnSpPr>
        <p:spPr>
          <a:xfrm>
            <a:off x="654022" y="3453094"/>
            <a:ext cx="7732460" cy="0"/>
          </a:xfrm>
          <a:prstGeom prst="line"/>
          <a:ln w="38100" cap="rnd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45770" name="Прямая соединительная линия 76"/>
          <p:cNvCxnSpPr>
            <a:cxnSpLocks/>
          </p:cNvCxnSpPr>
          <p:nvPr/>
        </p:nvCxnSpPr>
        <p:spPr>
          <a:xfrm>
            <a:off x="10118377" y="2534212"/>
            <a:ext cx="7732460" cy="0"/>
          </a:xfrm>
          <a:prstGeom prst="line"/>
          <a:ln w="38100" cap="rnd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45771" name="Прямая соединительная линия 77"/>
          <p:cNvCxnSpPr>
            <a:cxnSpLocks/>
          </p:cNvCxnSpPr>
          <p:nvPr/>
        </p:nvCxnSpPr>
        <p:spPr>
          <a:xfrm>
            <a:off x="10114027" y="3436847"/>
            <a:ext cx="7732460" cy="0"/>
          </a:xfrm>
          <a:prstGeom prst="line"/>
          <a:ln w="38100" cap="rnd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097213" name="Picture 2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rcRect/>
          <a:stretch>
            <a:fillRect/>
          </a:stretch>
        </p:blipFill>
        <p:spPr>
          <a:xfrm>
            <a:off x="-12370" y="9458895"/>
            <a:ext cx="1539384" cy="865007"/>
          </a:xfrm>
          <a:prstGeom prst="rect"/>
        </p:spPr>
      </p:pic>
      <p:sp>
        <p:nvSpPr>
          <p:cNvPr id="1048842" name="TextBox 93"/>
          <p:cNvSpPr txBox="1"/>
          <p:nvPr/>
        </p:nvSpPr>
        <p:spPr>
          <a:xfrm>
            <a:off x="4211730" y="6970114"/>
            <a:ext cx="1153878" cy="400110"/>
          </a:xfrm>
          <a:prstGeom prst="rect"/>
          <a:noFill/>
        </p:spPr>
        <p:txBody>
          <a:bodyPr rtlCol="0" wrap="square">
            <a:spAutoFit/>
          </a:bodyPr>
          <a:p>
            <a:pPr algn="ctr"/>
            <a:r>
              <a:rPr b="1" dirty="0" sz="2000" lang="en-US">
                <a:solidFill>
                  <a:schemeClr val="bg1"/>
                </a:solidFill>
                <a:latin typeface="Fira Sans Light Bold" panose="020B0604020202020204" charset="0"/>
              </a:rPr>
              <a:t>&gt; </a:t>
            </a:r>
            <a:r>
              <a:rPr b="1" dirty="0" sz="2000" lang="ru-RU">
                <a:solidFill>
                  <a:schemeClr val="bg1"/>
                </a:solidFill>
                <a:latin typeface="Fira Sans Light Bold" panose="020B0604020202020204" charset="0"/>
              </a:rPr>
              <a:t>19000</a:t>
            </a:r>
          </a:p>
        </p:txBody>
      </p:sp>
      <p:sp>
        <p:nvSpPr>
          <p:cNvPr id="1048843" name="TextBox 94"/>
          <p:cNvSpPr txBox="1"/>
          <p:nvPr/>
        </p:nvSpPr>
        <p:spPr>
          <a:xfrm>
            <a:off x="5602698" y="6157952"/>
            <a:ext cx="1253674" cy="400110"/>
          </a:xfrm>
          <a:prstGeom prst="rect"/>
          <a:noFill/>
        </p:spPr>
        <p:txBody>
          <a:bodyPr rtlCol="0" wrap="square">
            <a:spAutoFit/>
          </a:bodyPr>
          <a:p>
            <a:pPr algn="ctr"/>
            <a:r>
              <a:rPr b="1" dirty="0" sz="2000" lang="en-US">
                <a:solidFill>
                  <a:schemeClr val="bg1"/>
                </a:solidFill>
                <a:latin typeface="Fira Sans Light Bold" panose="020B0604020202020204" charset="0"/>
              </a:rPr>
              <a:t>&gt; </a:t>
            </a:r>
            <a:r>
              <a:rPr b="1" dirty="0" sz="2000" lang="ru-RU">
                <a:solidFill>
                  <a:schemeClr val="bg1"/>
                </a:solidFill>
                <a:latin typeface="Fira Sans Light Bold" panose="020B0604020202020204" charset="0"/>
              </a:rPr>
              <a:t>28000</a:t>
            </a:r>
          </a:p>
        </p:txBody>
      </p:sp>
      <p:sp>
        <p:nvSpPr>
          <p:cNvPr id="1048844" name="TextBox 95"/>
          <p:cNvSpPr txBox="1"/>
          <p:nvPr/>
        </p:nvSpPr>
        <p:spPr>
          <a:xfrm>
            <a:off x="2802122" y="7675254"/>
            <a:ext cx="1253674" cy="400110"/>
          </a:xfrm>
          <a:prstGeom prst="rect"/>
          <a:noFill/>
        </p:spPr>
        <p:txBody>
          <a:bodyPr rtlCol="0" wrap="square">
            <a:spAutoFit/>
          </a:bodyPr>
          <a:p>
            <a:pPr algn="ctr"/>
            <a:r>
              <a:rPr b="1" dirty="0" sz="2000" lang="en-US">
                <a:solidFill>
                  <a:schemeClr val="bg1"/>
                </a:solidFill>
                <a:latin typeface="Fira Sans Light Bold" panose="020B0604020202020204" charset="0"/>
              </a:rPr>
              <a:t>&gt; </a:t>
            </a:r>
            <a:r>
              <a:rPr b="1" dirty="0" sz="2000" lang="ru-RU">
                <a:solidFill>
                  <a:schemeClr val="bg1"/>
                </a:solidFill>
                <a:latin typeface="Fira Sans Light Bold" panose="020B0604020202020204" charset="0"/>
              </a:rPr>
              <a:t>11200</a:t>
            </a:r>
          </a:p>
        </p:txBody>
      </p:sp>
      <p:sp>
        <p:nvSpPr>
          <p:cNvPr id="1048845" name="TextBox 96"/>
          <p:cNvSpPr txBox="1"/>
          <p:nvPr/>
        </p:nvSpPr>
        <p:spPr>
          <a:xfrm>
            <a:off x="1339524" y="8109013"/>
            <a:ext cx="1253674" cy="400110"/>
          </a:xfrm>
          <a:prstGeom prst="rect"/>
          <a:noFill/>
        </p:spPr>
        <p:txBody>
          <a:bodyPr rtlCol="0" wrap="square">
            <a:spAutoFit/>
          </a:bodyPr>
          <a:p>
            <a:pPr algn="ctr"/>
            <a:r>
              <a:rPr b="1" dirty="0" sz="2000" lang="en-US">
                <a:solidFill>
                  <a:schemeClr val="bg1"/>
                </a:solidFill>
                <a:latin typeface="Fira Sans Light Bold" panose="020B0604020202020204" charset="0"/>
              </a:rPr>
              <a:t>&gt; </a:t>
            </a:r>
            <a:r>
              <a:rPr b="1" dirty="0" sz="2000" lang="ru-RU">
                <a:solidFill>
                  <a:schemeClr val="bg1"/>
                </a:solidFill>
                <a:latin typeface="Fira Sans Light Bold" panose="020B0604020202020204" charset="0"/>
              </a:rPr>
              <a:t>5000</a:t>
            </a:r>
          </a:p>
        </p:txBody>
      </p:sp>
      <p:sp>
        <p:nvSpPr>
          <p:cNvPr id="1048846" name="TextBox 97"/>
          <p:cNvSpPr txBox="1"/>
          <p:nvPr/>
        </p:nvSpPr>
        <p:spPr>
          <a:xfrm>
            <a:off x="6975069" y="7776741"/>
            <a:ext cx="1253674" cy="400110"/>
          </a:xfrm>
          <a:prstGeom prst="rect"/>
          <a:noFill/>
        </p:spPr>
        <p:txBody>
          <a:bodyPr rtlCol="0" wrap="square">
            <a:spAutoFit/>
          </a:bodyPr>
          <a:p>
            <a:pPr algn="ctr"/>
            <a:r>
              <a:rPr b="1" dirty="0" sz="2000" lang="en-US">
                <a:solidFill>
                  <a:schemeClr val="bg1"/>
                </a:solidFill>
                <a:latin typeface="Fira Sans Light Bold" panose="020B0604020202020204" charset="0"/>
              </a:rPr>
              <a:t>&gt; 90</a:t>
            </a:r>
            <a:r>
              <a:rPr b="1" dirty="0" sz="2000" lang="ru-RU">
                <a:solidFill>
                  <a:schemeClr val="bg1"/>
                </a:solidFill>
                <a:latin typeface="Fira Sans Light Bold" panose="020B0604020202020204" charset="0"/>
              </a:rPr>
              <a:t>00</a:t>
            </a:r>
          </a:p>
        </p:txBody>
      </p:sp>
      <p:sp>
        <p:nvSpPr>
          <p:cNvPr id="1048847" name="TextBox 98"/>
          <p:cNvSpPr txBox="1"/>
          <p:nvPr/>
        </p:nvSpPr>
        <p:spPr>
          <a:xfrm>
            <a:off x="11019859" y="8110955"/>
            <a:ext cx="789271" cy="400110"/>
          </a:xfrm>
          <a:prstGeom prst="rect"/>
          <a:noFill/>
        </p:spPr>
        <p:txBody>
          <a:bodyPr rtlCol="0" wrap="square">
            <a:spAutoFit/>
          </a:bodyPr>
          <a:p>
            <a:pPr algn="ctr"/>
            <a:r>
              <a:rPr b="1" dirty="0" sz="2000" lang="ru-RU">
                <a:solidFill>
                  <a:schemeClr val="bg1"/>
                </a:solidFill>
                <a:latin typeface="Fira Sans Light Bold" panose="020B0604020202020204" charset="0"/>
              </a:rPr>
              <a:t>20</a:t>
            </a:r>
          </a:p>
        </p:txBody>
      </p:sp>
      <p:sp>
        <p:nvSpPr>
          <p:cNvPr id="1048848" name="TextBox 99"/>
          <p:cNvSpPr txBox="1"/>
          <p:nvPr/>
        </p:nvSpPr>
        <p:spPr>
          <a:xfrm>
            <a:off x="14559954" y="6487498"/>
            <a:ext cx="789271" cy="400110"/>
          </a:xfrm>
          <a:prstGeom prst="rect"/>
          <a:noFill/>
        </p:spPr>
        <p:txBody>
          <a:bodyPr rtlCol="0" wrap="square">
            <a:spAutoFit/>
          </a:bodyPr>
          <a:p>
            <a:pPr algn="ctr"/>
            <a:r>
              <a:rPr b="1" dirty="0" sz="2000" lang="ru-RU">
                <a:solidFill>
                  <a:schemeClr val="bg1"/>
                </a:solidFill>
                <a:latin typeface="Fira Sans Light Bold" panose="020B0604020202020204" charset="0"/>
              </a:rPr>
              <a:t>101</a:t>
            </a:r>
          </a:p>
        </p:txBody>
      </p:sp>
      <p:sp>
        <p:nvSpPr>
          <p:cNvPr id="1048849" name="TextBox 100"/>
          <p:cNvSpPr txBox="1"/>
          <p:nvPr/>
        </p:nvSpPr>
        <p:spPr>
          <a:xfrm>
            <a:off x="12792427" y="7339201"/>
            <a:ext cx="789271" cy="400110"/>
          </a:xfrm>
          <a:prstGeom prst="rect"/>
          <a:noFill/>
        </p:spPr>
        <p:txBody>
          <a:bodyPr rtlCol="0" wrap="square">
            <a:spAutoFit/>
          </a:bodyPr>
          <a:p>
            <a:pPr algn="ctr"/>
            <a:r>
              <a:rPr b="1" dirty="0" sz="2000" lang="ru-RU">
                <a:solidFill>
                  <a:schemeClr val="bg1"/>
                </a:solidFill>
                <a:latin typeface="Fira Sans Light Bold" panose="020B0604020202020204" charset="0"/>
              </a:rPr>
              <a:t>60</a:t>
            </a:r>
          </a:p>
        </p:txBody>
      </p:sp>
      <p:sp>
        <p:nvSpPr>
          <p:cNvPr id="1048850" name="TextBox 101"/>
          <p:cNvSpPr txBox="1"/>
          <p:nvPr/>
        </p:nvSpPr>
        <p:spPr>
          <a:xfrm>
            <a:off x="16327481" y="7519131"/>
            <a:ext cx="789271" cy="400110"/>
          </a:xfrm>
          <a:prstGeom prst="rect"/>
          <a:noFill/>
        </p:spPr>
        <p:txBody>
          <a:bodyPr rtlCol="0" wrap="square">
            <a:spAutoFit/>
          </a:bodyPr>
          <a:p>
            <a:pPr algn="ctr"/>
            <a:r>
              <a:rPr b="1" dirty="0" sz="2000" lang="ru-RU">
                <a:solidFill>
                  <a:schemeClr val="bg1"/>
                </a:solidFill>
                <a:latin typeface="Fira Sans Light Bold" panose="020B0604020202020204" charset="0"/>
              </a:rPr>
              <a:t>5</a:t>
            </a:r>
            <a:r>
              <a:rPr b="1" dirty="0" sz="2000" lang="en-US">
                <a:solidFill>
                  <a:schemeClr val="bg1"/>
                </a:solidFill>
                <a:latin typeface="Fira Sans Light Bold" panose="020B0604020202020204" charset="0"/>
              </a:rPr>
              <a:t>5</a:t>
            </a:r>
            <a:endParaRPr b="1" dirty="0" sz="2000" lang="ru-RU">
              <a:solidFill>
                <a:schemeClr val="bg1"/>
              </a:solidFill>
              <a:latin typeface="Fira Sans Light Bold" panose="020B060402020202020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497C"/>
        </a:solidFill>
        <a:effectLst/>
      </p:bgPr>
    </p:bg>
    <p:spTree>
      <p:nvGrpSpPr>
        <p:cNvPr id="15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" name="Group 2"/>
          <p:cNvGrpSpPr/>
          <p:nvPr/>
        </p:nvGrpSpPr>
        <p:grpSpPr>
          <a:xfrm rot="-10800000">
            <a:off x="9680166" y="-3896773"/>
            <a:ext cx="4711177" cy="6226137"/>
            <a:chOff x="0" y="0"/>
            <a:chExt cx="4064946" cy="5372100"/>
          </a:xfrm>
        </p:grpSpPr>
        <p:sp>
          <p:nvSpPr>
            <p:cNvPr id="1048854" name="Freeform 3"/>
            <p:cNvSpPr/>
            <p:nvPr/>
          </p:nvSpPr>
          <p:spPr>
            <a:xfrm>
              <a:off x="0" y="0"/>
              <a:ext cx="4064946" cy="5372100"/>
            </a:xfrm>
            <a:custGeom>
              <a:avLst/>
              <a:ahLst/>
              <a:rect l="l" t="t" r="r" b="b"/>
              <a:pathLst>
                <a:path w="4064946" h="5372100">
                  <a:moveTo>
                    <a:pt x="2514276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2514276" y="5372100"/>
                  </a:lnTo>
                  <a:lnTo>
                    <a:pt x="4064946" y="2686050"/>
                  </a:lnTo>
                  <a:lnTo>
                    <a:pt x="2514276" y="0"/>
                  </a:lnTo>
                  <a:close/>
                </a:path>
              </a:pathLst>
            </a:custGeom>
            <a:solidFill>
              <a:srgbClr val="B4D0DD"/>
            </a:solidFill>
          </p:spPr>
        </p:sp>
      </p:grpSp>
      <p:grpSp>
        <p:nvGrpSpPr>
          <p:cNvPr id="154" name="Group 4"/>
          <p:cNvGrpSpPr/>
          <p:nvPr/>
        </p:nvGrpSpPr>
        <p:grpSpPr>
          <a:xfrm rot="-10800000">
            <a:off x="-3046173" y="-7664906"/>
            <a:ext cx="16467120" cy="9994270"/>
            <a:chOff x="0" y="0"/>
            <a:chExt cx="8851374" cy="5372100"/>
          </a:xfrm>
        </p:grpSpPr>
        <p:sp>
          <p:nvSpPr>
            <p:cNvPr id="1048855" name="Freeform 5"/>
            <p:cNvSpPr/>
            <p:nvPr/>
          </p:nvSpPr>
          <p:spPr>
            <a:xfrm>
              <a:off x="0" y="0"/>
              <a:ext cx="8851374" cy="5372100"/>
            </a:xfrm>
            <a:custGeom>
              <a:avLst/>
              <a:ahLst/>
              <a:rect l="l" t="t" r="r" b="b"/>
              <a:pathLst>
                <a:path w="8851374" h="5372100">
                  <a:moveTo>
                    <a:pt x="7300704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7300704" y="5372100"/>
                  </a:lnTo>
                  <a:lnTo>
                    <a:pt x="8851374" y="2686050"/>
                  </a:lnTo>
                  <a:lnTo>
                    <a:pt x="7300704" y="0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pic>
        <p:nvPicPr>
          <p:cNvPr id="2097214" name="Picture 6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>
          <a:xfrm>
            <a:off x="1209489" y="2679719"/>
            <a:ext cx="14943714" cy="9172236"/>
          </a:xfrm>
          <a:prstGeom prst="rect"/>
        </p:spPr>
      </p:pic>
      <p:grpSp>
        <p:nvGrpSpPr>
          <p:cNvPr id="155" name="Group 7"/>
          <p:cNvGrpSpPr/>
          <p:nvPr/>
        </p:nvGrpSpPr>
        <p:grpSpPr>
          <a:xfrm>
            <a:off x="383439" y="4549044"/>
            <a:ext cx="2260258" cy="327293"/>
            <a:chOff x="0" y="-16999"/>
            <a:chExt cx="3013678" cy="436391"/>
          </a:xfrm>
        </p:grpSpPr>
        <p:grpSp>
          <p:nvGrpSpPr>
            <p:cNvPr id="156" name="Group 8"/>
            <p:cNvGrpSpPr/>
            <p:nvPr/>
          </p:nvGrpSpPr>
          <p:grpSpPr>
            <a:xfrm>
              <a:off x="0" y="0"/>
              <a:ext cx="3013678" cy="419392"/>
              <a:chOff x="0" y="0"/>
              <a:chExt cx="13752885" cy="1913890"/>
            </a:xfrm>
          </p:grpSpPr>
          <p:sp>
            <p:nvSpPr>
              <p:cNvPr id="1048856" name="Freeform 9"/>
              <p:cNvSpPr/>
              <p:nvPr/>
            </p:nvSpPr>
            <p:spPr>
              <a:xfrm>
                <a:off x="0" y="0"/>
                <a:ext cx="13752885" cy="1913890"/>
              </a:xfrm>
              <a:custGeom>
                <a:avLst/>
                <a:ahLst/>
                <a:rect l="l" t="t" r="r" b="b"/>
                <a:pathLst>
                  <a:path w="13752885" h="1913890">
                    <a:moveTo>
                      <a:pt x="0" y="0"/>
                    </a:moveTo>
                    <a:lnTo>
                      <a:pt x="13752885" y="0"/>
                    </a:lnTo>
                    <a:lnTo>
                      <a:pt x="13752885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05497C"/>
              </a:solidFill>
            </p:spPr>
          </p:sp>
        </p:grpSp>
        <p:sp>
          <p:nvSpPr>
            <p:cNvPr id="1048857" name="TextBox 10"/>
            <p:cNvSpPr txBox="1"/>
            <p:nvPr/>
          </p:nvSpPr>
          <p:spPr>
            <a:xfrm>
              <a:off x="332677" y="-16999"/>
              <a:ext cx="2398911" cy="384037"/>
            </a:xfrm>
            <a:prstGeom prst="rect"/>
          </p:spPr>
          <p:txBody>
            <a:bodyPr anchor="t" bIns="0" lIns="0" rIns="0" rtlCol="0" tIns="0">
              <a:spAutoFit/>
            </a:bodyPr>
            <a:p>
              <a:pPr algn="ctr">
                <a:lnSpc>
                  <a:spcPts val="2520"/>
                </a:lnSpc>
                <a:spcBef>
                  <a:spcPct val="0"/>
                </a:spcBef>
              </a:pPr>
              <a:r>
                <a:rPr dirty="0" sz="1400" lang="en-US" spc="9" err="1">
                  <a:solidFill>
                    <a:srgbClr val="FEFEFE"/>
                  </a:solidFill>
                  <a:latin typeface="Fira Sans Light"/>
                </a:rPr>
                <a:t>Санкт-Петербург</a:t>
              </a:r>
              <a:endParaRPr dirty="0" sz="1400" lang="en-US" spc="9">
                <a:solidFill>
                  <a:srgbClr val="FEFEFE"/>
                </a:solidFill>
                <a:latin typeface="Fira Sans Light"/>
              </a:endParaRPr>
            </a:p>
          </p:txBody>
        </p:sp>
      </p:grpSp>
      <p:grpSp>
        <p:nvGrpSpPr>
          <p:cNvPr id="157" name="Group 11"/>
          <p:cNvGrpSpPr/>
          <p:nvPr/>
        </p:nvGrpSpPr>
        <p:grpSpPr>
          <a:xfrm>
            <a:off x="2516611" y="5072648"/>
            <a:ext cx="1018467" cy="372226"/>
            <a:chOff x="0" y="-16999"/>
            <a:chExt cx="1506839" cy="436391"/>
          </a:xfrm>
        </p:grpSpPr>
        <p:grpSp>
          <p:nvGrpSpPr>
            <p:cNvPr id="158" name="Group 12"/>
            <p:cNvGrpSpPr/>
            <p:nvPr/>
          </p:nvGrpSpPr>
          <p:grpSpPr>
            <a:xfrm>
              <a:off x="0" y="0"/>
              <a:ext cx="1506839" cy="419392"/>
              <a:chOff x="0" y="0"/>
              <a:chExt cx="6876443" cy="1913890"/>
            </a:xfrm>
          </p:grpSpPr>
          <p:sp>
            <p:nvSpPr>
              <p:cNvPr id="1048858" name="Freeform 13"/>
              <p:cNvSpPr/>
              <p:nvPr/>
            </p:nvSpPr>
            <p:spPr>
              <a:xfrm>
                <a:off x="0" y="0"/>
                <a:ext cx="6876442" cy="1913890"/>
              </a:xfrm>
              <a:custGeom>
                <a:avLst/>
                <a:ahLst/>
                <a:rect l="l" t="t" r="r" b="b"/>
                <a:pathLst>
                  <a:path w="6876442" h="1913890">
                    <a:moveTo>
                      <a:pt x="0" y="0"/>
                    </a:moveTo>
                    <a:lnTo>
                      <a:pt x="6876442" y="0"/>
                    </a:lnTo>
                    <a:lnTo>
                      <a:pt x="6876442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05497C"/>
              </a:solidFill>
            </p:spPr>
          </p:sp>
        </p:grpSp>
        <p:sp>
          <p:nvSpPr>
            <p:cNvPr id="1048859" name="TextBox 14"/>
            <p:cNvSpPr txBox="1"/>
            <p:nvPr/>
          </p:nvSpPr>
          <p:spPr>
            <a:xfrm>
              <a:off x="166337" y="-16999"/>
              <a:ext cx="1199455" cy="384037"/>
            </a:xfrm>
            <a:prstGeom prst="rect"/>
          </p:spPr>
          <p:txBody>
            <a:bodyPr anchor="t" bIns="0" lIns="0" rIns="0" rtlCol="0" tIns="0">
              <a:spAutoFit/>
            </a:bodyPr>
            <a:p>
              <a:pPr algn="ctr">
                <a:lnSpc>
                  <a:spcPts val="2520"/>
                </a:lnSpc>
                <a:spcBef>
                  <a:spcPct val="0"/>
                </a:spcBef>
              </a:pPr>
              <a:r>
                <a:rPr dirty="0" sz="1400" lang="en-US" spc="9" err="1">
                  <a:solidFill>
                    <a:srgbClr val="FEFEFE"/>
                  </a:solidFill>
                  <a:latin typeface="Fira Sans Light"/>
                </a:rPr>
                <a:t>Москва</a:t>
              </a:r>
              <a:endParaRPr dirty="0" sz="1400" lang="en-US" spc="9">
                <a:solidFill>
                  <a:srgbClr val="FEFEFE"/>
                </a:solidFill>
                <a:latin typeface="Fira Sans Light"/>
              </a:endParaRPr>
            </a:p>
          </p:txBody>
        </p:sp>
      </p:grpSp>
      <p:grpSp>
        <p:nvGrpSpPr>
          <p:cNvPr id="159" name="Group 15"/>
          <p:cNvGrpSpPr/>
          <p:nvPr/>
        </p:nvGrpSpPr>
        <p:grpSpPr>
          <a:xfrm>
            <a:off x="1753396" y="5752937"/>
            <a:ext cx="908212" cy="372226"/>
            <a:chOff x="0" y="-16999"/>
            <a:chExt cx="1343714" cy="436391"/>
          </a:xfrm>
        </p:grpSpPr>
        <p:grpSp>
          <p:nvGrpSpPr>
            <p:cNvPr id="160" name="Group 16"/>
            <p:cNvGrpSpPr/>
            <p:nvPr/>
          </p:nvGrpSpPr>
          <p:grpSpPr>
            <a:xfrm>
              <a:off x="0" y="0"/>
              <a:ext cx="1343714" cy="419392"/>
              <a:chOff x="0" y="0"/>
              <a:chExt cx="6132022" cy="1913890"/>
            </a:xfrm>
          </p:grpSpPr>
          <p:sp>
            <p:nvSpPr>
              <p:cNvPr id="1048860" name="Freeform 17"/>
              <p:cNvSpPr/>
              <p:nvPr/>
            </p:nvSpPr>
            <p:spPr>
              <a:xfrm>
                <a:off x="0" y="0"/>
                <a:ext cx="6132022" cy="1913890"/>
              </a:xfrm>
              <a:custGeom>
                <a:avLst/>
                <a:ahLst/>
                <a:rect l="l" t="t" r="r" b="b"/>
                <a:pathLst>
                  <a:path w="6132022" h="1913890">
                    <a:moveTo>
                      <a:pt x="0" y="0"/>
                    </a:moveTo>
                    <a:lnTo>
                      <a:pt x="6132022" y="0"/>
                    </a:lnTo>
                    <a:lnTo>
                      <a:pt x="6132022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05497C"/>
              </a:solidFill>
            </p:spPr>
          </p:sp>
        </p:grpSp>
        <p:sp>
          <p:nvSpPr>
            <p:cNvPr id="1048861" name="TextBox 18"/>
            <p:cNvSpPr txBox="1"/>
            <p:nvPr/>
          </p:nvSpPr>
          <p:spPr>
            <a:xfrm>
              <a:off x="148331" y="-16999"/>
              <a:ext cx="1069606" cy="384037"/>
            </a:xfrm>
            <a:prstGeom prst="rect"/>
          </p:spPr>
          <p:txBody>
            <a:bodyPr anchor="t" bIns="0" lIns="0" rIns="0" rtlCol="0" tIns="0">
              <a:spAutoFit/>
            </a:bodyPr>
            <a:p>
              <a:pPr algn="ctr">
                <a:lnSpc>
                  <a:spcPts val="2520"/>
                </a:lnSpc>
                <a:spcBef>
                  <a:spcPct val="0"/>
                </a:spcBef>
              </a:pPr>
              <a:r>
                <a:rPr dirty="0" sz="1400" lang="en-US" spc="9" err="1">
                  <a:solidFill>
                    <a:srgbClr val="FEFEFE"/>
                  </a:solidFill>
                  <a:latin typeface="Fira Sans Light"/>
                </a:rPr>
                <a:t>Липецк</a:t>
              </a:r>
              <a:endParaRPr dirty="0" sz="1400" lang="en-US" spc="9">
                <a:solidFill>
                  <a:srgbClr val="FEFEFE"/>
                </a:solidFill>
                <a:latin typeface="Fira Sans Light"/>
              </a:endParaRPr>
            </a:p>
          </p:txBody>
        </p:sp>
      </p:grpSp>
      <p:grpSp>
        <p:nvGrpSpPr>
          <p:cNvPr id="161" name="Group 19"/>
          <p:cNvGrpSpPr/>
          <p:nvPr/>
        </p:nvGrpSpPr>
        <p:grpSpPr>
          <a:xfrm>
            <a:off x="-12370" y="6567994"/>
            <a:ext cx="1625850" cy="372226"/>
            <a:chOff x="0" y="-16999"/>
            <a:chExt cx="2405471" cy="436391"/>
          </a:xfrm>
        </p:grpSpPr>
        <p:grpSp>
          <p:nvGrpSpPr>
            <p:cNvPr id="162" name="Group 20"/>
            <p:cNvGrpSpPr/>
            <p:nvPr/>
          </p:nvGrpSpPr>
          <p:grpSpPr>
            <a:xfrm>
              <a:off x="0" y="0"/>
              <a:ext cx="2405471" cy="419392"/>
              <a:chOff x="0" y="0"/>
              <a:chExt cx="10977338" cy="1913890"/>
            </a:xfrm>
          </p:grpSpPr>
          <p:sp>
            <p:nvSpPr>
              <p:cNvPr id="1048862" name="Freeform 21"/>
              <p:cNvSpPr/>
              <p:nvPr/>
            </p:nvSpPr>
            <p:spPr>
              <a:xfrm>
                <a:off x="0" y="0"/>
                <a:ext cx="10977338" cy="1913890"/>
              </a:xfrm>
              <a:custGeom>
                <a:avLst/>
                <a:ahLst/>
                <a:rect l="l" t="t" r="r" b="b"/>
                <a:pathLst>
                  <a:path w="10977338" h="1913890">
                    <a:moveTo>
                      <a:pt x="0" y="0"/>
                    </a:moveTo>
                    <a:lnTo>
                      <a:pt x="10977338" y="0"/>
                    </a:lnTo>
                    <a:lnTo>
                      <a:pt x="10977338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05497C"/>
              </a:solidFill>
            </p:spPr>
          </p:sp>
        </p:grpSp>
        <p:sp>
          <p:nvSpPr>
            <p:cNvPr id="1048863" name="TextBox 22"/>
            <p:cNvSpPr txBox="1"/>
            <p:nvPr/>
          </p:nvSpPr>
          <p:spPr>
            <a:xfrm>
              <a:off x="265537" y="-16999"/>
              <a:ext cx="1914774" cy="384037"/>
            </a:xfrm>
            <a:prstGeom prst="rect"/>
          </p:spPr>
          <p:txBody>
            <a:bodyPr anchor="t" bIns="0" lIns="0" rIns="0" rtlCol="0" tIns="0">
              <a:spAutoFit/>
            </a:bodyPr>
            <a:p>
              <a:pPr algn="ctr">
                <a:lnSpc>
                  <a:spcPts val="2520"/>
                </a:lnSpc>
                <a:spcBef>
                  <a:spcPct val="0"/>
                </a:spcBef>
              </a:pPr>
              <a:r>
                <a:rPr dirty="0" sz="1400" lang="en-US" spc="9" err="1">
                  <a:solidFill>
                    <a:srgbClr val="FEFEFE"/>
                  </a:solidFill>
                  <a:latin typeface="Fira Sans Light"/>
                </a:rPr>
                <a:t>Калининград</a:t>
              </a:r>
              <a:endParaRPr dirty="0" sz="1400" lang="en-US" spc="9">
                <a:solidFill>
                  <a:srgbClr val="FEFEFE"/>
                </a:solidFill>
                <a:latin typeface="Fira Sans Light"/>
              </a:endParaRPr>
            </a:p>
          </p:txBody>
        </p:sp>
      </p:grpSp>
      <p:grpSp>
        <p:nvGrpSpPr>
          <p:cNvPr id="163" name="Group 23"/>
          <p:cNvGrpSpPr/>
          <p:nvPr/>
        </p:nvGrpSpPr>
        <p:grpSpPr>
          <a:xfrm>
            <a:off x="1484390" y="6412037"/>
            <a:ext cx="1080957" cy="372226"/>
            <a:chOff x="0" y="-16999"/>
            <a:chExt cx="1599292" cy="436391"/>
          </a:xfrm>
        </p:grpSpPr>
        <p:grpSp>
          <p:nvGrpSpPr>
            <p:cNvPr id="164" name="Group 24"/>
            <p:cNvGrpSpPr/>
            <p:nvPr/>
          </p:nvGrpSpPr>
          <p:grpSpPr>
            <a:xfrm>
              <a:off x="0" y="0"/>
              <a:ext cx="1599292" cy="419392"/>
              <a:chOff x="0" y="0"/>
              <a:chExt cx="7298351" cy="1913890"/>
            </a:xfrm>
          </p:grpSpPr>
          <p:sp>
            <p:nvSpPr>
              <p:cNvPr id="1048864" name="Freeform 25"/>
              <p:cNvSpPr/>
              <p:nvPr/>
            </p:nvSpPr>
            <p:spPr>
              <a:xfrm>
                <a:off x="0" y="0"/>
                <a:ext cx="7298351" cy="1913890"/>
              </a:xfrm>
              <a:custGeom>
                <a:avLst/>
                <a:ahLst/>
                <a:rect l="l" t="t" r="r" b="b"/>
                <a:pathLst>
                  <a:path w="7298351" h="1913890">
                    <a:moveTo>
                      <a:pt x="0" y="0"/>
                    </a:moveTo>
                    <a:lnTo>
                      <a:pt x="7298351" y="0"/>
                    </a:lnTo>
                    <a:lnTo>
                      <a:pt x="7298351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05497C"/>
              </a:solidFill>
            </p:spPr>
          </p:sp>
        </p:grpSp>
        <p:sp>
          <p:nvSpPr>
            <p:cNvPr id="1048865" name="TextBox 26"/>
            <p:cNvSpPr txBox="1"/>
            <p:nvPr/>
          </p:nvSpPr>
          <p:spPr>
            <a:xfrm>
              <a:off x="176544" y="-16999"/>
              <a:ext cx="1273049" cy="384037"/>
            </a:xfrm>
            <a:prstGeom prst="rect"/>
          </p:spPr>
          <p:txBody>
            <a:bodyPr anchor="t" bIns="0" lIns="0" rIns="0" rtlCol="0" tIns="0">
              <a:spAutoFit/>
            </a:bodyPr>
            <a:p>
              <a:pPr algn="ctr">
                <a:lnSpc>
                  <a:spcPts val="2520"/>
                </a:lnSpc>
                <a:spcBef>
                  <a:spcPct val="0"/>
                </a:spcBef>
              </a:pPr>
              <a:r>
                <a:rPr dirty="0" sz="1400" lang="en-US" spc="9" err="1">
                  <a:solidFill>
                    <a:srgbClr val="FEFEFE"/>
                  </a:solidFill>
                  <a:latin typeface="Fira Sans Light"/>
                </a:rPr>
                <a:t>Воронеж</a:t>
              </a:r>
              <a:endParaRPr dirty="0" sz="1400" lang="en-US" spc="9">
                <a:solidFill>
                  <a:srgbClr val="FEFEFE"/>
                </a:solidFill>
                <a:latin typeface="Fira Sans Light"/>
              </a:endParaRPr>
            </a:p>
          </p:txBody>
        </p:sp>
      </p:grpSp>
      <p:grpSp>
        <p:nvGrpSpPr>
          <p:cNvPr id="165" name="Group 27"/>
          <p:cNvGrpSpPr/>
          <p:nvPr/>
        </p:nvGrpSpPr>
        <p:grpSpPr>
          <a:xfrm>
            <a:off x="1729652" y="6801490"/>
            <a:ext cx="1342342" cy="358948"/>
            <a:chOff x="0" y="-1433"/>
            <a:chExt cx="1986017" cy="420825"/>
          </a:xfrm>
        </p:grpSpPr>
        <p:grpSp>
          <p:nvGrpSpPr>
            <p:cNvPr id="166" name="Group 28"/>
            <p:cNvGrpSpPr/>
            <p:nvPr/>
          </p:nvGrpSpPr>
          <p:grpSpPr>
            <a:xfrm>
              <a:off x="0" y="0"/>
              <a:ext cx="1986017" cy="419392"/>
              <a:chOff x="0" y="0"/>
              <a:chExt cx="9063168" cy="1913890"/>
            </a:xfrm>
          </p:grpSpPr>
          <p:sp>
            <p:nvSpPr>
              <p:cNvPr id="1048866" name="Freeform 29"/>
              <p:cNvSpPr/>
              <p:nvPr/>
            </p:nvSpPr>
            <p:spPr>
              <a:xfrm>
                <a:off x="0" y="0"/>
                <a:ext cx="9063168" cy="1913890"/>
              </a:xfrm>
              <a:custGeom>
                <a:avLst/>
                <a:ahLst/>
                <a:rect l="l" t="t" r="r" b="b"/>
                <a:pathLst>
                  <a:path w="9063168" h="1913890">
                    <a:moveTo>
                      <a:pt x="0" y="0"/>
                    </a:moveTo>
                    <a:lnTo>
                      <a:pt x="9063168" y="0"/>
                    </a:lnTo>
                    <a:lnTo>
                      <a:pt x="9063168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05497C"/>
              </a:solidFill>
            </p:spPr>
          </p:sp>
        </p:grpSp>
        <p:sp>
          <p:nvSpPr>
            <p:cNvPr id="1048867" name="TextBox 30"/>
            <p:cNvSpPr txBox="1"/>
            <p:nvPr/>
          </p:nvSpPr>
          <p:spPr>
            <a:xfrm>
              <a:off x="141007" y="-1433"/>
              <a:ext cx="1580885" cy="384038"/>
            </a:xfrm>
            <a:prstGeom prst="rect"/>
          </p:spPr>
          <p:txBody>
            <a:bodyPr anchor="t" bIns="0" lIns="0" rIns="0" rtlCol="0" tIns="0">
              <a:spAutoFit/>
            </a:bodyPr>
            <a:p>
              <a:pPr algn="ctr">
                <a:lnSpc>
                  <a:spcPts val="2520"/>
                </a:lnSpc>
                <a:spcBef>
                  <a:spcPct val="0"/>
                </a:spcBef>
              </a:pPr>
              <a:r>
                <a:rPr dirty="0" sz="1400" lang="en-US" spc="9" err="1">
                  <a:solidFill>
                    <a:srgbClr val="FEFEFE"/>
                  </a:solidFill>
                  <a:latin typeface="Fira Sans Light"/>
                </a:rPr>
                <a:t>Волгоград</a:t>
              </a:r>
              <a:endParaRPr dirty="0" sz="1400" lang="en-US" spc="9">
                <a:solidFill>
                  <a:srgbClr val="FEFEFE"/>
                </a:solidFill>
                <a:latin typeface="Fira Sans Light"/>
              </a:endParaRPr>
            </a:p>
          </p:txBody>
        </p:sp>
      </p:grpSp>
      <p:grpSp>
        <p:nvGrpSpPr>
          <p:cNvPr id="167" name="Group 31"/>
          <p:cNvGrpSpPr/>
          <p:nvPr/>
        </p:nvGrpSpPr>
        <p:grpSpPr>
          <a:xfrm>
            <a:off x="1028700" y="7846993"/>
            <a:ext cx="1781777" cy="372226"/>
            <a:chOff x="0" y="-16999"/>
            <a:chExt cx="2636170" cy="436391"/>
          </a:xfrm>
        </p:grpSpPr>
        <p:grpSp>
          <p:nvGrpSpPr>
            <p:cNvPr id="168" name="Group 32"/>
            <p:cNvGrpSpPr/>
            <p:nvPr/>
          </p:nvGrpSpPr>
          <p:grpSpPr>
            <a:xfrm>
              <a:off x="0" y="0"/>
              <a:ext cx="2636170" cy="419392"/>
              <a:chOff x="0" y="0"/>
              <a:chExt cx="12030132" cy="1913890"/>
            </a:xfrm>
          </p:grpSpPr>
          <p:sp>
            <p:nvSpPr>
              <p:cNvPr id="1048868" name="Freeform 33"/>
              <p:cNvSpPr/>
              <p:nvPr/>
            </p:nvSpPr>
            <p:spPr>
              <a:xfrm>
                <a:off x="0" y="0"/>
                <a:ext cx="12030132" cy="1913890"/>
              </a:xfrm>
              <a:custGeom>
                <a:avLst/>
                <a:ahLst/>
                <a:rect l="l" t="t" r="r" b="b"/>
                <a:pathLst>
                  <a:path w="12030132" h="1913890">
                    <a:moveTo>
                      <a:pt x="0" y="0"/>
                    </a:moveTo>
                    <a:lnTo>
                      <a:pt x="12030132" y="0"/>
                    </a:lnTo>
                    <a:lnTo>
                      <a:pt x="12030132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05497C"/>
              </a:solidFill>
            </p:spPr>
          </p:sp>
        </p:grpSp>
        <p:sp>
          <p:nvSpPr>
            <p:cNvPr id="1048869" name="TextBox 34"/>
            <p:cNvSpPr txBox="1"/>
            <p:nvPr/>
          </p:nvSpPr>
          <p:spPr>
            <a:xfrm>
              <a:off x="291004" y="-16999"/>
              <a:ext cx="2098413" cy="384037"/>
            </a:xfrm>
            <a:prstGeom prst="rect"/>
          </p:spPr>
          <p:txBody>
            <a:bodyPr anchor="t" bIns="0" lIns="0" rIns="0" rtlCol="0" tIns="0">
              <a:spAutoFit/>
            </a:bodyPr>
            <a:p>
              <a:pPr algn="ctr">
                <a:lnSpc>
                  <a:spcPts val="2520"/>
                </a:lnSpc>
                <a:spcBef>
                  <a:spcPct val="0"/>
                </a:spcBef>
              </a:pPr>
              <a:r>
                <a:rPr sz="1400" lang="en-US" spc="9">
                  <a:solidFill>
                    <a:srgbClr val="FEFEFE"/>
                  </a:solidFill>
                  <a:latin typeface="Fira Sans Light"/>
                </a:rPr>
                <a:t>Новороссийск</a:t>
              </a:r>
            </a:p>
          </p:txBody>
        </p:sp>
      </p:grpSp>
      <p:grpSp>
        <p:nvGrpSpPr>
          <p:cNvPr id="169" name="Group 35"/>
          <p:cNvGrpSpPr/>
          <p:nvPr/>
        </p:nvGrpSpPr>
        <p:grpSpPr>
          <a:xfrm>
            <a:off x="3084598" y="8958189"/>
            <a:ext cx="1255823" cy="372226"/>
            <a:chOff x="0" y="-16999"/>
            <a:chExt cx="1858011" cy="436391"/>
          </a:xfrm>
        </p:grpSpPr>
        <p:grpSp>
          <p:nvGrpSpPr>
            <p:cNvPr id="170" name="Group 36"/>
            <p:cNvGrpSpPr/>
            <p:nvPr/>
          </p:nvGrpSpPr>
          <p:grpSpPr>
            <a:xfrm>
              <a:off x="0" y="0"/>
              <a:ext cx="1858011" cy="419392"/>
              <a:chOff x="0" y="0"/>
              <a:chExt cx="8479010" cy="1913890"/>
            </a:xfrm>
          </p:grpSpPr>
          <p:sp>
            <p:nvSpPr>
              <p:cNvPr id="1048870" name="Freeform 37"/>
              <p:cNvSpPr/>
              <p:nvPr/>
            </p:nvSpPr>
            <p:spPr>
              <a:xfrm>
                <a:off x="0" y="0"/>
                <a:ext cx="8479010" cy="1913890"/>
              </a:xfrm>
              <a:custGeom>
                <a:avLst/>
                <a:ahLst/>
                <a:rect l="l" t="t" r="r" b="b"/>
                <a:pathLst>
                  <a:path w="8479010" h="1913890">
                    <a:moveTo>
                      <a:pt x="0" y="0"/>
                    </a:moveTo>
                    <a:lnTo>
                      <a:pt x="8479010" y="0"/>
                    </a:lnTo>
                    <a:lnTo>
                      <a:pt x="847901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05497C"/>
              </a:solidFill>
            </p:spPr>
          </p:sp>
        </p:grpSp>
        <p:sp>
          <p:nvSpPr>
            <p:cNvPr id="1048871" name="TextBox 38"/>
            <p:cNvSpPr txBox="1"/>
            <p:nvPr/>
          </p:nvSpPr>
          <p:spPr>
            <a:xfrm>
              <a:off x="205104" y="-16999"/>
              <a:ext cx="1478991" cy="384037"/>
            </a:xfrm>
            <a:prstGeom prst="rect"/>
          </p:spPr>
          <p:txBody>
            <a:bodyPr anchor="t" bIns="0" lIns="0" rIns="0" rtlCol="0" tIns="0">
              <a:spAutoFit/>
            </a:bodyPr>
            <a:p>
              <a:pPr algn="ctr">
                <a:lnSpc>
                  <a:spcPts val="2520"/>
                </a:lnSpc>
                <a:spcBef>
                  <a:spcPct val="0"/>
                </a:spcBef>
              </a:pPr>
              <a:r>
                <a:rPr sz="1400" lang="en-US" spc="9">
                  <a:solidFill>
                    <a:srgbClr val="FEFEFE"/>
                  </a:solidFill>
                  <a:latin typeface="Fira Sans Light"/>
                </a:rPr>
                <a:t>Астрахань</a:t>
              </a:r>
            </a:p>
          </p:txBody>
        </p:sp>
      </p:grpSp>
      <p:grpSp>
        <p:nvGrpSpPr>
          <p:cNvPr id="171" name="Group 39"/>
          <p:cNvGrpSpPr/>
          <p:nvPr/>
        </p:nvGrpSpPr>
        <p:grpSpPr>
          <a:xfrm>
            <a:off x="3581991" y="7371559"/>
            <a:ext cx="1078140" cy="744412"/>
            <a:chOff x="0" y="0"/>
            <a:chExt cx="1595126" cy="838492"/>
          </a:xfrm>
        </p:grpSpPr>
        <p:grpSp>
          <p:nvGrpSpPr>
            <p:cNvPr id="172" name="Group 40"/>
            <p:cNvGrpSpPr/>
            <p:nvPr/>
          </p:nvGrpSpPr>
          <p:grpSpPr>
            <a:xfrm>
              <a:off x="0" y="0"/>
              <a:ext cx="1595126" cy="838492"/>
              <a:chOff x="0" y="0"/>
              <a:chExt cx="7279341" cy="3826448"/>
            </a:xfrm>
          </p:grpSpPr>
          <p:sp>
            <p:nvSpPr>
              <p:cNvPr id="1048872" name="Freeform 41"/>
              <p:cNvSpPr/>
              <p:nvPr/>
            </p:nvSpPr>
            <p:spPr>
              <a:xfrm>
                <a:off x="0" y="0"/>
                <a:ext cx="7279341" cy="3826448"/>
              </a:xfrm>
              <a:custGeom>
                <a:avLst/>
                <a:ahLst/>
                <a:rect l="l" t="t" r="r" b="b"/>
                <a:pathLst>
                  <a:path w="7279341" h="3826448">
                    <a:moveTo>
                      <a:pt x="0" y="0"/>
                    </a:moveTo>
                    <a:lnTo>
                      <a:pt x="7279341" y="0"/>
                    </a:lnTo>
                    <a:lnTo>
                      <a:pt x="7279341" y="3826448"/>
                    </a:lnTo>
                    <a:lnTo>
                      <a:pt x="0" y="3826448"/>
                    </a:lnTo>
                    <a:close/>
                  </a:path>
                </a:pathLst>
              </a:custGeom>
              <a:solidFill>
                <a:srgbClr val="05497C"/>
              </a:solidFill>
            </p:spPr>
          </p:sp>
        </p:grpSp>
        <p:sp>
          <p:nvSpPr>
            <p:cNvPr id="1048873" name="TextBox 42"/>
            <p:cNvSpPr txBox="1"/>
            <p:nvPr/>
          </p:nvSpPr>
          <p:spPr>
            <a:xfrm>
              <a:off x="176084" y="-16999"/>
              <a:ext cx="1269733" cy="824865"/>
            </a:xfrm>
            <a:prstGeom prst="rect"/>
          </p:spPr>
          <p:txBody>
            <a:bodyPr anchor="t" bIns="0" lIns="0" rIns="0" rtlCol="0" tIns="0">
              <a:spAutoFit/>
            </a:bodyPr>
            <a:p>
              <a:pPr algn="ctr">
                <a:lnSpc>
                  <a:spcPts val="2520"/>
                </a:lnSpc>
                <a:spcBef>
                  <a:spcPct val="0"/>
                </a:spcBef>
              </a:pPr>
              <a:r>
                <a:rPr dirty="0" sz="1400" lang="en-US" spc="9">
                  <a:solidFill>
                    <a:srgbClr val="FEFEFE"/>
                  </a:solidFill>
                  <a:latin typeface="Fira Sans Light"/>
                </a:rPr>
                <a:t> </a:t>
              </a:r>
              <a:r>
                <a:rPr dirty="0" sz="1400" lang="en-US" spc="9" err="1">
                  <a:solidFill>
                    <a:srgbClr val="FEFEFE"/>
                  </a:solidFill>
                  <a:latin typeface="Fira Sans Light"/>
                </a:rPr>
                <a:t>Ростов-на-Дону</a:t>
              </a:r>
              <a:endParaRPr dirty="0" sz="1400" lang="en-US" spc="9">
                <a:solidFill>
                  <a:srgbClr val="FEFEFE"/>
                </a:solidFill>
                <a:latin typeface="Fira Sans Light"/>
              </a:endParaRPr>
            </a:p>
          </p:txBody>
        </p:sp>
      </p:grpSp>
      <p:grpSp>
        <p:nvGrpSpPr>
          <p:cNvPr id="173" name="Group 43"/>
          <p:cNvGrpSpPr/>
          <p:nvPr/>
        </p:nvGrpSpPr>
        <p:grpSpPr>
          <a:xfrm>
            <a:off x="5363026" y="8033106"/>
            <a:ext cx="1018467" cy="372226"/>
            <a:chOff x="0" y="-16999"/>
            <a:chExt cx="1506839" cy="436391"/>
          </a:xfrm>
        </p:grpSpPr>
        <p:grpSp>
          <p:nvGrpSpPr>
            <p:cNvPr id="174" name="Group 44"/>
            <p:cNvGrpSpPr/>
            <p:nvPr/>
          </p:nvGrpSpPr>
          <p:grpSpPr>
            <a:xfrm>
              <a:off x="0" y="0"/>
              <a:ext cx="1506839" cy="419392"/>
              <a:chOff x="0" y="0"/>
              <a:chExt cx="6876443" cy="1913890"/>
            </a:xfrm>
          </p:grpSpPr>
          <p:sp>
            <p:nvSpPr>
              <p:cNvPr id="1048874" name="Freeform 45"/>
              <p:cNvSpPr/>
              <p:nvPr/>
            </p:nvSpPr>
            <p:spPr>
              <a:xfrm>
                <a:off x="0" y="0"/>
                <a:ext cx="6876442" cy="1913890"/>
              </a:xfrm>
              <a:custGeom>
                <a:avLst/>
                <a:ahLst/>
                <a:rect l="l" t="t" r="r" b="b"/>
                <a:pathLst>
                  <a:path w="6876442" h="1913890">
                    <a:moveTo>
                      <a:pt x="0" y="0"/>
                    </a:moveTo>
                    <a:lnTo>
                      <a:pt x="6876442" y="0"/>
                    </a:lnTo>
                    <a:lnTo>
                      <a:pt x="6876442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05497C"/>
              </a:solidFill>
            </p:spPr>
          </p:sp>
        </p:grpSp>
        <p:sp>
          <p:nvSpPr>
            <p:cNvPr id="1048875" name="TextBox 46"/>
            <p:cNvSpPr txBox="1"/>
            <p:nvPr/>
          </p:nvSpPr>
          <p:spPr>
            <a:xfrm>
              <a:off x="166337" y="-16999"/>
              <a:ext cx="1199455" cy="384037"/>
            </a:xfrm>
            <a:prstGeom prst="rect"/>
          </p:spPr>
          <p:txBody>
            <a:bodyPr anchor="t" bIns="0" lIns="0" rIns="0" rtlCol="0" tIns="0">
              <a:spAutoFit/>
            </a:bodyPr>
            <a:p>
              <a:pPr algn="ctr">
                <a:lnSpc>
                  <a:spcPts val="2520"/>
                </a:lnSpc>
                <a:spcBef>
                  <a:spcPct val="0"/>
                </a:spcBef>
              </a:pPr>
              <a:r>
                <a:rPr dirty="0" sz="1400" lang="en-US" spc="9" err="1">
                  <a:solidFill>
                    <a:srgbClr val="FEFEFE"/>
                  </a:solidFill>
                  <a:latin typeface="Fira Sans Light"/>
                </a:rPr>
                <a:t>Алматы</a:t>
              </a:r>
              <a:endParaRPr dirty="0" sz="1400" lang="en-US" spc="9">
                <a:solidFill>
                  <a:srgbClr val="FEFEFE"/>
                </a:solidFill>
                <a:latin typeface="Fira Sans Light"/>
              </a:endParaRPr>
            </a:p>
          </p:txBody>
        </p:sp>
      </p:grpSp>
      <p:grpSp>
        <p:nvGrpSpPr>
          <p:cNvPr id="175" name="Group 47"/>
          <p:cNvGrpSpPr/>
          <p:nvPr/>
        </p:nvGrpSpPr>
        <p:grpSpPr>
          <a:xfrm>
            <a:off x="6539481" y="8156885"/>
            <a:ext cx="1527213" cy="372226"/>
            <a:chOff x="0" y="-16999"/>
            <a:chExt cx="2259537" cy="436391"/>
          </a:xfrm>
        </p:grpSpPr>
        <p:grpSp>
          <p:nvGrpSpPr>
            <p:cNvPr id="176" name="Group 48"/>
            <p:cNvGrpSpPr/>
            <p:nvPr/>
          </p:nvGrpSpPr>
          <p:grpSpPr>
            <a:xfrm>
              <a:off x="0" y="0"/>
              <a:ext cx="2259537" cy="419392"/>
              <a:chOff x="0" y="0"/>
              <a:chExt cx="10311369" cy="1913890"/>
            </a:xfrm>
          </p:grpSpPr>
          <p:sp>
            <p:nvSpPr>
              <p:cNvPr id="1048876" name="Freeform 49"/>
              <p:cNvSpPr/>
              <p:nvPr/>
            </p:nvSpPr>
            <p:spPr>
              <a:xfrm>
                <a:off x="0" y="0"/>
                <a:ext cx="10311369" cy="1913890"/>
              </a:xfrm>
              <a:custGeom>
                <a:avLst/>
                <a:ahLst/>
                <a:rect l="l" t="t" r="r" b="b"/>
                <a:pathLst>
                  <a:path w="10311369" h="1913890">
                    <a:moveTo>
                      <a:pt x="0" y="0"/>
                    </a:moveTo>
                    <a:lnTo>
                      <a:pt x="10311369" y="0"/>
                    </a:lnTo>
                    <a:lnTo>
                      <a:pt x="10311369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05497C"/>
              </a:solidFill>
            </p:spPr>
          </p:sp>
        </p:grpSp>
        <p:sp>
          <p:nvSpPr>
            <p:cNvPr id="1048877" name="TextBox 50"/>
            <p:cNvSpPr txBox="1"/>
            <p:nvPr/>
          </p:nvSpPr>
          <p:spPr>
            <a:xfrm>
              <a:off x="249427" y="-16999"/>
              <a:ext cx="1798608" cy="337679"/>
            </a:xfrm>
            <a:prstGeom prst="rect"/>
          </p:spPr>
          <p:txBody>
            <a:bodyPr anchor="t" bIns="0" lIns="0" rIns="0" rtlCol="0" tIns="0">
              <a:spAutoFit/>
            </a:bodyPr>
            <a:p>
              <a:pPr algn="ctr">
                <a:lnSpc>
                  <a:spcPts val="2520"/>
                </a:lnSpc>
                <a:spcBef>
                  <a:spcPct val="0"/>
                </a:spcBef>
              </a:pPr>
              <a:r>
                <a:rPr dirty="0" sz="1400" lang="ru-RU" spc="9">
                  <a:solidFill>
                    <a:srgbClr val="FEFEFE"/>
                  </a:solidFill>
                  <a:latin typeface="Fira Sans Light"/>
                </a:rPr>
                <a:t>Достык</a:t>
              </a:r>
              <a:endParaRPr dirty="0" sz="1400" lang="en-US" spc="9">
                <a:solidFill>
                  <a:srgbClr val="FEFEFE"/>
                </a:solidFill>
                <a:latin typeface="Fira Sans Light"/>
              </a:endParaRPr>
            </a:p>
          </p:txBody>
        </p:sp>
      </p:grpSp>
      <p:grpSp>
        <p:nvGrpSpPr>
          <p:cNvPr id="177" name="Group 51"/>
          <p:cNvGrpSpPr/>
          <p:nvPr/>
        </p:nvGrpSpPr>
        <p:grpSpPr>
          <a:xfrm>
            <a:off x="11640933" y="8110117"/>
            <a:ext cx="1806476" cy="609403"/>
            <a:chOff x="-45109" y="-393146"/>
            <a:chExt cx="2408634" cy="812538"/>
          </a:xfrm>
        </p:grpSpPr>
        <p:grpSp>
          <p:nvGrpSpPr>
            <p:cNvPr id="178" name="Group 52"/>
            <p:cNvGrpSpPr/>
            <p:nvPr/>
          </p:nvGrpSpPr>
          <p:grpSpPr>
            <a:xfrm>
              <a:off x="0" y="0"/>
              <a:ext cx="2363525" cy="419392"/>
              <a:chOff x="0" y="0"/>
              <a:chExt cx="10785921" cy="1913890"/>
            </a:xfrm>
          </p:grpSpPr>
          <p:sp>
            <p:nvSpPr>
              <p:cNvPr id="1048878" name="Freeform 53"/>
              <p:cNvSpPr/>
              <p:nvPr/>
            </p:nvSpPr>
            <p:spPr>
              <a:xfrm>
                <a:off x="0" y="0"/>
                <a:ext cx="10785921" cy="1913890"/>
              </a:xfrm>
              <a:custGeom>
                <a:avLst/>
                <a:ahLst/>
                <a:rect l="l" t="t" r="r" b="b"/>
                <a:pathLst>
                  <a:path w="10785921" h="1913890">
                    <a:moveTo>
                      <a:pt x="0" y="0"/>
                    </a:moveTo>
                    <a:lnTo>
                      <a:pt x="10785921" y="0"/>
                    </a:lnTo>
                    <a:lnTo>
                      <a:pt x="10785921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05497C"/>
              </a:solidFill>
            </p:spPr>
          </p:sp>
        </p:grpSp>
        <p:sp>
          <p:nvSpPr>
            <p:cNvPr id="1048879" name="TextBox 54"/>
            <p:cNvSpPr txBox="1"/>
            <p:nvPr/>
          </p:nvSpPr>
          <p:spPr>
            <a:xfrm>
              <a:off x="-45109" y="-393146"/>
              <a:ext cx="1881384" cy="384038"/>
            </a:xfrm>
            <a:prstGeom prst="rect"/>
          </p:spPr>
          <p:txBody>
            <a:bodyPr anchor="t" bIns="0" lIns="0" rIns="0" rtlCol="0" tIns="0">
              <a:spAutoFit/>
            </a:bodyPr>
            <a:p>
              <a:pPr algn="ctr">
                <a:lnSpc>
                  <a:spcPts val="2520"/>
                </a:lnSpc>
                <a:spcBef>
                  <a:spcPct val="0"/>
                </a:spcBef>
              </a:pPr>
              <a:r>
                <a:rPr dirty="0" sz="1400" lang="en-US" spc="9" err="1">
                  <a:solidFill>
                    <a:srgbClr val="FEFEFE"/>
                  </a:solidFill>
                  <a:latin typeface="Fira Sans Light"/>
                </a:rPr>
                <a:t>Владивосток</a:t>
              </a:r>
              <a:endParaRPr dirty="0" sz="1400" lang="en-US" spc="9">
                <a:solidFill>
                  <a:srgbClr val="FEFEFE"/>
                </a:solidFill>
                <a:latin typeface="Fira Sans Light"/>
              </a:endParaRPr>
            </a:p>
          </p:txBody>
        </p:sp>
      </p:grpSp>
      <p:grpSp>
        <p:nvGrpSpPr>
          <p:cNvPr id="179" name="Group 55"/>
          <p:cNvGrpSpPr/>
          <p:nvPr/>
        </p:nvGrpSpPr>
        <p:grpSpPr>
          <a:xfrm>
            <a:off x="11980285" y="7483225"/>
            <a:ext cx="1130129" cy="327293"/>
            <a:chOff x="0" y="-16999"/>
            <a:chExt cx="1506839" cy="436391"/>
          </a:xfrm>
        </p:grpSpPr>
        <p:grpSp>
          <p:nvGrpSpPr>
            <p:cNvPr id="180" name="Group 56"/>
            <p:cNvGrpSpPr/>
            <p:nvPr/>
          </p:nvGrpSpPr>
          <p:grpSpPr>
            <a:xfrm>
              <a:off x="0" y="0"/>
              <a:ext cx="1506839" cy="419392"/>
              <a:chOff x="0" y="0"/>
              <a:chExt cx="6876443" cy="1913890"/>
            </a:xfrm>
          </p:grpSpPr>
          <p:sp>
            <p:nvSpPr>
              <p:cNvPr id="1048880" name="Freeform 57"/>
              <p:cNvSpPr/>
              <p:nvPr/>
            </p:nvSpPr>
            <p:spPr>
              <a:xfrm>
                <a:off x="0" y="0"/>
                <a:ext cx="6876442" cy="1913890"/>
              </a:xfrm>
              <a:custGeom>
                <a:avLst/>
                <a:ahLst/>
                <a:rect l="l" t="t" r="r" b="b"/>
                <a:pathLst>
                  <a:path w="6876442" h="1913890">
                    <a:moveTo>
                      <a:pt x="0" y="0"/>
                    </a:moveTo>
                    <a:lnTo>
                      <a:pt x="6876442" y="0"/>
                    </a:lnTo>
                    <a:lnTo>
                      <a:pt x="6876442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05497C"/>
              </a:solidFill>
            </p:spPr>
          </p:sp>
        </p:grpSp>
        <p:sp>
          <p:nvSpPr>
            <p:cNvPr id="1048881" name="TextBox 58"/>
            <p:cNvSpPr txBox="1"/>
            <p:nvPr/>
          </p:nvSpPr>
          <p:spPr>
            <a:xfrm>
              <a:off x="166337" y="-16999"/>
              <a:ext cx="1199455" cy="384037"/>
            </a:xfrm>
            <a:prstGeom prst="rect"/>
          </p:spPr>
          <p:txBody>
            <a:bodyPr anchor="t" bIns="0" lIns="0" rIns="0" rtlCol="0" tIns="0">
              <a:spAutoFit/>
            </a:bodyPr>
            <a:p>
              <a:pPr algn="ctr">
                <a:lnSpc>
                  <a:spcPts val="2520"/>
                </a:lnSpc>
                <a:spcBef>
                  <a:spcPct val="0"/>
                </a:spcBef>
              </a:pPr>
              <a:r>
                <a:rPr dirty="0" sz="1400" lang="en-US" spc="9" err="1">
                  <a:solidFill>
                    <a:srgbClr val="FEFEFE"/>
                  </a:solidFill>
                  <a:latin typeface="Fira Sans Light"/>
                </a:rPr>
                <a:t>Находка</a:t>
              </a:r>
              <a:endParaRPr dirty="0" sz="1400" lang="en-US" spc="9">
                <a:solidFill>
                  <a:srgbClr val="FEFEFE"/>
                </a:solidFill>
                <a:latin typeface="Fira Sans Light"/>
              </a:endParaRPr>
            </a:p>
          </p:txBody>
        </p:sp>
      </p:grpSp>
      <p:grpSp>
        <p:nvGrpSpPr>
          <p:cNvPr id="181" name="Group 59"/>
          <p:cNvGrpSpPr/>
          <p:nvPr/>
        </p:nvGrpSpPr>
        <p:grpSpPr>
          <a:xfrm>
            <a:off x="10214397" y="7743745"/>
            <a:ext cx="1299817" cy="372226"/>
            <a:chOff x="0" y="-16999"/>
            <a:chExt cx="1923099" cy="436391"/>
          </a:xfrm>
        </p:grpSpPr>
        <p:grpSp>
          <p:nvGrpSpPr>
            <p:cNvPr id="182" name="Group 60"/>
            <p:cNvGrpSpPr/>
            <p:nvPr/>
          </p:nvGrpSpPr>
          <p:grpSpPr>
            <a:xfrm>
              <a:off x="0" y="0"/>
              <a:ext cx="1923099" cy="419392"/>
              <a:chOff x="0" y="0"/>
              <a:chExt cx="8776042" cy="1913890"/>
            </a:xfrm>
          </p:grpSpPr>
          <p:sp>
            <p:nvSpPr>
              <p:cNvPr id="1048882" name="Freeform 61"/>
              <p:cNvSpPr/>
              <p:nvPr/>
            </p:nvSpPr>
            <p:spPr>
              <a:xfrm>
                <a:off x="0" y="0"/>
                <a:ext cx="8776042" cy="1913890"/>
              </a:xfrm>
              <a:custGeom>
                <a:avLst/>
                <a:ahLst/>
                <a:rect l="l" t="t" r="r" b="b"/>
                <a:pathLst>
                  <a:path w="8776042" h="1913890">
                    <a:moveTo>
                      <a:pt x="0" y="0"/>
                    </a:moveTo>
                    <a:lnTo>
                      <a:pt x="8776042" y="0"/>
                    </a:lnTo>
                    <a:lnTo>
                      <a:pt x="8776042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05497C"/>
              </a:solidFill>
            </p:spPr>
          </p:sp>
        </p:grpSp>
        <p:sp>
          <p:nvSpPr>
            <p:cNvPr id="1048883" name="TextBox 62"/>
            <p:cNvSpPr txBox="1"/>
            <p:nvPr/>
          </p:nvSpPr>
          <p:spPr>
            <a:xfrm>
              <a:off x="212289" y="-16999"/>
              <a:ext cx="1530802" cy="384037"/>
            </a:xfrm>
            <a:prstGeom prst="rect"/>
          </p:spPr>
          <p:txBody>
            <a:bodyPr anchor="t" bIns="0" lIns="0" rIns="0" rtlCol="0" tIns="0">
              <a:spAutoFit/>
            </a:bodyPr>
            <a:p>
              <a:pPr algn="ctr">
                <a:lnSpc>
                  <a:spcPts val="2520"/>
                </a:lnSpc>
                <a:spcBef>
                  <a:spcPct val="0"/>
                </a:spcBef>
              </a:pPr>
              <a:r>
                <a:rPr sz="1400" lang="en-US" spc="9">
                  <a:solidFill>
                    <a:srgbClr val="FEFEFE"/>
                  </a:solidFill>
                  <a:latin typeface="Fira Sans Light"/>
                </a:rPr>
                <a:t>Гродеково</a:t>
              </a:r>
            </a:p>
          </p:txBody>
        </p:sp>
      </p:grpSp>
      <p:grpSp>
        <p:nvGrpSpPr>
          <p:cNvPr id="183" name="Group 63"/>
          <p:cNvGrpSpPr/>
          <p:nvPr/>
        </p:nvGrpSpPr>
        <p:grpSpPr>
          <a:xfrm>
            <a:off x="10600416" y="6131997"/>
            <a:ext cx="1753057" cy="372226"/>
            <a:chOff x="0" y="-16999"/>
            <a:chExt cx="2593676" cy="436391"/>
          </a:xfrm>
        </p:grpSpPr>
        <p:grpSp>
          <p:nvGrpSpPr>
            <p:cNvPr id="184" name="Group 64"/>
            <p:cNvGrpSpPr/>
            <p:nvPr/>
          </p:nvGrpSpPr>
          <p:grpSpPr>
            <a:xfrm>
              <a:off x="0" y="0"/>
              <a:ext cx="2593676" cy="419392"/>
              <a:chOff x="0" y="0"/>
              <a:chExt cx="11836213" cy="1913890"/>
            </a:xfrm>
          </p:grpSpPr>
          <p:sp>
            <p:nvSpPr>
              <p:cNvPr id="1048884" name="Freeform 65"/>
              <p:cNvSpPr/>
              <p:nvPr/>
            </p:nvSpPr>
            <p:spPr>
              <a:xfrm>
                <a:off x="0" y="0"/>
                <a:ext cx="11836213" cy="1913890"/>
              </a:xfrm>
              <a:custGeom>
                <a:avLst/>
                <a:ahLst/>
                <a:rect l="l" t="t" r="r" b="b"/>
                <a:pathLst>
                  <a:path w="11836213" h="1913890">
                    <a:moveTo>
                      <a:pt x="0" y="0"/>
                    </a:moveTo>
                    <a:lnTo>
                      <a:pt x="11836213" y="0"/>
                    </a:lnTo>
                    <a:lnTo>
                      <a:pt x="11836213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05497C"/>
              </a:solidFill>
            </p:spPr>
          </p:sp>
        </p:grpSp>
        <p:sp>
          <p:nvSpPr>
            <p:cNvPr id="1048885" name="TextBox 66"/>
            <p:cNvSpPr txBox="1"/>
            <p:nvPr/>
          </p:nvSpPr>
          <p:spPr>
            <a:xfrm>
              <a:off x="286313" y="-16999"/>
              <a:ext cx="2064587" cy="384037"/>
            </a:xfrm>
            <a:prstGeom prst="rect"/>
          </p:spPr>
          <p:txBody>
            <a:bodyPr anchor="t" bIns="0" lIns="0" rIns="0" rtlCol="0" tIns="0">
              <a:spAutoFit/>
            </a:bodyPr>
            <a:p>
              <a:pPr algn="ctr">
                <a:lnSpc>
                  <a:spcPts val="2520"/>
                </a:lnSpc>
                <a:spcBef>
                  <a:spcPct val="0"/>
                </a:spcBef>
              </a:pPr>
              <a:r>
                <a:rPr dirty="0" sz="1400" lang="en-US" spc="9" err="1">
                  <a:solidFill>
                    <a:srgbClr val="FEFEFE"/>
                  </a:solidFill>
                  <a:latin typeface="Fira Sans Light"/>
                </a:rPr>
                <a:t>Благовещенск</a:t>
              </a:r>
              <a:endParaRPr dirty="0" sz="1400" lang="en-US" spc="9">
                <a:solidFill>
                  <a:srgbClr val="FEFEFE"/>
                </a:solidFill>
                <a:latin typeface="Fira Sans Light"/>
              </a:endParaRPr>
            </a:p>
          </p:txBody>
        </p:sp>
      </p:grpSp>
      <p:grpSp>
        <p:nvGrpSpPr>
          <p:cNvPr id="185" name="Group 67"/>
          <p:cNvGrpSpPr/>
          <p:nvPr/>
        </p:nvGrpSpPr>
        <p:grpSpPr>
          <a:xfrm>
            <a:off x="9260556" y="5793114"/>
            <a:ext cx="973783" cy="372226"/>
            <a:chOff x="0" y="-16999"/>
            <a:chExt cx="1440728" cy="436391"/>
          </a:xfrm>
        </p:grpSpPr>
        <p:grpSp>
          <p:nvGrpSpPr>
            <p:cNvPr id="186" name="Group 68"/>
            <p:cNvGrpSpPr/>
            <p:nvPr/>
          </p:nvGrpSpPr>
          <p:grpSpPr>
            <a:xfrm>
              <a:off x="0" y="0"/>
              <a:ext cx="1440728" cy="419392"/>
              <a:chOff x="0" y="0"/>
              <a:chExt cx="6574746" cy="1913890"/>
            </a:xfrm>
          </p:grpSpPr>
          <p:sp>
            <p:nvSpPr>
              <p:cNvPr id="1048886" name="Freeform 69"/>
              <p:cNvSpPr/>
              <p:nvPr/>
            </p:nvSpPr>
            <p:spPr>
              <a:xfrm>
                <a:off x="0" y="0"/>
                <a:ext cx="6574746" cy="1913890"/>
              </a:xfrm>
              <a:custGeom>
                <a:avLst/>
                <a:ahLst/>
                <a:rect l="l" t="t" r="r" b="b"/>
                <a:pathLst>
                  <a:path w="6574746" h="1913890">
                    <a:moveTo>
                      <a:pt x="0" y="0"/>
                    </a:moveTo>
                    <a:lnTo>
                      <a:pt x="6574746" y="0"/>
                    </a:lnTo>
                    <a:lnTo>
                      <a:pt x="6574746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05497C"/>
              </a:solidFill>
            </p:spPr>
          </p:sp>
        </p:grpSp>
        <p:sp>
          <p:nvSpPr>
            <p:cNvPr id="1048887" name="TextBox 70"/>
            <p:cNvSpPr txBox="1"/>
            <p:nvPr/>
          </p:nvSpPr>
          <p:spPr>
            <a:xfrm>
              <a:off x="159041" y="-16999"/>
              <a:ext cx="1146831" cy="384037"/>
            </a:xfrm>
            <a:prstGeom prst="rect"/>
          </p:spPr>
          <p:txBody>
            <a:bodyPr anchor="t" bIns="0" lIns="0" rIns="0" rtlCol="0" tIns="0">
              <a:spAutoFit/>
            </a:bodyPr>
            <a:p>
              <a:pPr algn="ctr">
                <a:lnSpc>
                  <a:spcPts val="2520"/>
                </a:lnSpc>
                <a:spcBef>
                  <a:spcPct val="0"/>
                </a:spcBef>
              </a:pPr>
              <a:r>
                <a:rPr dirty="0" sz="1400" lang="en-US" spc="9" err="1">
                  <a:solidFill>
                    <a:srgbClr val="FEFEFE"/>
                  </a:solidFill>
                  <a:latin typeface="Fira Sans Light"/>
                </a:rPr>
                <a:t>Иркутск</a:t>
              </a:r>
              <a:endParaRPr dirty="0" sz="1400" lang="en-US" spc="9">
                <a:solidFill>
                  <a:srgbClr val="FEFEFE"/>
                </a:solidFill>
                <a:latin typeface="Fira Sans Light"/>
              </a:endParaRPr>
            </a:p>
          </p:txBody>
        </p:sp>
      </p:grpSp>
      <p:grpSp>
        <p:nvGrpSpPr>
          <p:cNvPr id="187" name="Group 71"/>
          <p:cNvGrpSpPr/>
          <p:nvPr/>
        </p:nvGrpSpPr>
        <p:grpSpPr>
          <a:xfrm>
            <a:off x="7062246" y="5933175"/>
            <a:ext cx="1419023" cy="372226"/>
            <a:chOff x="0" y="-16999"/>
            <a:chExt cx="2405208" cy="436391"/>
          </a:xfrm>
        </p:grpSpPr>
        <p:grpSp>
          <p:nvGrpSpPr>
            <p:cNvPr id="188" name="Group 72"/>
            <p:cNvGrpSpPr/>
            <p:nvPr/>
          </p:nvGrpSpPr>
          <p:grpSpPr>
            <a:xfrm>
              <a:off x="0" y="0"/>
              <a:ext cx="2405208" cy="419392"/>
              <a:chOff x="0" y="0"/>
              <a:chExt cx="10976139" cy="1913890"/>
            </a:xfrm>
          </p:grpSpPr>
          <p:sp>
            <p:nvSpPr>
              <p:cNvPr id="1048888" name="Freeform 73"/>
              <p:cNvSpPr/>
              <p:nvPr/>
            </p:nvSpPr>
            <p:spPr>
              <a:xfrm>
                <a:off x="0" y="0"/>
                <a:ext cx="10976139" cy="1913890"/>
              </a:xfrm>
              <a:custGeom>
                <a:avLst/>
                <a:ahLst/>
                <a:rect l="l" t="t" r="r" b="b"/>
                <a:pathLst>
                  <a:path w="10976139" h="1913890">
                    <a:moveTo>
                      <a:pt x="0" y="0"/>
                    </a:moveTo>
                    <a:lnTo>
                      <a:pt x="10976139" y="0"/>
                    </a:lnTo>
                    <a:lnTo>
                      <a:pt x="10976139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05497C"/>
              </a:solidFill>
            </p:spPr>
          </p:sp>
        </p:grpSp>
        <p:sp>
          <p:nvSpPr>
            <p:cNvPr id="1048889" name="TextBox 74"/>
            <p:cNvSpPr txBox="1"/>
            <p:nvPr/>
          </p:nvSpPr>
          <p:spPr>
            <a:xfrm>
              <a:off x="265509" y="-16999"/>
              <a:ext cx="1914564" cy="384037"/>
            </a:xfrm>
            <a:prstGeom prst="rect"/>
          </p:spPr>
          <p:txBody>
            <a:bodyPr anchor="t" bIns="0" lIns="0" rIns="0" rtlCol="0" tIns="0">
              <a:spAutoFit/>
            </a:bodyPr>
            <a:p>
              <a:pPr algn="ctr">
                <a:lnSpc>
                  <a:spcPts val="2520"/>
                </a:lnSpc>
                <a:spcBef>
                  <a:spcPct val="0"/>
                </a:spcBef>
              </a:pPr>
              <a:r>
                <a:rPr sz="1400" lang="en-US" spc="9">
                  <a:solidFill>
                    <a:srgbClr val="FEFEFE"/>
                  </a:solidFill>
                  <a:latin typeface="Fira Sans Light"/>
                </a:rPr>
                <a:t>Новосибирск</a:t>
              </a:r>
            </a:p>
          </p:txBody>
        </p:sp>
      </p:grpSp>
      <p:grpSp>
        <p:nvGrpSpPr>
          <p:cNvPr id="189" name="Group 75"/>
          <p:cNvGrpSpPr/>
          <p:nvPr/>
        </p:nvGrpSpPr>
        <p:grpSpPr>
          <a:xfrm>
            <a:off x="8807555" y="7358702"/>
            <a:ext cx="1572789" cy="372226"/>
            <a:chOff x="0" y="-16999"/>
            <a:chExt cx="2326967" cy="436391"/>
          </a:xfrm>
        </p:grpSpPr>
        <p:grpSp>
          <p:nvGrpSpPr>
            <p:cNvPr id="190" name="Group 76"/>
            <p:cNvGrpSpPr/>
            <p:nvPr/>
          </p:nvGrpSpPr>
          <p:grpSpPr>
            <a:xfrm>
              <a:off x="0" y="0"/>
              <a:ext cx="2326967" cy="419392"/>
              <a:chOff x="0" y="0"/>
              <a:chExt cx="10619086" cy="1913890"/>
            </a:xfrm>
          </p:grpSpPr>
          <p:sp>
            <p:nvSpPr>
              <p:cNvPr id="1048890" name="Freeform 77"/>
              <p:cNvSpPr/>
              <p:nvPr/>
            </p:nvSpPr>
            <p:spPr>
              <a:xfrm>
                <a:off x="0" y="0"/>
                <a:ext cx="10619086" cy="1913890"/>
              </a:xfrm>
              <a:custGeom>
                <a:avLst/>
                <a:ahLst/>
                <a:rect l="l" t="t" r="r" b="b"/>
                <a:pathLst>
                  <a:path w="10619086" h="1913890">
                    <a:moveTo>
                      <a:pt x="0" y="0"/>
                    </a:moveTo>
                    <a:lnTo>
                      <a:pt x="10619086" y="0"/>
                    </a:lnTo>
                    <a:lnTo>
                      <a:pt x="10619086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05497C"/>
              </a:solidFill>
            </p:spPr>
          </p:sp>
        </p:grpSp>
        <p:sp>
          <p:nvSpPr>
            <p:cNvPr id="1048891" name="TextBox 78"/>
            <p:cNvSpPr txBox="1"/>
            <p:nvPr/>
          </p:nvSpPr>
          <p:spPr>
            <a:xfrm>
              <a:off x="256872" y="-16999"/>
              <a:ext cx="1852283" cy="384037"/>
            </a:xfrm>
            <a:prstGeom prst="rect"/>
          </p:spPr>
          <p:txBody>
            <a:bodyPr anchor="t" bIns="0" lIns="0" rIns="0" rtlCol="0" tIns="0">
              <a:spAutoFit/>
            </a:bodyPr>
            <a:p>
              <a:pPr algn="ctr">
                <a:lnSpc>
                  <a:spcPts val="2520"/>
                </a:lnSpc>
                <a:spcBef>
                  <a:spcPct val="0"/>
                </a:spcBef>
              </a:pPr>
              <a:r>
                <a:rPr sz="1400" lang="en-US" spc="9">
                  <a:solidFill>
                    <a:srgbClr val="FEFEFE"/>
                  </a:solidFill>
                  <a:latin typeface="Fira Sans Light"/>
                </a:rPr>
                <a:t>Забайкальск</a:t>
              </a:r>
            </a:p>
          </p:txBody>
        </p:sp>
      </p:grpSp>
      <p:grpSp>
        <p:nvGrpSpPr>
          <p:cNvPr id="191" name="Group 79"/>
          <p:cNvGrpSpPr/>
          <p:nvPr/>
        </p:nvGrpSpPr>
        <p:grpSpPr>
          <a:xfrm>
            <a:off x="7211690" y="6560060"/>
            <a:ext cx="1058511" cy="394938"/>
            <a:chOff x="0" y="-43627"/>
            <a:chExt cx="1566084" cy="463019"/>
          </a:xfrm>
        </p:grpSpPr>
        <p:grpSp>
          <p:nvGrpSpPr>
            <p:cNvPr id="192" name="Group 80"/>
            <p:cNvGrpSpPr/>
            <p:nvPr/>
          </p:nvGrpSpPr>
          <p:grpSpPr>
            <a:xfrm>
              <a:off x="0" y="0"/>
              <a:ext cx="1566084" cy="419392"/>
              <a:chOff x="0" y="0"/>
              <a:chExt cx="7146806" cy="1913890"/>
            </a:xfrm>
          </p:grpSpPr>
          <p:sp>
            <p:nvSpPr>
              <p:cNvPr id="1048892" name="Freeform 81"/>
              <p:cNvSpPr/>
              <p:nvPr/>
            </p:nvSpPr>
            <p:spPr>
              <a:xfrm>
                <a:off x="0" y="0"/>
                <a:ext cx="7146806" cy="1913890"/>
              </a:xfrm>
              <a:custGeom>
                <a:avLst/>
                <a:ahLst/>
                <a:rect l="l" t="t" r="r" b="b"/>
                <a:pathLst>
                  <a:path w="7146806" h="1913890">
                    <a:moveTo>
                      <a:pt x="0" y="0"/>
                    </a:moveTo>
                    <a:lnTo>
                      <a:pt x="7146806" y="0"/>
                    </a:lnTo>
                    <a:lnTo>
                      <a:pt x="7146806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05497C"/>
              </a:solidFill>
            </p:spPr>
          </p:sp>
        </p:grpSp>
        <p:sp>
          <p:nvSpPr>
            <p:cNvPr id="1048893" name="TextBox 82"/>
            <p:cNvSpPr txBox="1"/>
            <p:nvPr/>
          </p:nvSpPr>
          <p:spPr>
            <a:xfrm>
              <a:off x="135225" y="-43627"/>
              <a:ext cx="1196563" cy="337679"/>
            </a:xfrm>
            <a:prstGeom prst="rect"/>
          </p:spPr>
          <p:txBody>
            <a:bodyPr anchor="t" bIns="0" lIns="0" rIns="0" rtlCol="0" tIns="0" wrap="square">
              <a:spAutoFit/>
            </a:bodyPr>
            <a:p>
              <a:pPr algn="ctr">
                <a:lnSpc>
                  <a:spcPts val="2520"/>
                </a:lnSpc>
                <a:spcBef>
                  <a:spcPct val="0"/>
                </a:spcBef>
              </a:pPr>
              <a:r>
                <a:rPr dirty="0" sz="1400" lang="en-US" spc="9" err="1">
                  <a:solidFill>
                    <a:srgbClr val="FEFEFE"/>
                  </a:solidFill>
                  <a:latin typeface="Fira Sans Light"/>
                </a:rPr>
                <a:t>Барнаул</a:t>
              </a:r>
              <a:endParaRPr dirty="0" sz="1400" lang="en-US" spc="9">
                <a:solidFill>
                  <a:srgbClr val="FEFEFE"/>
                </a:solidFill>
                <a:latin typeface="Fira Sans Light"/>
              </a:endParaRPr>
            </a:p>
          </p:txBody>
        </p:sp>
      </p:grpSp>
      <p:grpSp>
        <p:nvGrpSpPr>
          <p:cNvPr id="193" name="Group 83"/>
          <p:cNvGrpSpPr/>
          <p:nvPr/>
        </p:nvGrpSpPr>
        <p:grpSpPr>
          <a:xfrm>
            <a:off x="7295069" y="5334200"/>
            <a:ext cx="732041" cy="372226"/>
            <a:chOff x="0" y="-16999"/>
            <a:chExt cx="1083066" cy="436391"/>
          </a:xfrm>
        </p:grpSpPr>
        <p:grpSp>
          <p:nvGrpSpPr>
            <p:cNvPr id="194" name="Group 84"/>
            <p:cNvGrpSpPr/>
            <p:nvPr/>
          </p:nvGrpSpPr>
          <p:grpSpPr>
            <a:xfrm>
              <a:off x="0" y="0"/>
              <a:ext cx="1083066" cy="419392"/>
              <a:chOff x="0" y="0"/>
              <a:chExt cx="4942561" cy="1913890"/>
            </a:xfrm>
          </p:grpSpPr>
          <p:sp>
            <p:nvSpPr>
              <p:cNvPr id="1048894" name="Freeform 85"/>
              <p:cNvSpPr/>
              <p:nvPr/>
            </p:nvSpPr>
            <p:spPr>
              <a:xfrm>
                <a:off x="0" y="0"/>
                <a:ext cx="4942561" cy="1913890"/>
              </a:xfrm>
              <a:custGeom>
                <a:avLst/>
                <a:ahLst/>
                <a:rect l="l" t="t" r="r" b="b"/>
                <a:pathLst>
                  <a:path w="4942561" h="1913890">
                    <a:moveTo>
                      <a:pt x="0" y="0"/>
                    </a:moveTo>
                    <a:lnTo>
                      <a:pt x="4942561" y="0"/>
                    </a:lnTo>
                    <a:lnTo>
                      <a:pt x="4942561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05497C"/>
              </a:solidFill>
            </p:spPr>
          </p:sp>
        </p:grpSp>
        <p:sp>
          <p:nvSpPr>
            <p:cNvPr id="1048895" name="TextBox 86"/>
            <p:cNvSpPr txBox="1"/>
            <p:nvPr/>
          </p:nvSpPr>
          <p:spPr>
            <a:xfrm>
              <a:off x="119559" y="-16999"/>
              <a:ext cx="862129" cy="384037"/>
            </a:xfrm>
            <a:prstGeom prst="rect"/>
          </p:spPr>
          <p:txBody>
            <a:bodyPr anchor="t" bIns="0" lIns="0" rIns="0" rtlCol="0" tIns="0">
              <a:spAutoFit/>
            </a:bodyPr>
            <a:p>
              <a:pPr algn="ctr">
                <a:lnSpc>
                  <a:spcPts val="2520"/>
                </a:lnSpc>
                <a:spcBef>
                  <a:spcPct val="0"/>
                </a:spcBef>
              </a:pPr>
              <a:r>
                <a:rPr dirty="0" sz="1400" lang="en-US" spc="9" err="1">
                  <a:solidFill>
                    <a:srgbClr val="FEFEFE"/>
                  </a:solidFill>
                  <a:latin typeface="Fira Sans Light"/>
                </a:rPr>
                <a:t>Томск</a:t>
              </a:r>
              <a:endParaRPr dirty="0" sz="1400" lang="en-US" spc="9">
                <a:solidFill>
                  <a:srgbClr val="FEFEFE"/>
                </a:solidFill>
                <a:latin typeface="Fira Sans Light"/>
              </a:endParaRPr>
            </a:p>
          </p:txBody>
        </p:sp>
      </p:grpSp>
      <p:grpSp>
        <p:nvGrpSpPr>
          <p:cNvPr id="195" name="Group 87"/>
          <p:cNvGrpSpPr/>
          <p:nvPr/>
        </p:nvGrpSpPr>
        <p:grpSpPr>
          <a:xfrm>
            <a:off x="5840947" y="5467542"/>
            <a:ext cx="614843" cy="372226"/>
            <a:chOff x="0" y="-16999"/>
            <a:chExt cx="909670" cy="436391"/>
          </a:xfrm>
        </p:grpSpPr>
        <p:grpSp>
          <p:nvGrpSpPr>
            <p:cNvPr id="196" name="Group 88"/>
            <p:cNvGrpSpPr/>
            <p:nvPr/>
          </p:nvGrpSpPr>
          <p:grpSpPr>
            <a:xfrm>
              <a:off x="0" y="0"/>
              <a:ext cx="909670" cy="419392"/>
              <a:chOff x="0" y="0"/>
              <a:chExt cx="4151269" cy="1913890"/>
            </a:xfrm>
          </p:grpSpPr>
          <p:sp>
            <p:nvSpPr>
              <p:cNvPr id="1048896" name="Freeform 89"/>
              <p:cNvSpPr/>
              <p:nvPr/>
            </p:nvSpPr>
            <p:spPr>
              <a:xfrm>
                <a:off x="0" y="0"/>
                <a:ext cx="4151269" cy="1913890"/>
              </a:xfrm>
              <a:custGeom>
                <a:avLst/>
                <a:ahLst/>
                <a:rect l="l" t="t" r="r" b="b"/>
                <a:pathLst>
                  <a:path w="4151269" h="1913890">
                    <a:moveTo>
                      <a:pt x="0" y="0"/>
                    </a:moveTo>
                    <a:lnTo>
                      <a:pt x="4151269" y="0"/>
                    </a:lnTo>
                    <a:lnTo>
                      <a:pt x="4151269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05497C"/>
              </a:solidFill>
            </p:spPr>
          </p:sp>
        </p:grpSp>
        <p:sp>
          <p:nvSpPr>
            <p:cNvPr id="1048897" name="TextBox 90"/>
            <p:cNvSpPr txBox="1"/>
            <p:nvPr/>
          </p:nvSpPr>
          <p:spPr>
            <a:xfrm>
              <a:off x="100419" y="-16999"/>
              <a:ext cx="724103" cy="384037"/>
            </a:xfrm>
            <a:prstGeom prst="rect"/>
          </p:spPr>
          <p:txBody>
            <a:bodyPr anchor="t" bIns="0" lIns="0" rIns="0" rtlCol="0" tIns="0">
              <a:spAutoFit/>
            </a:bodyPr>
            <a:p>
              <a:pPr algn="ctr">
                <a:lnSpc>
                  <a:spcPts val="2520"/>
                </a:lnSpc>
                <a:spcBef>
                  <a:spcPct val="0"/>
                </a:spcBef>
              </a:pPr>
              <a:r>
                <a:rPr dirty="0" sz="1400" lang="en-US" spc="9" err="1">
                  <a:solidFill>
                    <a:srgbClr val="FEFEFE"/>
                  </a:solidFill>
                  <a:latin typeface="Fira Sans Light"/>
                </a:rPr>
                <a:t>Омск</a:t>
              </a:r>
              <a:endParaRPr dirty="0" sz="1400" lang="en-US" spc="9">
                <a:solidFill>
                  <a:srgbClr val="FEFEFE"/>
                </a:solidFill>
                <a:latin typeface="Fira Sans Light"/>
              </a:endParaRPr>
            </a:p>
          </p:txBody>
        </p:sp>
      </p:grpSp>
      <p:grpSp>
        <p:nvGrpSpPr>
          <p:cNvPr id="197" name="Group 91"/>
          <p:cNvGrpSpPr/>
          <p:nvPr/>
        </p:nvGrpSpPr>
        <p:grpSpPr>
          <a:xfrm>
            <a:off x="6576452" y="7213421"/>
            <a:ext cx="1464082" cy="372226"/>
            <a:chOff x="0" y="-16999"/>
            <a:chExt cx="2166133" cy="436391"/>
          </a:xfrm>
        </p:grpSpPr>
        <p:grpSp>
          <p:nvGrpSpPr>
            <p:cNvPr id="198" name="Group 92"/>
            <p:cNvGrpSpPr/>
            <p:nvPr/>
          </p:nvGrpSpPr>
          <p:grpSpPr>
            <a:xfrm>
              <a:off x="0" y="0"/>
              <a:ext cx="2166133" cy="419392"/>
              <a:chOff x="0" y="0"/>
              <a:chExt cx="9885123" cy="1913890"/>
            </a:xfrm>
          </p:grpSpPr>
          <p:sp>
            <p:nvSpPr>
              <p:cNvPr id="1048898" name="Freeform 93"/>
              <p:cNvSpPr/>
              <p:nvPr/>
            </p:nvSpPr>
            <p:spPr>
              <a:xfrm>
                <a:off x="0" y="0"/>
                <a:ext cx="9885122" cy="1913890"/>
              </a:xfrm>
              <a:custGeom>
                <a:avLst/>
                <a:ahLst/>
                <a:rect l="l" t="t" r="r" b="b"/>
                <a:pathLst>
                  <a:path w="9885122" h="1913890">
                    <a:moveTo>
                      <a:pt x="0" y="0"/>
                    </a:moveTo>
                    <a:lnTo>
                      <a:pt x="9885122" y="0"/>
                    </a:lnTo>
                    <a:lnTo>
                      <a:pt x="9885122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05497C"/>
              </a:solidFill>
            </p:spPr>
          </p:sp>
        </p:grpSp>
        <p:sp>
          <p:nvSpPr>
            <p:cNvPr id="1048899" name="TextBox 94"/>
            <p:cNvSpPr txBox="1"/>
            <p:nvPr/>
          </p:nvSpPr>
          <p:spPr>
            <a:xfrm>
              <a:off x="239117" y="-16999"/>
              <a:ext cx="1724258" cy="384037"/>
            </a:xfrm>
            <a:prstGeom prst="rect"/>
          </p:spPr>
          <p:txBody>
            <a:bodyPr anchor="t" bIns="0" lIns="0" rIns="0" rtlCol="0" tIns="0">
              <a:spAutoFit/>
            </a:bodyPr>
            <a:p>
              <a:pPr algn="ctr">
                <a:lnSpc>
                  <a:spcPts val="2520"/>
                </a:lnSpc>
                <a:spcBef>
                  <a:spcPct val="0"/>
                </a:spcBef>
              </a:pPr>
              <a:r>
                <a:rPr dirty="0" sz="1400" lang="en-US" spc="9" err="1">
                  <a:solidFill>
                    <a:srgbClr val="FEFEFE"/>
                  </a:solidFill>
                  <a:latin typeface="Fira Sans Light"/>
                </a:rPr>
                <a:t>Нур-Султан</a:t>
              </a:r>
              <a:endParaRPr dirty="0" sz="1400" lang="en-US" spc="9">
                <a:solidFill>
                  <a:srgbClr val="FEFEFE"/>
                </a:solidFill>
                <a:latin typeface="Fira Sans Light"/>
              </a:endParaRPr>
            </a:p>
          </p:txBody>
        </p:sp>
      </p:grpSp>
      <p:grpSp>
        <p:nvGrpSpPr>
          <p:cNvPr id="199" name="Group 95"/>
          <p:cNvGrpSpPr/>
          <p:nvPr/>
        </p:nvGrpSpPr>
        <p:grpSpPr>
          <a:xfrm>
            <a:off x="5276852" y="6867080"/>
            <a:ext cx="1158063" cy="372226"/>
            <a:chOff x="0" y="-16999"/>
            <a:chExt cx="1713373" cy="436391"/>
          </a:xfrm>
        </p:grpSpPr>
        <p:grpSp>
          <p:nvGrpSpPr>
            <p:cNvPr id="200" name="Group 96"/>
            <p:cNvGrpSpPr/>
            <p:nvPr/>
          </p:nvGrpSpPr>
          <p:grpSpPr>
            <a:xfrm>
              <a:off x="0" y="0"/>
              <a:ext cx="1713373" cy="419392"/>
              <a:chOff x="0" y="0"/>
              <a:chExt cx="7818957" cy="1913890"/>
            </a:xfrm>
          </p:grpSpPr>
          <p:sp>
            <p:nvSpPr>
              <p:cNvPr id="1048900" name="Freeform 97"/>
              <p:cNvSpPr/>
              <p:nvPr/>
            </p:nvSpPr>
            <p:spPr>
              <a:xfrm>
                <a:off x="0" y="0"/>
                <a:ext cx="7818957" cy="1913890"/>
              </a:xfrm>
              <a:custGeom>
                <a:avLst/>
                <a:ahLst/>
                <a:rect l="l" t="t" r="r" b="b"/>
                <a:pathLst>
                  <a:path w="7818957" h="1913890">
                    <a:moveTo>
                      <a:pt x="0" y="0"/>
                    </a:moveTo>
                    <a:lnTo>
                      <a:pt x="7818957" y="0"/>
                    </a:lnTo>
                    <a:lnTo>
                      <a:pt x="7818957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05497C"/>
              </a:solidFill>
            </p:spPr>
          </p:sp>
        </p:grpSp>
        <p:sp>
          <p:nvSpPr>
            <p:cNvPr id="1048901" name="TextBox 98"/>
            <p:cNvSpPr txBox="1"/>
            <p:nvPr/>
          </p:nvSpPr>
          <p:spPr>
            <a:xfrm>
              <a:off x="189139" y="-16999"/>
              <a:ext cx="1363858" cy="384037"/>
            </a:xfrm>
            <a:prstGeom prst="rect"/>
          </p:spPr>
          <p:txBody>
            <a:bodyPr anchor="t" bIns="0" lIns="0" rIns="0" rtlCol="0" tIns="0">
              <a:spAutoFit/>
            </a:bodyPr>
            <a:p>
              <a:pPr algn="ctr">
                <a:lnSpc>
                  <a:spcPts val="2520"/>
                </a:lnSpc>
                <a:spcBef>
                  <a:spcPct val="0"/>
                </a:spcBef>
              </a:pPr>
              <a:r>
                <a:rPr dirty="0" sz="1400" lang="en-US" spc="9" err="1">
                  <a:solidFill>
                    <a:srgbClr val="FEFEFE"/>
                  </a:solidFill>
                  <a:latin typeface="Fira Sans Light"/>
                </a:rPr>
                <a:t>Кокшетау</a:t>
              </a:r>
              <a:endParaRPr dirty="0" sz="1400" lang="en-US" spc="9">
                <a:solidFill>
                  <a:srgbClr val="FEFEFE"/>
                </a:solidFill>
                <a:latin typeface="Fira Sans Light"/>
              </a:endParaRPr>
            </a:p>
          </p:txBody>
        </p:sp>
      </p:grpSp>
      <p:grpSp>
        <p:nvGrpSpPr>
          <p:cNvPr id="201" name="Group 99"/>
          <p:cNvGrpSpPr/>
          <p:nvPr/>
        </p:nvGrpSpPr>
        <p:grpSpPr>
          <a:xfrm>
            <a:off x="5197185" y="6175039"/>
            <a:ext cx="576873" cy="372226"/>
            <a:chOff x="0" y="-16999"/>
            <a:chExt cx="853493" cy="436391"/>
          </a:xfrm>
        </p:grpSpPr>
        <p:grpSp>
          <p:nvGrpSpPr>
            <p:cNvPr id="202" name="Group 100"/>
            <p:cNvGrpSpPr/>
            <p:nvPr/>
          </p:nvGrpSpPr>
          <p:grpSpPr>
            <a:xfrm>
              <a:off x="0" y="0"/>
              <a:ext cx="853493" cy="419392"/>
              <a:chOff x="0" y="0"/>
              <a:chExt cx="3894908" cy="1913890"/>
            </a:xfrm>
          </p:grpSpPr>
          <p:sp>
            <p:nvSpPr>
              <p:cNvPr id="1048902" name="Freeform 101"/>
              <p:cNvSpPr/>
              <p:nvPr/>
            </p:nvSpPr>
            <p:spPr>
              <a:xfrm>
                <a:off x="0" y="0"/>
                <a:ext cx="3894908" cy="1913890"/>
              </a:xfrm>
              <a:custGeom>
                <a:avLst/>
                <a:ahLst/>
                <a:rect l="l" t="t" r="r" b="b"/>
                <a:pathLst>
                  <a:path w="3894908" h="1913890">
                    <a:moveTo>
                      <a:pt x="0" y="0"/>
                    </a:moveTo>
                    <a:lnTo>
                      <a:pt x="3894908" y="0"/>
                    </a:lnTo>
                    <a:lnTo>
                      <a:pt x="3894908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05497C"/>
              </a:solidFill>
            </p:spPr>
          </p:sp>
        </p:grpSp>
        <p:sp>
          <p:nvSpPr>
            <p:cNvPr id="1048903" name="TextBox 102"/>
            <p:cNvSpPr txBox="1"/>
            <p:nvPr/>
          </p:nvSpPr>
          <p:spPr>
            <a:xfrm>
              <a:off x="94216" y="-16999"/>
              <a:ext cx="679386" cy="384037"/>
            </a:xfrm>
            <a:prstGeom prst="rect"/>
          </p:spPr>
          <p:txBody>
            <a:bodyPr anchor="t" bIns="0" lIns="0" rIns="0" rtlCol="0" tIns="0">
              <a:spAutoFit/>
            </a:bodyPr>
            <a:p>
              <a:pPr algn="ctr">
                <a:lnSpc>
                  <a:spcPts val="2520"/>
                </a:lnSpc>
                <a:spcBef>
                  <a:spcPct val="0"/>
                </a:spcBef>
              </a:pPr>
              <a:r>
                <a:rPr dirty="0" sz="1400" lang="en-US" spc="9" err="1">
                  <a:solidFill>
                    <a:srgbClr val="FEFEFE"/>
                  </a:solidFill>
                  <a:latin typeface="Fira Sans Light"/>
                </a:rPr>
                <a:t>Уфа</a:t>
              </a:r>
              <a:endParaRPr dirty="0" sz="1400" lang="en-US" spc="9">
                <a:solidFill>
                  <a:srgbClr val="FEFEFE"/>
                </a:solidFill>
                <a:latin typeface="Fira Sans Light"/>
              </a:endParaRPr>
            </a:p>
          </p:txBody>
        </p:sp>
      </p:grpSp>
      <p:grpSp>
        <p:nvGrpSpPr>
          <p:cNvPr id="203" name="Group 103"/>
          <p:cNvGrpSpPr/>
          <p:nvPr/>
        </p:nvGrpSpPr>
        <p:grpSpPr>
          <a:xfrm>
            <a:off x="4813938" y="4447820"/>
            <a:ext cx="1719853" cy="372226"/>
            <a:chOff x="0" y="-16999"/>
            <a:chExt cx="2544549" cy="436391"/>
          </a:xfrm>
        </p:grpSpPr>
        <p:grpSp>
          <p:nvGrpSpPr>
            <p:cNvPr id="204" name="Group 104"/>
            <p:cNvGrpSpPr/>
            <p:nvPr/>
          </p:nvGrpSpPr>
          <p:grpSpPr>
            <a:xfrm>
              <a:off x="0" y="0"/>
              <a:ext cx="2544549" cy="419392"/>
              <a:chOff x="0" y="0"/>
              <a:chExt cx="11612023" cy="1913890"/>
            </a:xfrm>
          </p:grpSpPr>
          <p:sp>
            <p:nvSpPr>
              <p:cNvPr id="1048904" name="Freeform 105"/>
              <p:cNvSpPr/>
              <p:nvPr/>
            </p:nvSpPr>
            <p:spPr>
              <a:xfrm>
                <a:off x="0" y="0"/>
                <a:ext cx="11612023" cy="1913890"/>
              </a:xfrm>
              <a:custGeom>
                <a:avLst/>
                <a:ahLst/>
                <a:rect l="l" t="t" r="r" b="b"/>
                <a:pathLst>
                  <a:path w="11612023" h="1913890">
                    <a:moveTo>
                      <a:pt x="0" y="0"/>
                    </a:moveTo>
                    <a:lnTo>
                      <a:pt x="11612023" y="0"/>
                    </a:lnTo>
                    <a:lnTo>
                      <a:pt x="11612023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05497C"/>
              </a:solidFill>
            </p:spPr>
          </p:sp>
        </p:grpSp>
        <p:sp>
          <p:nvSpPr>
            <p:cNvPr id="1048905" name="TextBox 106"/>
            <p:cNvSpPr txBox="1"/>
            <p:nvPr/>
          </p:nvSpPr>
          <p:spPr>
            <a:xfrm>
              <a:off x="280891" y="-16999"/>
              <a:ext cx="2025481" cy="384037"/>
            </a:xfrm>
            <a:prstGeom prst="rect"/>
          </p:spPr>
          <p:txBody>
            <a:bodyPr anchor="t" bIns="0" lIns="0" rIns="0" rtlCol="0" tIns="0">
              <a:spAutoFit/>
            </a:bodyPr>
            <a:p>
              <a:pPr algn="ctr">
                <a:lnSpc>
                  <a:spcPts val="2520"/>
                </a:lnSpc>
                <a:spcBef>
                  <a:spcPct val="0"/>
                </a:spcBef>
              </a:pPr>
              <a:r>
                <a:rPr sz="1400" lang="en-US" spc="9">
                  <a:solidFill>
                    <a:srgbClr val="FEFEFE"/>
                  </a:solidFill>
                  <a:latin typeface="Fira Sans Light"/>
                </a:rPr>
                <a:t>Екатеринбург</a:t>
              </a:r>
            </a:p>
          </p:txBody>
        </p:sp>
      </p:grpSp>
      <p:grpSp>
        <p:nvGrpSpPr>
          <p:cNvPr id="205" name="Group 107"/>
          <p:cNvGrpSpPr/>
          <p:nvPr/>
        </p:nvGrpSpPr>
        <p:grpSpPr>
          <a:xfrm>
            <a:off x="4096632" y="4029848"/>
            <a:ext cx="867165" cy="372226"/>
            <a:chOff x="0" y="-16999"/>
            <a:chExt cx="1282986" cy="436391"/>
          </a:xfrm>
        </p:grpSpPr>
        <p:grpSp>
          <p:nvGrpSpPr>
            <p:cNvPr id="206" name="Group 108"/>
            <p:cNvGrpSpPr/>
            <p:nvPr/>
          </p:nvGrpSpPr>
          <p:grpSpPr>
            <a:xfrm>
              <a:off x="0" y="0"/>
              <a:ext cx="1282986" cy="419392"/>
              <a:chOff x="0" y="0"/>
              <a:chExt cx="5854894" cy="1913890"/>
            </a:xfrm>
          </p:grpSpPr>
          <p:sp>
            <p:nvSpPr>
              <p:cNvPr id="1048906" name="Freeform 109"/>
              <p:cNvSpPr/>
              <p:nvPr/>
            </p:nvSpPr>
            <p:spPr>
              <a:xfrm>
                <a:off x="0" y="0"/>
                <a:ext cx="5854894" cy="1913890"/>
              </a:xfrm>
              <a:custGeom>
                <a:avLst/>
                <a:ahLst/>
                <a:rect l="l" t="t" r="r" b="b"/>
                <a:pathLst>
                  <a:path w="5854894" h="1913890">
                    <a:moveTo>
                      <a:pt x="0" y="0"/>
                    </a:moveTo>
                    <a:lnTo>
                      <a:pt x="5854894" y="0"/>
                    </a:lnTo>
                    <a:lnTo>
                      <a:pt x="5854894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05497C"/>
              </a:solidFill>
            </p:spPr>
          </p:sp>
        </p:grpSp>
        <p:sp>
          <p:nvSpPr>
            <p:cNvPr id="1048907" name="TextBox 110"/>
            <p:cNvSpPr txBox="1"/>
            <p:nvPr/>
          </p:nvSpPr>
          <p:spPr>
            <a:xfrm>
              <a:off x="141628" y="-16999"/>
              <a:ext cx="1021267" cy="384037"/>
            </a:xfrm>
            <a:prstGeom prst="rect"/>
          </p:spPr>
          <p:txBody>
            <a:bodyPr anchor="t" bIns="0" lIns="0" rIns="0" rtlCol="0" tIns="0">
              <a:spAutoFit/>
            </a:bodyPr>
            <a:p>
              <a:pPr algn="ctr">
                <a:lnSpc>
                  <a:spcPts val="2520"/>
                </a:lnSpc>
                <a:spcBef>
                  <a:spcPct val="0"/>
                </a:spcBef>
              </a:pPr>
              <a:r>
                <a:rPr sz="1400" lang="en-US" spc="9">
                  <a:solidFill>
                    <a:srgbClr val="FEFEFE"/>
                  </a:solidFill>
                  <a:latin typeface="Fira Sans Light"/>
                </a:rPr>
                <a:t>Пермь</a:t>
              </a:r>
            </a:p>
          </p:txBody>
        </p:sp>
      </p:grpSp>
      <p:grpSp>
        <p:nvGrpSpPr>
          <p:cNvPr id="207" name="Group 111"/>
          <p:cNvGrpSpPr/>
          <p:nvPr/>
        </p:nvGrpSpPr>
        <p:grpSpPr>
          <a:xfrm>
            <a:off x="3567108" y="5220775"/>
            <a:ext cx="935574" cy="372226"/>
            <a:chOff x="0" y="-16999"/>
            <a:chExt cx="1384196" cy="436391"/>
          </a:xfrm>
        </p:grpSpPr>
        <p:grpSp>
          <p:nvGrpSpPr>
            <p:cNvPr id="208" name="Group 112"/>
            <p:cNvGrpSpPr/>
            <p:nvPr/>
          </p:nvGrpSpPr>
          <p:grpSpPr>
            <a:xfrm>
              <a:off x="0" y="0"/>
              <a:ext cx="1384196" cy="419392"/>
              <a:chOff x="0" y="0"/>
              <a:chExt cx="6316762" cy="1913890"/>
            </a:xfrm>
          </p:grpSpPr>
          <p:sp>
            <p:nvSpPr>
              <p:cNvPr id="1048908" name="Freeform 113"/>
              <p:cNvSpPr/>
              <p:nvPr/>
            </p:nvSpPr>
            <p:spPr>
              <a:xfrm>
                <a:off x="0" y="0"/>
                <a:ext cx="6316762" cy="1913890"/>
              </a:xfrm>
              <a:custGeom>
                <a:avLst/>
                <a:ahLst/>
                <a:rect l="l" t="t" r="r" b="b"/>
                <a:pathLst>
                  <a:path w="6316762" h="1913890">
                    <a:moveTo>
                      <a:pt x="0" y="0"/>
                    </a:moveTo>
                    <a:lnTo>
                      <a:pt x="6316762" y="0"/>
                    </a:lnTo>
                    <a:lnTo>
                      <a:pt x="6316762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05497C"/>
              </a:solidFill>
            </p:spPr>
          </p:sp>
        </p:grpSp>
        <p:sp>
          <p:nvSpPr>
            <p:cNvPr id="1048909" name="TextBox 114"/>
            <p:cNvSpPr txBox="1"/>
            <p:nvPr/>
          </p:nvSpPr>
          <p:spPr>
            <a:xfrm>
              <a:off x="152800" y="-16999"/>
              <a:ext cx="1101831" cy="384037"/>
            </a:xfrm>
            <a:prstGeom prst="rect"/>
          </p:spPr>
          <p:txBody>
            <a:bodyPr anchor="t" bIns="0" lIns="0" rIns="0" rtlCol="0" tIns="0">
              <a:spAutoFit/>
            </a:bodyPr>
            <a:p>
              <a:pPr algn="ctr">
                <a:lnSpc>
                  <a:spcPts val="2520"/>
                </a:lnSpc>
                <a:spcBef>
                  <a:spcPct val="0"/>
                </a:spcBef>
              </a:pPr>
              <a:r>
                <a:rPr dirty="0" sz="1400" lang="en-US" spc="9" err="1">
                  <a:solidFill>
                    <a:srgbClr val="FEFEFE"/>
                  </a:solidFill>
                  <a:latin typeface="Fira Sans Light"/>
                </a:rPr>
                <a:t>Казань</a:t>
              </a:r>
              <a:endParaRPr dirty="0" sz="1400" lang="en-US" spc="9">
                <a:solidFill>
                  <a:srgbClr val="FEFEFE"/>
                </a:solidFill>
                <a:latin typeface="Fira Sans Light"/>
              </a:endParaRPr>
            </a:p>
          </p:txBody>
        </p:sp>
      </p:grpSp>
      <p:grpSp>
        <p:nvGrpSpPr>
          <p:cNvPr id="209" name="Group 115"/>
          <p:cNvGrpSpPr/>
          <p:nvPr/>
        </p:nvGrpSpPr>
        <p:grpSpPr>
          <a:xfrm>
            <a:off x="4012687" y="5478570"/>
            <a:ext cx="1583322" cy="372226"/>
            <a:chOff x="0" y="-16999"/>
            <a:chExt cx="2342553" cy="436391"/>
          </a:xfrm>
        </p:grpSpPr>
        <p:grpSp>
          <p:nvGrpSpPr>
            <p:cNvPr id="210" name="Group 116"/>
            <p:cNvGrpSpPr/>
            <p:nvPr/>
          </p:nvGrpSpPr>
          <p:grpSpPr>
            <a:xfrm>
              <a:off x="0" y="0"/>
              <a:ext cx="2342553" cy="419392"/>
              <a:chOff x="0" y="0"/>
              <a:chExt cx="10690213" cy="1913890"/>
            </a:xfrm>
          </p:grpSpPr>
          <p:sp>
            <p:nvSpPr>
              <p:cNvPr id="1048910" name="Freeform 117"/>
              <p:cNvSpPr/>
              <p:nvPr/>
            </p:nvSpPr>
            <p:spPr>
              <a:xfrm>
                <a:off x="0" y="0"/>
                <a:ext cx="10690213" cy="1913890"/>
              </a:xfrm>
              <a:custGeom>
                <a:avLst/>
                <a:ahLst/>
                <a:rect l="l" t="t" r="r" b="b"/>
                <a:pathLst>
                  <a:path w="10690213" h="1913890">
                    <a:moveTo>
                      <a:pt x="0" y="0"/>
                    </a:moveTo>
                    <a:lnTo>
                      <a:pt x="10690213" y="0"/>
                    </a:lnTo>
                    <a:lnTo>
                      <a:pt x="10690213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05497C"/>
              </a:solidFill>
            </p:spPr>
          </p:sp>
        </p:grpSp>
        <p:sp>
          <p:nvSpPr>
            <p:cNvPr id="1048911" name="TextBox 118"/>
            <p:cNvSpPr txBox="1"/>
            <p:nvPr/>
          </p:nvSpPr>
          <p:spPr>
            <a:xfrm>
              <a:off x="258592" y="-16999"/>
              <a:ext cx="1864690" cy="384037"/>
            </a:xfrm>
            <a:prstGeom prst="rect"/>
          </p:spPr>
          <p:txBody>
            <a:bodyPr anchor="t" bIns="0" lIns="0" rIns="0" rtlCol="0" tIns="0">
              <a:spAutoFit/>
            </a:bodyPr>
            <a:p>
              <a:pPr algn="ctr">
                <a:lnSpc>
                  <a:spcPts val="2520"/>
                </a:lnSpc>
                <a:spcBef>
                  <a:spcPct val="0"/>
                </a:spcBef>
              </a:pPr>
              <a:r>
                <a:rPr sz="1400" lang="en-US" spc="9">
                  <a:solidFill>
                    <a:srgbClr val="FEFEFE"/>
                  </a:solidFill>
                  <a:latin typeface="Fira Sans Light"/>
                </a:rPr>
                <a:t>Нижнекамск</a:t>
              </a:r>
            </a:p>
          </p:txBody>
        </p:sp>
      </p:grpSp>
      <p:grpSp>
        <p:nvGrpSpPr>
          <p:cNvPr id="211" name="Group 119"/>
          <p:cNvGrpSpPr/>
          <p:nvPr/>
        </p:nvGrpSpPr>
        <p:grpSpPr>
          <a:xfrm>
            <a:off x="4012687" y="6165127"/>
            <a:ext cx="1018467" cy="372226"/>
            <a:chOff x="0" y="-16999"/>
            <a:chExt cx="1506839" cy="436391"/>
          </a:xfrm>
        </p:grpSpPr>
        <p:grpSp>
          <p:nvGrpSpPr>
            <p:cNvPr id="212" name="Group 120"/>
            <p:cNvGrpSpPr/>
            <p:nvPr/>
          </p:nvGrpSpPr>
          <p:grpSpPr>
            <a:xfrm>
              <a:off x="0" y="0"/>
              <a:ext cx="1506839" cy="419392"/>
              <a:chOff x="0" y="0"/>
              <a:chExt cx="6876443" cy="1913890"/>
            </a:xfrm>
          </p:grpSpPr>
          <p:sp>
            <p:nvSpPr>
              <p:cNvPr id="1048912" name="Freeform 121"/>
              <p:cNvSpPr/>
              <p:nvPr/>
            </p:nvSpPr>
            <p:spPr>
              <a:xfrm>
                <a:off x="0" y="0"/>
                <a:ext cx="6876442" cy="1913890"/>
              </a:xfrm>
              <a:custGeom>
                <a:avLst/>
                <a:ahLst/>
                <a:rect l="l" t="t" r="r" b="b"/>
                <a:pathLst>
                  <a:path w="6876442" h="1913890">
                    <a:moveTo>
                      <a:pt x="0" y="0"/>
                    </a:moveTo>
                    <a:lnTo>
                      <a:pt x="6876442" y="0"/>
                    </a:lnTo>
                    <a:lnTo>
                      <a:pt x="6876442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05497C"/>
              </a:solidFill>
            </p:spPr>
          </p:sp>
        </p:grpSp>
        <p:sp>
          <p:nvSpPr>
            <p:cNvPr id="1048913" name="TextBox 122"/>
            <p:cNvSpPr txBox="1"/>
            <p:nvPr/>
          </p:nvSpPr>
          <p:spPr>
            <a:xfrm>
              <a:off x="166337" y="-16999"/>
              <a:ext cx="1199455" cy="384037"/>
            </a:xfrm>
            <a:prstGeom prst="rect"/>
          </p:spPr>
          <p:txBody>
            <a:bodyPr anchor="t" bIns="0" lIns="0" rIns="0" rtlCol="0" tIns="0">
              <a:spAutoFit/>
            </a:bodyPr>
            <a:p>
              <a:pPr algn="ctr">
                <a:lnSpc>
                  <a:spcPts val="2520"/>
                </a:lnSpc>
                <a:spcBef>
                  <a:spcPct val="0"/>
                </a:spcBef>
              </a:pPr>
              <a:r>
                <a:rPr sz="1400" lang="en-US" spc="9">
                  <a:solidFill>
                    <a:srgbClr val="FEFEFE"/>
                  </a:solidFill>
                  <a:latin typeface="Fira Sans Light"/>
                </a:rPr>
                <a:t>Самара</a:t>
              </a:r>
            </a:p>
          </p:txBody>
        </p:sp>
      </p:grpSp>
      <p:grpSp>
        <p:nvGrpSpPr>
          <p:cNvPr id="213" name="Group 123"/>
          <p:cNvGrpSpPr/>
          <p:nvPr/>
        </p:nvGrpSpPr>
        <p:grpSpPr>
          <a:xfrm>
            <a:off x="4012687" y="6546127"/>
            <a:ext cx="1103519" cy="372226"/>
            <a:chOff x="0" y="-16999"/>
            <a:chExt cx="1632675" cy="436391"/>
          </a:xfrm>
        </p:grpSpPr>
        <p:grpSp>
          <p:nvGrpSpPr>
            <p:cNvPr id="214" name="Group 124"/>
            <p:cNvGrpSpPr/>
            <p:nvPr/>
          </p:nvGrpSpPr>
          <p:grpSpPr>
            <a:xfrm>
              <a:off x="0" y="0"/>
              <a:ext cx="1632675" cy="419392"/>
              <a:chOff x="0" y="0"/>
              <a:chExt cx="7450694" cy="1913890"/>
            </a:xfrm>
          </p:grpSpPr>
          <p:sp>
            <p:nvSpPr>
              <p:cNvPr id="1048914" name="Freeform 125"/>
              <p:cNvSpPr/>
              <p:nvPr/>
            </p:nvSpPr>
            <p:spPr>
              <a:xfrm>
                <a:off x="0" y="0"/>
                <a:ext cx="7450694" cy="1913890"/>
              </a:xfrm>
              <a:custGeom>
                <a:avLst/>
                <a:ahLst/>
                <a:rect l="l" t="t" r="r" b="b"/>
                <a:pathLst>
                  <a:path w="7450694" h="1913890">
                    <a:moveTo>
                      <a:pt x="0" y="0"/>
                    </a:moveTo>
                    <a:lnTo>
                      <a:pt x="7450694" y="0"/>
                    </a:lnTo>
                    <a:lnTo>
                      <a:pt x="7450694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05497C"/>
              </a:solidFill>
            </p:spPr>
          </p:sp>
        </p:grpSp>
        <p:sp>
          <p:nvSpPr>
            <p:cNvPr id="1048915" name="TextBox 126"/>
            <p:cNvSpPr txBox="1"/>
            <p:nvPr/>
          </p:nvSpPr>
          <p:spPr>
            <a:xfrm>
              <a:off x="180229" y="-16999"/>
              <a:ext cx="1299622" cy="384037"/>
            </a:xfrm>
            <a:prstGeom prst="rect"/>
          </p:spPr>
          <p:txBody>
            <a:bodyPr anchor="t" bIns="0" lIns="0" rIns="0" rtlCol="0" tIns="0">
              <a:spAutoFit/>
            </a:bodyPr>
            <a:p>
              <a:pPr algn="ctr">
                <a:lnSpc>
                  <a:spcPts val="2520"/>
                </a:lnSpc>
                <a:spcBef>
                  <a:spcPct val="0"/>
                </a:spcBef>
              </a:pPr>
              <a:r>
                <a:rPr sz="1400" lang="en-US" spc="9">
                  <a:solidFill>
                    <a:srgbClr val="FEFEFE"/>
                  </a:solidFill>
                  <a:latin typeface="Fira Sans Light"/>
                </a:rPr>
                <a:t>Тольятти</a:t>
              </a:r>
            </a:p>
          </p:txBody>
        </p:sp>
      </p:grpSp>
      <p:grpSp>
        <p:nvGrpSpPr>
          <p:cNvPr id="215" name="Group 127"/>
          <p:cNvGrpSpPr/>
          <p:nvPr/>
        </p:nvGrpSpPr>
        <p:grpSpPr>
          <a:xfrm>
            <a:off x="3203826" y="6939011"/>
            <a:ext cx="1103519" cy="372226"/>
            <a:chOff x="0" y="-16999"/>
            <a:chExt cx="1632675" cy="436391"/>
          </a:xfrm>
        </p:grpSpPr>
        <p:grpSp>
          <p:nvGrpSpPr>
            <p:cNvPr id="216" name="Group 128"/>
            <p:cNvGrpSpPr/>
            <p:nvPr/>
          </p:nvGrpSpPr>
          <p:grpSpPr>
            <a:xfrm>
              <a:off x="0" y="0"/>
              <a:ext cx="1632675" cy="419392"/>
              <a:chOff x="0" y="0"/>
              <a:chExt cx="7450694" cy="1913890"/>
            </a:xfrm>
          </p:grpSpPr>
          <p:sp>
            <p:nvSpPr>
              <p:cNvPr id="1048916" name="Freeform 129"/>
              <p:cNvSpPr/>
              <p:nvPr/>
            </p:nvSpPr>
            <p:spPr>
              <a:xfrm>
                <a:off x="0" y="0"/>
                <a:ext cx="7450694" cy="1913890"/>
              </a:xfrm>
              <a:custGeom>
                <a:avLst/>
                <a:ahLst/>
                <a:rect l="l" t="t" r="r" b="b"/>
                <a:pathLst>
                  <a:path w="7450694" h="1913890">
                    <a:moveTo>
                      <a:pt x="0" y="0"/>
                    </a:moveTo>
                    <a:lnTo>
                      <a:pt x="7450694" y="0"/>
                    </a:lnTo>
                    <a:lnTo>
                      <a:pt x="7450694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05497C"/>
              </a:solidFill>
            </p:spPr>
          </p:sp>
        </p:grpSp>
        <p:sp>
          <p:nvSpPr>
            <p:cNvPr id="1048917" name="TextBox 130"/>
            <p:cNvSpPr txBox="1"/>
            <p:nvPr/>
          </p:nvSpPr>
          <p:spPr>
            <a:xfrm>
              <a:off x="180229" y="-16999"/>
              <a:ext cx="1299622" cy="384037"/>
            </a:xfrm>
            <a:prstGeom prst="rect"/>
          </p:spPr>
          <p:txBody>
            <a:bodyPr anchor="t" bIns="0" lIns="0" rIns="0" rtlCol="0" tIns="0">
              <a:spAutoFit/>
            </a:bodyPr>
            <a:p>
              <a:pPr algn="ctr">
                <a:lnSpc>
                  <a:spcPts val="2520"/>
                </a:lnSpc>
                <a:spcBef>
                  <a:spcPct val="0"/>
                </a:spcBef>
              </a:pPr>
              <a:r>
                <a:rPr dirty="0" sz="1400" lang="en-US" spc="9" err="1">
                  <a:solidFill>
                    <a:srgbClr val="FEFEFE"/>
                  </a:solidFill>
                  <a:latin typeface="Fira Sans Light"/>
                </a:rPr>
                <a:t>Саратов</a:t>
              </a:r>
              <a:endParaRPr dirty="0" sz="1400" lang="en-US" spc="9">
                <a:solidFill>
                  <a:srgbClr val="FEFEFE"/>
                </a:solidFill>
                <a:latin typeface="Fira Sans Light"/>
              </a:endParaRPr>
            </a:p>
          </p:txBody>
        </p:sp>
      </p:grpSp>
      <p:pic>
        <p:nvPicPr>
          <p:cNvPr id="2097215" name="Picture 132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rcRect/>
          <a:stretch>
            <a:fillRect/>
          </a:stretch>
        </p:blipFill>
        <p:spPr>
          <a:xfrm>
            <a:off x="14958675" y="6567631"/>
            <a:ext cx="401860" cy="535165"/>
          </a:xfrm>
          <a:prstGeom prst="rect"/>
        </p:spPr>
      </p:pic>
      <p:pic>
        <p:nvPicPr>
          <p:cNvPr id="2097216" name="Picture 133"/>
          <p:cNvPicPr>
            <a:picLocks noChangeAspect="1"/>
          </p:cNvPicPr>
          <p:nvPr/>
        </p:nvPicPr>
        <p:blipFill>
          <a:blip xmlns:r="http://schemas.openxmlformats.org/officeDocument/2006/relationships" r:embed="rId3" cstate="print"/>
          <a:srcRect/>
          <a:stretch>
            <a:fillRect/>
          </a:stretch>
        </p:blipFill>
        <p:spPr>
          <a:xfrm>
            <a:off x="14910527" y="8353342"/>
            <a:ext cx="470499" cy="603203"/>
          </a:xfrm>
          <a:prstGeom prst="rect"/>
        </p:spPr>
      </p:pic>
      <p:pic>
        <p:nvPicPr>
          <p:cNvPr id="2097217" name="Picture 134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rcRect/>
          <a:stretch>
            <a:fillRect/>
          </a:stretch>
        </p:blipFill>
        <p:spPr>
          <a:xfrm>
            <a:off x="14971219" y="7462102"/>
            <a:ext cx="389316" cy="518460"/>
          </a:xfrm>
          <a:prstGeom prst="rect"/>
        </p:spPr>
      </p:pic>
      <p:pic>
        <p:nvPicPr>
          <p:cNvPr id="2097218" name="Picture 135"/>
          <p:cNvPicPr>
            <a:picLocks noChangeAspect="1"/>
          </p:cNvPicPr>
          <p:nvPr/>
        </p:nvPicPr>
        <p:blipFill>
          <a:blip xmlns:r="http://schemas.openxmlformats.org/officeDocument/2006/relationships" r:embed="rId5"/>
          <a:srcRect/>
          <a:stretch>
            <a:fillRect/>
          </a:stretch>
        </p:blipFill>
        <p:spPr>
          <a:xfrm>
            <a:off x="14754754" y="9248266"/>
            <a:ext cx="762672" cy="603204"/>
          </a:xfrm>
          <a:prstGeom prst="rect"/>
        </p:spPr>
      </p:pic>
      <p:pic>
        <p:nvPicPr>
          <p:cNvPr id="2097219" name="Picture 136"/>
          <p:cNvPicPr>
            <a:picLocks noChangeAspect="1"/>
          </p:cNvPicPr>
          <p:nvPr/>
        </p:nvPicPr>
        <p:blipFill>
          <a:blip xmlns:r="http://schemas.openxmlformats.org/officeDocument/2006/relationships" r:embed="rId3" cstate="print"/>
          <a:srcRect/>
          <a:stretch>
            <a:fillRect/>
          </a:stretch>
        </p:blipFill>
        <p:spPr>
          <a:xfrm>
            <a:off x="2858123" y="8017013"/>
            <a:ext cx="470499" cy="603204"/>
          </a:xfrm>
          <a:prstGeom prst="rect"/>
        </p:spPr>
      </p:pic>
      <p:pic>
        <p:nvPicPr>
          <p:cNvPr id="2097220" name="Picture 137"/>
          <p:cNvPicPr>
            <a:picLocks noChangeAspect="1"/>
          </p:cNvPicPr>
          <p:nvPr/>
        </p:nvPicPr>
        <p:blipFill>
          <a:blip xmlns:r="http://schemas.openxmlformats.org/officeDocument/2006/relationships" r:embed="rId3" cstate="print"/>
          <a:srcRect/>
          <a:stretch>
            <a:fillRect/>
          </a:stretch>
        </p:blipFill>
        <p:spPr>
          <a:xfrm>
            <a:off x="3614246" y="8305503"/>
            <a:ext cx="470499" cy="603204"/>
          </a:xfrm>
          <a:prstGeom prst="rect"/>
        </p:spPr>
      </p:pic>
      <p:pic>
        <p:nvPicPr>
          <p:cNvPr id="2097221" name="Picture 138"/>
          <p:cNvPicPr>
            <a:picLocks noChangeAspect="1"/>
          </p:cNvPicPr>
          <p:nvPr/>
        </p:nvPicPr>
        <p:blipFill>
          <a:blip xmlns:r="http://schemas.openxmlformats.org/officeDocument/2006/relationships" r:embed="rId3" cstate="print"/>
          <a:srcRect/>
          <a:stretch>
            <a:fillRect/>
          </a:stretch>
        </p:blipFill>
        <p:spPr>
          <a:xfrm>
            <a:off x="2076505" y="4868999"/>
            <a:ext cx="334731" cy="429142"/>
          </a:xfrm>
          <a:prstGeom prst="rect"/>
        </p:spPr>
      </p:pic>
      <p:sp>
        <p:nvSpPr>
          <p:cNvPr id="1048918" name="TextBox 141"/>
          <p:cNvSpPr txBox="1"/>
          <p:nvPr/>
        </p:nvSpPr>
        <p:spPr>
          <a:xfrm>
            <a:off x="360388" y="451070"/>
            <a:ext cx="9016676" cy="1393825"/>
          </a:xfrm>
          <a:prstGeom prst="rect"/>
        </p:spPr>
        <p:txBody>
          <a:bodyPr anchor="t" bIns="0" lIns="0" rIns="0" rtlCol="0" tIns="0" wrap="square">
            <a:spAutoFit/>
          </a:bodyPr>
          <a:p>
            <a:pPr>
              <a:lnSpc>
                <a:spcPts val="5600"/>
              </a:lnSpc>
              <a:spcBef>
                <a:spcPct val="0"/>
              </a:spcBef>
            </a:pPr>
            <a:r>
              <a:rPr dirty="0" sz="4000" lang="en-US" spc="20">
                <a:solidFill>
                  <a:srgbClr val="05497C"/>
                </a:solidFill>
                <a:latin typeface="Fira Sans Medium Bold"/>
              </a:rPr>
              <a:t>ГЕОГРАФИЯ ЭКСПОРТНЫХ СЕРВИСОВ И ОФИСЫ «ЕВРОПАК»</a:t>
            </a:r>
          </a:p>
        </p:txBody>
      </p:sp>
      <p:pic>
        <p:nvPicPr>
          <p:cNvPr id="2097222" name="Picture 142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rcRect/>
          <a:stretch>
            <a:fillRect/>
          </a:stretch>
        </p:blipFill>
        <p:spPr>
          <a:xfrm>
            <a:off x="5903354" y="5905897"/>
            <a:ext cx="241725" cy="321909"/>
          </a:xfrm>
          <a:prstGeom prst="rect"/>
        </p:spPr>
      </p:pic>
      <p:pic>
        <p:nvPicPr>
          <p:cNvPr id="2097223" name="Picture 143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rcRect/>
          <a:stretch>
            <a:fillRect/>
          </a:stretch>
        </p:blipFill>
        <p:spPr>
          <a:xfrm>
            <a:off x="2919458" y="5491926"/>
            <a:ext cx="269479" cy="358870"/>
          </a:xfrm>
          <a:prstGeom prst="rect"/>
        </p:spPr>
      </p:pic>
      <p:pic>
        <p:nvPicPr>
          <p:cNvPr id="2097224" name="Picture 144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rcRect/>
          <a:stretch>
            <a:fillRect/>
          </a:stretch>
        </p:blipFill>
        <p:spPr>
          <a:xfrm>
            <a:off x="6692029" y="6626841"/>
            <a:ext cx="263664" cy="351127"/>
          </a:xfrm>
          <a:prstGeom prst="rect"/>
        </p:spPr>
      </p:pic>
      <p:pic>
        <p:nvPicPr>
          <p:cNvPr id="2097225" name="Picture 145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rcRect/>
          <a:stretch>
            <a:fillRect/>
          </a:stretch>
        </p:blipFill>
        <p:spPr>
          <a:xfrm>
            <a:off x="6555172" y="5945996"/>
            <a:ext cx="252216" cy="335881"/>
          </a:xfrm>
          <a:prstGeom prst="rect"/>
        </p:spPr>
      </p:pic>
      <p:pic>
        <p:nvPicPr>
          <p:cNvPr id="2097226" name="Picture 146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rcRect/>
          <a:stretch>
            <a:fillRect/>
          </a:stretch>
        </p:blipFill>
        <p:spPr>
          <a:xfrm>
            <a:off x="3282795" y="7290299"/>
            <a:ext cx="267221" cy="355864"/>
          </a:xfrm>
          <a:prstGeom prst="rect"/>
        </p:spPr>
      </p:pic>
      <p:pic>
        <p:nvPicPr>
          <p:cNvPr id="2097227" name="Picture 147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rcRect/>
          <a:stretch>
            <a:fillRect/>
          </a:stretch>
        </p:blipFill>
        <p:spPr>
          <a:xfrm>
            <a:off x="2974904" y="7495974"/>
            <a:ext cx="274472" cy="365519"/>
          </a:xfrm>
          <a:prstGeom prst="rect"/>
        </p:spPr>
      </p:pic>
      <p:pic>
        <p:nvPicPr>
          <p:cNvPr id="2097228" name="Picture 148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rcRect/>
          <a:stretch>
            <a:fillRect/>
          </a:stretch>
        </p:blipFill>
        <p:spPr>
          <a:xfrm>
            <a:off x="6351704" y="7170229"/>
            <a:ext cx="283052" cy="376946"/>
          </a:xfrm>
          <a:prstGeom prst="rect"/>
        </p:spPr>
      </p:pic>
      <p:pic>
        <p:nvPicPr>
          <p:cNvPr id="2097229" name="Picture 149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rcRect/>
          <a:stretch>
            <a:fillRect/>
          </a:stretch>
        </p:blipFill>
        <p:spPr>
          <a:xfrm>
            <a:off x="3623914" y="5624478"/>
            <a:ext cx="262706" cy="349851"/>
          </a:xfrm>
          <a:prstGeom prst="rect"/>
        </p:spPr>
      </p:pic>
      <p:pic>
        <p:nvPicPr>
          <p:cNvPr id="2097230" name="Picture 150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rcRect/>
          <a:stretch>
            <a:fillRect/>
          </a:stretch>
        </p:blipFill>
        <p:spPr>
          <a:xfrm>
            <a:off x="3667176" y="6039420"/>
            <a:ext cx="275358" cy="366699"/>
          </a:xfrm>
          <a:prstGeom prst="rect"/>
        </p:spPr>
      </p:pic>
      <p:pic>
        <p:nvPicPr>
          <p:cNvPr id="2097231" name="Picture 151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rcRect/>
          <a:stretch>
            <a:fillRect/>
          </a:stretch>
        </p:blipFill>
        <p:spPr>
          <a:xfrm>
            <a:off x="3615241" y="6391596"/>
            <a:ext cx="271380" cy="361402"/>
          </a:xfrm>
          <a:prstGeom prst="rect"/>
        </p:spPr>
      </p:pic>
      <p:pic>
        <p:nvPicPr>
          <p:cNvPr id="2097232" name="Picture 152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rcRect/>
          <a:stretch>
            <a:fillRect/>
          </a:stretch>
        </p:blipFill>
        <p:spPr>
          <a:xfrm>
            <a:off x="3040471" y="6496337"/>
            <a:ext cx="285270" cy="379900"/>
          </a:xfrm>
          <a:prstGeom prst="rect"/>
        </p:spPr>
      </p:pic>
      <p:pic>
        <p:nvPicPr>
          <p:cNvPr id="2097233" name="Picture 153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rcRect/>
          <a:stretch>
            <a:fillRect/>
          </a:stretch>
        </p:blipFill>
        <p:spPr>
          <a:xfrm>
            <a:off x="2571482" y="6185390"/>
            <a:ext cx="279591" cy="372336"/>
          </a:xfrm>
          <a:prstGeom prst="rect"/>
        </p:spPr>
      </p:pic>
      <p:pic>
        <p:nvPicPr>
          <p:cNvPr id="2097234" name="Picture 154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rcRect/>
          <a:stretch>
            <a:fillRect/>
          </a:stretch>
        </p:blipFill>
        <p:spPr>
          <a:xfrm>
            <a:off x="2661608" y="5777941"/>
            <a:ext cx="276825" cy="368652"/>
          </a:xfrm>
          <a:prstGeom prst="rect"/>
        </p:spPr>
      </p:pic>
      <p:pic>
        <p:nvPicPr>
          <p:cNvPr id="2097235" name="Picture 156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rcRect/>
          <a:stretch>
            <a:fillRect/>
          </a:stretch>
        </p:blipFill>
        <p:spPr>
          <a:xfrm>
            <a:off x="5069550" y="4945185"/>
            <a:ext cx="266753" cy="355241"/>
          </a:xfrm>
          <a:prstGeom prst="rect"/>
        </p:spPr>
      </p:pic>
      <p:pic>
        <p:nvPicPr>
          <p:cNvPr id="2097236" name="Picture 157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rcRect/>
          <a:stretch>
            <a:fillRect/>
          </a:stretch>
        </p:blipFill>
        <p:spPr>
          <a:xfrm>
            <a:off x="4317060" y="4431034"/>
            <a:ext cx="260692" cy="347168"/>
          </a:xfrm>
          <a:prstGeom prst="rect"/>
        </p:spPr>
      </p:pic>
      <p:pic>
        <p:nvPicPr>
          <p:cNvPr id="2097237" name="Picture 158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rcRect/>
          <a:stretch>
            <a:fillRect/>
          </a:stretch>
        </p:blipFill>
        <p:spPr>
          <a:xfrm>
            <a:off x="4948596" y="5848209"/>
            <a:ext cx="271470" cy="361522"/>
          </a:xfrm>
          <a:prstGeom prst="rect"/>
        </p:spPr>
      </p:pic>
      <p:pic>
        <p:nvPicPr>
          <p:cNvPr id="2097238" name="Picture 159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rcRect/>
          <a:stretch>
            <a:fillRect/>
          </a:stretch>
        </p:blipFill>
        <p:spPr>
          <a:xfrm>
            <a:off x="6087637" y="5765747"/>
            <a:ext cx="265180" cy="353146"/>
          </a:xfrm>
          <a:prstGeom prst="rect"/>
        </p:spPr>
      </p:pic>
      <p:pic>
        <p:nvPicPr>
          <p:cNvPr id="2097239" name="Picture 160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rcRect/>
          <a:stretch>
            <a:fillRect/>
          </a:stretch>
        </p:blipFill>
        <p:spPr>
          <a:xfrm>
            <a:off x="5870725" y="6506684"/>
            <a:ext cx="265180" cy="353146"/>
          </a:xfrm>
          <a:prstGeom prst="rect"/>
        </p:spPr>
      </p:pic>
      <p:pic>
        <p:nvPicPr>
          <p:cNvPr id="2097240" name="Picture 161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rcRect/>
          <a:stretch>
            <a:fillRect/>
          </a:stretch>
        </p:blipFill>
        <p:spPr>
          <a:xfrm>
            <a:off x="6337658" y="7728354"/>
            <a:ext cx="265180" cy="353146"/>
          </a:xfrm>
          <a:prstGeom prst="rect"/>
        </p:spPr>
      </p:pic>
      <p:pic>
        <p:nvPicPr>
          <p:cNvPr id="2097241" name="Picture 162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rcRect/>
          <a:stretch>
            <a:fillRect/>
          </a:stretch>
        </p:blipFill>
        <p:spPr>
          <a:xfrm>
            <a:off x="6948026" y="6470577"/>
            <a:ext cx="265180" cy="353146"/>
          </a:xfrm>
          <a:prstGeom prst="rect"/>
        </p:spPr>
      </p:pic>
      <p:pic>
        <p:nvPicPr>
          <p:cNvPr id="2097242" name="Picture 163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rcRect/>
          <a:stretch>
            <a:fillRect/>
          </a:stretch>
        </p:blipFill>
        <p:spPr>
          <a:xfrm>
            <a:off x="6758642" y="5970976"/>
            <a:ext cx="265180" cy="353146"/>
          </a:xfrm>
          <a:prstGeom prst="rect"/>
        </p:spPr>
      </p:pic>
      <p:pic>
        <p:nvPicPr>
          <p:cNvPr id="2097243" name="Picture 164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rcRect/>
          <a:stretch>
            <a:fillRect/>
          </a:stretch>
        </p:blipFill>
        <p:spPr>
          <a:xfrm>
            <a:off x="6948026" y="5325324"/>
            <a:ext cx="265180" cy="353146"/>
          </a:xfrm>
          <a:prstGeom prst="rect"/>
        </p:spPr>
      </p:pic>
      <p:pic>
        <p:nvPicPr>
          <p:cNvPr id="2097244" name="Picture 165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rcRect/>
          <a:stretch>
            <a:fillRect/>
          </a:stretch>
        </p:blipFill>
        <p:spPr>
          <a:xfrm>
            <a:off x="9414986" y="6177876"/>
            <a:ext cx="265180" cy="353146"/>
          </a:xfrm>
          <a:prstGeom prst="rect"/>
        </p:spPr>
      </p:pic>
      <p:pic>
        <p:nvPicPr>
          <p:cNvPr id="2097245" name="Picture 166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rcRect/>
          <a:stretch>
            <a:fillRect/>
          </a:stretch>
        </p:blipFill>
        <p:spPr>
          <a:xfrm>
            <a:off x="11048387" y="6492420"/>
            <a:ext cx="265180" cy="353146"/>
          </a:xfrm>
          <a:prstGeom prst="rect"/>
        </p:spPr>
      </p:pic>
      <p:grpSp>
        <p:nvGrpSpPr>
          <p:cNvPr id="217" name="Group 167"/>
          <p:cNvGrpSpPr/>
          <p:nvPr/>
        </p:nvGrpSpPr>
        <p:grpSpPr>
          <a:xfrm>
            <a:off x="13200307" y="5431017"/>
            <a:ext cx="2205074" cy="641618"/>
            <a:chOff x="0" y="-16999"/>
            <a:chExt cx="2940099" cy="855491"/>
          </a:xfrm>
        </p:grpSpPr>
        <p:grpSp>
          <p:nvGrpSpPr>
            <p:cNvPr id="218" name="Group 168"/>
            <p:cNvGrpSpPr/>
            <p:nvPr/>
          </p:nvGrpSpPr>
          <p:grpSpPr>
            <a:xfrm>
              <a:off x="0" y="0"/>
              <a:ext cx="2940099" cy="838492"/>
              <a:chOff x="0" y="0"/>
              <a:chExt cx="13417106" cy="3826448"/>
            </a:xfrm>
          </p:grpSpPr>
          <p:sp>
            <p:nvSpPr>
              <p:cNvPr id="1048919" name="Freeform 169"/>
              <p:cNvSpPr/>
              <p:nvPr/>
            </p:nvSpPr>
            <p:spPr>
              <a:xfrm>
                <a:off x="0" y="0"/>
                <a:ext cx="13417107" cy="3826448"/>
              </a:xfrm>
              <a:custGeom>
                <a:avLst/>
                <a:ahLst/>
                <a:rect l="l" t="t" r="r" b="b"/>
                <a:pathLst>
                  <a:path w="13417107" h="3826448">
                    <a:moveTo>
                      <a:pt x="0" y="0"/>
                    </a:moveTo>
                    <a:lnTo>
                      <a:pt x="13417107" y="0"/>
                    </a:lnTo>
                    <a:lnTo>
                      <a:pt x="13417107" y="3826448"/>
                    </a:lnTo>
                    <a:lnTo>
                      <a:pt x="0" y="3826448"/>
                    </a:lnTo>
                    <a:close/>
                  </a:path>
                </a:pathLst>
              </a:custGeom>
              <a:solidFill>
                <a:srgbClr val="05497C"/>
              </a:solidFill>
            </p:spPr>
          </p:sp>
        </p:grpSp>
        <p:sp>
          <p:nvSpPr>
            <p:cNvPr id="1048920" name="TextBox 170"/>
            <p:cNvSpPr txBox="1"/>
            <p:nvPr/>
          </p:nvSpPr>
          <p:spPr>
            <a:xfrm>
              <a:off x="324555" y="-16999"/>
              <a:ext cx="2340342" cy="824865"/>
            </a:xfrm>
            <a:prstGeom prst="rect"/>
          </p:spPr>
          <p:txBody>
            <a:bodyPr anchor="t" bIns="0" lIns="0" rIns="0" rtlCol="0" tIns="0">
              <a:spAutoFit/>
            </a:bodyPr>
            <a:p>
              <a:pPr algn="ctr">
                <a:lnSpc>
                  <a:spcPts val="2520"/>
                </a:lnSpc>
                <a:spcBef>
                  <a:spcPct val="0"/>
                </a:spcBef>
              </a:pPr>
              <a:r>
                <a:rPr dirty="0" sz="1400" lang="en-US" spc="9" err="1">
                  <a:solidFill>
                    <a:srgbClr val="FEFEFE"/>
                  </a:solidFill>
                  <a:latin typeface="Fira Sans Light"/>
                </a:rPr>
                <a:t>Петропавловск-Камчатский</a:t>
              </a:r>
              <a:endParaRPr dirty="0" sz="1400" lang="en-US" spc="9">
                <a:solidFill>
                  <a:srgbClr val="FEFEFE"/>
                </a:solidFill>
                <a:latin typeface="Fira Sans Light"/>
              </a:endParaRPr>
            </a:p>
          </p:txBody>
        </p:sp>
      </p:grpSp>
      <p:pic>
        <p:nvPicPr>
          <p:cNvPr id="2097246" name="Picture 171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rcRect/>
          <a:stretch>
            <a:fillRect/>
          </a:stretch>
        </p:blipFill>
        <p:spPr>
          <a:xfrm>
            <a:off x="13685195" y="6097498"/>
            <a:ext cx="220841" cy="294098"/>
          </a:xfrm>
          <a:prstGeom prst="rect"/>
        </p:spPr>
      </p:pic>
      <p:pic>
        <p:nvPicPr>
          <p:cNvPr id="2097247" name="Picture 172"/>
          <p:cNvPicPr>
            <a:picLocks noChangeAspect="1"/>
          </p:cNvPicPr>
          <p:nvPr/>
        </p:nvPicPr>
        <p:blipFill>
          <a:blip xmlns:r="http://schemas.openxmlformats.org/officeDocument/2006/relationships" r:embed="rId5"/>
          <a:srcRect/>
          <a:stretch>
            <a:fillRect/>
          </a:stretch>
        </p:blipFill>
        <p:spPr>
          <a:xfrm>
            <a:off x="6722351" y="7587109"/>
            <a:ext cx="742407" cy="587176"/>
          </a:xfrm>
          <a:prstGeom prst="rect"/>
        </p:spPr>
      </p:pic>
      <p:pic>
        <p:nvPicPr>
          <p:cNvPr id="2097248" name="Picture 173"/>
          <p:cNvPicPr>
            <a:picLocks noChangeAspect="1"/>
          </p:cNvPicPr>
          <p:nvPr/>
        </p:nvPicPr>
        <p:blipFill>
          <a:blip xmlns:r="http://schemas.openxmlformats.org/officeDocument/2006/relationships" r:embed="rId5"/>
          <a:srcRect/>
          <a:stretch>
            <a:fillRect/>
          </a:stretch>
        </p:blipFill>
        <p:spPr>
          <a:xfrm>
            <a:off x="9752883" y="6784383"/>
            <a:ext cx="742407" cy="587176"/>
          </a:xfrm>
          <a:prstGeom prst="rect"/>
        </p:spPr>
      </p:pic>
      <p:pic>
        <p:nvPicPr>
          <p:cNvPr id="2097249" name="Picture 174"/>
          <p:cNvPicPr>
            <a:picLocks noChangeAspect="1"/>
          </p:cNvPicPr>
          <p:nvPr/>
        </p:nvPicPr>
        <p:blipFill>
          <a:blip xmlns:r="http://schemas.openxmlformats.org/officeDocument/2006/relationships" r:embed="rId5"/>
          <a:srcRect/>
          <a:stretch>
            <a:fillRect/>
          </a:stretch>
        </p:blipFill>
        <p:spPr>
          <a:xfrm>
            <a:off x="10753360" y="7066069"/>
            <a:ext cx="742407" cy="587176"/>
          </a:xfrm>
          <a:prstGeom prst="rect"/>
        </p:spPr>
      </p:pic>
      <p:sp>
        <p:nvSpPr>
          <p:cNvPr id="1048921" name="TextBox 175"/>
          <p:cNvSpPr txBox="1"/>
          <p:nvPr/>
        </p:nvSpPr>
        <p:spPr>
          <a:xfrm>
            <a:off x="15136090" y="6485553"/>
            <a:ext cx="1882527" cy="622222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dirty="0" sz="1800" lang="en-US" spc="9" err="1">
                <a:solidFill>
                  <a:srgbClr val="FEFEFE"/>
                </a:solidFill>
                <a:latin typeface="Fira Sans Light"/>
              </a:rPr>
              <a:t>Офисы</a:t>
            </a:r>
            <a:endParaRPr dirty="0" sz="1800" lang="ru-RU" spc="9">
              <a:solidFill>
                <a:srgbClr val="FEFEFE"/>
              </a:solidFill>
              <a:latin typeface="Fira Sans Light"/>
            </a:endParaRPr>
          </a:p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dirty="0" sz="1800" lang="ru-RU" spc="9">
                <a:solidFill>
                  <a:srgbClr val="FEFEFE"/>
                </a:solidFill>
                <a:latin typeface="Fira Sans Light"/>
              </a:rPr>
              <a:t>     </a:t>
            </a:r>
            <a:r>
              <a:rPr dirty="0" sz="1800" lang="en-US" spc="9" err="1">
                <a:solidFill>
                  <a:srgbClr val="FEFEFE"/>
                </a:solidFill>
                <a:latin typeface="Fira Sans Light"/>
              </a:rPr>
              <a:t>компании</a:t>
            </a:r>
            <a:endParaRPr dirty="0" sz="1800" lang="en-US" spc="9">
              <a:solidFill>
                <a:srgbClr val="FEFEFE"/>
              </a:solidFill>
              <a:latin typeface="Fira Sans Light"/>
            </a:endParaRPr>
          </a:p>
        </p:txBody>
      </p:sp>
      <p:sp>
        <p:nvSpPr>
          <p:cNvPr id="1048922" name="TextBox 176"/>
          <p:cNvSpPr txBox="1"/>
          <p:nvPr/>
        </p:nvSpPr>
        <p:spPr>
          <a:xfrm>
            <a:off x="15700098" y="7428467"/>
            <a:ext cx="2908143" cy="630555"/>
          </a:xfrm>
          <a:prstGeom prst="rect"/>
        </p:spPr>
        <p:txBody>
          <a:bodyPr anchor="t" bIns="0" lIns="0" rIns="0" rtlCol="0" tIns="0">
            <a:spAutoFit/>
          </a:bodyPr>
          <a:p>
            <a:pPr>
              <a:lnSpc>
                <a:spcPts val="2520"/>
              </a:lnSpc>
              <a:spcBef>
                <a:spcPct val="0"/>
              </a:spcBef>
            </a:pPr>
            <a:r>
              <a:rPr dirty="0" sz="1800" lang="en-US" spc="9" err="1">
                <a:solidFill>
                  <a:srgbClr val="FEFEFE"/>
                </a:solidFill>
                <a:latin typeface="Fira Sans Light"/>
              </a:rPr>
              <a:t>Города</a:t>
            </a:r>
            <a:r>
              <a:rPr dirty="0" sz="1800" lang="en-US" spc="9">
                <a:solidFill>
                  <a:srgbClr val="FEFEFE"/>
                </a:solidFill>
                <a:latin typeface="Fira Sans Light"/>
              </a:rPr>
              <a:t> </a:t>
            </a:r>
            <a:r>
              <a:rPr dirty="0" sz="1800" lang="en-US" spc="9" err="1">
                <a:solidFill>
                  <a:srgbClr val="FEFEFE"/>
                </a:solidFill>
                <a:latin typeface="Fira Sans Light"/>
              </a:rPr>
              <a:t>экспортных</a:t>
            </a:r>
            <a:r>
              <a:rPr dirty="0" sz="1800" lang="en-US" spc="9">
                <a:solidFill>
                  <a:srgbClr val="FEFEFE"/>
                </a:solidFill>
                <a:latin typeface="Fira Sans Light"/>
              </a:rPr>
              <a:t> </a:t>
            </a:r>
            <a:r>
              <a:rPr dirty="0" sz="1800" lang="en-US" spc="9" err="1">
                <a:solidFill>
                  <a:srgbClr val="FEFEFE"/>
                </a:solidFill>
                <a:latin typeface="Fira Sans Light"/>
              </a:rPr>
              <a:t>отгрузок</a:t>
            </a:r>
            <a:r>
              <a:rPr dirty="0" sz="1800" lang="en-US" spc="9">
                <a:solidFill>
                  <a:srgbClr val="FEFEFE"/>
                </a:solidFill>
                <a:latin typeface="Fira Sans Light"/>
              </a:rPr>
              <a:t>  </a:t>
            </a:r>
          </a:p>
        </p:txBody>
      </p:sp>
      <p:sp>
        <p:nvSpPr>
          <p:cNvPr id="1048923" name="TextBox 177"/>
          <p:cNvSpPr txBox="1"/>
          <p:nvPr/>
        </p:nvSpPr>
        <p:spPr>
          <a:xfrm>
            <a:off x="15693840" y="8462102"/>
            <a:ext cx="2381845" cy="316230"/>
          </a:xfrm>
          <a:prstGeom prst="rect"/>
        </p:spPr>
        <p:txBody>
          <a:bodyPr anchor="t" bIns="0" lIns="0" rIns="0" rtlCol="0" tIns="0">
            <a:spAutoFit/>
          </a:bodyPr>
          <a:p>
            <a:pPr>
              <a:lnSpc>
                <a:spcPts val="2520"/>
              </a:lnSpc>
              <a:spcBef>
                <a:spcPct val="0"/>
              </a:spcBef>
            </a:pPr>
            <a:r>
              <a:rPr dirty="0" sz="1800" lang="en-US" spc="9" err="1">
                <a:solidFill>
                  <a:srgbClr val="FEFEFE"/>
                </a:solidFill>
                <a:latin typeface="Fira Sans Light"/>
              </a:rPr>
              <a:t>Порты</a:t>
            </a:r>
            <a:r>
              <a:rPr dirty="0" sz="1800" lang="en-US" spc="9">
                <a:solidFill>
                  <a:srgbClr val="FEFEFE"/>
                </a:solidFill>
                <a:latin typeface="Fira Sans Light"/>
              </a:rPr>
              <a:t> </a:t>
            </a:r>
            <a:r>
              <a:rPr dirty="0" sz="1800" lang="en-US" spc="9" err="1">
                <a:solidFill>
                  <a:srgbClr val="FEFEFE"/>
                </a:solidFill>
                <a:latin typeface="Fira Sans Light"/>
              </a:rPr>
              <a:t>отгрузок</a:t>
            </a:r>
            <a:endParaRPr dirty="0" sz="1800" lang="en-US" spc="9">
              <a:solidFill>
                <a:srgbClr val="FEFEFE"/>
              </a:solidFill>
              <a:latin typeface="Fira Sans Light"/>
            </a:endParaRPr>
          </a:p>
        </p:txBody>
      </p:sp>
      <p:sp>
        <p:nvSpPr>
          <p:cNvPr id="1048924" name="TextBox 178"/>
          <p:cNvSpPr txBox="1"/>
          <p:nvPr/>
        </p:nvSpPr>
        <p:spPr>
          <a:xfrm>
            <a:off x="15693840" y="9248266"/>
            <a:ext cx="2349326" cy="630555"/>
          </a:xfrm>
          <a:prstGeom prst="rect"/>
        </p:spPr>
        <p:txBody>
          <a:bodyPr anchor="t" bIns="0" lIns="0" rIns="0" rtlCol="0" tIns="0">
            <a:spAutoFit/>
          </a:bodyPr>
          <a:p>
            <a:pPr>
              <a:lnSpc>
                <a:spcPts val="2520"/>
              </a:lnSpc>
              <a:spcBef>
                <a:spcPct val="0"/>
              </a:spcBef>
            </a:pPr>
            <a:r>
              <a:rPr dirty="0" sz="1800" lang="en-US" spc="9" err="1">
                <a:solidFill>
                  <a:srgbClr val="FEFEFE"/>
                </a:solidFill>
                <a:latin typeface="Fira Sans Light"/>
              </a:rPr>
              <a:t>Погранпереходы</a:t>
            </a:r>
            <a:r>
              <a:rPr dirty="0" sz="1800" lang="en-US" spc="9">
                <a:solidFill>
                  <a:srgbClr val="FEFEFE"/>
                </a:solidFill>
                <a:latin typeface="Fira Sans Light"/>
              </a:rPr>
              <a:t> </a:t>
            </a:r>
            <a:r>
              <a:rPr dirty="0" sz="1800" lang="en-US" spc="9" err="1">
                <a:solidFill>
                  <a:srgbClr val="FEFEFE"/>
                </a:solidFill>
                <a:latin typeface="Fira Sans Light"/>
              </a:rPr>
              <a:t>отгрузок</a:t>
            </a:r>
            <a:endParaRPr dirty="0" sz="1800" lang="en-US" spc="9">
              <a:solidFill>
                <a:srgbClr val="FEFEFE"/>
              </a:solidFill>
              <a:latin typeface="Fira Sans Light"/>
            </a:endParaRPr>
          </a:p>
        </p:txBody>
      </p:sp>
      <p:sp>
        <p:nvSpPr>
          <p:cNvPr id="1048925" name="TextBox 179"/>
          <p:cNvSpPr txBox="1"/>
          <p:nvPr/>
        </p:nvSpPr>
        <p:spPr>
          <a:xfrm>
            <a:off x="8003278" y="3167361"/>
            <a:ext cx="5743873" cy="422275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dirty="0" sz="2499" lang="en-US" spc="877" err="1">
                <a:solidFill>
                  <a:srgbClr val="05497C"/>
                </a:solidFill>
                <a:latin typeface="Fira Sans Medium Bold"/>
              </a:rPr>
              <a:t>Российская</a:t>
            </a:r>
            <a:r>
              <a:rPr dirty="0" sz="2499" lang="en-US" spc="877">
                <a:solidFill>
                  <a:srgbClr val="05497C"/>
                </a:solidFill>
                <a:latin typeface="Fira Sans Medium Bold"/>
              </a:rPr>
              <a:t> </a:t>
            </a:r>
            <a:r>
              <a:rPr dirty="0" sz="2499" lang="en-US" spc="877" err="1">
                <a:solidFill>
                  <a:srgbClr val="05497C"/>
                </a:solidFill>
                <a:latin typeface="Fira Sans Medium Bold"/>
              </a:rPr>
              <a:t>Федерация</a:t>
            </a:r>
            <a:endParaRPr dirty="0" sz="2499" lang="en-US" spc="877">
              <a:solidFill>
                <a:srgbClr val="05497C"/>
              </a:solidFill>
              <a:latin typeface="Fira Sans Medium Bold"/>
            </a:endParaRPr>
          </a:p>
        </p:txBody>
      </p:sp>
      <p:sp>
        <p:nvSpPr>
          <p:cNvPr id="1048926" name="TextBox 180"/>
          <p:cNvSpPr txBox="1"/>
          <p:nvPr/>
        </p:nvSpPr>
        <p:spPr>
          <a:xfrm>
            <a:off x="7809631" y="9208971"/>
            <a:ext cx="1558420" cy="422275"/>
          </a:xfrm>
          <a:prstGeom prst="rect"/>
        </p:spPr>
        <p:txBody>
          <a:bodyPr anchor="t" bIns="0" lIns="0" rIns="0" rtlCol="0" tIns="0" wrap="square">
            <a:spAutoFit/>
          </a:bodyPr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dirty="0" sz="2499" lang="en-US" spc="877" err="1">
                <a:solidFill>
                  <a:srgbClr val="05497C"/>
                </a:solidFill>
                <a:latin typeface="Fira Sans Medium Bold"/>
              </a:rPr>
              <a:t>Китай</a:t>
            </a:r>
            <a:endParaRPr dirty="0" sz="2499" lang="en-US" spc="877">
              <a:solidFill>
                <a:srgbClr val="05497C"/>
              </a:solidFill>
              <a:latin typeface="Fira Sans Medium Bold"/>
            </a:endParaRPr>
          </a:p>
        </p:txBody>
      </p:sp>
      <p:sp>
        <p:nvSpPr>
          <p:cNvPr id="1048927" name="TextBox 181"/>
          <p:cNvSpPr txBox="1"/>
          <p:nvPr/>
        </p:nvSpPr>
        <p:spPr>
          <a:xfrm>
            <a:off x="4821862" y="7364772"/>
            <a:ext cx="1470720" cy="339725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dirty="0" sz="1999" lang="en-US" spc="221" err="1">
                <a:solidFill>
                  <a:srgbClr val="05497C"/>
                </a:solidFill>
                <a:latin typeface="Fira Sans Medium Bold"/>
              </a:rPr>
              <a:t>Казахстан</a:t>
            </a:r>
            <a:endParaRPr dirty="0" sz="1999" lang="en-US" spc="221">
              <a:solidFill>
                <a:srgbClr val="05497C"/>
              </a:solidFill>
              <a:latin typeface="Fira Sans Medium Bold"/>
            </a:endParaRPr>
          </a:p>
        </p:txBody>
      </p:sp>
      <p:pic>
        <p:nvPicPr>
          <p:cNvPr id="2097250" name="Picture 138"/>
          <p:cNvPicPr>
            <a:picLocks noChangeAspect="1"/>
          </p:cNvPicPr>
          <p:nvPr/>
        </p:nvPicPr>
        <p:blipFill>
          <a:blip xmlns:r="http://schemas.openxmlformats.org/officeDocument/2006/relationships" r:embed="rId3" cstate="print"/>
          <a:srcRect/>
          <a:stretch>
            <a:fillRect/>
          </a:stretch>
        </p:blipFill>
        <p:spPr>
          <a:xfrm>
            <a:off x="1134125" y="6120382"/>
            <a:ext cx="334731" cy="429142"/>
          </a:xfrm>
          <a:prstGeom prst="rect"/>
        </p:spPr>
      </p:pic>
      <p:pic>
        <p:nvPicPr>
          <p:cNvPr id="2097251" name="Picture 138"/>
          <p:cNvPicPr>
            <a:picLocks noChangeAspect="1"/>
          </p:cNvPicPr>
          <p:nvPr/>
        </p:nvPicPr>
        <p:blipFill>
          <a:blip xmlns:r="http://schemas.openxmlformats.org/officeDocument/2006/relationships" r:embed="rId3" cstate="print"/>
          <a:srcRect/>
          <a:stretch>
            <a:fillRect/>
          </a:stretch>
        </p:blipFill>
        <p:spPr>
          <a:xfrm>
            <a:off x="11786696" y="7639035"/>
            <a:ext cx="334731" cy="429142"/>
          </a:xfrm>
          <a:prstGeom prst="rect"/>
        </p:spPr>
      </p:pic>
      <p:pic>
        <p:nvPicPr>
          <p:cNvPr id="2097252" name="Picture 138"/>
          <p:cNvPicPr>
            <a:picLocks noChangeAspect="1"/>
          </p:cNvPicPr>
          <p:nvPr/>
        </p:nvPicPr>
        <p:blipFill>
          <a:blip xmlns:r="http://schemas.openxmlformats.org/officeDocument/2006/relationships" r:embed="rId3" cstate="print"/>
          <a:srcRect/>
          <a:stretch>
            <a:fillRect/>
          </a:stretch>
        </p:blipFill>
        <p:spPr>
          <a:xfrm>
            <a:off x="11371443" y="8177762"/>
            <a:ext cx="334731" cy="429142"/>
          </a:xfrm>
          <a:prstGeom prst="rect"/>
        </p:spPr>
      </p:pic>
      <p:cxnSp>
        <p:nvCxnSpPr>
          <p:cNvPr id="3145772" name="Прямая соединительная линия 188"/>
          <p:cNvCxnSpPr>
            <a:cxnSpLocks/>
          </p:cNvCxnSpPr>
          <p:nvPr/>
        </p:nvCxnSpPr>
        <p:spPr>
          <a:xfrm>
            <a:off x="76304" y="2476500"/>
            <a:ext cx="18211696" cy="0"/>
          </a:xfrm>
          <a:prstGeom prst="line"/>
          <a:ln w="38100" cap="rnd" cmpd="sng" algn="ctr">
            <a:solidFill>
              <a:schemeClr val="bg1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097253" name="Picture 2"/>
          <p:cNvPicPr>
            <a:picLocks noChangeAspect="1"/>
          </p:cNvPicPr>
          <p:nvPr/>
        </p:nvPicPr>
        <p:blipFill>
          <a:blip xmlns:r="http://schemas.openxmlformats.org/officeDocument/2006/relationships" r:embed="rId6"/>
          <a:srcRect/>
          <a:stretch>
            <a:fillRect/>
          </a:stretch>
        </p:blipFill>
        <p:spPr>
          <a:xfrm>
            <a:off x="-12370" y="9458895"/>
            <a:ext cx="1539384" cy="865007"/>
          </a:xfrm>
          <a:prstGeom prst="rect"/>
        </p:spPr>
      </p:pic>
      <p:sp>
        <p:nvSpPr>
          <p:cNvPr id="1048928" name="TextBox 189"/>
          <p:cNvSpPr txBox="1"/>
          <p:nvPr/>
        </p:nvSpPr>
        <p:spPr>
          <a:xfrm>
            <a:off x="7945635" y="7688243"/>
            <a:ext cx="1546834" cy="422808"/>
          </a:xfrm>
          <a:prstGeom prst="rect"/>
          <a:noFill/>
        </p:spPr>
        <p:txBody>
          <a:bodyPr wrap="square">
            <a:spAutoFit/>
          </a:bodyPr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dirty="0" sz="1800" lang="ru-RU" spc="221">
                <a:solidFill>
                  <a:srgbClr val="05497C"/>
                </a:solidFill>
                <a:latin typeface="Fira Sans Medium Bold"/>
              </a:rPr>
              <a:t>Монголия</a:t>
            </a:r>
            <a:endParaRPr dirty="0" sz="1800" lang="en-US" spc="221">
              <a:solidFill>
                <a:srgbClr val="05497C"/>
              </a:solidFill>
              <a:latin typeface="Fira Sans Medium Bold"/>
            </a:endParaRPr>
          </a:p>
        </p:txBody>
      </p:sp>
      <p:pic>
        <p:nvPicPr>
          <p:cNvPr id="2097254" name="Picture 148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rcRect/>
          <a:stretch>
            <a:fillRect/>
          </a:stretch>
        </p:blipFill>
        <p:spPr>
          <a:xfrm>
            <a:off x="11491658" y="7887680"/>
            <a:ext cx="283052" cy="376946"/>
          </a:xfrm>
          <a:prstGeom prst="rect"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1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55" name="Picture 2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/>
        </p:spPr>
      </p:pic>
      <p:grpSp>
        <p:nvGrpSpPr>
          <p:cNvPr id="220" name="Group 14"/>
          <p:cNvGrpSpPr/>
          <p:nvPr/>
        </p:nvGrpSpPr>
        <p:grpSpPr>
          <a:xfrm>
            <a:off x="572143" y="3585237"/>
            <a:ext cx="7712026" cy="5464380"/>
            <a:chOff x="0" y="-28575"/>
            <a:chExt cx="10282700" cy="7285840"/>
          </a:xfrm>
        </p:grpSpPr>
        <p:sp>
          <p:nvSpPr>
            <p:cNvPr id="1048929" name="TextBox 15"/>
            <p:cNvSpPr txBox="1"/>
            <p:nvPr/>
          </p:nvSpPr>
          <p:spPr>
            <a:xfrm>
              <a:off x="2912696" y="6906657"/>
              <a:ext cx="809329" cy="350607"/>
            </a:xfrm>
            <a:prstGeom prst="rect"/>
          </p:spPr>
          <p:txBody>
            <a:bodyPr anchor="t" bIns="0" lIns="0" rIns="0" rtlCol="0" tIns="0" wrap="square">
              <a:spAutoFit/>
            </a:bodyPr>
            <a:p>
              <a:pPr algn="ctr">
                <a:lnSpc>
                  <a:spcPts val="2171"/>
                </a:lnSpc>
              </a:pPr>
              <a:r>
                <a:rPr dirty="0" sz="1551" lang="en-US">
                  <a:solidFill>
                    <a:srgbClr val="000000"/>
                  </a:solidFill>
                  <a:latin typeface="Open Sans Light"/>
                </a:rPr>
                <a:t>2021</a:t>
              </a:r>
            </a:p>
          </p:txBody>
        </p:sp>
        <p:sp>
          <p:nvSpPr>
            <p:cNvPr id="1048930" name="TextBox 16"/>
            <p:cNvSpPr txBox="1"/>
            <p:nvPr/>
          </p:nvSpPr>
          <p:spPr>
            <a:xfrm>
              <a:off x="6888028" y="6906656"/>
              <a:ext cx="2711350" cy="350609"/>
            </a:xfrm>
            <a:prstGeom prst="rect"/>
          </p:spPr>
          <p:txBody>
            <a:bodyPr anchor="t" bIns="0" lIns="0" rIns="0" rtlCol="0" tIns="0" wrap="square">
              <a:spAutoFit/>
            </a:bodyPr>
            <a:p>
              <a:pPr algn="ctr">
                <a:lnSpc>
                  <a:spcPts val="2171"/>
                </a:lnSpc>
              </a:pPr>
              <a:r>
                <a:rPr dirty="0" sz="1551" lang="en-US" err="1">
                  <a:solidFill>
                    <a:srgbClr val="000000"/>
                  </a:solidFill>
                  <a:latin typeface="Open Sans Light"/>
                </a:rPr>
                <a:t>январь</a:t>
              </a:r>
              <a:r>
                <a:rPr dirty="0" sz="1551" lang="en-US">
                  <a:solidFill>
                    <a:srgbClr val="000000"/>
                  </a:solidFill>
                  <a:latin typeface="Open Sans Light"/>
                </a:rPr>
                <a:t>-</a:t>
              </a:r>
              <a:r>
                <a:rPr dirty="0" sz="1551" lang="ru-RU">
                  <a:solidFill>
                    <a:srgbClr val="000000"/>
                  </a:solidFill>
                  <a:latin typeface="Open Sans Light"/>
                </a:rPr>
                <a:t>май</a:t>
              </a:r>
              <a:r>
                <a:rPr dirty="0" sz="1551" lang="en-US">
                  <a:solidFill>
                    <a:srgbClr val="000000"/>
                  </a:solidFill>
                  <a:latin typeface="Open Sans Light"/>
                </a:rPr>
                <a:t> 2022</a:t>
              </a:r>
            </a:p>
          </p:txBody>
        </p:sp>
        <p:grpSp>
          <p:nvGrpSpPr>
            <p:cNvPr id="221" name="Group 17"/>
            <p:cNvGrpSpPr>
              <a:grpSpLocks noChangeAspect="1"/>
            </p:cNvGrpSpPr>
            <p:nvPr/>
          </p:nvGrpSpPr>
          <p:grpSpPr>
            <a:xfrm>
              <a:off x="1085811" y="154335"/>
              <a:ext cx="9196889" cy="6649548"/>
              <a:chOff x="0" y="0"/>
              <a:chExt cx="14227793" cy="10287000"/>
            </a:xfrm>
          </p:grpSpPr>
          <p:sp>
            <p:nvSpPr>
              <p:cNvPr id="1048931" name="Freeform 18"/>
              <p:cNvSpPr/>
              <p:nvPr/>
            </p:nvSpPr>
            <p:spPr>
              <a:xfrm>
                <a:off x="0" y="-6350"/>
                <a:ext cx="14227792" cy="12700"/>
              </a:xfrm>
              <a:custGeom>
                <a:avLst/>
                <a:ahLst/>
                <a:rect l="l" t="t" r="r" b="b"/>
                <a:pathLst>
                  <a:path w="14227792" h="12700">
                    <a:moveTo>
                      <a:pt x="0" y="0"/>
                    </a:moveTo>
                    <a:lnTo>
                      <a:pt x="14227792" y="0"/>
                    </a:lnTo>
                    <a:lnTo>
                      <a:pt x="14227792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048932" name="Freeform 19"/>
              <p:cNvSpPr/>
              <p:nvPr/>
            </p:nvSpPr>
            <p:spPr>
              <a:xfrm>
                <a:off x="0" y="3422650"/>
                <a:ext cx="14227792" cy="12700"/>
              </a:xfrm>
              <a:custGeom>
                <a:avLst/>
                <a:ahLst/>
                <a:rect l="l" t="t" r="r" b="b"/>
                <a:pathLst>
                  <a:path w="14227792" h="12700">
                    <a:moveTo>
                      <a:pt x="0" y="0"/>
                    </a:moveTo>
                    <a:lnTo>
                      <a:pt x="14227792" y="0"/>
                    </a:lnTo>
                    <a:lnTo>
                      <a:pt x="14227792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048933" name="Freeform 20"/>
              <p:cNvSpPr/>
              <p:nvPr/>
            </p:nvSpPr>
            <p:spPr>
              <a:xfrm>
                <a:off x="0" y="6851650"/>
                <a:ext cx="14227792" cy="12700"/>
              </a:xfrm>
              <a:custGeom>
                <a:avLst/>
                <a:ahLst/>
                <a:rect l="l" t="t" r="r" b="b"/>
                <a:pathLst>
                  <a:path w="14227792" h="12700">
                    <a:moveTo>
                      <a:pt x="0" y="0"/>
                    </a:moveTo>
                    <a:lnTo>
                      <a:pt x="14227792" y="0"/>
                    </a:lnTo>
                    <a:lnTo>
                      <a:pt x="14227792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048934" name="Freeform 21"/>
              <p:cNvSpPr/>
              <p:nvPr/>
            </p:nvSpPr>
            <p:spPr>
              <a:xfrm>
                <a:off x="0" y="10280650"/>
                <a:ext cx="14227792" cy="12700"/>
              </a:xfrm>
              <a:custGeom>
                <a:avLst/>
                <a:ahLst/>
                <a:rect l="l" t="t" r="r" b="b"/>
                <a:pathLst>
                  <a:path w="14227792" h="12700">
                    <a:moveTo>
                      <a:pt x="0" y="0"/>
                    </a:moveTo>
                    <a:lnTo>
                      <a:pt x="14227792" y="0"/>
                    </a:lnTo>
                    <a:lnTo>
                      <a:pt x="14227792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1048935" name="TextBox 22"/>
            <p:cNvSpPr txBox="1"/>
            <p:nvPr/>
          </p:nvSpPr>
          <p:spPr>
            <a:xfrm>
              <a:off x="0" y="-28575"/>
              <a:ext cx="954463" cy="337245"/>
            </a:xfrm>
            <a:prstGeom prst="rect"/>
          </p:spPr>
          <p:txBody>
            <a:bodyPr anchor="t" bIns="0" lIns="0" rIns="0" rtlCol="0" tIns="0">
              <a:spAutoFit/>
            </a:bodyPr>
            <a:p>
              <a:pPr algn="r">
                <a:lnSpc>
                  <a:spcPts val="2171"/>
                </a:lnSpc>
              </a:pPr>
              <a:r>
                <a:rPr dirty="0" sz="1551" lang="en-US">
                  <a:solidFill>
                    <a:srgbClr val="000000"/>
                  </a:solidFill>
                  <a:latin typeface="Open Sans Light"/>
                </a:rPr>
                <a:t>&gt; 3 000 </a:t>
              </a:r>
            </a:p>
          </p:txBody>
        </p:sp>
        <p:sp>
          <p:nvSpPr>
            <p:cNvPr id="1048936" name="TextBox 23"/>
            <p:cNvSpPr txBox="1"/>
            <p:nvPr/>
          </p:nvSpPr>
          <p:spPr>
            <a:xfrm>
              <a:off x="0" y="2187941"/>
              <a:ext cx="954462" cy="337245"/>
            </a:xfrm>
            <a:prstGeom prst="rect"/>
          </p:spPr>
          <p:txBody>
            <a:bodyPr anchor="t" bIns="0" lIns="0" rIns="0" rtlCol="0" tIns="0">
              <a:spAutoFit/>
            </a:bodyPr>
            <a:p>
              <a:pPr algn="r">
                <a:lnSpc>
                  <a:spcPts val="2171"/>
                </a:lnSpc>
              </a:pPr>
              <a:r>
                <a:rPr sz="1551" lang="en-US">
                  <a:solidFill>
                    <a:srgbClr val="000000"/>
                  </a:solidFill>
                  <a:latin typeface="Open Sans Light"/>
                </a:rPr>
                <a:t>&gt; 2 000 </a:t>
              </a:r>
            </a:p>
          </p:txBody>
        </p:sp>
        <p:sp>
          <p:nvSpPr>
            <p:cNvPr id="1048937" name="TextBox 24"/>
            <p:cNvSpPr txBox="1"/>
            <p:nvPr/>
          </p:nvSpPr>
          <p:spPr>
            <a:xfrm>
              <a:off x="0" y="4404457"/>
              <a:ext cx="954462" cy="337245"/>
            </a:xfrm>
            <a:prstGeom prst="rect"/>
          </p:spPr>
          <p:txBody>
            <a:bodyPr anchor="t" bIns="0" lIns="0" rIns="0" rtlCol="0" tIns="0">
              <a:spAutoFit/>
            </a:bodyPr>
            <a:p>
              <a:pPr algn="r">
                <a:lnSpc>
                  <a:spcPts val="2171"/>
                </a:lnSpc>
              </a:pPr>
              <a:r>
                <a:rPr sz="1551" lang="en-US">
                  <a:solidFill>
                    <a:srgbClr val="000000"/>
                  </a:solidFill>
                  <a:latin typeface="Open Sans Light"/>
                </a:rPr>
                <a:t>&gt; 1 000 </a:t>
              </a:r>
            </a:p>
          </p:txBody>
        </p:sp>
        <p:sp>
          <p:nvSpPr>
            <p:cNvPr id="1048938" name="TextBox 25"/>
            <p:cNvSpPr txBox="1"/>
            <p:nvPr/>
          </p:nvSpPr>
          <p:spPr>
            <a:xfrm>
              <a:off x="518085" y="6620973"/>
              <a:ext cx="436377" cy="337245"/>
            </a:xfrm>
            <a:prstGeom prst="rect"/>
          </p:spPr>
          <p:txBody>
            <a:bodyPr anchor="t" bIns="0" lIns="0" rIns="0" rtlCol="0" tIns="0">
              <a:spAutoFit/>
            </a:bodyPr>
            <a:p>
              <a:pPr algn="r">
                <a:lnSpc>
                  <a:spcPts val="2171"/>
                </a:lnSpc>
              </a:pPr>
              <a:r>
                <a:rPr sz="1551" lang="en-US">
                  <a:solidFill>
                    <a:srgbClr val="000000"/>
                  </a:solidFill>
                  <a:latin typeface="Open Sans Light"/>
                </a:rPr>
                <a:t>&gt; 0 </a:t>
              </a:r>
            </a:p>
          </p:txBody>
        </p:sp>
        <p:grpSp>
          <p:nvGrpSpPr>
            <p:cNvPr id="222" name="Group 26"/>
            <p:cNvGrpSpPr>
              <a:grpSpLocks noChangeAspect="1"/>
            </p:cNvGrpSpPr>
            <p:nvPr/>
          </p:nvGrpSpPr>
          <p:grpSpPr>
            <a:xfrm>
              <a:off x="1085811" y="68365"/>
              <a:ext cx="9196889" cy="6735520"/>
              <a:chOff x="0" y="-132997"/>
              <a:chExt cx="14227793" cy="10420001"/>
            </a:xfrm>
          </p:grpSpPr>
          <p:sp>
            <p:nvSpPr>
              <p:cNvPr id="1048939" name="Freeform 27"/>
              <p:cNvSpPr/>
              <p:nvPr/>
            </p:nvSpPr>
            <p:spPr>
              <a:xfrm>
                <a:off x="0" y="3765550"/>
                <a:ext cx="6580354" cy="6521450"/>
              </a:xfrm>
              <a:custGeom>
                <a:avLst/>
                <a:ahLst/>
                <a:rect l="l" t="t" r="r" b="b"/>
                <a:pathLst>
                  <a:path w="6580354" h="6521450">
                    <a:moveTo>
                      <a:pt x="0" y="6521450"/>
                    </a:moveTo>
                    <a:lnTo>
                      <a:pt x="0" y="526428"/>
                    </a:lnTo>
                    <a:cubicBezTo>
                      <a:pt x="0" y="235690"/>
                      <a:pt x="235690" y="0"/>
                      <a:pt x="526428" y="0"/>
                    </a:cubicBezTo>
                    <a:lnTo>
                      <a:pt x="6053926" y="0"/>
                    </a:lnTo>
                    <a:cubicBezTo>
                      <a:pt x="6344664" y="0"/>
                      <a:pt x="6580354" y="235690"/>
                      <a:pt x="6580354" y="526428"/>
                    </a:cubicBezTo>
                    <a:lnTo>
                      <a:pt x="6580354" y="6521450"/>
                    </a:lnTo>
                    <a:close/>
                  </a:path>
                </a:pathLst>
              </a:custGeom>
              <a:solidFill>
                <a:srgbClr val="036FB9"/>
              </a:solidFill>
            </p:spPr>
          </p:sp>
          <p:sp>
            <p:nvSpPr>
              <p:cNvPr id="1048940" name="Freeform 28"/>
              <p:cNvSpPr/>
              <p:nvPr/>
            </p:nvSpPr>
            <p:spPr>
              <a:xfrm>
                <a:off x="7647440" y="-132997"/>
                <a:ext cx="6580353" cy="10420001"/>
              </a:xfrm>
              <a:custGeom>
                <a:avLst/>
                <a:ahLst/>
                <a:rect l="l" t="t" r="r" b="b"/>
                <a:pathLst>
                  <a:path w="6580353" h="9950450">
                    <a:moveTo>
                      <a:pt x="0" y="9950450"/>
                    </a:moveTo>
                    <a:lnTo>
                      <a:pt x="0" y="526428"/>
                    </a:lnTo>
                    <a:cubicBezTo>
                      <a:pt x="0" y="235690"/>
                      <a:pt x="235690" y="0"/>
                      <a:pt x="526428" y="0"/>
                    </a:cubicBezTo>
                    <a:lnTo>
                      <a:pt x="6053925" y="0"/>
                    </a:lnTo>
                    <a:cubicBezTo>
                      <a:pt x="6344664" y="0"/>
                      <a:pt x="6580353" y="235690"/>
                      <a:pt x="6580353" y="526428"/>
                    </a:cubicBezTo>
                    <a:lnTo>
                      <a:pt x="6580353" y="9950450"/>
                    </a:lnTo>
                    <a:close/>
                  </a:path>
                </a:pathLst>
              </a:custGeom>
              <a:solidFill>
                <a:srgbClr val="036FB9"/>
              </a:solidFill>
            </p:spPr>
            <p:txBody>
              <a:bodyPr/>
              <a:p>
                <a:endParaRPr dirty="0" lang="ru-RU"/>
              </a:p>
            </p:txBody>
          </p:sp>
        </p:grpSp>
      </p:grpSp>
      <p:grpSp>
        <p:nvGrpSpPr>
          <p:cNvPr id="223" name="Group 29"/>
          <p:cNvGrpSpPr/>
          <p:nvPr/>
        </p:nvGrpSpPr>
        <p:grpSpPr>
          <a:xfrm>
            <a:off x="10247380" y="3585237"/>
            <a:ext cx="7272282" cy="5464382"/>
            <a:chOff x="0" y="-28575"/>
            <a:chExt cx="9696375" cy="7285842"/>
          </a:xfrm>
        </p:grpSpPr>
        <p:sp>
          <p:nvSpPr>
            <p:cNvPr id="1048941" name="TextBox 30"/>
            <p:cNvSpPr txBox="1"/>
            <p:nvPr/>
          </p:nvSpPr>
          <p:spPr>
            <a:xfrm>
              <a:off x="2326370" y="6906656"/>
              <a:ext cx="809328" cy="350609"/>
            </a:xfrm>
            <a:prstGeom prst="rect"/>
          </p:spPr>
          <p:txBody>
            <a:bodyPr anchor="t" bIns="0" lIns="0" rIns="0" rtlCol="0" tIns="0" wrap="square">
              <a:spAutoFit/>
            </a:bodyPr>
            <a:p>
              <a:pPr algn="ctr">
                <a:lnSpc>
                  <a:spcPts val="2171"/>
                </a:lnSpc>
              </a:pPr>
              <a:r>
                <a:rPr dirty="0" sz="1551" lang="en-US">
                  <a:solidFill>
                    <a:srgbClr val="000000"/>
                  </a:solidFill>
                  <a:latin typeface="Open Sans Light"/>
                </a:rPr>
                <a:t>2021</a:t>
              </a:r>
            </a:p>
          </p:txBody>
        </p:sp>
        <p:sp>
          <p:nvSpPr>
            <p:cNvPr id="1048942" name="TextBox 31"/>
            <p:cNvSpPr txBox="1"/>
            <p:nvPr/>
          </p:nvSpPr>
          <p:spPr>
            <a:xfrm>
              <a:off x="6301703" y="6906658"/>
              <a:ext cx="2787012" cy="350609"/>
            </a:xfrm>
            <a:prstGeom prst="rect"/>
          </p:spPr>
          <p:txBody>
            <a:bodyPr anchor="t" bIns="0" lIns="0" rIns="0" rtlCol="0" tIns="0" wrap="square">
              <a:spAutoFit/>
            </a:bodyPr>
            <a:p>
              <a:pPr algn="ctr">
                <a:lnSpc>
                  <a:spcPts val="2171"/>
                </a:lnSpc>
              </a:pPr>
              <a:r>
                <a:rPr dirty="0" sz="1551" lang="en-US" err="1">
                  <a:solidFill>
                    <a:srgbClr val="000000"/>
                  </a:solidFill>
                  <a:latin typeface="Open Sans Light"/>
                </a:rPr>
                <a:t>январь</a:t>
              </a:r>
              <a:r>
                <a:rPr dirty="0" sz="1551" lang="en-US">
                  <a:solidFill>
                    <a:srgbClr val="000000"/>
                  </a:solidFill>
                  <a:latin typeface="Open Sans Light"/>
                </a:rPr>
                <a:t>-</a:t>
              </a:r>
              <a:r>
                <a:rPr dirty="0" sz="1551" lang="ru-RU">
                  <a:solidFill>
                    <a:srgbClr val="000000"/>
                  </a:solidFill>
                  <a:latin typeface="Open Sans Light"/>
                </a:rPr>
                <a:t>май</a:t>
              </a:r>
              <a:r>
                <a:rPr dirty="0" sz="1551" lang="en-US">
                  <a:solidFill>
                    <a:srgbClr val="000000"/>
                  </a:solidFill>
                  <a:latin typeface="Open Sans Light"/>
                </a:rPr>
                <a:t> 2022</a:t>
              </a:r>
            </a:p>
          </p:txBody>
        </p:sp>
        <p:grpSp>
          <p:nvGrpSpPr>
            <p:cNvPr id="224" name="Group 32"/>
            <p:cNvGrpSpPr>
              <a:grpSpLocks noChangeAspect="1"/>
            </p:cNvGrpSpPr>
            <p:nvPr/>
          </p:nvGrpSpPr>
          <p:grpSpPr>
            <a:xfrm>
              <a:off x="499486" y="154335"/>
              <a:ext cx="9196889" cy="6649548"/>
              <a:chOff x="0" y="0"/>
              <a:chExt cx="14227793" cy="10287000"/>
            </a:xfrm>
          </p:grpSpPr>
          <p:sp>
            <p:nvSpPr>
              <p:cNvPr id="1048943" name="Freeform 33"/>
              <p:cNvSpPr/>
              <p:nvPr/>
            </p:nvSpPr>
            <p:spPr>
              <a:xfrm>
                <a:off x="0" y="-6350"/>
                <a:ext cx="14227792" cy="12700"/>
              </a:xfrm>
              <a:custGeom>
                <a:avLst/>
                <a:ahLst/>
                <a:rect l="l" t="t" r="r" b="b"/>
                <a:pathLst>
                  <a:path w="14227792" h="12700">
                    <a:moveTo>
                      <a:pt x="0" y="0"/>
                    </a:moveTo>
                    <a:lnTo>
                      <a:pt x="14227792" y="0"/>
                    </a:lnTo>
                    <a:lnTo>
                      <a:pt x="14227792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048944" name="Freeform 34"/>
              <p:cNvSpPr/>
              <p:nvPr/>
            </p:nvSpPr>
            <p:spPr>
              <a:xfrm>
                <a:off x="0" y="2051050"/>
                <a:ext cx="14227792" cy="12700"/>
              </a:xfrm>
              <a:custGeom>
                <a:avLst/>
                <a:ahLst/>
                <a:rect l="l" t="t" r="r" b="b"/>
                <a:pathLst>
                  <a:path w="14227792" h="12700">
                    <a:moveTo>
                      <a:pt x="0" y="0"/>
                    </a:moveTo>
                    <a:lnTo>
                      <a:pt x="14227792" y="0"/>
                    </a:lnTo>
                    <a:lnTo>
                      <a:pt x="14227792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048945" name="Freeform 35"/>
              <p:cNvSpPr/>
              <p:nvPr/>
            </p:nvSpPr>
            <p:spPr>
              <a:xfrm>
                <a:off x="0" y="4108450"/>
                <a:ext cx="14227792" cy="12700"/>
              </a:xfrm>
              <a:custGeom>
                <a:avLst/>
                <a:ahLst/>
                <a:rect l="l" t="t" r="r" b="b"/>
                <a:pathLst>
                  <a:path w="14227792" h="12700">
                    <a:moveTo>
                      <a:pt x="0" y="0"/>
                    </a:moveTo>
                    <a:lnTo>
                      <a:pt x="14227792" y="0"/>
                    </a:lnTo>
                    <a:lnTo>
                      <a:pt x="14227792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048946" name="Freeform 36"/>
              <p:cNvSpPr/>
              <p:nvPr/>
            </p:nvSpPr>
            <p:spPr>
              <a:xfrm>
                <a:off x="0" y="6165850"/>
                <a:ext cx="14227792" cy="12700"/>
              </a:xfrm>
              <a:custGeom>
                <a:avLst/>
                <a:ahLst/>
                <a:rect l="l" t="t" r="r" b="b"/>
                <a:pathLst>
                  <a:path w="14227792" h="12700">
                    <a:moveTo>
                      <a:pt x="0" y="0"/>
                    </a:moveTo>
                    <a:lnTo>
                      <a:pt x="14227792" y="0"/>
                    </a:lnTo>
                    <a:lnTo>
                      <a:pt x="14227792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048947" name="Freeform 37"/>
              <p:cNvSpPr/>
              <p:nvPr/>
            </p:nvSpPr>
            <p:spPr>
              <a:xfrm>
                <a:off x="0" y="8223250"/>
                <a:ext cx="14227792" cy="12700"/>
              </a:xfrm>
              <a:custGeom>
                <a:avLst/>
                <a:ahLst/>
                <a:rect l="l" t="t" r="r" b="b"/>
                <a:pathLst>
                  <a:path w="14227792" h="12700">
                    <a:moveTo>
                      <a:pt x="0" y="0"/>
                    </a:moveTo>
                    <a:lnTo>
                      <a:pt x="14227792" y="0"/>
                    </a:lnTo>
                    <a:lnTo>
                      <a:pt x="14227792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048948" name="Freeform 38"/>
              <p:cNvSpPr/>
              <p:nvPr/>
            </p:nvSpPr>
            <p:spPr>
              <a:xfrm>
                <a:off x="0" y="10280650"/>
                <a:ext cx="14227792" cy="12700"/>
              </a:xfrm>
              <a:custGeom>
                <a:avLst/>
                <a:ahLst/>
                <a:rect l="l" t="t" r="r" b="b"/>
                <a:pathLst>
                  <a:path w="14227792" h="12700">
                    <a:moveTo>
                      <a:pt x="0" y="0"/>
                    </a:moveTo>
                    <a:lnTo>
                      <a:pt x="14227792" y="0"/>
                    </a:lnTo>
                    <a:lnTo>
                      <a:pt x="14227792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1048949" name="TextBox 39"/>
            <p:cNvSpPr txBox="1"/>
            <p:nvPr/>
          </p:nvSpPr>
          <p:spPr>
            <a:xfrm>
              <a:off x="0" y="-28575"/>
              <a:ext cx="368137" cy="337245"/>
            </a:xfrm>
            <a:prstGeom prst="rect"/>
          </p:spPr>
          <p:txBody>
            <a:bodyPr anchor="t" bIns="0" lIns="0" rIns="0" rtlCol="0" tIns="0">
              <a:spAutoFit/>
            </a:bodyPr>
            <a:p>
              <a:pPr algn="r">
                <a:lnSpc>
                  <a:spcPts val="2171"/>
                </a:lnSpc>
              </a:pPr>
              <a:r>
                <a:rPr sz="1551" lang="en-US">
                  <a:solidFill>
                    <a:srgbClr val="000000"/>
                  </a:solidFill>
                  <a:latin typeface="Open Sans Light"/>
                </a:rPr>
                <a:t>50 </a:t>
              </a:r>
            </a:p>
          </p:txBody>
        </p:sp>
        <p:sp>
          <p:nvSpPr>
            <p:cNvPr id="1048950" name="TextBox 40"/>
            <p:cNvSpPr txBox="1"/>
            <p:nvPr/>
          </p:nvSpPr>
          <p:spPr>
            <a:xfrm>
              <a:off x="0" y="1301335"/>
              <a:ext cx="368137" cy="337245"/>
            </a:xfrm>
            <a:prstGeom prst="rect"/>
          </p:spPr>
          <p:txBody>
            <a:bodyPr anchor="t" bIns="0" lIns="0" rIns="0" rtlCol="0" tIns="0">
              <a:spAutoFit/>
            </a:bodyPr>
            <a:p>
              <a:pPr algn="r">
                <a:lnSpc>
                  <a:spcPts val="2171"/>
                </a:lnSpc>
              </a:pPr>
              <a:r>
                <a:rPr sz="1551" lang="en-US">
                  <a:solidFill>
                    <a:srgbClr val="000000"/>
                  </a:solidFill>
                  <a:latin typeface="Open Sans Light"/>
                </a:rPr>
                <a:t>40 </a:t>
              </a:r>
            </a:p>
          </p:txBody>
        </p:sp>
        <p:sp>
          <p:nvSpPr>
            <p:cNvPr id="1048951" name="TextBox 41"/>
            <p:cNvSpPr txBox="1"/>
            <p:nvPr/>
          </p:nvSpPr>
          <p:spPr>
            <a:xfrm>
              <a:off x="0" y="2631244"/>
              <a:ext cx="368137" cy="337245"/>
            </a:xfrm>
            <a:prstGeom prst="rect"/>
          </p:spPr>
          <p:txBody>
            <a:bodyPr anchor="t" bIns="0" lIns="0" rIns="0" rtlCol="0" tIns="0">
              <a:spAutoFit/>
            </a:bodyPr>
            <a:p>
              <a:pPr algn="r">
                <a:lnSpc>
                  <a:spcPts val="2171"/>
                </a:lnSpc>
              </a:pPr>
              <a:r>
                <a:rPr sz="1551" lang="en-US">
                  <a:solidFill>
                    <a:srgbClr val="000000"/>
                  </a:solidFill>
                  <a:latin typeface="Open Sans Light"/>
                </a:rPr>
                <a:t>30 </a:t>
              </a:r>
            </a:p>
          </p:txBody>
        </p:sp>
        <p:sp>
          <p:nvSpPr>
            <p:cNvPr id="1048952" name="TextBox 42"/>
            <p:cNvSpPr txBox="1"/>
            <p:nvPr/>
          </p:nvSpPr>
          <p:spPr>
            <a:xfrm>
              <a:off x="0" y="3961154"/>
              <a:ext cx="368137" cy="337245"/>
            </a:xfrm>
            <a:prstGeom prst="rect"/>
          </p:spPr>
          <p:txBody>
            <a:bodyPr anchor="t" bIns="0" lIns="0" rIns="0" rtlCol="0" tIns="0">
              <a:spAutoFit/>
            </a:bodyPr>
            <a:p>
              <a:pPr algn="r">
                <a:lnSpc>
                  <a:spcPts val="2171"/>
                </a:lnSpc>
              </a:pPr>
              <a:r>
                <a:rPr sz="1551" lang="en-US">
                  <a:solidFill>
                    <a:srgbClr val="000000"/>
                  </a:solidFill>
                  <a:latin typeface="Open Sans Light"/>
                </a:rPr>
                <a:t>20 </a:t>
              </a:r>
            </a:p>
          </p:txBody>
        </p:sp>
        <p:sp>
          <p:nvSpPr>
            <p:cNvPr id="1048953" name="TextBox 43"/>
            <p:cNvSpPr txBox="1"/>
            <p:nvPr/>
          </p:nvSpPr>
          <p:spPr>
            <a:xfrm>
              <a:off x="0" y="5291064"/>
              <a:ext cx="368137" cy="337245"/>
            </a:xfrm>
            <a:prstGeom prst="rect"/>
          </p:spPr>
          <p:txBody>
            <a:bodyPr anchor="t" bIns="0" lIns="0" rIns="0" rtlCol="0" tIns="0">
              <a:spAutoFit/>
            </a:bodyPr>
            <a:p>
              <a:pPr algn="r">
                <a:lnSpc>
                  <a:spcPts val="2171"/>
                </a:lnSpc>
              </a:pPr>
              <a:r>
                <a:rPr sz="1551" lang="en-US">
                  <a:solidFill>
                    <a:srgbClr val="000000"/>
                  </a:solidFill>
                  <a:latin typeface="Open Sans Light"/>
                </a:rPr>
                <a:t>10 </a:t>
              </a:r>
            </a:p>
          </p:txBody>
        </p:sp>
        <p:sp>
          <p:nvSpPr>
            <p:cNvPr id="1048954" name="TextBox 44"/>
            <p:cNvSpPr txBox="1"/>
            <p:nvPr/>
          </p:nvSpPr>
          <p:spPr>
            <a:xfrm>
              <a:off x="149948" y="6620973"/>
              <a:ext cx="218188" cy="337245"/>
            </a:xfrm>
            <a:prstGeom prst="rect"/>
          </p:spPr>
          <p:txBody>
            <a:bodyPr anchor="t" bIns="0" lIns="0" rIns="0" rtlCol="0" tIns="0">
              <a:spAutoFit/>
            </a:bodyPr>
            <a:p>
              <a:pPr algn="r">
                <a:lnSpc>
                  <a:spcPts val="2171"/>
                </a:lnSpc>
              </a:pPr>
              <a:r>
                <a:rPr sz="1551" lang="en-US">
                  <a:solidFill>
                    <a:srgbClr val="000000"/>
                  </a:solidFill>
                  <a:latin typeface="Open Sans Light"/>
                </a:rPr>
                <a:t>0 </a:t>
              </a:r>
            </a:p>
          </p:txBody>
        </p:sp>
        <p:grpSp>
          <p:nvGrpSpPr>
            <p:cNvPr id="225" name="Group 45"/>
            <p:cNvGrpSpPr>
              <a:grpSpLocks noChangeAspect="1"/>
            </p:cNvGrpSpPr>
            <p:nvPr/>
          </p:nvGrpSpPr>
          <p:grpSpPr>
            <a:xfrm>
              <a:off x="499486" y="736518"/>
              <a:ext cx="9196888" cy="6067365"/>
              <a:chOff x="0" y="900650"/>
              <a:chExt cx="14227791" cy="9386350"/>
            </a:xfrm>
          </p:grpSpPr>
          <p:sp>
            <p:nvSpPr>
              <p:cNvPr id="1048955" name="Freeform 46"/>
              <p:cNvSpPr/>
              <p:nvPr/>
            </p:nvSpPr>
            <p:spPr>
              <a:xfrm>
                <a:off x="0" y="5754370"/>
                <a:ext cx="6580354" cy="4532630"/>
              </a:xfrm>
              <a:custGeom>
                <a:avLst/>
                <a:ahLst/>
                <a:rect l="l" t="t" r="r" b="b"/>
                <a:pathLst>
                  <a:path w="6580354" h="4532630">
                    <a:moveTo>
                      <a:pt x="0" y="4532630"/>
                    </a:moveTo>
                    <a:lnTo>
                      <a:pt x="0" y="526428"/>
                    </a:lnTo>
                    <a:cubicBezTo>
                      <a:pt x="0" y="235690"/>
                      <a:pt x="235690" y="0"/>
                      <a:pt x="526428" y="0"/>
                    </a:cubicBezTo>
                    <a:lnTo>
                      <a:pt x="6053926" y="0"/>
                    </a:lnTo>
                    <a:cubicBezTo>
                      <a:pt x="6344664" y="0"/>
                      <a:pt x="6580354" y="235690"/>
                      <a:pt x="6580354" y="526428"/>
                    </a:cubicBezTo>
                    <a:lnTo>
                      <a:pt x="6580354" y="4532630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1048956" name="Freeform 47"/>
              <p:cNvSpPr/>
              <p:nvPr/>
            </p:nvSpPr>
            <p:spPr>
              <a:xfrm>
                <a:off x="7647439" y="900650"/>
                <a:ext cx="6580352" cy="9386350"/>
              </a:xfrm>
              <a:custGeom>
                <a:avLst/>
                <a:ahLst/>
                <a:rect l="l" t="t" r="r" b="b"/>
                <a:pathLst>
                  <a:path w="6580353" h="9058910">
                    <a:moveTo>
                      <a:pt x="0" y="9058910"/>
                    </a:moveTo>
                    <a:lnTo>
                      <a:pt x="0" y="526428"/>
                    </a:lnTo>
                    <a:cubicBezTo>
                      <a:pt x="0" y="235690"/>
                      <a:pt x="235690" y="0"/>
                      <a:pt x="526428" y="0"/>
                    </a:cubicBezTo>
                    <a:lnTo>
                      <a:pt x="6053925" y="0"/>
                    </a:lnTo>
                    <a:cubicBezTo>
                      <a:pt x="6344664" y="0"/>
                      <a:pt x="6580353" y="235690"/>
                      <a:pt x="6580353" y="526428"/>
                    </a:cubicBezTo>
                    <a:lnTo>
                      <a:pt x="6580353" y="9058910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</p:grpSp>
      </p:grpSp>
      <p:grpSp>
        <p:nvGrpSpPr>
          <p:cNvPr id="226" name="Group 3"/>
          <p:cNvGrpSpPr/>
          <p:nvPr/>
        </p:nvGrpSpPr>
        <p:grpSpPr>
          <a:xfrm rot="-10800000">
            <a:off x="9680166" y="-3896773"/>
            <a:ext cx="4711177" cy="6226137"/>
            <a:chOff x="0" y="0"/>
            <a:chExt cx="4064946" cy="5372100"/>
          </a:xfrm>
        </p:grpSpPr>
        <p:sp>
          <p:nvSpPr>
            <p:cNvPr id="1048957" name="Freeform 4"/>
            <p:cNvSpPr/>
            <p:nvPr/>
          </p:nvSpPr>
          <p:spPr>
            <a:xfrm>
              <a:off x="0" y="0"/>
              <a:ext cx="4064946" cy="5372100"/>
            </a:xfrm>
            <a:custGeom>
              <a:avLst/>
              <a:ahLst/>
              <a:rect l="l" t="t" r="r" b="b"/>
              <a:pathLst>
                <a:path w="4064946" h="5372100">
                  <a:moveTo>
                    <a:pt x="2514276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2514276" y="5372100"/>
                  </a:lnTo>
                  <a:lnTo>
                    <a:pt x="4064946" y="2686050"/>
                  </a:lnTo>
                  <a:lnTo>
                    <a:pt x="2514276" y="0"/>
                  </a:lnTo>
                  <a:close/>
                </a:path>
              </a:pathLst>
            </a:custGeom>
            <a:solidFill>
              <a:srgbClr val="036FB9"/>
            </a:solidFill>
          </p:spPr>
        </p:sp>
      </p:grpSp>
      <p:grpSp>
        <p:nvGrpSpPr>
          <p:cNvPr id="227" name="Group 5"/>
          <p:cNvGrpSpPr/>
          <p:nvPr/>
        </p:nvGrpSpPr>
        <p:grpSpPr>
          <a:xfrm rot="-10800000">
            <a:off x="-3030444" y="-7664906"/>
            <a:ext cx="16467120" cy="9994270"/>
            <a:chOff x="0" y="0"/>
            <a:chExt cx="8851374" cy="5372100"/>
          </a:xfrm>
        </p:grpSpPr>
        <p:sp>
          <p:nvSpPr>
            <p:cNvPr id="1048958" name="Freeform 6"/>
            <p:cNvSpPr/>
            <p:nvPr/>
          </p:nvSpPr>
          <p:spPr>
            <a:xfrm>
              <a:off x="0" y="0"/>
              <a:ext cx="8851374" cy="5372100"/>
            </a:xfrm>
            <a:custGeom>
              <a:avLst/>
              <a:ahLst/>
              <a:rect l="l" t="t" r="r" b="b"/>
              <a:pathLst>
                <a:path w="8851374" h="5372100">
                  <a:moveTo>
                    <a:pt x="7300704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7300704" y="5372100"/>
                  </a:lnTo>
                  <a:lnTo>
                    <a:pt x="8851374" y="2686050"/>
                  </a:lnTo>
                  <a:lnTo>
                    <a:pt x="7300704" y="0"/>
                  </a:lnTo>
                  <a:close/>
                </a:path>
              </a:pathLst>
            </a:custGeom>
            <a:solidFill>
              <a:srgbClr val="05497C"/>
            </a:solidFill>
          </p:spPr>
        </p:sp>
      </p:grpSp>
      <p:sp>
        <p:nvSpPr>
          <p:cNvPr id="1048959" name="TextBox 7"/>
          <p:cNvSpPr txBox="1"/>
          <p:nvPr/>
        </p:nvSpPr>
        <p:spPr>
          <a:xfrm>
            <a:off x="404251" y="330523"/>
            <a:ext cx="10758516" cy="1392689"/>
          </a:xfrm>
          <a:prstGeom prst="rect"/>
        </p:spPr>
        <p:txBody>
          <a:bodyPr anchor="t" bIns="0" lIns="0" rIns="0" rtlCol="0" tIns="0">
            <a:spAutoFit/>
          </a:bodyPr>
          <a:p>
            <a:pPr>
              <a:lnSpc>
                <a:spcPts val="5600"/>
              </a:lnSpc>
              <a:spcBef>
                <a:spcPct val="0"/>
              </a:spcBef>
            </a:pPr>
            <a:r>
              <a:rPr dirty="0" sz="4000" lang="en-US" spc="20">
                <a:solidFill>
                  <a:schemeClr val="bg1"/>
                </a:solidFill>
                <a:latin typeface="Fira Sans Medium Bold" panose="020B0604020202020204" charset="0"/>
              </a:rPr>
              <a:t>ДИНАМИКА ОТПРАВОК «</a:t>
            </a:r>
            <a:r>
              <a:rPr dirty="0" sz="4000" lang="ru-RU" spc="20">
                <a:solidFill>
                  <a:schemeClr val="bg1"/>
                </a:solidFill>
                <a:latin typeface="Fira Sans Medium Bold" panose="020B0604020202020204" charset="0"/>
              </a:rPr>
              <a:t>ЕВРОПАК</a:t>
            </a:r>
            <a:r>
              <a:rPr dirty="0" sz="4000" lang="en-US" spc="20">
                <a:solidFill>
                  <a:schemeClr val="bg1"/>
                </a:solidFill>
                <a:latin typeface="Fira Sans Medium Bold" panose="020B0604020202020204" charset="0"/>
              </a:rPr>
              <a:t>»</a:t>
            </a:r>
            <a:r>
              <a:rPr dirty="0" sz="4000" lang="ru-RU" spc="20">
                <a:solidFill>
                  <a:schemeClr val="bg1"/>
                </a:solidFill>
                <a:latin typeface="Fira Sans Medium Bold" panose="020B0604020202020204" charset="0"/>
              </a:rPr>
              <a:t> ЧЕРЕЗ СУХОПУТНЫЕ П/П НАПРЯМУЮ В КИТАЙ</a:t>
            </a:r>
            <a:endParaRPr dirty="0" sz="4000" lang="en-US" spc="6">
              <a:solidFill>
                <a:srgbClr val="FEFEFE"/>
              </a:solidFill>
              <a:latin typeface="Fira Sans Medium Bold" panose="020B0604020202020204" charset="0"/>
            </a:endParaRPr>
          </a:p>
        </p:txBody>
      </p:sp>
      <p:sp>
        <p:nvSpPr>
          <p:cNvPr id="1048960" name="TextBox 12"/>
          <p:cNvSpPr txBox="1"/>
          <p:nvPr/>
        </p:nvSpPr>
        <p:spPr>
          <a:xfrm>
            <a:off x="649540" y="2534212"/>
            <a:ext cx="7124381" cy="844527"/>
          </a:xfrm>
          <a:prstGeom prst="rect"/>
        </p:spPr>
        <p:txBody>
          <a:bodyPr anchor="t" bIns="0" lIns="0" rIns="0" rtlCol="0" tIns="0" wrap="square">
            <a:spAutoFit/>
          </a:bodyPr>
          <a:p>
            <a:pPr>
              <a:lnSpc>
                <a:spcPts val="3359"/>
              </a:lnSpc>
              <a:spcBef>
                <a:spcPct val="0"/>
              </a:spcBef>
            </a:pPr>
            <a:r>
              <a:rPr dirty="0" sz="2399" lang="ru-RU" spc="11">
                <a:solidFill>
                  <a:srgbClr val="000000"/>
                </a:solidFill>
                <a:latin typeface="Fira Sans Light Bold"/>
              </a:rPr>
              <a:t>Отправки «</a:t>
            </a:r>
            <a:r>
              <a:rPr dirty="0" sz="2399" lang="ru-RU" spc="11" err="1">
                <a:solidFill>
                  <a:srgbClr val="000000"/>
                </a:solidFill>
                <a:latin typeface="Fira Sans Light Bold"/>
              </a:rPr>
              <a:t>Европак</a:t>
            </a:r>
            <a:r>
              <a:rPr dirty="0" sz="2399" lang="ru-RU" spc="11">
                <a:solidFill>
                  <a:srgbClr val="000000"/>
                </a:solidFill>
                <a:latin typeface="Fira Sans Light Bold"/>
              </a:rPr>
              <a:t>» в контейнерах напрямую в Китай через сухопутные п/п (количество </a:t>
            </a:r>
            <a:r>
              <a:rPr dirty="0" sz="2399" lang="en-US" spc="11">
                <a:solidFill>
                  <a:srgbClr val="000000"/>
                </a:solidFill>
                <a:latin typeface="Fira Sans Light Bold"/>
              </a:rPr>
              <a:t>TEU</a:t>
            </a:r>
            <a:r>
              <a:rPr dirty="0" sz="2399" lang="ru-RU" spc="11">
                <a:solidFill>
                  <a:srgbClr val="000000"/>
                </a:solidFill>
                <a:latin typeface="Fira Sans Light Bold"/>
              </a:rPr>
              <a:t>)</a:t>
            </a:r>
            <a:endParaRPr dirty="0" sz="2399" lang="en-US" spc="11">
              <a:solidFill>
                <a:srgbClr val="000000"/>
              </a:solidFill>
              <a:latin typeface="Fira Sans Light Bold"/>
            </a:endParaRPr>
          </a:p>
        </p:txBody>
      </p:sp>
      <p:sp>
        <p:nvSpPr>
          <p:cNvPr id="1048961" name="TextBox 13"/>
          <p:cNvSpPr txBox="1"/>
          <p:nvPr/>
        </p:nvSpPr>
        <p:spPr>
          <a:xfrm>
            <a:off x="10247378" y="2534212"/>
            <a:ext cx="7386600" cy="844527"/>
          </a:xfrm>
          <a:prstGeom prst="rect"/>
        </p:spPr>
        <p:txBody>
          <a:bodyPr anchor="t" bIns="0" lIns="0" rIns="0" rtlCol="0" tIns="0" wrap="square">
            <a:spAutoFit/>
          </a:bodyPr>
          <a:p>
            <a:pPr>
              <a:lnSpc>
                <a:spcPts val="3359"/>
              </a:lnSpc>
              <a:spcBef>
                <a:spcPct val="0"/>
              </a:spcBef>
            </a:pPr>
            <a:r>
              <a:rPr dirty="0" sz="2399" lang="en-US" spc="11" err="1">
                <a:solidFill>
                  <a:srgbClr val="000000"/>
                </a:solidFill>
                <a:latin typeface="Fira Sans Light Bold"/>
              </a:rPr>
              <a:t>Ускоренные</a:t>
            </a:r>
            <a:r>
              <a:rPr dirty="0" sz="2399" lang="en-US" spc="11">
                <a:solidFill>
                  <a:srgbClr val="000000"/>
                </a:solidFill>
                <a:latin typeface="Fira Sans Light Bold"/>
              </a:rPr>
              <a:t> </a:t>
            </a:r>
            <a:r>
              <a:rPr dirty="0" sz="2399" lang="en-US" spc="11" err="1">
                <a:solidFill>
                  <a:srgbClr val="000000"/>
                </a:solidFill>
                <a:latin typeface="Fira Sans Light Bold"/>
              </a:rPr>
              <a:t>контейнерные</a:t>
            </a:r>
            <a:r>
              <a:rPr dirty="0" sz="2399" lang="en-US" spc="11">
                <a:solidFill>
                  <a:srgbClr val="000000"/>
                </a:solidFill>
                <a:latin typeface="Fira Sans Light Bold"/>
              </a:rPr>
              <a:t> </a:t>
            </a:r>
            <a:r>
              <a:rPr dirty="0" sz="2399" lang="en-US" spc="11" err="1">
                <a:solidFill>
                  <a:srgbClr val="000000"/>
                </a:solidFill>
                <a:latin typeface="Fira Sans Light Bold"/>
              </a:rPr>
              <a:t>поезда</a:t>
            </a:r>
            <a:r>
              <a:rPr dirty="0" sz="2399" lang="en-US" spc="11">
                <a:solidFill>
                  <a:srgbClr val="000000"/>
                </a:solidFill>
                <a:latin typeface="Fira Sans Light Bold"/>
              </a:rPr>
              <a:t> «</a:t>
            </a:r>
            <a:r>
              <a:rPr dirty="0" sz="2399" lang="en-US" spc="11" err="1">
                <a:solidFill>
                  <a:srgbClr val="000000"/>
                </a:solidFill>
                <a:latin typeface="Fira Sans Light Bold"/>
              </a:rPr>
              <a:t>Европак</a:t>
            </a:r>
            <a:r>
              <a:rPr dirty="0" sz="2399" lang="en-US" spc="11">
                <a:solidFill>
                  <a:srgbClr val="000000"/>
                </a:solidFill>
                <a:latin typeface="Fira Sans Light Bold"/>
              </a:rPr>
              <a:t>» </a:t>
            </a:r>
            <a:r>
              <a:rPr dirty="0" sz="2399" lang="ru-RU" spc="11">
                <a:solidFill>
                  <a:srgbClr val="000000"/>
                </a:solidFill>
                <a:latin typeface="Fira Sans Light Bold"/>
              </a:rPr>
              <a:t>через сухопутные п/п в КНР</a:t>
            </a:r>
            <a:r>
              <a:rPr dirty="0" sz="2399" lang="en-US" spc="11">
                <a:solidFill>
                  <a:srgbClr val="000000"/>
                </a:solidFill>
                <a:latin typeface="Fira Sans Light Bold"/>
              </a:rPr>
              <a:t> (</a:t>
            </a:r>
            <a:r>
              <a:rPr dirty="0" sz="2399" lang="en-US" spc="11" err="1">
                <a:solidFill>
                  <a:srgbClr val="000000"/>
                </a:solidFill>
                <a:latin typeface="Fira Sans Light Bold"/>
              </a:rPr>
              <a:t>количество</a:t>
            </a:r>
            <a:r>
              <a:rPr dirty="0" sz="2399" lang="en-US" spc="11">
                <a:solidFill>
                  <a:srgbClr val="000000"/>
                </a:solidFill>
                <a:latin typeface="Fira Sans Light Bold"/>
              </a:rPr>
              <a:t> </a:t>
            </a:r>
            <a:r>
              <a:rPr dirty="0" sz="2399" lang="en-US" spc="11" err="1">
                <a:solidFill>
                  <a:srgbClr val="000000"/>
                </a:solidFill>
                <a:latin typeface="Fira Sans Light Bold"/>
              </a:rPr>
              <a:t>поездов</a:t>
            </a:r>
            <a:r>
              <a:rPr dirty="0" sz="2399" lang="en-US" spc="11">
                <a:solidFill>
                  <a:srgbClr val="000000"/>
                </a:solidFill>
                <a:latin typeface="Fira Sans Light Bold"/>
              </a:rPr>
              <a:t>)</a:t>
            </a:r>
          </a:p>
        </p:txBody>
      </p:sp>
      <p:cxnSp>
        <p:nvCxnSpPr>
          <p:cNvPr id="3145773" name="Прямая соединительная линия 65"/>
          <p:cNvCxnSpPr>
            <a:cxnSpLocks/>
          </p:cNvCxnSpPr>
          <p:nvPr/>
        </p:nvCxnSpPr>
        <p:spPr>
          <a:xfrm>
            <a:off x="649540" y="2534212"/>
            <a:ext cx="7732460" cy="0"/>
          </a:xfrm>
          <a:prstGeom prst="line"/>
          <a:ln w="38100" cap="rnd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45774" name="Прямая соединительная линия 75"/>
          <p:cNvCxnSpPr>
            <a:cxnSpLocks/>
          </p:cNvCxnSpPr>
          <p:nvPr/>
        </p:nvCxnSpPr>
        <p:spPr>
          <a:xfrm>
            <a:off x="654022" y="3453094"/>
            <a:ext cx="7732460" cy="0"/>
          </a:xfrm>
          <a:prstGeom prst="line"/>
          <a:ln w="38100" cap="rnd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45775" name="Прямая соединительная линия 76"/>
          <p:cNvCxnSpPr>
            <a:cxnSpLocks/>
          </p:cNvCxnSpPr>
          <p:nvPr/>
        </p:nvCxnSpPr>
        <p:spPr>
          <a:xfrm>
            <a:off x="10118377" y="2534212"/>
            <a:ext cx="7732460" cy="0"/>
          </a:xfrm>
          <a:prstGeom prst="line"/>
          <a:ln w="38100" cap="rnd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45776" name="Прямая соединительная линия 77"/>
          <p:cNvCxnSpPr>
            <a:cxnSpLocks/>
          </p:cNvCxnSpPr>
          <p:nvPr/>
        </p:nvCxnSpPr>
        <p:spPr>
          <a:xfrm>
            <a:off x="10114027" y="3436847"/>
            <a:ext cx="7732460" cy="0"/>
          </a:xfrm>
          <a:prstGeom prst="line"/>
          <a:ln w="38100" cap="rnd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097256" name="Picture 2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rcRect/>
          <a:stretch>
            <a:fillRect/>
          </a:stretch>
        </p:blipFill>
        <p:spPr>
          <a:xfrm>
            <a:off x="-12370" y="9458895"/>
            <a:ext cx="1539384" cy="865007"/>
          </a:xfrm>
          <a:prstGeom prst="rect"/>
        </p:spPr>
      </p:pic>
      <p:sp>
        <p:nvSpPr>
          <p:cNvPr id="1048962" name="TextBox 94"/>
          <p:cNvSpPr txBox="1"/>
          <p:nvPr/>
        </p:nvSpPr>
        <p:spPr>
          <a:xfrm>
            <a:off x="2288353" y="7060041"/>
            <a:ext cx="1253674" cy="461665"/>
          </a:xfrm>
          <a:prstGeom prst="rect"/>
          <a:noFill/>
        </p:spPr>
        <p:txBody>
          <a:bodyPr rtlCol="0" wrap="square">
            <a:spAutoFit/>
          </a:bodyPr>
          <a:p>
            <a:pPr algn="ctr"/>
            <a:r>
              <a:rPr b="1" dirty="0" sz="2400" lang="en-US">
                <a:solidFill>
                  <a:schemeClr val="bg1"/>
                </a:solidFill>
                <a:latin typeface="Fira Sans Light Bold" panose="020B0604020202020204" charset="0"/>
              </a:rPr>
              <a:t>&gt;</a:t>
            </a:r>
            <a:r>
              <a:rPr b="1" dirty="0" sz="2400" lang="ru-RU">
                <a:solidFill>
                  <a:schemeClr val="bg1"/>
                </a:solidFill>
                <a:latin typeface="Fira Sans Light Bold" panose="020B0604020202020204" charset="0"/>
              </a:rPr>
              <a:t> 1900</a:t>
            </a:r>
          </a:p>
        </p:txBody>
      </p:sp>
      <p:sp>
        <p:nvSpPr>
          <p:cNvPr id="1048963" name="TextBox 96"/>
          <p:cNvSpPr txBox="1"/>
          <p:nvPr/>
        </p:nvSpPr>
        <p:spPr>
          <a:xfrm>
            <a:off x="5978517" y="6050487"/>
            <a:ext cx="1253674" cy="461665"/>
          </a:xfrm>
          <a:prstGeom prst="rect"/>
          <a:noFill/>
        </p:spPr>
        <p:txBody>
          <a:bodyPr rtlCol="0" wrap="square">
            <a:spAutoFit/>
          </a:bodyPr>
          <a:p>
            <a:pPr algn="ctr"/>
            <a:r>
              <a:rPr b="1" dirty="0" sz="2400" lang="en-US">
                <a:solidFill>
                  <a:schemeClr val="bg1"/>
                </a:solidFill>
                <a:latin typeface="Fira Sans Light Bold" panose="020B0604020202020204" charset="0"/>
              </a:rPr>
              <a:t>&gt;</a:t>
            </a:r>
            <a:r>
              <a:rPr b="1" dirty="0" sz="2400" lang="ru-RU">
                <a:solidFill>
                  <a:schemeClr val="bg1"/>
                </a:solidFill>
                <a:latin typeface="Fira Sans Light Bold" panose="020B0604020202020204" charset="0"/>
              </a:rPr>
              <a:t> </a:t>
            </a:r>
            <a:r>
              <a:rPr b="1" dirty="0" sz="2400" lang="en-US">
                <a:solidFill>
                  <a:schemeClr val="bg1"/>
                </a:solidFill>
                <a:latin typeface="Fira Sans Light Bold" panose="020B0604020202020204" charset="0"/>
              </a:rPr>
              <a:t>31</a:t>
            </a:r>
            <a:r>
              <a:rPr b="1" dirty="0" sz="2400" lang="ru-RU">
                <a:solidFill>
                  <a:schemeClr val="bg1"/>
                </a:solidFill>
                <a:latin typeface="Fira Sans Light Bold" panose="020B0604020202020204" charset="0"/>
              </a:rPr>
              <a:t>00</a:t>
            </a:r>
          </a:p>
        </p:txBody>
      </p:sp>
      <p:sp>
        <p:nvSpPr>
          <p:cNvPr id="1048964" name="TextBox 98"/>
          <p:cNvSpPr txBox="1"/>
          <p:nvPr/>
        </p:nvSpPr>
        <p:spPr>
          <a:xfrm>
            <a:off x="11901020" y="7398385"/>
            <a:ext cx="789271" cy="461665"/>
          </a:xfrm>
          <a:prstGeom prst="rect"/>
          <a:noFill/>
        </p:spPr>
        <p:txBody>
          <a:bodyPr rtlCol="0" wrap="square">
            <a:spAutoFit/>
          </a:bodyPr>
          <a:p>
            <a:pPr algn="ctr"/>
            <a:r>
              <a:rPr b="1" dirty="0" sz="2400" lang="ru-RU">
                <a:solidFill>
                  <a:schemeClr val="bg1"/>
                </a:solidFill>
                <a:latin typeface="Fira Sans Light Bold" panose="020B0604020202020204" charset="0"/>
              </a:rPr>
              <a:t>22</a:t>
            </a:r>
          </a:p>
        </p:txBody>
      </p:sp>
      <p:sp>
        <p:nvSpPr>
          <p:cNvPr id="1048965" name="TextBox 99"/>
          <p:cNvSpPr txBox="1"/>
          <p:nvPr/>
        </p:nvSpPr>
        <p:spPr>
          <a:xfrm>
            <a:off x="15529941" y="6200153"/>
            <a:ext cx="789271" cy="461665"/>
          </a:xfrm>
          <a:prstGeom prst="rect"/>
          <a:noFill/>
        </p:spPr>
        <p:txBody>
          <a:bodyPr rtlCol="0" wrap="square">
            <a:spAutoFit/>
          </a:bodyPr>
          <a:p>
            <a:pPr algn="ctr"/>
            <a:r>
              <a:rPr b="1" dirty="0" sz="2400" lang="ru-RU">
                <a:solidFill>
                  <a:schemeClr val="bg1"/>
                </a:solidFill>
                <a:latin typeface="Fira Sans Light Bold" panose="020B0604020202020204" charset="0"/>
              </a:rPr>
              <a:t>4</a:t>
            </a:r>
            <a:r>
              <a:rPr b="1" dirty="0" sz="2400" lang="en-US">
                <a:solidFill>
                  <a:schemeClr val="bg1"/>
                </a:solidFill>
                <a:latin typeface="Fira Sans Light Bold" panose="020B0604020202020204" charset="0"/>
              </a:rPr>
              <a:t>6</a:t>
            </a:r>
            <a:endParaRPr b="1" dirty="0" sz="2400" lang="ru-RU">
              <a:solidFill>
                <a:schemeClr val="bg1"/>
              </a:solidFill>
              <a:latin typeface="Fira Sans Light Bold" panose="020B060402020202020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497C"/>
        </a:solidFill>
        <a:effectLst/>
      </p:bgPr>
    </p:bg>
    <p:spTree>
      <p:nvGrpSpPr>
        <p:cNvPr id="23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1" name="Group 2"/>
          <p:cNvGrpSpPr/>
          <p:nvPr/>
        </p:nvGrpSpPr>
        <p:grpSpPr>
          <a:xfrm rot="-10800000">
            <a:off x="9680166" y="-3896773"/>
            <a:ext cx="4711177" cy="6226137"/>
            <a:chOff x="0" y="0"/>
            <a:chExt cx="4064946" cy="5372100"/>
          </a:xfrm>
        </p:grpSpPr>
        <p:sp>
          <p:nvSpPr>
            <p:cNvPr id="1048969" name="Freeform 3"/>
            <p:cNvSpPr/>
            <p:nvPr/>
          </p:nvSpPr>
          <p:spPr>
            <a:xfrm>
              <a:off x="0" y="0"/>
              <a:ext cx="4064946" cy="5372100"/>
            </a:xfrm>
            <a:custGeom>
              <a:avLst/>
              <a:ahLst/>
              <a:rect l="l" t="t" r="r" b="b"/>
              <a:pathLst>
                <a:path w="4064946" h="5372100">
                  <a:moveTo>
                    <a:pt x="2514276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2514276" y="5372100"/>
                  </a:lnTo>
                  <a:lnTo>
                    <a:pt x="4064946" y="2686050"/>
                  </a:lnTo>
                  <a:lnTo>
                    <a:pt x="2514276" y="0"/>
                  </a:lnTo>
                  <a:close/>
                </a:path>
              </a:pathLst>
            </a:custGeom>
            <a:solidFill>
              <a:srgbClr val="B4D0DD"/>
            </a:solidFill>
          </p:spPr>
        </p:sp>
      </p:grpSp>
      <p:grpSp>
        <p:nvGrpSpPr>
          <p:cNvPr id="232" name="Group 4"/>
          <p:cNvGrpSpPr/>
          <p:nvPr/>
        </p:nvGrpSpPr>
        <p:grpSpPr>
          <a:xfrm rot="-10800000">
            <a:off x="-3046173" y="-7664906"/>
            <a:ext cx="16467120" cy="9994270"/>
            <a:chOff x="0" y="0"/>
            <a:chExt cx="8851374" cy="5372100"/>
          </a:xfrm>
        </p:grpSpPr>
        <p:sp>
          <p:nvSpPr>
            <p:cNvPr id="1048970" name="Freeform 5"/>
            <p:cNvSpPr/>
            <p:nvPr/>
          </p:nvSpPr>
          <p:spPr>
            <a:xfrm>
              <a:off x="0" y="0"/>
              <a:ext cx="8851374" cy="5372100"/>
            </a:xfrm>
            <a:custGeom>
              <a:avLst/>
              <a:ahLst/>
              <a:rect l="l" t="t" r="r" b="b"/>
              <a:pathLst>
                <a:path w="8851374" h="5372100">
                  <a:moveTo>
                    <a:pt x="7300704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7300704" y="5372100"/>
                  </a:lnTo>
                  <a:lnTo>
                    <a:pt x="8851374" y="2686050"/>
                  </a:lnTo>
                  <a:lnTo>
                    <a:pt x="7300704" y="0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pic>
        <p:nvPicPr>
          <p:cNvPr id="2097257" name="Picture 6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>
          <a:xfrm>
            <a:off x="1209489" y="2679719"/>
            <a:ext cx="14943714" cy="9172236"/>
          </a:xfrm>
          <a:prstGeom prst="rect"/>
        </p:spPr>
      </p:pic>
      <p:grpSp>
        <p:nvGrpSpPr>
          <p:cNvPr id="233" name="Group 11"/>
          <p:cNvGrpSpPr/>
          <p:nvPr/>
        </p:nvGrpSpPr>
        <p:grpSpPr>
          <a:xfrm>
            <a:off x="3084598" y="8970937"/>
            <a:ext cx="1393508" cy="314544"/>
            <a:chOff x="0" y="0"/>
            <a:chExt cx="8479010" cy="1913890"/>
          </a:xfrm>
        </p:grpSpPr>
        <p:sp>
          <p:nvSpPr>
            <p:cNvPr id="1048971" name="Freeform 12"/>
            <p:cNvSpPr/>
            <p:nvPr/>
          </p:nvSpPr>
          <p:spPr>
            <a:xfrm>
              <a:off x="0" y="0"/>
              <a:ext cx="8479010" cy="1913890"/>
            </a:xfrm>
            <a:custGeom>
              <a:avLst/>
              <a:ahLst/>
              <a:rect l="l" t="t" r="r" b="b"/>
              <a:pathLst>
                <a:path w="8479010" h="1913890">
                  <a:moveTo>
                    <a:pt x="0" y="0"/>
                  </a:moveTo>
                  <a:lnTo>
                    <a:pt x="8479010" y="0"/>
                  </a:lnTo>
                  <a:lnTo>
                    <a:pt x="847901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5497C"/>
            </a:solidFill>
          </p:spPr>
        </p:sp>
      </p:grpSp>
      <p:grpSp>
        <p:nvGrpSpPr>
          <p:cNvPr id="234" name="Group 13"/>
          <p:cNvGrpSpPr/>
          <p:nvPr/>
        </p:nvGrpSpPr>
        <p:grpSpPr>
          <a:xfrm>
            <a:off x="7145320" y="5945996"/>
            <a:ext cx="1803906" cy="314544"/>
            <a:chOff x="0" y="0"/>
            <a:chExt cx="2405208" cy="419392"/>
          </a:xfrm>
        </p:grpSpPr>
        <p:grpSp>
          <p:nvGrpSpPr>
            <p:cNvPr id="235" name="Group 14"/>
            <p:cNvGrpSpPr/>
            <p:nvPr/>
          </p:nvGrpSpPr>
          <p:grpSpPr>
            <a:xfrm>
              <a:off x="0" y="0"/>
              <a:ext cx="2405208" cy="419392"/>
              <a:chOff x="0" y="0"/>
              <a:chExt cx="10976139" cy="1913890"/>
            </a:xfrm>
          </p:grpSpPr>
          <p:sp>
            <p:nvSpPr>
              <p:cNvPr id="1048972" name="Freeform 15"/>
              <p:cNvSpPr/>
              <p:nvPr/>
            </p:nvSpPr>
            <p:spPr>
              <a:xfrm>
                <a:off x="0" y="0"/>
                <a:ext cx="10976139" cy="1913890"/>
              </a:xfrm>
              <a:custGeom>
                <a:avLst/>
                <a:ahLst/>
                <a:rect l="l" t="t" r="r" b="b"/>
                <a:pathLst>
                  <a:path w="10976139" h="1913890">
                    <a:moveTo>
                      <a:pt x="0" y="0"/>
                    </a:moveTo>
                    <a:lnTo>
                      <a:pt x="10976139" y="0"/>
                    </a:lnTo>
                    <a:lnTo>
                      <a:pt x="10976139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05497C"/>
              </a:solidFill>
            </p:spPr>
          </p:sp>
        </p:grpSp>
        <p:sp>
          <p:nvSpPr>
            <p:cNvPr id="1048973" name="TextBox 16"/>
            <p:cNvSpPr txBox="1"/>
            <p:nvPr/>
          </p:nvSpPr>
          <p:spPr>
            <a:xfrm>
              <a:off x="265509" y="-16999"/>
              <a:ext cx="1914564" cy="405765"/>
            </a:xfrm>
            <a:prstGeom prst="rect"/>
          </p:spPr>
          <p:txBody>
            <a:bodyPr anchor="t" bIns="0" lIns="0" rIns="0" rtlCol="0" tIns="0">
              <a:spAutoFit/>
            </a:bodyPr>
            <a:p>
              <a:pPr algn="ctr">
                <a:lnSpc>
                  <a:spcPts val="2520"/>
                </a:lnSpc>
                <a:spcBef>
                  <a:spcPct val="0"/>
                </a:spcBef>
              </a:pPr>
              <a:r>
                <a:rPr sz="1800" lang="en-US" spc="9">
                  <a:solidFill>
                    <a:srgbClr val="FEFEFE"/>
                  </a:solidFill>
                  <a:latin typeface="Fira Sans Light"/>
                </a:rPr>
                <a:t>Новосибирск</a:t>
              </a:r>
            </a:p>
          </p:txBody>
        </p:sp>
      </p:grpSp>
      <p:grpSp>
        <p:nvGrpSpPr>
          <p:cNvPr id="236" name="Group 17"/>
          <p:cNvGrpSpPr/>
          <p:nvPr/>
        </p:nvGrpSpPr>
        <p:grpSpPr>
          <a:xfrm>
            <a:off x="9840199" y="6554702"/>
            <a:ext cx="1745225" cy="314544"/>
            <a:chOff x="0" y="0"/>
            <a:chExt cx="2326967" cy="419392"/>
          </a:xfrm>
        </p:grpSpPr>
        <p:grpSp>
          <p:nvGrpSpPr>
            <p:cNvPr id="237" name="Group 18"/>
            <p:cNvGrpSpPr/>
            <p:nvPr/>
          </p:nvGrpSpPr>
          <p:grpSpPr>
            <a:xfrm>
              <a:off x="0" y="0"/>
              <a:ext cx="2326967" cy="419392"/>
              <a:chOff x="0" y="0"/>
              <a:chExt cx="10619086" cy="1913890"/>
            </a:xfrm>
          </p:grpSpPr>
          <p:sp>
            <p:nvSpPr>
              <p:cNvPr id="1048974" name="Freeform 19"/>
              <p:cNvSpPr/>
              <p:nvPr/>
            </p:nvSpPr>
            <p:spPr>
              <a:xfrm>
                <a:off x="0" y="0"/>
                <a:ext cx="10619086" cy="1913890"/>
              </a:xfrm>
              <a:custGeom>
                <a:avLst/>
                <a:ahLst/>
                <a:rect l="l" t="t" r="r" b="b"/>
                <a:pathLst>
                  <a:path w="10619086" h="1913890">
                    <a:moveTo>
                      <a:pt x="0" y="0"/>
                    </a:moveTo>
                    <a:lnTo>
                      <a:pt x="10619086" y="0"/>
                    </a:lnTo>
                    <a:lnTo>
                      <a:pt x="10619086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05497C"/>
              </a:solidFill>
            </p:spPr>
          </p:sp>
        </p:grpSp>
        <p:sp>
          <p:nvSpPr>
            <p:cNvPr id="1048975" name="TextBox 20"/>
            <p:cNvSpPr txBox="1"/>
            <p:nvPr/>
          </p:nvSpPr>
          <p:spPr>
            <a:xfrm>
              <a:off x="256872" y="-16999"/>
              <a:ext cx="1852283" cy="405765"/>
            </a:xfrm>
            <a:prstGeom prst="rect"/>
          </p:spPr>
          <p:txBody>
            <a:bodyPr anchor="t" bIns="0" lIns="0" rIns="0" rtlCol="0" tIns="0">
              <a:spAutoFit/>
            </a:bodyPr>
            <a:p>
              <a:pPr algn="ctr">
                <a:lnSpc>
                  <a:spcPts val="2520"/>
                </a:lnSpc>
                <a:spcBef>
                  <a:spcPct val="0"/>
                </a:spcBef>
              </a:pPr>
              <a:r>
                <a:rPr sz="1800" lang="en-US" spc="9">
                  <a:solidFill>
                    <a:srgbClr val="FEFEFE"/>
                  </a:solidFill>
                  <a:latin typeface="Fira Sans Light"/>
                </a:rPr>
                <a:t>Забайкальск</a:t>
              </a:r>
            </a:p>
          </p:txBody>
        </p:sp>
      </p:grpSp>
      <p:grpSp>
        <p:nvGrpSpPr>
          <p:cNvPr id="238" name="Group 21"/>
          <p:cNvGrpSpPr/>
          <p:nvPr/>
        </p:nvGrpSpPr>
        <p:grpSpPr>
          <a:xfrm>
            <a:off x="7415139" y="5359930"/>
            <a:ext cx="812300" cy="314544"/>
            <a:chOff x="0" y="0"/>
            <a:chExt cx="1083066" cy="419392"/>
          </a:xfrm>
        </p:grpSpPr>
        <p:grpSp>
          <p:nvGrpSpPr>
            <p:cNvPr id="239" name="Group 22"/>
            <p:cNvGrpSpPr/>
            <p:nvPr/>
          </p:nvGrpSpPr>
          <p:grpSpPr>
            <a:xfrm>
              <a:off x="0" y="0"/>
              <a:ext cx="1083066" cy="419392"/>
              <a:chOff x="0" y="0"/>
              <a:chExt cx="4942561" cy="1913890"/>
            </a:xfrm>
          </p:grpSpPr>
          <p:sp>
            <p:nvSpPr>
              <p:cNvPr id="1048976" name="Freeform 23"/>
              <p:cNvSpPr/>
              <p:nvPr/>
            </p:nvSpPr>
            <p:spPr>
              <a:xfrm>
                <a:off x="0" y="0"/>
                <a:ext cx="4942561" cy="1913890"/>
              </a:xfrm>
              <a:custGeom>
                <a:avLst/>
                <a:ahLst/>
                <a:rect l="l" t="t" r="r" b="b"/>
                <a:pathLst>
                  <a:path w="4942561" h="1913890">
                    <a:moveTo>
                      <a:pt x="0" y="0"/>
                    </a:moveTo>
                    <a:lnTo>
                      <a:pt x="4942561" y="0"/>
                    </a:lnTo>
                    <a:lnTo>
                      <a:pt x="4942561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05497C"/>
              </a:solidFill>
            </p:spPr>
          </p:sp>
        </p:grpSp>
        <p:sp>
          <p:nvSpPr>
            <p:cNvPr id="1048977" name="TextBox 24"/>
            <p:cNvSpPr txBox="1"/>
            <p:nvPr/>
          </p:nvSpPr>
          <p:spPr>
            <a:xfrm>
              <a:off x="119559" y="-16999"/>
              <a:ext cx="862129" cy="405765"/>
            </a:xfrm>
            <a:prstGeom prst="rect"/>
          </p:spPr>
          <p:txBody>
            <a:bodyPr anchor="t" bIns="0" lIns="0" rIns="0" rtlCol="0" tIns="0">
              <a:spAutoFit/>
            </a:bodyPr>
            <a:p>
              <a:pPr algn="ctr">
                <a:lnSpc>
                  <a:spcPts val="2520"/>
                </a:lnSpc>
                <a:spcBef>
                  <a:spcPct val="0"/>
                </a:spcBef>
              </a:pPr>
              <a:r>
                <a:rPr sz="1800" lang="en-US" spc="9">
                  <a:solidFill>
                    <a:srgbClr val="FEFEFE"/>
                  </a:solidFill>
                  <a:latin typeface="Fira Sans Light"/>
                </a:rPr>
                <a:t>Томск</a:t>
              </a:r>
            </a:p>
          </p:txBody>
        </p:sp>
      </p:grpSp>
      <p:grpSp>
        <p:nvGrpSpPr>
          <p:cNvPr id="240" name="Group 25"/>
          <p:cNvGrpSpPr/>
          <p:nvPr/>
        </p:nvGrpSpPr>
        <p:grpSpPr>
          <a:xfrm>
            <a:off x="5992083" y="5467206"/>
            <a:ext cx="682253" cy="314544"/>
            <a:chOff x="0" y="0"/>
            <a:chExt cx="909670" cy="419392"/>
          </a:xfrm>
        </p:grpSpPr>
        <p:grpSp>
          <p:nvGrpSpPr>
            <p:cNvPr id="241" name="Group 26"/>
            <p:cNvGrpSpPr/>
            <p:nvPr/>
          </p:nvGrpSpPr>
          <p:grpSpPr>
            <a:xfrm>
              <a:off x="0" y="0"/>
              <a:ext cx="909670" cy="419392"/>
              <a:chOff x="0" y="0"/>
              <a:chExt cx="4151269" cy="1913890"/>
            </a:xfrm>
          </p:grpSpPr>
          <p:sp>
            <p:nvSpPr>
              <p:cNvPr id="1048978" name="Freeform 27"/>
              <p:cNvSpPr/>
              <p:nvPr/>
            </p:nvSpPr>
            <p:spPr>
              <a:xfrm>
                <a:off x="0" y="0"/>
                <a:ext cx="4151269" cy="1913890"/>
              </a:xfrm>
              <a:custGeom>
                <a:avLst/>
                <a:ahLst/>
                <a:rect l="l" t="t" r="r" b="b"/>
                <a:pathLst>
                  <a:path w="4151269" h="1913890">
                    <a:moveTo>
                      <a:pt x="0" y="0"/>
                    </a:moveTo>
                    <a:lnTo>
                      <a:pt x="4151269" y="0"/>
                    </a:lnTo>
                    <a:lnTo>
                      <a:pt x="4151269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05497C"/>
              </a:solidFill>
            </p:spPr>
          </p:sp>
        </p:grpSp>
        <p:sp>
          <p:nvSpPr>
            <p:cNvPr id="1048979" name="TextBox 28"/>
            <p:cNvSpPr txBox="1"/>
            <p:nvPr/>
          </p:nvSpPr>
          <p:spPr>
            <a:xfrm>
              <a:off x="100418" y="-16999"/>
              <a:ext cx="724104" cy="405765"/>
            </a:xfrm>
            <a:prstGeom prst="rect"/>
          </p:spPr>
          <p:txBody>
            <a:bodyPr anchor="t" bIns="0" lIns="0" rIns="0" rtlCol="0" tIns="0">
              <a:spAutoFit/>
            </a:bodyPr>
            <a:p>
              <a:pPr algn="ctr">
                <a:lnSpc>
                  <a:spcPts val="2520"/>
                </a:lnSpc>
                <a:spcBef>
                  <a:spcPct val="0"/>
                </a:spcBef>
              </a:pPr>
              <a:r>
                <a:rPr dirty="0" sz="1800" lang="en-US" spc="9" err="1">
                  <a:solidFill>
                    <a:srgbClr val="FEFEFE"/>
                  </a:solidFill>
                  <a:latin typeface="Fira Sans Light"/>
                </a:rPr>
                <a:t>Омск</a:t>
              </a:r>
              <a:endParaRPr dirty="0" sz="1800" lang="en-US" spc="9">
                <a:solidFill>
                  <a:srgbClr val="FEFEFE"/>
                </a:solidFill>
                <a:latin typeface="Fira Sans Light"/>
              </a:endParaRPr>
            </a:p>
          </p:txBody>
        </p:sp>
      </p:grpSp>
      <p:grpSp>
        <p:nvGrpSpPr>
          <p:cNvPr id="242" name="Group 29"/>
          <p:cNvGrpSpPr/>
          <p:nvPr/>
        </p:nvGrpSpPr>
        <p:grpSpPr>
          <a:xfrm>
            <a:off x="4867327" y="5953162"/>
            <a:ext cx="640120" cy="327293"/>
            <a:chOff x="0" y="-16999"/>
            <a:chExt cx="853493" cy="436391"/>
          </a:xfrm>
        </p:grpSpPr>
        <p:grpSp>
          <p:nvGrpSpPr>
            <p:cNvPr id="243" name="Group 30"/>
            <p:cNvGrpSpPr/>
            <p:nvPr/>
          </p:nvGrpSpPr>
          <p:grpSpPr>
            <a:xfrm>
              <a:off x="0" y="0"/>
              <a:ext cx="853493" cy="419392"/>
              <a:chOff x="0" y="0"/>
              <a:chExt cx="3894908" cy="1913890"/>
            </a:xfrm>
          </p:grpSpPr>
          <p:sp>
            <p:nvSpPr>
              <p:cNvPr id="1048980" name="Freeform 31"/>
              <p:cNvSpPr/>
              <p:nvPr/>
            </p:nvSpPr>
            <p:spPr>
              <a:xfrm>
                <a:off x="0" y="0"/>
                <a:ext cx="3894908" cy="1913890"/>
              </a:xfrm>
              <a:custGeom>
                <a:avLst/>
                <a:ahLst/>
                <a:rect l="l" t="t" r="r" b="b"/>
                <a:pathLst>
                  <a:path w="3894908" h="1913890">
                    <a:moveTo>
                      <a:pt x="0" y="0"/>
                    </a:moveTo>
                    <a:lnTo>
                      <a:pt x="3894908" y="0"/>
                    </a:lnTo>
                    <a:lnTo>
                      <a:pt x="3894908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05497C"/>
              </a:solidFill>
            </p:spPr>
          </p:sp>
        </p:grpSp>
        <p:sp>
          <p:nvSpPr>
            <p:cNvPr id="1048981" name="TextBox 32"/>
            <p:cNvSpPr txBox="1"/>
            <p:nvPr/>
          </p:nvSpPr>
          <p:spPr>
            <a:xfrm>
              <a:off x="94216" y="-16999"/>
              <a:ext cx="679387" cy="405765"/>
            </a:xfrm>
            <a:prstGeom prst="rect"/>
          </p:spPr>
          <p:txBody>
            <a:bodyPr anchor="t" bIns="0" lIns="0" rIns="0" rtlCol="0" tIns="0">
              <a:spAutoFit/>
            </a:bodyPr>
            <a:p>
              <a:pPr algn="ctr">
                <a:lnSpc>
                  <a:spcPts val="2520"/>
                </a:lnSpc>
                <a:spcBef>
                  <a:spcPct val="0"/>
                </a:spcBef>
              </a:pPr>
              <a:r>
                <a:rPr dirty="0" sz="1800" lang="en-US" spc="9" err="1">
                  <a:solidFill>
                    <a:srgbClr val="FEFEFE"/>
                  </a:solidFill>
                  <a:latin typeface="Fira Sans Light"/>
                </a:rPr>
                <a:t>Уфа</a:t>
              </a:r>
              <a:endParaRPr dirty="0" sz="1800" lang="en-US" spc="9">
                <a:solidFill>
                  <a:srgbClr val="FEFEFE"/>
                </a:solidFill>
                <a:latin typeface="Fira Sans Light"/>
              </a:endParaRPr>
            </a:p>
          </p:txBody>
        </p:sp>
      </p:grpSp>
      <p:grpSp>
        <p:nvGrpSpPr>
          <p:cNvPr id="244" name="Group 33"/>
          <p:cNvGrpSpPr/>
          <p:nvPr/>
        </p:nvGrpSpPr>
        <p:grpSpPr>
          <a:xfrm>
            <a:off x="4813938" y="4460568"/>
            <a:ext cx="1908412" cy="314544"/>
            <a:chOff x="0" y="0"/>
            <a:chExt cx="2544549" cy="419392"/>
          </a:xfrm>
        </p:grpSpPr>
        <p:grpSp>
          <p:nvGrpSpPr>
            <p:cNvPr id="245" name="Group 34"/>
            <p:cNvGrpSpPr/>
            <p:nvPr/>
          </p:nvGrpSpPr>
          <p:grpSpPr>
            <a:xfrm>
              <a:off x="0" y="0"/>
              <a:ext cx="2544549" cy="419392"/>
              <a:chOff x="0" y="0"/>
              <a:chExt cx="11612023" cy="1913890"/>
            </a:xfrm>
          </p:grpSpPr>
          <p:sp>
            <p:nvSpPr>
              <p:cNvPr id="1048982" name="Freeform 35"/>
              <p:cNvSpPr/>
              <p:nvPr/>
            </p:nvSpPr>
            <p:spPr>
              <a:xfrm>
                <a:off x="0" y="0"/>
                <a:ext cx="11612023" cy="1913890"/>
              </a:xfrm>
              <a:custGeom>
                <a:avLst/>
                <a:ahLst/>
                <a:rect l="l" t="t" r="r" b="b"/>
                <a:pathLst>
                  <a:path w="11612023" h="1913890">
                    <a:moveTo>
                      <a:pt x="0" y="0"/>
                    </a:moveTo>
                    <a:lnTo>
                      <a:pt x="11612023" y="0"/>
                    </a:lnTo>
                    <a:lnTo>
                      <a:pt x="11612023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05497C"/>
              </a:solidFill>
            </p:spPr>
          </p:sp>
        </p:grpSp>
        <p:sp>
          <p:nvSpPr>
            <p:cNvPr id="1048983" name="TextBox 36"/>
            <p:cNvSpPr txBox="1"/>
            <p:nvPr/>
          </p:nvSpPr>
          <p:spPr>
            <a:xfrm>
              <a:off x="280890" y="-16999"/>
              <a:ext cx="2025481" cy="405765"/>
            </a:xfrm>
            <a:prstGeom prst="rect"/>
          </p:spPr>
          <p:txBody>
            <a:bodyPr anchor="t" bIns="0" lIns="0" rIns="0" rtlCol="0" tIns="0">
              <a:spAutoFit/>
            </a:bodyPr>
            <a:p>
              <a:pPr algn="ctr">
                <a:lnSpc>
                  <a:spcPts val="2520"/>
                </a:lnSpc>
                <a:spcBef>
                  <a:spcPct val="0"/>
                </a:spcBef>
              </a:pPr>
              <a:r>
                <a:rPr sz="1800" lang="en-US" spc="9">
                  <a:solidFill>
                    <a:srgbClr val="FEFEFE"/>
                  </a:solidFill>
                  <a:latin typeface="Fira Sans Light"/>
                </a:rPr>
                <a:t>Екатеринбург</a:t>
              </a:r>
            </a:p>
          </p:txBody>
        </p:sp>
      </p:grpSp>
      <p:pic>
        <p:nvPicPr>
          <p:cNvPr id="2097258" name="Picture 38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rcRect/>
          <a:stretch>
            <a:fillRect/>
          </a:stretch>
        </p:blipFill>
        <p:spPr>
          <a:xfrm>
            <a:off x="14639119" y="8506184"/>
            <a:ext cx="563416" cy="750312"/>
          </a:xfrm>
          <a:prstGeom prst="rect"/>
        </p:spPr>
      </p:pic>
      <p:pic>
        <p:nvPicPr>
          <p:cNvPr id="2097259" name="Picture 39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rcRect/>
          <a:stretch>
            <a:fillRect/>
          </a:stretch>
        </p:blipFill>
        <p:spPr>
          <a:xfrm>
            <a:off x="14668923" y="7603633"/>
            <a:ext cx="563416" cy="750312"/>
          </a:xfrm>
          <a:prstGeom prst="rect"/>
        </p:spPr>
      </p:pic>
      <p:sp>
        <p:nvSpPr>
          <p:cNvPr id="1048984" name="TextBox 40"/>
          <p:cNvSpPr txBox="1"/>
          <p:nvPr/>
        </p:nvSpPr>
        <p:spPr>
          <a:xfrm>
            <a:off x="361874" y="466728"/>
            <a:ext cx="10468931" cy="1393825"/>
          </a:xfrm>
          <a:prstGeom prst="rect"/>
        </p:spPr>
        <p:txBody>
          <a:bodyPr anchor="t" bIns="0" lIns="0" rIns="0" rtlCol="0" tIns="0">
            <a:spAutoFit/>
          </a:bodyPr>
          <a:p>
            <a:pPr>
              <a:lnSpc>
                <a:spcPts val="5600"/>
              </a:lnSpc>
              <a:spcBef>
                <a:spcPct val="0"/>
              </a:spcBef>
            </a:pPr>
            <a:r>
              <a:rPr dirty="0" sz="4000" lang="en-US" spc="20">
                <a:solidFill>
                  <a:srgbClr val="05497C"/>
                </a:solidFill>
                <a:latin typeface="Fira Sans Medium Bold"/>
              </a:rPr>
              <a:t>«ФЛЕКСИ-ПОЕЗДА ЕВРОПАК» ЧЕРЕЗ СУХОПУТНЫЕ П/П В КНР</a:t>
            </a:r>
          </a:p>
        </p:txBody>
      </p:sp>
      <p:pic>
        <p:nvPicPr>
          <p:cNvPr id="2097260" name="Picture 42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rcRect/>
          <a:stretch>
            <a:fillRect/>
          </a:stretch>
        </p:blipFill>
        <p:spPr>
          <a:xfrm>
            <a:off x="5478346" y="4775112"/>
            <a:ext cx="380251" cy="506388"/>
          </a:xfrm>
          <a:prstGeom prst="rect"/>
        </p:spPr>
      </p:pic>
      <p:pic>
        <p:nvPicPr>
          <p:cNvPr id="2097261" name="Picture 43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rcRect/>
          <a:stretch>
            <a:fillRect/>
          </a:stretch>
        </p:blipFill>
        <p:spPr>
          <a:xfrm>
            <a:off x="4393606" y="5865513"/>
            <a:ext cx="386974" cy="515341"/>
          </a:xfrm>
          <a:prstGeom prst="rect"/>
        </p:spPr>
      </p:pic>
      <p:pic>
        <p:nvPicPr>
          <p:cNvPr id="2097262" name="Picture 44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rcRect/>
          <a:stretch>
            <a:fillRect/>
          </a:stretch>
        </p:blipFill>
        <p:spPr>
          <a:xfrm>
            <a:off x="6106733" y="5831746"/>
            <a:ext cx="378008" cy="503401"/>
          </a:xfrm>
          <a:prstGeom prst="rect"/>
        </p:spPr>
      </p:pic>
      <p:pic>
        <p:nvPicPr>
          <p:cNvPr id="2097263" name="Picture 45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rcRect/>
          <a:stretch>
            <a:fillRect/>
          </a:stretch>
        </p:blipFill>
        <p:spPr>
          <a:xfrm>
            <a:off x="7226134" y="6208573"/>
            <a:ext cx="378008" cy="503401"/>
          </a:xfrm>
          <a:prstGeom prst="rect"/>
        </p:spPr>
      </p:pic>
      <p:pic>
        <p:nvPicPr>
          <p:cNvPr id="2097264" name="Picture 46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rcRect/>
          <a:stretch>
            <a:fillRect/>
          </a:stretch>
        </p:blipFill>
        <p:spPr>
          <a:xfrm>
            <a:off x="6767312" y="5888195"/>
            <a:ext cx="378008" cy="503401"/>
          </a:xfrm>
          <a:prstGeom prst="rect"/>
        </p:spPr>
      </p:pic>
      <p:pic>
        <p:nvPicPr>
          <p:cNvPr id="2097265" name="Picture 47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rcRect/>
          <a:stretch>
            <a:fillRect/>
          </a:stretch>
        </p:blipFill>
        <p:spPr>
          <a:xfrm>
            <a:off x="6956316" y="5215505"/>
            <a:ext cx="378008" cy="503401"/>
          </a:xfrm>
          <a:prstGeom prst="rect"/>
        </p:spPr>
      </p:pic>
      <p:pic>
        <p:nvPicPr>
          <p:cNvPr id="2097266" name="Picture 48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rcRect/>
          <a:stretch>
            <a:fillRect/>
          </a:stretch>
        </p:blipFill>
        <p:spPr>
          <a:xfrm>
            <a:off x="9752883" y="6784383"/>
            <a:ext cx="742407" cy="587176"/>
          </a:xfrm>
          <a:prstGeom prst="rect"/>
        </p:spPr>
      </p:pic>
      <p:sp>
        <p:nvSpPr>
          <p:cNvPr id="1048985" name="TextBox 49"/>
          <p:cNvSpPr txBox="1"/>
          <p:nvPr/>
        </p:nvSpPr>
        <p:spPr>
          <a:xfrm>
            <a:off x="15531104" y="7673245"/>
            <a:ext cx="2756896" cy="630555"/>
          </a:xfrm>
          <a:prstGeom prst="rect"/>
        </p:spPr>
        <p:txBody>
          <a:bodyPr anchor="t" bIns="0" lIns="0" rIns="0" rtlCol="0" tIns="0">
            <a:spAutoFit/>
          </a:bodyPr>
          <a:p>
            <a:pPr>
              <a:lnSpc>
                <a:spcPts val="2520"/>
              </a:lnSpc>
              <a:spcBef>
                <a:spcPct val="0"/>
              </a:spcBef>
            </a:pPr>
            <a:r>
              <a:rPr dirty="0" sz="1800" lang="en-US" spc="9" err="1">
                <a:solidFill>
                  <a:srgbClr val="FEFEFE"/>
                </a:solidFill>
                <a:latin typeface="Fira Sans Light"/>
              </a:rPr>
              <a:t>Города</a:t>
            </a:r>
            <a:r>
              <a:rPr dirty="0" sz="1800" lang="en-US" spc="9">
                <a:solidFill>
                  <a:srgbClr val="FEFEFE"/>
                </a:solidFill>
                <a:latin typeface="Fira Sans Light"/>
              </a:rPr>
              <a:t> </a:t>
            </a:r>
            <a:r>
              <a:rPr dirty="0" sz="1800" lang="en-US" spc="9" err="1">
                <a:solidFill>
                  <a:srgbClr val="FEFEFE"/>
                </a:solidFill>
                <a:latin typeface="Fira Sans Light"/>
              </a:rPr>
              <a:t>отправок</a:t>
            </a:r>
            <a:r>
              <a:rPr dirty="0" sz="1800" lang="en-US" spc="9">
                <a:solidFill>
                  <a:srgbClr val="FEFEFE"/>
                </a:solidFill>
                <a:latin typeface="Fira Sans Light"/>
              </a:rPr>
              <a:t> </a:t>
            </a:r>
            <a:r>
              <a:rPr dirty="0" sz="1800" lang="en-US" spc="9" err="1">
                <a:solidFill>
                  <a:srgbClr val="FEFEFE"/>
                </a:solidFill>
                <a:latin typeface="Fira Sans Light"/>
              </a:rPr>
              <a:t>во</a:t>
            </a:r>
            <a:r>
              <a:rPr dirty="0" sz="1800" lang="en-US" spc="9">
                <a:solidFill>
                  <a:srgbClr val="FEFEFE"/>
                </a:solidFill>
                <a:latin typeface="Fira Sans Light"/>
              </a:rPr>
              <a:t> «</a:t>
            </a:r>
            <a:r>
              <a:rPr dirty="0" sz="1800" lang="en-US" spc="9" err="1">
                <a:solidFill>
                  <a:srgbClr val="FEFEFE"/>
                </a:solidFill>
                <a:latin typeface="Fira Sans Light"/>
              </a:rPr>
              <a:t>флекситанках</a:t>
            </a:r>
            <a:r>
              <a:rPr dirty="0" sz="1800" lang="en-US" spc="9">
                <a:solidFill>
                  <a:srgbClr val="FEFEFE"/>
                </a:solidFill>
                <a:latin typeface="Fira Sans Light"/>
              </a:rPr>
              <a:t> </a:t>
            </a:r>
            <a:r>
              <a:rPr dirty="0" sz="1800" lang="en-US" spc="9" err="1">
                <a:solidFill>
                  <a:srgbClr val="FEFEFE"/>
                </a:solidFill>
                <a:latin typeface="Fira Sans Light"/>
              </a:rPr>
              <a:t>Европак</a:t>
            </a:r>
            <a:r>
              <a:rPr dirty="0" sz="1800" lang="en-US" spc="9">
                <a:solidFill>
                  <a:srgbClr val="FEFEFE"/>
                </a:solidFill>
                <a:latin typeface="Fira Sans Light"/>
              </a:rPr>
              <a:t>»  </a:t>
            </a:r>
          </a:p>
        </p:txBody>
      </p:sp>
      <p:sp>
        <p:nvSpPr>
          <p:cNvPr id="1048986" name="TextBox 50"/>
          <p:cNvSpPr txBox="1"/>
          <p:nvPr/>
        </p:nvSpPr>
        <p:spPr>
          <a:xfrm>
            <a:off x="15531104" y="8448077"/>
            <a:ext cx="2883257" cy="942822"/>
          </a:xfrm>
          <a:prstGeom prst="rect"/>
        </p:spPr>
        <p:txBody>
          <a:bodyPr anchor="t" bIns="0" lIns="0" rIns="0" rtlCol="0" tIns="0" wrap="square">
            <a:spAutoFit/>
          </a:bodyPr>
          <a:p>
            <a:pPr>
              <a:lnSpc>
                <a:spcPts val="2520"/>
              </a:lnSpc>
              <a:spcBef>
                <a:spcPct val="0"/>
              </a:spcBef>
            </a:pPr>
            <a:r>
              <a:rPr dirty="0" sz="1800" lang="en-US" spc="9" err="1">
                <a:solidFill>
                  <a:srgbClr val="FEFEFE"/>
                </a:solidFill>
                <a:latin typeface="Fira Sans Light"/>
              </a:rPr>
              <a:t>Станции</a:t>
            </a:r>
            <a:r>
              <a:rPr dirty="0" sz="1800" lang="en-US" spc="9">
                <a:solidFill>
                  <a:srgbClr val="FEFEFE"/>
                </a:solidFill>
                <a:latin typeface="Fira Sans Light"/>
              </a:rPr>
              <a:t> </a:t>
            </a:r>
            <a:r>
              <a:rPr dirty="0" sz="1800" lang="en-US" spc="9" err="1">
                <a:solidFill>
                  <a:srgbClr val="FEFEFE"/>
                </a:solidFill>
                <a:latin typeface="Fira Sans Light"/>
              </a:rPr>
              <a:t>назначения</a:t>
            </a:r>
            <a:r>
              <a:rPr dirty="0" sz="1800" lang="ru-RU" spc="9">
                <a:solidFill>
                  <a:srgbClr val="FEFEFE"/>
                </a:solidFill>
                <a:latin typeface="Fira Sans Light"/>
              </a:rPr>
              <a:t> —</a:t>
            </a:r>
            <a:r>
              <a:rPr dirty="0" lang="ru-RU" spc="9">
                <a:solidFill>
                  <a:srgbClr val="FEFEFE"/>
                </a:solidFill>
                <a:latin typeface="Fira Sans Light"/>
              </a:rPr>
              <a:t> ос</a:t>
            </a:r>
            <a:r>
              <a:rPr dirty="0" sz="1800" lang="ru-RU" spc="9">
                <a:solidFill>
                  <a:srgbClr val="FEFEFE"/>
                </a:solidFill>
                <a:latin typeface="Fira Sans Light"/>
              </a:rPr>
              <a:t>новные </a:t>
            </a:r>
            <a:r>
              <a:rPr dirty="0" lang="ru-RU" spc="9">
                <a:solidFill>
                  <a:srgbClr val="FEFEFE"/>
                </a:solidFill>
                <a:latin typeface="Fira Sans Light"/>
              </a:rPr>
              <a:t>контейнерные хабы «</a:t>
            </a:r>
            <a:r>
              <a:rPr dirty="0" lang="ru-RU" spc="9" err="1">
                <a:solidFill>
                  <a:srgbClr val="FEFEFE"/>
                </a:solidFill>
                <a:latin typeface="Fira Sans Light"/>
              </a:rPr>
              <a:t>Европак</a:t>
            </a:r>
            <a:r>
              <a:rPr dirty="0" lang="ru-RU" spc="9">
                <a:solidFill>
                  <a:srgbClr val="FEFEFE"/>
                </a:solidFill>
                <a:latin typeface="Fira Sans Light"/>
              </a:rPr>
              <a:t>» </a:t>
            </a:r>
            <a:r>
              <a:rPr dirty="0" sz="1800" lang="en-US" spc="9">
                <a:solidFill>
                  <a:srgbClr val="FEFEFE"/>
                </a:solidFill>
                <a:latin typeface="Fira Sans Light"/>
              </a:rPr>
              <a:t>  </a:t>
            </a:r>
          </a:p>
        </p:txBody>
      </p:sp>
      <p:sp>
        <p:nvSpPr>
          <p:cNvPr id="1048987" name="TextBox 51"/>
          <p:cNvSpPr txBox="1"/>
          <p:nvPr/>
        </p:nvSpPr>
        <p:spPr>
          <a:xfrm>
            <a:off x="7821289" y="3319810"/>
            <a:ext cx="5743873" cy="422275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dirty="0" sz="2499" lang="en-US" spc="877" err="1">
                <a:solidFill>
                  <a:srgbClr val="05497C"/>
                </a:solidFill>
                <a:latin typeface="Fira Sans Medium Bold"/>
              </a:rPr>
              <a:t>Российская</a:t>
            </a:r>
            <a:r>
              <a:rPr dirty="0" sz="2499" lang="en-US" spc="877">
                <a:solidFill>
                  <a:srgbClr val="05497C"/>
                </a:solidFill>
                <a:latin typeface="Fira Sans Medium Bold"/>
              </a:rPr>
              <a:t> </a:t>
            </a:r>
            <a:r>
              <a:rPr dirty="0" sz="2499" lang="en-US" spc="877" err="1">
                <a:solidFill>
                  <a:srgbClr val="05497C"/>
                </a:solidFill>
                <a:latin typeface="Fira Sans Medium Bold"/>
              </a:rPr>
              <a:t>Федерация</a:t>
            </a:r>
            <a:endParaRPr dirty="0" sz="2499" lang="en-US" spc="877">
              <a:solidFill>
                <a:srgbClr val="05497C"/>
              </a:solidFill>
              <a:latin typeface="Fira Sans Medium Bold"/>
            </a:endParaRPr>
          </a:p>
        </p:txBody>
      </p:sp>
      <p:sp>
        <p:nvSpPr>
          <p:cNvPr id="1048988" name="TextBox 52"/>
          <p:cNvSpPr txBox="1"/>
          <p:nvPr/>
        </p:nvSpPr>
        <p:spPr>
          <a:xfrm>
            <a:off x="6857956" y="9710840"/>
            <a:ext cx="1688795" cy="422275"/>
          </a:xfrm>
          <a:prstGeom prst="rect"/>
        </p:spPr>
        <p:txBody>
          <a:bodyPr anchor="t" bIns="0" lIns="0" rIns="0" rtlCol="0" tIns="0" wrap="square">
            <a:spAutoFit/>
          </a:bodyPr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dirty="0" sz="2499" lang="en-US" spc="877" err="1">
                <a:solidFill>
                  <a:srgbClr val="05497C"/>
                </a:solidFill>
                <a:latin typeface="Fira Sans Medium Bold"/>
              </a:rPr>
              <a:t>Китай</a:t>
            </a:r>
            <a:endParaRPr dirty="0" sz="2499" lang="en-US" spc="877">
              <a:solidFill>
                <a:srgbClr val="05497C"/>
              </a:solidFill>
              <a:latin typeface="Fira Sans Medium Bold"/>
            </a:endParaRPr>
          </a:p>
        </p:txBody>
      </p:sp>
      <p:sp>
        <p:nvSpPr>
          <p:cNvPr id="1048989" name="TextBox 53"/>
          <p:cNvSpPr txBox="1"/>
          <p:nvPr/>
        </p:nvSpPr>
        <p:spPr>
          <a:xfrm>
            <a:off x="4943115" y="7231356"/>
            <a:ext cx="1470720" cy="339725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dirty="0" sz="1999" lang="en-US" spc="221" err="1">
                <a:solidFill>
                  <a:srgbClr val="05497C"/>
                </a:solidFill>
                <a:latin typeface="Fira Sans Medium Bold"/>
              </a:rPr>
              <a:t>Казахстан</a:t>
            </a:r>
            <a:endParaRPr dirty="0" sz="1999" lang="en-US" spc="221">
              <a:solidFill>
                <a:srgbClr val="05497C"/>
              </a:solidFill>
              <a:latin typeface="Fira Sans Medium Bold"/>
            </a:endParaRPr>
          </a:p>
        </p:txBody>
      </p:sp>
      <p:grpSp>
        <p:nvGrpSpPr>
          <p:cNvPr id="246" name="Group 54"/>
          <p:cNvGrpSpPr/>
          <p:nvPr/>
        </p:nvGrpSpPr>
        <p:grpSpPr>
          <a:xfrm>
            <a:off x="7640157" y="6404870"/>
            <a:ext cx="1174563" cy="314544"/>
            <a:chOff x="0" y="0"/>
            <a:chExt cx="1566084" cy="419392"/>
          </a:xfrm>
        </p:grpSpPr>
        <p:grpSp>
          <p:nvGrpSpPr>
            <p:cNvPr id="247" name="Group 55"/>
            <p:cNvGrpSpPr/>
            <p:nvPr/>
          </p:nvGrpSpPr>
          <p:grpSpPr>
            <a:xfrm>
              <a:off x="0" y="0"/>
              <a:ext cx="1566084" cy="419392"/>
              <a:chOff x="0" y="0"/>
              <a:chExt cx="7146806" cy="1913890"/>
            </a:xfrm>
          </p:grpSpPr>
          <p:sp>
            <p:nvSpPr>
              <p:cNvPr id="1048990" name="Freeform 56"/>
              <p:cNvSpPr/>
              <p:nvPr/>
            </p:nvSpPr>
            <p:spPr>
              <a:xfrm>
                <a:off x="0" y="0"/>
                <a:ext cx="7146806" cy="1913890"/>
              </a:xfrm>
              <a:custGeom>
                <a:avLst/>
                <a:ahLst/>
                <a:rect l="l" t="t" r="r" b="b"/>
                <a:pathLst>
                  <a:path w="7146806" h="1913890">
                    <a:moveTo>
                      <a:pt x="0" y="0"/>
                    </a:moveTo>
                    <a:lnTo>
                      <a:pt x="7146806" y="0"/>
                    </a:lnTo>
                    <a:lnTo>
                      <a:pt x="7146806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05497C"/>
              </a:solidFill>
            </p:spPr>
          </p:sp>
        </p:grpSp>
        <p:sp>
          <p:nvSpPr>
            <p:cNvPr id="1048991" name="TextBox 57"/>
            <p:cNvSpPr txBox="1"/>
            <p:nvPr/>
          </p:nvSpPr>
          <p:spPr>
            <a:xfrm>
              <a:off x="172878" y="-16999"/>
              <a:ext cx="1246615" cy="405765"/>
            </a:xfrm>
            <a:prstGeom prst="rect"/>
          </p:spPr>
          <p:txBody>
            <a:bodyPr anchor="t" bIns="0" lIns="0" rIns="0" rtlCol="0" tIns="0">
              <a:spAutoFit/>
            </a:bodyPr>
            <a:p>
              <a:pPr algn="ctr">
                <a:lnSpc>
                  <a:spcPts val="2520"/>
                </a:lnSpc>
                <a:spcBef>
                  <a:spcPct val="0"/>
                </a:spcBef>
              </a:pPr>
              <a:r>
                <a:rPr sz="1800" lang="en-US" spc="9">
                  <a:solidFill>
                    <a:srgbClr val="FEFEFE"/>
                  </a:solidFill>
                  <a:latin typeface="Fira Sans Light"/>
                </a:rPr>
                <a:t>Барнаул</a:t>
              </a:r>
            </a:p>
          </p:txBody>
        </p:sp>
      </p:grpSp>
      <p:pic>
        <p:nvPicPr>
          <p:cNvPr id="2097267" name="Picture 58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rcRect/>
          <a:stretch>
            <a:fillRect/>
          </a:stretch>
        </p:blipFill>
        <p:spPr>
          <a:xfrm>
            <a:off x="14376528" y="9372382"/>
            <a:ext cx="976301" cy="772165"/>
          </a:xfrm>
          <a:prstGeom prst="rect"/>
        </p:spPr>
      </p:pic>
      <p:sp>
        <p:nvSpPr>
          <p:cNvPr id="1048992" name="TextBox 59"/>
          <p:cNvSpPr txBox="1"/>
          <p:nvPr/>
        </p:nvSpPr>
        <p:spPr>
          <a:xfrm>
            <a:off x="15531104" y="9530599"/>
            <a:ext cx="2226422" cy="630555"/>
          </a:xfrm>
          <a:prstGeom prst="rect"/>
        </p:spPr>
        <p:txBody>
          <a:bodyPr anchor="t" bIns="0" lIns="0" rIns="0" rtlCol="0" tIns="0">
            <a:spAutoFit/>
          </a:bodyPr>
          <a:p>
            <a:pPr>
              <a:lnSpc>
                <a:spcPts val="2520"/>
              </a:lnSpc>
              <a:spcBef>
                <a:spcPct val="0"/>
              </a:spcBef>
            </a:pPr>
            <a:r>
              <a:rPr dirty="0" sz="1800" lang="en-US" spc="9" err="1">
                <a:solidFill>
                  <a:srgbClr val="FEFEFE"/>
                </a:solidFill>
                <a:latin typeface="Fira Sans Light"/>
              </a:rPr>
              <a:t>Погранпереходы</a:t>
            </a:r>
            <a:r>
              <a:rPr dirty="0" sz="1800" lang="en-US" spc="9">
                <a:solidFill>
                  <a:srgbClr val="FEFEFE"/>
                </a:solidFill>
                <a:latin typeface="Fira Sans Light"/>
              </a:rPr>
              <a:t> </a:t>
            </a:r>
            <a:r>
              <a:rPr dirty="0" sz="1800" lang="en-US" spc="9" err="1">
                <a:solidFill>
                  <a:srgbClr val="FEFEFE"/>
                </a:solidFill>
                <a:latin typeface="Fira Sans Light"/>
              </a:rPr>
              <a:t>отгрузок</a:t>
            </a:r>
            <a:endParaRPr dirty="0" sz="1800" lang="en-US" spc="9">
              <a:solidFill>
                <a:srgbClr val="FEFEFE"/>
              </a:solidFill>
              <a:latin typeface="Fira Sans Light"/>
            </a:endParaRPr>
          </a:p>
        </p:txBody>
      </p:sp>
      <p:grpSp>
        <p:nvGrpSpPr>
          <p:cNvPr id="248" name="Group 60"/>
          <p:cNvGrpSpPr/>
          <p:nvPr/>
        </p:nvGrpSpPr>
        <p:grpSpPr>
          <a:xfrm>
            <a:off x="7217295" y="7371559"/>
            <a:ext cx="1010143" cy="314544"/>
            <a:chOff x="0" y="0"/>
            <a:chExt cx="1346858" cy="419392"/>
          </a:xfrm>
        </p:grpSpPr>
        <p:grpSp>
          <p:nvGrpSpPr>
            <p:cNvPr id="249" name="Group 61"/>
            <p:cNvGrpSpPr/>
            <p:nvPr/>
          </p:nvGrpSpPr>
          <p:grpSpPr>
            <a:xfrm>
              <a:off x="0" y="0"/>
              <a:ext cx="1346858" cy="419392"/>
              <a:chOff x="0" y="0"/>
              <a:chExt cx="6146370" cy="1913890"/>
            </a:xfrm>
          </p:grpSpPr>
          <p:sp>
            <p:nvSpPr>
              <p:cNvPr id="1048993" name="Freeform 62"/>
              <p:cNvSpPr/>
              <p:nvPr/>
            </p:nvSpPr>
            <p:spPr>
              <a:xfrm>
                <a:off x="0" y="0"/>
                <a:ext cx="6146370" cy="1913890"/>
              </a:xfrm>
              <a:custGeom>
                <a:avLst/>
                <a:ahLst/>
                <a:rect l="l" t="t" r="r" b="b"/>
                <a:pathLst>
                  <a:path w="6146370" h="1913890">
                    <a:moveTo>
                      <a:pt x="0" y="0"/>
                    </a:moveTo>
                    <a:lnTo>
                      <a:pt x="6146370" y="0"/>
                    </a:lnTo>
                    <a:lnTo>
                      <a:pt x="614637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05497C"/>
              </a:solidFill>
            </p:spPr>
          </p:sp>
        </p:grpSp>
        <p:sp>
          <p:nvSpPr>
            <p:cNvPr id="1048994" name="TextBox 63"/>
            <p:cNvSpPr txBox="1"/>
            <p:nvPr/>
          </p:nvSpPr>
          <p:spPr>
            <a:xfrm>
              <a:off x="148678" y="-16999"/>
              <a:ext cx="1072109" cy="405765"/>
            </a:xfrm>
            <a:prstGeom prst="rect"/>
          </p:spPr>
          <p:txBody>
            <a:bodyPr anchor="t" bIns="0" lIns="0" rIns="0" rtlCol="0" tIns="0">
              <a:spAutoFit/>
            </a:bodyPr>
            <a:p>
              <a:pPr algn="ctr">
                <a:lnSpc>
                  <a:spcPts val="2520"/>
                </a:lnSpc>
                <a:spcBef>
                  <a:spcPct val="0"/>
                </a:spcBef>
              </a:pPr>
              <a:r>
                <a:rPr sz="1800" lang="en-US" spc="9">
                  <a:solidFill>
                    <a:srgbClr val="FEFEFE"/>
                  </a:solidFill>
                  <a:latin typeface="Fira Sans Light"/>
                </a:rPr>
                <a:t>Достык</a:t>
              </a:r>
            </a:p>
          </p:txBody>
        </p:sp>
      </p:grpSp>
      <p:pic>
        <p:nvPicPr>
          <p:cNvPr id="2097268" name="Picture 64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rcRect/>
          <a:stretch>
            <a:fillRect/>
          </a:stretch>
        </p:blipFill>
        <p:spPr>
          <a:xfrm>
            <a:off x="6722351" y="7587109"/>
            <a:ext cx="742407" cy="587176"/>
          </a:xfrm>
          <a:prstGeom prst="rect"/>
        </p:spPr>
      </p:pic>
      <p:grpSp>
        <p:nvGrpSpPr>
          <p:cNvPr id="250" name="Group 65"/>
          <p:cNvGrpSpPr/>
          <p:nvPr/>
        </p:nvGrpSpPr>
        <p:grpSpPr>
          <a:xfrm>
            <a:off x="6522074" y="8318965"/>
            <a:ext cx="1016800" cy="314544"/>
            <a:chOff x="0" y="0"/>
            <a:chExt cx="1355733" cy="419392"/>
          </a:xfrm>
        </p:grpSpPr>
        <p:grpSp>
          <p:nvGrpSpPr>
            <p:cNvPr id="251" name="Group 66"/>
            <p:cNvGrpSpPr/>
            <p:nvPr/>
          </p:nvGrpSpPr>
          <p:grpSpPr>
            <a:xfrm>
              <a:off x="0" y="0"/>
              <a:ext cx="1355733" cy="419392"/>
              <a:chOff x="0" y="0"/>
              <a:chExt cx="6186873" cy="1913890"/>
            </a:xfrm>
          </p:grpSpPr>
          <p:sp>
            <p:nvSpPr>
              <p:cNvPr id="1048995" name="Freeform 67"/>
              <p:cNvSpPr/>
              <p:nvPr/>
            </p:nvSpPr>
            <p:spPr>
              <a:xfrm>
                <a:off x="0" y="0"/>
                <a:ext cx="6186873" cy="1913890"/>
              </a:xfrm>
              <a:custGeom>
                <a:avLst/>
                <a:ahLst/>
                <a:rect l="l" t="t" r="r" b="b"/>
                <a:pathLst>
                  <a:path w="6186873" h="1913890">
                    <a:moveTo>
                      <a:pt x="0" y="0"/>
                    </a:moveTo>
                    <a:lnTo>
                      <a:pt x="6186873" y="0"/>
                    </a:lnTo>
                    <a:lnTo>
                      <a:pt x="6186873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05497C"/>
              </a:solidFill>
            </p:spPr>
          </p:sp>
        </p:grpSp>
        <p:sp>
          <p:nvSpPr>
            <p:cNvPr id="1048996" name="TextBox 68"/>
            <p:cNvSpPr txBox="1"/>
            <p:nvPr/>
          </p:nvSpPr>
          <p:spPr>
            <a:xfrm>
              <a:off x="149658" y="-16999"/>
              <a:ext cx="1079174" cy="405765"/>
            </a:xfrm>
            <a:prstGeom prst="rect"/>
          </p:spPr>
          <p:txBody>
            <a:bodyPr anchor="t" bIns="0" lIns="0" rIns="0" rtlCol="0" tIns="0">
              <a:spAutoFit/>
            </a:bodyPr>
            <a:p>
              <a:pPr algn="ctr">
                <a:lnSpc>
                  <a:spcPts val="2520"/>
                </a:lnSpc>
                <a:spcBef>
                  <a:spcPct val="0"/>
                </a:spcBef>
              </a:pPr>
              <a:r>
                <a:rPr sz="1800" lang="en-US" spc="9">
                  <a:solidFill>
                    <a:srgbClr val="FEFEFE"/>
                  </a:solidFill>
                  <a:latin typeface="Fira Sans Light"/>
                </a:rPr>
                <a:t>Урумчи</a:t>
              </a:r>
            </a:p>
          </p:txBody>
        </p:sp>
      </p:grpSp>
      <p:grpSp>
        <p:nvGrpSpPr>
          <p:cNvPr id="252" name="Group 69"/>
          <p:cNvGrpSpPr/>
          <p:nvPr/>
        </p:nvGrpSpPr>
        <p:grpSpPr>
          <a:xfrm>
            <a:off x="7538873" y="8813665"/>
            <a:ext cx="847807" cy="314544"/>
            <a:chOff x="0" y="0"/>
            <a:chExt cx="1130409" cy="419392"/>
          </a:xfrm>
        </p:grpSpPr>
        <p:grpSp>
          <p:nvGrpSpPr>
            <p:cNvPr id="253" name="Group 70"/>
            <p:cNvGrpSpPr/>
            <p:nvPr/>
          </p:nvGrpSpPr>
          <p:grpSpPr>
            <a:xfrm>
              <a:off x="0" y="0"/>
              <a:ext cx="1130409" cy="419392"/>
              <a:chOff x="0" y="0"/>
              <a:chExt cx="5158607" cy="1913890"/>
            </a:xfrm>
          </p:grpSpPr>
          <p:sp>
            <p:nvSpPr>
              <p:cNvPr id="1048997" name="Freeform 71"/>
              <p:cNvSpPr/>
              <p:nvPr/>
            </p:nvSpPr>
            <p:spPr>
              <a:xfrm>
                <a:off x="0" y="0"/>
                <a:ext cx="5158608" cy="1913890"/>
              </a:xfrm>
              <a:custGeom>
                <a:avLst/>
                <a:ahLst/>
                <a:rect l="l" t="t" r="r" b="b"/>
                <a:pathLst>
                  <a:path w="5158608" h="1913890">
                    <a:moveTo>
                      <a:pt x="0" y="0"/>
                    </a:moveTo>
                    <a:lnTo>
                      <a:pt x="5158608" y="0"/>
                    </a:lnTo>
                    <a:lnTo>
                      <a:pt x="5158608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05497C"/>
              </a:solidFill>
            </p:spPr>
          </p:sp>
        </p:grpSp>
        <p:sp>
          <p:nvSpPr>
            <p:cNvPr id="1048998" name="TextBox 72"/>
            <p:cNvSpPr txBox="1"/>
            <p:nvPr/>
          </p:nvSpPr>
          <p:spPr>
            <a:xfrm>
              <a:off x="124785" y="-16999"/>
              <a:ext cx="899814" cy="405765"/>
            </a:xfrm>
            <a:prstGeom prst="rect"/>
          </p:spPr>
          <p:txBody>
            <a:bodyPr anchor="t" bIns="0" lIns="0" rIns="0" rtlCol="0" tIns="0">
              <a:spAutoFit/>
            </a:bodyPr>
            <a:p>
              <a:pPr algn="ctr">
                <a:lnSpc>
                  <a:spcPts val="2520"/>
                </a:lnSpc>
                <a:spcBef>
                  <a:spcPct val="0"/>
                </a:spcBef>
              </a:pPr>
              <a:r>
                <a:rPr sz="1800" lang="en-US" spc="9">
                  <a:solidFill>
                    <a:srgbClr val="FEFEFE"/>
                  </a:solidFill>
                  <a:latin typeface="Fira Sans Light"/>
                </a:rPr>
                <a:t>Сиань</a:t>
              </a:r>
            </a:p>
          </p:txBody>
        </p:sp>
      </p:grpSp>
      <p:grpSp>
        <p:nvGrpSpPr>
          <p:cNvPr id="254" name="Group 73"/>
          <p:cNvGrpSpPr/>
          <p:nvPr/>
        </p:nvGrpSpPr>
        <p:grpSpPr>
          <a:xfrm>
            <a:off x="7755936" y="9327662"/>
            <a:ext cx="1016800" cy="314544"/>
            <a:chOff x="0" y="0"/>
            <a:chExt cx="1355733" cy="419392"/>
          </a:xfrm>
        </p:grpSpPr>
        <p:grpSp>
          <p:nvGrpSpPr>
            <p:cNvPr id="255" name="Group 74"/>
            <p:cNvGrpSpPr/>
            <p:nvPr/>
          </p:nvGrpSpPr>
          <p:grpSpPr>
            <a:xfrm>
              <a:off x="0" y="0"/>
              <a:ext cx="1355733" cy="419392"/>
              <a:chOff x="0" y="0"/>
              <a:chExt cx="6186873" cy="1913890"/>
            </a:xfrm>
          </p:grpSpPr>
          <p:sp>
            <p:nvSpPr>
              <p:cNvPr id="1048999" name="Freeform 75"/>
              <p:cNvSpPr/>
              <p:nvPr/>
            </p:nvSpPr>
            <p:spPr>
              <a:xfrm>
                <a:off x="0" y="0"/>
                <a:ext cx="6186873" cy="1913890"/>
              </a:xfrm>
              <a:custGeom>
                <a:avLst/>
                <a:ahLst/>
                <a:rect l="l" t="t" r="r" b="b"/>
                <a:pathLst>
                  <a:path w="6186873" h="1913890">
                    <a:moveTo>
                      <a:pt x="0" y="0"/>
                    </a:moveTo>
                    <a:lnTo>
                      <a:pt x="6186873" y="0"/>
                    </a:lnTo>
                    <a:lnTo>
                      <a:pt x="6186873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05497C"/>
              </a:solidFill>
            </p:spPr>
          </p:sp>
        </p:grpSp>
        <p:sp>
          <p:nvSpPr>
            <p:cNvPr id="1049000" name="TextBox 76"/>
            <p:cNvSpPr txBox="1"/>
            <p:nvPr/>
          </p:nvSpPr>
          <p:spPr>
            <a:xfrm>
              <a:off x="149658" y="-16999"/>
              <a:ext cx="1079174" cy="405765"/>
            </a:xfrm>
            <a:prstGeom prst="rect"/>
          </p:spPr>
          <p:txBody>
            <a:bodyPr anchor="t" bIns="0" lIns="0" rIns="0" rtlCol="0" tIns="0">
              <a:spAutoFit/>
            </a:bodyPr>
            <a:p>
              <a:pPr algn="ctr">
                <a:lnSpc>
                  <a:spcPts val="2520"/>
                </a:lnSpc>
                <a:spcBef>
                  <a:spcPct val="0"/>
                </a:spcBef>
              </a:pPr>
              <a:r>
                <a:rPr sz="1800" lang="en-US" spc="9">
                  <a:solidFill>
                    <a:srgbClr val="FEFEFE"/>
                  </a:solidFill>
                  <a:latin typeface="Fira Sans Light"/>
                </a:rPr>
                <a:t>Чэнду</a:t>
              </a:r>
            </a:p>
          </p:txBody>
        </p:sp>
      </p:grpSp>
      <p:grpSp>
        <p:nvGrpSpPr>
          <p:cNvPr id="256" name="Group 77"/>
          <p:cNvGrpSpPr/>
          <p:nvPr/>
        </p:nvGrpSpPr>
        <p:grpSpPr>
          <a:xfrm>
            <a:off x="8681346" y="9945790"/>
            <a:ext cx="1016800" cy="314544"/>
            <a:chOff x="0" y="0"/>
            <a:chExt cx="1355733" cy="419392"/>
          </a:xfrm>
        </p:grpSpPr>
        <p:grpSp>
          <p:nvGrpSpPr>
            <p:cNvPr id="257" name="Group 78"/>
            <p:cNvGrpSpPr/>
            <p:nvPr/>
          </p:nvGrpSpPr>
          <p:grpSpPr>
            <a:xfrm>
              <a:off x="0" y="0"/>
              <a:ext cx="1355733" cy="419392"/>
              <a:chOff x="0" y="0"/>
              <a:chExt cx="6186873" cy="1913890"/>
            </a:xfrm>
          </p:grpSpPr>
          <p:sp>
            <p:nvSpPr>
              <p:cNvPr id="1049001" name="Freeform 79"/>
              <p:cNvSpPr/>
              <p:nvPr/>
            </p:nvSpPr>
            <p:spPr>
              <a:xfrm>
                <a:off x="0" y="0"/>
                <a:ext cx="6186873" cy="1913890"/>
              </a:xfrm>
              <a:custGeom>
                <a:avLst/>
                <a:ahLst/>
                <a:rect l="l" t="t" r="r" b="b"/>
                <a:pathLst>
                  <a:path w="6186873" h="1913890">
                    <a:moveTo>
                      <a:pt x="0" y="0"/>
                    </a:moveTo>
                    <a:lnTo>
                      <a:pt x="6186873" y="0"/>
                    </a:lnTo>
                    <a:lnTo>
                      <a:pt x="6186873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05497C"/>
              </a:solidFill>
            </p:spPr>
          </p:sp>
        </p:grpSp>
        <p:sp>
          <p:nvSpPr>
            <p:cNvPr id="1049002" name="TextBox 80"/>
            <p:cNvSpPr txBox="1"/>
            <p:nvPr/>
          </p:nvSpPr>
          <p:spPr>
            <a:xfrm>
              <a:off x="149658" y="-16999"/>
              <a:ext cx="1079174" cy="405765"/>
            </a:xfrm>
            <a:prstGeom prst="rect"/>
          </p:spPr>
          <p:txBody>
            <a:bodyPr anchor="t" bIns="0" lIns="0" rIns="0" rtlCol="0" tIns="0">
              <a:spAutoFit/>
            </a:bodyPr>
            <a:p>
              <a:pPr algn="ctr">
                <a:lnSpc>
                  <a:spcPts val="2520"/>
                </a:lnSpc>
                <a:spcBef>
                  <a:spcPct val="0"/>
                </a:spcBef>
              </a:pPr>
              <a:r>
                <a:rPr dirty="0" sz="1800" lang="en-US" spc="9" err="1">
                  <a:solidFill>
                    <a:srgbClr val="FEFEFE"/>
                  </a:solidFill>
                  <a:latin typeface="Fira Sans Light"/>
                </a:rPr>
                <a:t>Чунцин</a:t>
              </a:r>
              <a:endParaRPr dirty="0" sz="1800" lang="en-US" spc="9">
                <a:solidFill>
                  <a:srgbClr val="FEFEFE"/>
                </a:solidFill>
                <a:latin typeface="Fira Sans Light"/>
              </a:endParaRPr>
            </a:p>
          </p:txBody>
        </p:sp>
      </p:grpSp>
      <p:grpSp>
        <p:nvGrpSpPr>
          <p:cNvPr id="258" name="Group 81"/>
          <p:cNvGrpSpPr/>
          <p:nvPr/>
        </p:nvGrpSpPr>
        <p:grpSpPr>
          <a:xfrm>
            <a:off x="10310835" y="9099324"/>
            <a:ext cx="1416238" cy="314544"/>
            <a:chOff x="0" y="0"/>
            <a:chExt cx="1888318" cy="419392"/>
          </a:xfrm>
        </p:grpSpPr>
        <p:grpSp>
          <p:nvGrpSpPr>
            <p:cNvPr id="259" name="Group 82"/>
            <p:cNvGrpSpPr/>
            <p:nvPr/>
          </p:nvGrpSpPr>
          <p:grpSpPr>
            <a:xfrm>
              <a:off x="0" y="0"/>
              <a:ext cx="1888318" cy="419392"/>
              <a:chOff x="0" y="0"/>
              <a:chExt cx="8617318" cy="1913890"/>
            </a:xfrm>
          </p:grpSpPr>
          <p:sp>
            <p:nvSpPr>
              <p:cNvPr id="1049003" name="Freeform 83"/>
              <p:cNvSpPr/>
              <p:nvPr/>
            </p:nvSpPr>
            <p:spPr>
              <a:xfrm>
                <a:off x="0" y="0"/>
                <a:ext cx="8617317" cy="1913890"/>
              </a:xfrm>
              <a:custGeom>
                <a:avLst/>
                <a:ahLst/>
                <a:rect l="l" t="t" r="r" b="b"/>
                <a:pathLst>
                  <a:path w="8617317" h="1913890">
                    <a:moveTo>
                      <a:pt x="0" y="0"/>
                    </a:moveTo>
                    <a:lnTo>
                      <a:pt x="8617317" y="0"/>
                    </a:lnTo>
                    <a:lnTo>
                      <a:pt x="8617317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05497C"/>
              </a:solidFill>
            </p:spPr>
          </p:sp>
        </p:grpSp>
        <p:sp>
          <p:nvSpPr>
            <p:cNvPr id="1049004" name="TextBox 84"/>
            <p:cNvSpPr txBox="1"/>
            <p:nvPr/>
          </p:nvSpPr>
          <p:spPr>
            <a:xfrm>
              <a:off x="208450" y="-16999"/>
              <a:ext cx="1503116" cy="405765"/>
            </a:xfrm>
            <a:prstGeom prst="rect"/>
          </p:spPr>
          <p:txBody>
            <a:bodyPr anchor="t" bIns="0" lIns="0" rIns="0" rtlCol="0" tIns="0">
              <a:spAutoFit/>
            </a:bodyPr>
            <a:p>
              <a:pPr algn="ctr">
                <a:lnSpc>
                  <a:spcPts val="2520"/>
                </a:lnSpc>
                <a:spcBef>
                  <a:spcPct val="0"/>
                </a:spcBef>
              </a:pPr>
              <a:r>
                <a:rPr sz="1800" lang="en-US" spc="9">
                  <a:solidFill>
                    <a:srgbClr val="FEFEFE"/>
                  </a:solidFill>
                  <a:latin typeface="Fira Sans Light"/>
                </a:rPr>
                <a:t>Тяньцзинь</a:t>
              </a:r>
            </a:p>
          </p:txBody>
        </p:sp>
      </p:grpSp>
      <p:grpSp>
        <p:nvGrpSpPr>
          <p:cNvPr id="260" name="Group 85"/>
          <p:cNvGrpSpPr/>
          <p:nvPr/>
        </p:nvGrpSpPr>
        <p:grpSpPr>
          <a:xfrm>
            <a:off x="11018955" y="7685994"/>
            <a:ext cx="1016800" cy="314544"/>
            <a:chOff x="0" y="0"/>
            <a:chExt cx="1355733" cy="419392"/>
          </a:xfrm>
        </p:grpSpPr>
        <p:grpSp>
          <p:nvGrpSpPr>
            <p:cNvPr id="261" name="Group 86"/>
            <p:cNvGrpSpPr/>
            <p:nvPr/>
          </p:nvGrpSpPr>
          <p:grpSpPr>
            <a:xfrm>
              <a:off x="0" y="0"/>
              <a:ext cx="1355733" cy="419392"/>
              <a:chOff x="0" y="0"/>
              <a:chExt cx="6186873" cy="1913890"/>
            </a:xfrm>
          </p:grpSpPr>
          <p:sp>
            <p:nvSpPr>
              <p:cNvPr id="1049005" name="Freeform 87"/>
              <p:cNvSpPr/>
              <p:nvPr/>
            </p:nvSpPr>
            <p:spPr>
              <a:xfrm>
                <a:off x="0" y="0"/>
                <a:ext cx="6186873" cy="1913890"/>
              </a:xfrm>
              <a:custGeom>
                <a:avLst/>
                <a:ahLst/>
                <a:rect l="l" t="t" r="r" b="b"/>
                <a:pathLst>
                  <a:path w="6186873" h="1913890">
                    <a:moveTo>
                      <a:pt x="0" y="0"/>
                    </a:moveTo>
                    <a:lnTo>
                      <a:pt x="6186873" y="0"/>
                    </a:lnTo>
                    <a:lnTo>
                      <a:pt x="6186873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05497C"/>
              </a:solidFill>
            </p:spPr>
          </p:sp>
        </p:grpSp>
        <p:sp>
          <p:nvSpPr>
            <p:cNvPr id="1049006" name="TextBox 88"/>
            <p:cNvSpPr txBox="1"/>
            <p:nvPr/>
          </p:nvSpPr>
          <p:spPr>
            <a:xfrm>
              <a:off x="149658" y="-16999"/>
              <a:ext cx="1079174" cy="405765"/>
            </a:xfrm>
            <a:prstGeom prst="rect"/>
          </p:spPr>
          <p:txBody>
            <a:bodyPr anchor="t" bIns="0" lIns="0" rIns="0" rtlCol="0" tIns="0">
              <a:spAutoFit/>
            </a:bodyPr>
            <a:p>
              <a:pPr algn="ctr">
                <a:lnSpc>
                  <a:spcPts val="2520"/>
                </a:lnSpc>
                <a:spcBef>
                  <a:spcPct val="0"/>
                </a:spcBef>
              </a:pPr>
              <a:r>
                <a:rPr sz="1800" lang="en-US" spc="9">
                  <a:solidFill>
                    <a:srgbClr val="FEFEFE"/>
                  </a:solidFill>
                  <a:latin typeface="Fira Sans Light"/>
                </a:rPr>
                <a:t>Харбин</a:t>
              </a:r>
            </a:p>
          </p:txBody>
        </p:sp>
      </p:grpSp>
      <p:pic>
        <p:nvPicPr>
          <p:cNvPr id="2097269" name="Picture 89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rcRect/>
          <a:stretch>
            <a:fillRect/>
          </a:stretch>
        </p:blipFill>
        <p:spPr>
          <a:xfrm>
            <a:off x="9840199" y="8518468"/>
            <a:ext cx="376298" cy="501124"/>
          </a:xfrm>
          <a:prstGeom prst="rect"/>
        </p:spPr>
      </p:pic>
      <p:pic>
        <p:nvPicPr>
          <p:cNvPr id="2097270" name="Picture 90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rcRect/>
          <a:stretch>
            <a:fillRect/>
          </a:stretch>
        </p:blipFill>
        <p:spPr>
          <a:xfrm>
            <a:off x="10642656" y="7686103"/>
            <a:ext cx="376298" cy="501124"/>
          </a:xfrm>
          <a:prstGeom prst="rect"/>
        </p:spPr>
      </p:pic>
      <p:pic>
        <p:nvPicPr>
          <p:cNvPr id="2097271" name="Picture 91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rcRect/>
          <a:stretch>
            <a:fillRect/>
          </a:stretch>
        </p:blipFill>
        <p:spPr>
          <a:xfrm>
            <a:off x="9144000" y="9327662"/>
            <a:ext cx="376298" cy="501124"/>
          </a:xfrm>
          <a:prstGeom prst="rect"/>
        </p:spPr>
      </p:pic>
      <p:pic>
        <p:nvPicPr>
          <p:cNvPr id="2097272" name="Picture 92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rcRect/>
          <a:stretch>
            <a:fillRect/>
          </a:stretch>
        </p:blipFill>
        <p:spPr>
          <a:xfrm>
            <a:off x="8493197" y="8563103"/>
            <a:ext cx="376298" cy="501124"/>
          </a:xfrm>
          <a:prstGeom prst="rect"/>
        </p:spPr>
      </p:pic>
      <p:pic>
        <p:nvPicPr>
          <p:cNvPr id="2097273" name="Picture 94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rcRect/>
          <a:stretch>
            <a:fillRect/>
          </a:stretch>
        </p:blipFill>
        <p:spPr>
          <a:xfrm>
            <a:off x="8813448" y="8970937"/>
            <a:ext cx="376298" cy="501124"/>
          </a:xfrm>
          <a:prstGeom prst="rect"/>
        </p:spPr>
      </p:pic>
      <p:pic>
        <p:nvPicPr>
          <p:cNvPr id="2097274" name="Picture 95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rcRect/>
          <a:stretch>
            <a:fillRect/>
          </a:stretch>
        </p:blipFill>
        <p:spPr>
          <a:xfrm>
            <a:off x="7567787" y="8061980"/>
            <a:ext cx="376298" cy="501124"/>
          </a:xfrm>
          <a:prstGeom prst="rect"/>
        </p:spPr>
      </p:pic>
      <p:sp>
        <p:nvSpPr>
          <p:cNvPr id="1049007" name="TextBox 110"/>
          <p:cNvSpPr txBox="1"/>
          <p:nvPr/>
        </p:nvSpPr>
        <p:spPr>
          <a:xfrm>
            <a:off x="16153203" y="2678835"/>
            <a:ext cx="1992826" cy="1519903"/>
          </a:xfrm>
          <a:prstGeom prst="rect"/>
        </p:spPr>
        <p:txBody>
          <a:bodyPr anchor="t" bIns="0" lIns="0" rIns="0" rtlCol="0" tIns="0">
            <a:spAutoFit/>
          </a:bodyPr>
          <a:p>
            <a:pPr algn="r">
              <a:lnSpc>
                <a:spcPts val="3219"/>
              </a:lnSpc>
              <a:spcBef>
                <a:spcPct val="0"/>
              </a:spcBef>
            </a:pPr>
            <a:r>
              <a:rPr dirty="0" sz="2299" lang="en-US" spc="11">
                <a:solidFill>
                  <a:srgbClr val="FEFEFE"/>
                </a:solidFill>
                <a:latin typeface="Fira Sans Light Bold"/>
              </a:rPr>
              <a:t>&gt; 5000 </a:t>
            </a:r>
          </a:p>
          <a:p>
            <a:pPr algn="r">
              <a:lnSpc>
                <a:spcPts val="1260"/>
              </a:lnSpc>
              <a:spcBef>
                <a:spcPct val="0"/>
              </a:spcBef>
            </a:pPr>
            <a:endParaRPr dirty="0" sz="2299" lang="en-US" spc="11">
              <a:solidFill>
                <a:srgbClr val="FEFEFE"/>
              </a:solidFill>
              <a:latin typeface="Fira Sans Light Bold"/>
            </a:endParaRPr>
          </a:p>
          <a:p>
            <a:pPr algn="r">
              <a:lnSpc>
                <a:spcPts val="2520"/>
              </a:lnSpc>
              <a:spcBef>
                <a:spcPct val="0"/>
              </a:spcBef>
            </a:pPr>
            <a:r>
              <a:rPr dirty="0" sz="1800" lang="en-US" spc="9" err="1">
                <a:solidFill>
                  <a:srgbClr val="FEFEFE"/>
                </a:solidFill>
                <a:latin typeface="Fira Sans Light"/>
              </a:rPr>
              <a:t>контейнеров</a:t>
            </a:r>
            <a:r>
              <a:rPr dirty="0" sz="1800" lang="en-US" spc="9">
                <a:solidFill>
                  <a:srgbClr val="FEFEFE"/>
                </a:solidFill>
                <a:latin typeface="Fira Sans Light"/>
              </a:rPr>
              <a:t> с</a:t>
            </a:r>
          </a:p>
          <a:p>
            <a:pPr algn="r">
              <a:lnSpc>
                <a:spcPts val="2520"/>
              </a:lnSpc>
              <a:spcBef>
                <a:spcPct val="0"/>
              </a:spcBef>
            </a:pPr>
            <a:r>
              <a:rPr dirty="0" sz="1800" lang="en-US" spc="9">
                <a:solidFill>
                  <a:srgbClr val="FEFEFE"/>
                </a:solidFill>
                <a:latin typeface="Fira Sans Light"/>
              </a:rPr>
              <a:t>«</a:t>
            </a:r>
            <a:r>
              <a:rPr dirty="0" sz="1800" lang="en-US" spc="9" err="1">
                <a:solidFill>
                  <a:srgbClr val="FEFEFE"/>
                </a:solidFill>
                <a:latin typeface="Fira Sans Light"/>
              </a:rPr>
              <a:t>флекситанками</a:t>
            </a:r>
            <a:r>
              <a:rPr dirty="0" sz="1800" lang="en-US" spc="9">
                <a:solidFill>
                  <a:srgbClr val="FEFEFE"/>
                </a:solidFill>
                <a:latin typeface="Fira Sans Light"/>
              </a:rPr>
              <a:t> </a:t>
            </a:r>
            <a:r>
              <a:rPr dirty="0" sz="1800" lang="en-US" spc="9" err="1">
                <a:solidFill>
                  <a:srgbClr val="FEFEFE"/>
                </a:solidFill>
                <a:latin typeface="Fira Sans Light"/>
              </a:rPr>
              <a:t>Европак</a:t>
            </a:r>
            <a:r>
              <a:rPr dirty="0" sz="1800" lang="en-US" spc="9">
                <a:solidFill>
                  <a:srgbClr val="FEFEFE"/>
                </a:solidFill>
                <a:latin typeface="Fira Sans Light"/>
              </a:rPr>
              <a:t>»</a:t>
            </a:r>
          </a:p>
        </p:txBody>
      </p:sp>
      <p:sp>
        <p:nvSpPr>
          <p:cNvPr id="1049008" name="TextBox 111"/>
          <p:cNvSpPr txBox="1"/>
          <p:nvPr/>
        </p:nvSpPr>
        <p:spPr>
          <a:xfrm>
            <a:off x="15646223" y="4497600"/>
            <a:ext cx="2499806" cy="878702"/>
          </a:xfrm>
          <a:prstGeom prst="rect"/>
        </p:spPr>
        <p:txBody>
          <a:bodyPr anchor="t" bIns="0" lIns="0" rIns="0" rtlCol="0" tIns="0">
            <a:spAutoFit/>
          </a:bodyPr>
          <a:p>
            <a:pPr algn="r">
              <a:lnSpc>
                <a:spcPts val="3219"/>
              </a:lnSpc>
              <a:spcBef>
                <a:spcPct val="0"/>
              </a:spcBef>
            </a:pPr>
            <a:r>
              <a:rPr dirty="0" sz="2299" lang="en-US" spc="11">
                <a:solidFill>
                  <a:srgbClr val="FEFEFE"/>
                </a:solidFill>
                <a:latin typeface="Fira Sans Light Bold"/>
              </a:rPr>
              <a:t>&gt; 100 </a:t>
            </a:r>
            <a:r>
              <a:rPr dirty="0" sz="2299" lang="en-US" spc="11" err="1">
                <a:solidFill>
                  <a:srgbClr val="FEFEFE"/>
                </a:solidFill>
                <a:latin typeface="Fira Sans Light Bold"/>
              </a:rPr>
              <a:t>тыс</a:t>
            </a:r>
            <a:r>
              <a:rPr dirty="0" sz="2299" lang="en-US" spc="11">
                <a:solidFill>
                  <a:srgbClr val="FEFEFE"/>
                </a:solidFill>
                <a:latin typeface="Fira Sans Light Bold"/>
              </a:rPr>
              <a:t>. </a:t>
            </a:r>
            <a:r>
              <a:rPr dirty="0" sz="2299" lang="en-US" spc="11" err="1">
                <a:solidFill>
                  <a:srgbClr val="FEFEFE"/>
                </a:solidFill>
                <a:latin typeface="Fira Sans Light Bold"/>
              </a:rPr>
              <a:t>тонн</a:t>
            </a:r>
            <a:r>
              <a:rPr dirty="0" sz="2299" lang="en-US" spc="11">
                <a:solidFill>
                  <a:srgbClr val="FEFEFE"/>
                </a:solidFill>
                <a:latin typeface="Fira Sans Light Bold"/>
              </a:rPr>
              <a:t> </a:t>
            </a:r>
          </a:p>
          <a:p>
            <a:pPr algn="r">
              <a:lnSpc>
                <a:spcPts val="1260"/>
              </a:lnSpc>
              <a:spcBef>
                <a:spcPct val="0"/>
              </a:spcBef>
            </a:pPr>
            <a:endParaRPr dirty="0" sz="2299" lang="en-US" spc="11">
              <a:solidFill>
                <a:srgbClr val="FEFEFE"/>
              </a:solidFill>
              <a:latin typeface="Fira Sans Light Bold"/>
            </a:endParaRPr>
          </a:p>
          <a:p>
            <a:pPr algn="r">
              <a:lnSpc>
                <a:spcPts val="2520"/>
              </a:lnSpc>
              <a:spcBef>
                <a:spcPct val="0"/>
              </a:spcBef>
            </a:pPr>
            <a:r>
              <a:rPr dirty="0" sz="1800" lang="en-US" spc="6" err="1">
                <a:solidFill>
                  <a:srgbClr val="FEFEFE"/>
                </a:solidFill>
                <a:latin typeface="Fira Sans Light"/>
              </a:rPr>
              <a:t>растительных</a:t>
            </a:r>
            <a:r>
              <a:rPr dirty="0" sz="1800" lang="en-US" spc="6">
                <a:solidFill>
                  <a:srgbClr val="FEFEFE"/>
                </a:solidFill>
                <a:latin typeface="Fira Sans Light"/>
              </a:rPr>
              <a:t> </a:t>
            </a:r>
            <a:r>
              <a:rPr dirty="0" sz="1800" lang="en-US" spc="6" err="1">
                <a:solidFill>
                  <a:srgbClr val="FEFEFE"/>
                </a:solidFill>
                <a:latin typeface="Fira Sans Light"/>
              </a:rPr>
              <a:t>масел</a:t>
            </a:r>
            <a:endParaRPr dirty="0" sz="1800" lang="en-US" spc="6">
              <a:solidFill>
                <a:srgbClr val="FEFEFE"/>
              </a:solidFill>
              <a:latin typeface="Fira Sans Light"/>
            </a:endParaRPr>
          </a:p>
        </p:txBody>
      </p:sp>
      <p:sp>
        <p:nvSpPr>
          <p:cNvPr id="1049009" name="TextBox 112"/>
          <p:cNvSpPr txBox="1"/>
          <p:nvPr/>
        </p:nvSpPr>
        <p:spPr>
          <a:xfrm>
            <a:off x="14590676" y="5784121"/>
            <a:ext cx="3555353" cy="1477268"/>
          </a:xfrm>
          <a:prstGeom prst="rect"/>
        </p:spPr>
        <p:txBody>
          <a:bodyPr anchor="t" bIns="0" lIns="0" rIns="0" rtlCol="0" tIns="0">
            <a:spAutoFit/>
          </a:bodyPr>
          <a:p>
            <a:pPr algn="r">
              <a:lnSpc>
                <a:spcPts val="3219"/>
              </a:lnSpc>
            </a:pPr>
            <a:r>
              <a:rPr dirty="0" sz="2299" lang="en-US" spc="11">
                <a:solidFill>
                  <a:srgbClr val="FEFEFE"/>
                </a:solidFill>
                <a:latin typeface="Fira Sans Light Bold"/>
              </a:rPr>
              <a:t>в 3-5 </a:t>
            </a:r>
            <a:r>
              <a:rPr dirty="0" sz="2299" lang="en-US" spc="11" err="1">
                <a:solidFill>
                  <a:srgbClr val="FEFEFE"/>
                </a:solidFill>
                <a:latin typeface="Fira Sans Light Bold"/>
              </a:rPr>
              <a:t>раз</a:t>
            </a:r>
            <a:endParaRPr dirty="0" sz="2299" lang="en-US" spc="11">
              <a:solidFill>
                <a:srgbClr val="FEFEFE"/>
              </a:solidFill>
              <a:latin typeface="Fira Sans Light Bold"/>
            </a:endParaRPr>
          </a:p>
          <a:p>
            <a:pPr algn="r">
              <a:lnSpc>
                <a:spcPts val="1120"/>
              </a:lnSpc>
            </a:pPr>
            <a:endParaRPr dirty="0" sz="2299" lang="en-US" spc="11">
              <a:solidFill>
                <a:srgbClr val="FEFEFE"/>
              </a:solidFill>
              <a:latin typeface="Fira Sans Light Bold"/>
            </a:endParaRPr>
          </a:p>
          <a:p>
            <a:pPr algn="r">
              <a:lnSpc>
                <a:spcPts val="2520"/>
              </a:lnSpc>
              <a:spcBef>
                <a:spcPct val="0"/>
              </a:spcBef>
            </a:pPr>
            <a:r>
              <a:rPr dirty="0" sz="1800" lang="en-US" spc="9" err="1">
                <a:solidFill>
                  <a:srgbClr val="FEFEFE"/>
                </a:solidFill>
                <a:latin typeface="Fira Sans Light"/>
              </a:rPr>
              <a:t>снижены</a:t>
            </a:r>
            <a:r>
              <a:rPr dirty="0" sz="1800" lang="en-US" spc="9">
                <a:solidFill>
                  <a:srgbClr val="FEFEFE"/>
                </a:solidFill>
                <a:latin typeface="Fira Sans Light"/>
              </a:rPr>
              <a:t> </a:t>
            </a:r>
            <a:r>
              <a:rPr dirty="0" sz="1800" lang="en-US" spc="9" err="1">
                <a:solidFill>
                  <a:srgbClr val="FEFEFE"/>
                </a:solidFill>
                <a:latin typeface="Fira Sans Light"/>
              </a:rPr>
              <a:t>сроки</a:t>
            </a:r>
            <a:r>
              <a:rPr dirty="0" sz="1800" lang="en-US" spc="9">
                <a:solidFill>
                  <a:srgbClr val="FEFEFE"/>
                </a:solidFill>
                <a:latin typeface="Fira Sans Light"/>
              </a:rPr>
              <a:t> </a:t>
            </a:r>
            <a:r>
              <a:rPr dirty="0" sz="1800" lang="en-US" spc="9" err="1">
                <a:solidFill>
                  <a:srgbClr val="FEFEFE"/>
                </a:solidFill>
                <a:latin typeface="Fira Sans Light"/>
              </a:rPr>
              <a:t>доставки</a:t>
            </a:r>
            <a:r>
              <a:rPr dirty="0" sz="1800" lang="en-US" spc="9">
                <a:solidFill>
                  <a:srgbClr val="FEFEFE"/>
                </a:solidFill>
                <a:latin typeface="Fira Sans Light"/>
              </a:rPr>
              <a:t> </a:t>
            </a:r>
            <a:r>
              <a:rPr dirty="0" sz="1800" lang="en-US" spc="9" err="1">
                <a:solidFill>
                  <a:srgbClr val="FEFEFE"/>
                </a:solidFill>
                <a:latin typeface="Fira Sans Light"/>
              </a:rPr>
              <a:t>по</a:t>
            </a:r>
            <a:r>
              <a:rPr dirty="0" sz="1800" lang="en-US" spc="9">
                <a:solidFill>
                  <a:srgbClr val="FEFEFE"/>
                </a:solidFill>
                <a:latin typeface="Fira Sans Light"/>
              </a:rPr>
              <a:t> </a:t>
            </a:r>
            <a:r>
              <a:rPr dirty="0" sz="1800" lang="en-US" spc="9" err="1">
                <a:solidFill>
                  <a:srgbClr val="FEFEFE"/>
                </a:solidFill>
                <a:latin typeface="Fira Sans Light"/>
              </a:rPr>
              <a:t>сравнению</a:t>
            </a:r>
            <a:r>
              <a:rPr dirty="0" sz="1800" lang="en-US" spc="9">
                <a:solidFill>
                  <a:srgbClr val="FEFEFE"/>
                </a:solidFill>
                <a:latin typeface="Fira Sans Light"/>
              </a:rPr>
              <a:t> </a:t>
            </a:r>
            <a:r>
              <a:rPr dirty="0" sz="1800" lang="en-US" spc="9" err="1">
                <a:solidFill>
                  <a:srgbClr val="FEFEFE"/>
                </a:solidFill>
                <a:latin typeface="Fira Sans Light"/>
              </a:rPr>
              <a:t>со</a:t>
            </a:r>
            <a:r>
              <a:rPr dirty="0" sz="1800" lang="en-US" spc="9">
                <a:solidFill>
                  <a:srgbClr val="FEFEFE"/>
                </a:solidFill>
                <a:latin typeface="Fira Sans Light"/>
              </a:rPr>
              <a:t> </a:t>
            </a:r>
            <a:r>
              <a:rPr dirty="0" sz="1800" lang="en-US" spc="9" err="1">
                <a:solidFill>
                  <a:srgbClr val="FEFEFE"/>
                </a:solidFill>
                <a:latin typeface="Fira Sans Light"/>
              </a:rPr>
              <a:t>схемой</a:t>
            </a:r>
            <a:r>
              <a:rPr dirty="0" sz="1800" lang="en-US" spc="9">
                <a:solidFill>
                  <a:srgbClr val="FEFEFE"/>
                </a:solidFill>
                <a:latin typeface="Fira Sans Light"/>
              </a:rPr>
              <a:t> </a:t>
            </a:r>
            <a:r>
              <a:rPr dirty="0" sz="1800" lang="en-US" spc="9" err="1">
                <a:solidFill>
                  <a:srgbClr val="FEFEFE"/>
                </a:solidFill>
                <a:latin typeface="Fira Sans Light"/>
              </a:rPr>
              <a:t>доставки</a:t>
            </a:r>
            <a:r>
              <a:rPr dirty="0" sz="1800" lang="en-US" spc="9">
                <a:solidFill>
                  <a:srgbClr val="FEFEFE"/>
                </a:solidFill>
                <a:latin typeface="Fira Sans Light"/>
              </a:rPr>
              <a:t> </a:t>
            </a:r>
            <a:r>
              <a:rPr dirty="0" sz="1800" lang="en-US" spc="9" err="1">
                <a:solidFill>
                  <a:srgbClr val="FEFEFE"/>
                </a:solidFill>
                <a:latin typeface="Fira Sans Light"/>
              </a:rPr>
              <a:t>через</a:t>
            </a:r>
            <a:r>
              <a:rPr dirty="0" sz="1800" lang="en-US" spc="9">
                <a:solidFill>
                  <a:srgbClr val="FEFEFE"/>
                </a:solidFill>
                <a:latin typeface="Fira Sans Light"/>
              </a:rPr>
              <a:t> </a:t>
            </a:r>
            <a:r>
              <a:rPr dirty="0" sz="1800" lang="en-US" spc="9" err="1">
                <a:solidFill>
                  <a:srgbClr val="FEFEFE"/>
                </a:solidFill>
                <a:latin typeface="Fira Sans Light"/>
              </a:rPr>
              <a:t>порты</a:t>
            </a:r>
            <a:r>
              <a:rPr dirty="0" sz="1800" lang="en-US" spc="9">
                <a:solidFill>
                  <a:srgbClr val="FEFEFE"/>
                </a:solidFill>
                <a:latin typeface="Fira Sans Light"/>
              </a:rPr>
              <a:t> РФ и КНР</a:t>
            </a:r>
          </a:p>
        </p:txBody>
      </p:sp>
      <p:cxnSp>
        <p:nvCxnSpPr>
          <p:cNvPr id="3145777" name="Прямая соединительная линия 115"/>
          <p:cNvCxnSpPr>
            <a:cxnSpLocks/>
          </p:cNvCxnSpPr>
          <p:nvPr/>
        </p:nvCxnSpPr>
        <p:spPr>
          <a:xfrm>
            <a:off x="76304" y="2476500"/>
            <a:ext cx="18211696" cy="0"/>
          </a:xfrm>
          <a:prstGeom prst="line"/>
          <a:ln w="38100" cap="rnd" cmpd="sng" algn="ctr">
            <a:solidFill>
              <a:schemeClr val="bg1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49010" name="Прямоугольник 6"/>
          <p:cNvSpPr/>
          <p:nvPr/>
        </p:nvSpPr>
        <p:spPr>
          <a:xfrm>
            <a:off x="14076796" y="104566"/>
            <a:ext cx="3849330" cy="2106488"/>
          </a:xfrm>
          <a:prstGeom prst="rect"/>
          <a:solidFill>
            <a:srgbClr val="B4D0DD"/>
          </a:solidFill>
          <a:ln>
            <a:solidFill>
              <a:srgbClr val="B4D0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ru-RU"/>
          </a:p>
        </p:txBody>
      </p:sp>
      <p:sp>
        <p:nvSpPr>
          <p:cNvPr id="1049011" name="TextBox 116"/>
          <p:cNvSpPr txBox="1"/>
          <p:nvPr/>
        </p:nvSpPr>
        <p:spPr>
          <a:xfrm>
            <a:off x="14145124" y="187914"/>
            <a:ext cx="3849330" cy="1859099"/>
          </a:xfrm>
          <a:prstGeom prst="rect"/>
          <a:noFill/>
        </p:spPr>
        <p:txBody>
          <a:bodyPr wrap="square">
            <a:spAutoFit/>
          </a:bodyPr>
          <a:p>
            <a:pPr>
              <a:lnSpc>
                <a:spcPts val="2799"/>
              </a:lnSpc>
              <a:spcBef>
                <a:spcPct val="0"/>
              </a:spcBef>
            </a:pPr>
            <a:r>
              <a:rPr dirty="0" sz="1800" lang="en-US" spc="9" err="1">
                <a:solidFill>
                  <a:srgbClr val="000000"/>
                </a:solidFill>
                <a:latin typeface="Fira Sans Light"/>
              </a:rPr>
              <a:t>Напрямую</a:t>
            </a:r>
            <a:r>
              <a:rPr dirty="0" sz="1800" lang="en-US" spc="9">
                <a:solidFill>
                  <a:srgbClr val="000000"/>
                </a:solidFill>
                <a:latin typeface="Fira Sans Light"/>
              </a:rPr>
              <a:t> в </a:t>
            </a:r>
            <a:r>
              <a:rPr dirty="0" sz="1800" lang="en-US" spc="9" err="1">
                <a:solidFill>
                  <a:srgbClr val="000000"/>
                </a:solidFill>
                <a:latin typeface="Fira Sans Light"/>
              </a:rPr>
              <a:t>Китай</a:t>
            </a:r>
            <a:r>
              <a:rPr dirty="0" sz="1800" lang="en-US" spc="9">
                <a:solidFill>
                  <a:srgbClr val="000000"/>
                </a:solidFill>
                <a:latin typeface="Fira Sans Light"/>
              </a:rPr>
              <a:t> </a:t>
            </a:r>
            <a:r>
              <a:rPr dirty="0" sz="1800" lang="en-US" spc="9" err="1">
                <a:solidFill>
                  <a:srgbClr val="000000"/>
                </a:solidFill>
                <a:latin typeface="Fira Sans Light"/>
              </a:rPr>
              <a:t>через</a:t>
            </a:r>
            <a:endParaRPr dirty="0" sz="1800" lang="en-US" spc="9">
              <a:solidFill>
                <a:srgbClr val="000000"/>
              </a:solidFill>
              <a:latin typeface="Fira Sans Light"/>
            </a:endParaRPr>
          </a:p>
          <a:p>
            <a:pPr>
              <a:lnSpc>
                <a:spcPts val="2799"/>
              </a:lnSpc>
              <a:spcBef>
                <a:spcPct val="0"/>
              </a:spcBef>
            </a:pPr>
            <a:r>
              <a:rPr dirty="0" sz="1800" lang="en-US" spc="9">
                <a:solidFill>
                  <a:srgbClr val="000000"/>
                </a:solidFill>
                <a:latin typeface="Fira Sans Light"/>
              </a:rPr>
              <a:t>«</a:t>
            </a:r>
            <a:r>
              <a:rPr dirty="0" sz="1800" lang="en-US" spc="9" err="1">
                <a:solidFill>
                  <a:srgbClr val="000000"/>
                </a:solidFill>
                <a:latin typeface="Fira Sans Light"/>
              </a:rPr>
              <a:t>Забайкальск</a:t>
            </a:r>
            <a:r>
              <a:rPr dirty="0" sz="1800" lang="en-US" spc="9">
                <a:solidFill>
                  <a:srgbClr val="000000"/>
                </a:solidFill>
                <a:latin typeface="Fira Sans Light"/>
              </a:rPr>
              <a:t>/</a:t>
            </a:r>
            <a:r>
              <a:rPr dirty="0" sz="1800" lang="en-US" spc="9" err="1">
                <a:solidFill>
                  <a:srgbClr val="000000"/>
                </a:solidFill>
                <a:latin typeface="Fira Sans Light"/>
              </a:rPr>
              <a:t>Маньчжурия</a:t>
            </a:r>
            <a:r>
              <a:rPr dirty="0" sz="1800" lang="en-US" spc="9">
                <a:solidFill>
                  <a:srgbClr val="000000"/>
                </a:solidFill>
                <a:latin typeface="Fira Sans Light"/>
              </a:rPr>
              <a:t>» </a:t>
            </a:r>
            <a:r>
              <a:rPr dirty="0" sz="1800" lang="en-US" spc="9" err="1">
                <a:solidFill>
                  <a:srgbClr val="000000"/>
                </a:solidFill>
                <a:latin typeface="Fira Sans Light"/>
              </a:rPr>
              <a:t>отправлены</a:t>
            </a:r>
            <a:r>
              <a:rPr dirty="0" sz="1800" lang="en-US" spc="9">
                <a:solidFill>
                  <a:srgbClr val="000000"/>
                </a:solidFill>
                <a:latin typeface="Fira Sans Light"/>
              </a:rPr>
              <a:t> </a:t>
            </a:r>
            <a:r>
              <a:rPr dirty="0" sz="1800" lang="en-US" spc="9" err="1">
                <a:solidFill>
                  <a:srgbClr val="000000"/>
                </a:solidFill>
                <a:latin typeface="Fira Sans Light"/>
              </a:rPr>
              <a:t>более</a:t>
            </a:r>
            <a:r>
              <a:rPr dirty="0" sz="1800" lang="en-US" spc="9">
                <a:solidFill>
                  <a:srgbClr val="000000"/>
                </a:solidFill>
                <a:latin typeface="Fira Sans Light"/>
              </a:rPr>
              <a:t> </a:t>
            </a:r>
            <a:r>
              <a:rPr dirty="0" sz="1800" lang="ru-RU" spc="9">
                <a:solidFill>
                  <a:srgbClr val="000000"/>
                </a:solidFill>
                <a:latin typeface="Fira Sans Light"/>
              </a:rPr>
              <a:t>65 </a:t>
            </a:r>
            <a:r>
              <a:rPr dirty="0" sz="1800" lang="en-US" spc="9">
                <a:solidFill>
                  <a:srgbClr val="000000"/>
                </a:solidFill>
                <a:latin typeface="Fira Sans Light"/>
              </a:rPr>
              <a:t>«</a:t>
            </a:r>
            <a:r>
              <a:rPr dirty="0" sz="1800" lang="en-US" spc="9" err="1">
                <a:solidFill>
                  <a:srgbClr val="000000"/>
                </a:solidFill>
                <a:latin typeface="Fira Sans Light"/>
              </a:rPr>
              <a:t>флекси-поездов</a:t>
            </a:r>
            <a:r>
              <a:rPr dirty="0" sz="1800" lang="en-US" spc="9">
                <a:solidFill>
                  <a:srgbClr val="000000"/>
                </a:solidFill>
                <a:latin typeface="Fira Sans Light"/>
              </a:rPr>
              <a:t> </a:t>
            </a:r>
            <a:r>
              <a:rPr dirty="0" sz="1800" lang="en-US" spc="9" err="1">
                <a:solidFill>
                  <a:srgbClr val="000000"/>
                </a:solidFill>
                <a:latin typeface="Fira Sans Light"/>
              </a:rPr>
              <a:t>Европак</a:t>
            </a:r>
            <a:r>
              <a:rPr dirty="0" sz="1800" lang="en-US" spc="9">
                <a:solidFill>
                  <a:srgbClr val="000000"/>
                </a:solidFill>
                <a:latin typeface="Fira Sans Light"/>
              </a:rPr>
              <a:t>»</a:t>
            </a:r>
          </a:p>
          <a:p>
            <a:pPr>
              <a:lnSpc>
                <a:spcPts val="2799"/>
              </a:lnSpc>
              <a:spcBef>
                <a:spcPct val="0"/>
              </a:spcBef>
            </a:pPr>
            <a:r>
              <a:rPr dirty="0" sz="1800" lang="en-US" spc="9">
                <a:solidFill>
                  <a:srgbClr val="191D1E"/>
                </a:solidFill>
                <a:latin typeface="Fira Sans Light" panose="020B0403050000020004" pitchFamily="34" charset="0"/>
              </a:rPr>
              <a:t>(</a:t>
            </a:r>
            <a:r>
              <a:rPr dirty="0" sz="1800" lang="en-US" spc="9" err="1">
                <a:solidFill>
                  <a:srgbClr val="191D1E"/>
                </a:solidFill>
                <a:latin typeface="Fira Sans Light" panose="020B0403050000020004" pitchFamily="34" charset="0"/>
              </a:rPr>
              <a:t>февраль</a:t>
            </a:r>
            <a:r>
              <a:rPr dirty="0" sz="1800" lang="en-US" spc="9">
                <a:solidFill>
                  <a:srgbClr val="191D1E"/>
                </a:solidFill>
                <a:latin typeface="Fira Sans Light" panose="020B0403050000020004" pitchFamily="34" charset="0"/>
              </a:rPr>
              <a:t> 2021 </a:t>
            </a:r>
            <a:r>
              <a:rPr dirty="0" lang="ru-RU" spc="9">
                <a:solidFill>
                  <a:srgbClr val="191D1E"/>
                </a:solidFill>
                <a:latin typeface="Fira Sans Light" panose="020B0403050000020004" pitchFamily="34" charset="0"/>
              </a:rPr>
              <a:t>г.</a:t>
            </a:r>
            <a:r>
              <a:rPr dirty="0" sz="1800" lang="en-US" spc="9">
                <a:solidFill>
                  <a:srgbClr val="191D1E"/>
                </a:solidFill>
                <a:latin typeface="Fira Sans Light" panose="020B0403050000020004" pitchFamily="34" charset="0"/>
              </a:rPr>
              <a:t> — </a:t>
            </a:r>
            <a:r>
              <a:rPr dirty="0" sz="1800" lang="ru-RU" spc="9">
                <a:solidFill>
                  <a:srgbClr val="191D1E"/>
                </a:solidFill>
                <a:latin typeface="Fira Sans Light" panose="020B0403050000020004" pitchFamily="34" charset="0"/>
              </a:rPr>
              <a:t>май</a:t>
            </a:r>
            <a:r>
              <a:rPr dirty="0" sz="1800" lang="en-US" spc="9">
                <a:solidFill>
                  <a:srgbClr val="191D1E"/>
                </a:solidFill>
                <a:latin typeface="Fira Sans Light" panose="020B0403050000020004" pitchFamily="34" charset="0"/>
              </a:rPr>
              <a:t> 2022 г.)</a:t>
            </a:r>
            <a:endParaRPr dirty="0" sz="1800" lang="ru-RU" spc="9">
              <a:solidFill>
                <a:srgbClr val="191D1E"/>
              </a:solidFill>
              <a:latin typeface="Fira Sans Light" panose="020B0403050000020004" pitchFamily="34" charset="0"/>
            </a:endParaRPr>
          </a:p>
        </p:txBody>
      </p:sp>
      <p:cxnSp>
        <p:nvCxnSpPr>
          <p:cNvPr id="3145778" name="Прямая соединительная линия 117"/>
          <p:cNvCxnSpPr>
            <a:cxnSpLocks/>
          </p:cNvCxnSpPr>
          <p:nvPr/>
        </p:nvCxnSpPr>
        <p:spPr>
          <a:xfrm>
            <a:off x="15988469" y="4398024"/>
            <a:ext cx="2321671" cy="0"/>
          </a:xfrm>
          <a:prstGeom prst="line"/>
          <a:ln w="53975" cap="rnd" cmpd="sng" algn="ctr">
            <a:solidFill>
              <a:schemeClr val="accent6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45779" name="Прямая соединительная линия 118"/>
          <p:cNvCxnSpPr>
            <a:cxnSpLocks/>
          </p:cNvCxnSpPr>
          <p:nvPr/>
        </p:nvCxnSpPr>
        <p:spPr>
          <a:xfrm>
            <a:off x="14782800" y="5651505"/>
            <a:ext cx="3540871" cy="11158"/>
          </a:xfrm>
          <a:prstGeom prst="line"/>
          <a:ln w="53975" cap="rnd" cmpd="sng" algn="ctr">
            <a:solidFill>
              <a:schemeClr val="accent6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45780" name="Прямая соединительная линия 119"/>
          <p:cNvCxnSpPr>
            <a:cxnSpLocks/>
          </p:cNvCxnSpPr>
          <p:nvPr/>
        </p:nvCxnSpPr>
        <p:spPr>
          <a:xfrm>
            <a:off x="14782800" y="7462625"/>
            <a:ext cx="3498311" cy="12749"/>
          </a:xfrm>
          <a:prstGeom prst="line"/>
          <a:ln w="53975" cap="rnd" cmpd="sng" algn="ctr">
            <a:solidFill>
              <a:schemeClr val="accent6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097275" name="Picture 2"/>
          <p:cNvPicPr>
            <a:picLocks noChangeAspect="1"/>
          </p:cNvPicPr>
          <p:nvPr/>
        </p:nvPicPr>
        <p:blipFill>
          <a:blip xmlns:r="http://schemas.openxmlformats.org/officeDocument/2006/relationships" r:embed="rId5"/>
          <a:srcRect/>
          <a:stretch>
            <a:fillRect/>
          </a:stretch>
        </p:blipFill>
        <p:spPr>
          <a:xfrm>
            <a:off x="-12370" y="9458895"/>
            <a:ext cx="1539384" cy="865007"/>
          </a:xfrm>
          <a:prstGeom prst="rect"/>
        </p:spPr>
      </p:pic>
      <p:grpSp>
        <p:nvGrpSpPr>
          <p:cNvPr id="262" name="Group 77"/>
          <p:cNvGrpSpPr/>
          <p:nvPr/>
        </p:nvGrpSpPr>
        <p:grpSpPr>
          <a:xfrm>
            <a:off x="9519948" y="9503549"/>
            <a:ext cx="1016800" cy="325237"/>
            <a:chOff x="0" y="-14257"/>
            <a:chExt cx="1355733" cy="433649"/>
          </a:xfrm>
        </p:grpSpPr>
        <p:grpSp>
          <p:nvGrpSpPr>
            <p:cNvPr id="263" name="Group 78"/>
            <p:cNvGrpSpPr/>
            <p:nvPr/>
          </p:nvGrpSpPr>
          <p:grpSpPr>
            <a:xfrm>
              <a:off x="0" y="0"/>
              <a:ext cx="1355733" cy="419392"/>
              <a:chOff x="0" y="0"/>
              <a:chExt cx="6186873" cy="1913890"/>
            </a:xfrm>
          </p:grpSpPr>
          <p:sp>
            <p:nvSpPr>
              <p:cNvPr id="1049012" name="Freeform 79"/>
              <p:cNvSpPr/>
              <p:nvPr/>
            </p:nvSpPr>
            <p:spPr>
              <a:xfrm>
                <a:off x="0" y="0"/>
                <a:ext cx="6186873" cy="1913890"/>
              </a:xfrm>
              <a:custGeom>
                <a:avLst/>
                <a:ahLst/>
                <a:rect l="l" t="t" r="r" b="b"/>
                <a:pathLst>
                  <a:path w="6186873" h="1913890">
                    <a:moveTo>
                      <a:pt x="0" y="0"/>
                    </a:moveTo>
                    <a:lnTo>
                      <a:pt x="6186873" y="0"/>
                    </a:lnTo>
                    <a:lnTo>
                      <a:pt x="6186873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05497C"/>
              </a:solidFill>
            </p:spPr>
          </p:sp>
        </p:grpSp>
        <p:sp>
          <p:nvSpPr>
            <p:cNvPr id="1049013" name="TextBox 80"/>
            <p:cNvSpPr txBox="1"/>
            <p:nvPr/>
          </p:nvSpPr>
          <p:spPr>
            <a:xfrm>
              <a:off x="53203" y="-14257"/>
              <a:ext cx="1079174" cy="405765"/>
            </a:xfrm>
            <a:prstGeom prst="rect"/>
          </p:spPr>
          <p:txBody>
            <a:bodyPr anchor="t" bIns="0" lIns="0" rIns="0" rtlCol="0" tIns="0">
              <a:spAutoFit/>
            </a:bodyPr>
            <a:p>
              <a:pPr algn="ctr">
                <a:lnSpc>
                  <a:spcPts val="2520"/>
                </a:lnSpc>
                <a:spcBef>
                  <a:spcPct val="0"/>
                </a:spcBef>
              </a:pPr>
              <a:r>
                <a:rPr dirty="0" sz="1800" lang="ru-RU" spc="9">
                  <a:solidFill>
                    <a:srgbClr val="FEFEFE"/>
                  </a:solidFill>
                  <a:latin typeface="Fira Sans Light"/>
                </a:rPr>
                <a:t>Сучжоу</a:t>
              </a:r>
              <a:endParaRPr dirty="0" sz="1800" lang="en-US" spc="9">
                <a:solidFill>
                  <a:srgbClr val="FEFEFE"/>
                </a:solidFill>
                <a:latin typeface="Fira Sans Light"/>
              </a:endParaRPr>
            </a:p>
          </p:txBody>
        </p:sp>
      </p:grpSp>
      <p:pic>
        <p:nvPicPr>
          <p:cNvPr id="2097276" name="Picture 89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rcRect/>
          <a:stretch>
            <a:fillRect/>
          </a:stretch>
        </p:blipFill>
        <p:spPr>
          <a:xfrm>
            <a:off x="9610501" y="8970937"/>
            <a:ext cx="376298" cy="501124"/>
          </a:xfrm>
          <a:prstGeom prst="rect"/>
        </p:spPr>
      </p:pic>
      <p:sp>
        <p:nvSpPr>
          <p:cNvPr id="1049014" name="TextBox 104"/>
          <p:cNvSpPr txBox="1"/>
          <p:nvPr/>
        </p:nvSpPr>
        <p:spPr>
          <a:xfrm>
            <a:off x="8068173" y="7622823"/>
            <a:ext cx="1611994" cy="422808"/>
          </a:xfrm>
          <a:prstGeom prst="rect"/>
          <a:noFill/>
        </p:spPr>
        <p:txBody>
          <a:bodyPr wrap="square">
            <a:spAutoFit/>
          </a:bodyPr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dirty="0" sz="1800" lang="ru-RU" spc="221">
                <a:solidFill>
                  <a:srgbClr val="05497C"/>
                </a:solidFill>
                <a:latin typeface="Fira Sans Medium Bold"/>
              </a:rPr>
              <a:t>Монголия</a:t>
            </a:r>
            <a:endParaRPr dirty="0" sz="1800" lang="en-US" spc="221">
              <a:solidFill>
                <a:srgbClr val="05497C"/>
              </a:solidFill>
              <a:latin typeface="Fira Sans Medium Bol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6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7" name="Group 16"/>
          <p:cNvGrpSpPr/>
          <p:nvPr/>
        </p:nvGrpSpPr>
        <p:grpSpPr>
          <a:xfrm>
            <a:off x="1219200" y="2670558"/>
            <a:ext cx="11887200" cy="1321511"/>
            <a:chOff x="0" y="0"/>
            <a:chExt cx="14298114" cy="1231460"/>
          </a:xfrm>
        </p:grpSpPr>
        <p:sp>
          <p:nvSpPr>
            <p:cNvPr id="1049018" name="Freeform 17"/>
            <p:cNvSpPr/>
            <p:nvPr/>
          </p:nvSpPr>
          <p:spPr>
            <a:xfrm>
              <a:off x="304800" y="304800"/>
              <a:ext cx="13993315" cy="926660"/>
            </a:xfrm>
            <a:custGeom>
              <a:avLst/>
              <a:ahLst/>
              <a:rect l="l" t="t" r="r" b="b"/>
              <a:pathLst>
                <a:path w="13993315" h="926660">
                  <a:moveTo>
                    <a:pt x="13993315" y="0"/>
                  </a:moveTo>
                  <a:lnTo>
                    <a:pt x="13993315" y="926660"/>
                  </a:lnTo>
                  <a:lnTo>
                    <a:pt x="0" y="926660"/>
                  </a:lnTo>
                  <a:lnTo>
                    <a:pt x="0" y="621860"/>
                  </a:lnTo>
                  <a:lnTo>
                    <a:pt x="13688515" y="621860"/>
                  </a:lnTo>
                  <a:lnTo>
                    <a:pt x="13688515" y="0"/>
                  </a:lnTo>
                  <a:close/>
                </a:path>
              </a:pathLst>
            </a:custGeom>
            <a:solidFill>
              <a:srgbClr val="B4D0DD"/>
            </a:solidFill>
          </p:spPr>
        </p:sp>
        <p:sp>
          <p:nvSpPr>
            <p:cNvPr id="1049019" name="Freeform 18"/>
            <p:cNvSpPr/>
            <p:nvPr/>
          </p:nvSpPr>
          <p:spPr>
            <a:xfrm>
              <a:off x="0" y="0"/>
              <a:ext cx="13993315" cy="926660"/>
            </a:xfrm>
            <a:custGeom>
              <a:avLst/>
              <a:ahLst/>
              <a:rect l="l" t="t" r="r" b="b"/>
              <a:pathLst>
                <a:path w="13993315" h="926660">
                  <a:moveTo>
                    <a:pt x="0" y="0"/>
                  </a:moveTo>
                  <a:lnTo>
                    <a:pt x="13993315" y="0"/>
                  </a:lnTo>
                  <a:lnTo>
                    <a:pt x="13993315" y="926660"/>
                  </a:lnTo>
                  <a:lnTo>
                    <a:pt x="0" y="926660"/>
                  </a:lnTo>
                  <a:close/>
                </a:path>
              </a:pathLst>
            </a:custGeom>
            <a:solidFill>
              <a:srgbClr val="FF914D"/>
            </a:solidFill>
          </p:spPr>
          <p:txBody>
            <a:bodyPr/>
            <a:p>
              <a:endParaRPr dirty="0" lang="ru-RU"/>
            </a:p>
          </p:txBody>
        </p:sp>
      </p:grpSp>
      <p:pic>
        <p:nvPicPr>
          <p:cNvPr id="2097277" name="Picture 2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/>
        </p:spPr>
      </p:pic>
      <p:grpSp>
        <p:nvGrpSpPr>
          <p:cNvPr id="268" name="Group 3"/>
          <p:cNvGrpSpPr/>
          <p:nvPr/>
        </p:nvGrpSpPr>
        <p:grpSpPr>
          <a:xfrm rot="-10800000">
            <a:off x="9680166" y="-3896773"/>
            <a:ext cx="4711177" cy="6226137"/>
            <a:chOff x="0" y="0"/>
            <a:chExt cx="4064946" cy="5372100"/>
          </a:xfrm>
        </p:grpSpPr>
        <p:sp>
          <p:nvSpPr>
            <p:cNvPr id="1049020" name="Freeform 4"/>
            <p:cNvSpPr/>
            <p:nvPr/>
          </p:nvSpPr>
          <p:spPr>
            <a:xfrm>
              <a:off x="0" y="0"/>
              <a:ext cx="4064946" cy="5372100"/>
            </a:xfrm>
            <a:custGeom>
              <a:avLst/>
              <a:ahLst/>
              <a:rect l="l" t="t" r="r" b="b"/>
              <a:pathLst>
                <a:path w="4064946" h="5372100">
                  <a:moveTo>
                    <a:pt x="2514276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2514276" y="5372100"/>
                  </a:lnTo>
                  <a:lnTo>
                    <a:pt x="4064946" y="2686050"/>
                  </a:lnTo>
                  <a:lnTo>
                    <a:pt x="2514276" y="0"/>
                  </a:lnTo>
                  <a:close/>
                </a:path>
              </a:pathLst>
            </a:custGeom>
            <a:solidFill>
              <a:srgbClr val="6698B7"/>
            </a:solidFill>
          </p:spPr>
        </p:sp>
      </p:grpSp>
      <p:grpSp>
        <p:nvGrpSpPr>
          <p:cNvPr id="269" name="Group 5"/>
          <p:cNvGrpSpPr/>
          <p:nvPr/>
        </p:nvGrpSpPr>
        <p:grpSpPr>
          <a:xfrm rot="-10800000">
            <a:off x="-3030444" y="-7664906"/>
            <a:ext cx="16467120" cy="9994270"/>
            <a:chOff x="0" y="0"/>
            <a:chExt cx="8851374" cy="5372100"/>
          </a:xfrm>
        </p:grpSpPr>
        <p:sp>
          <p:nvSpPr>
            <p:cNvPr id="1049021" name="Freeform 6"/>
            <p:cNvSpPr/>
            <p:nvPr/>
          </p:nvSpPr>
          <p:spPr>
            <a:xfrm>
              <a:off x="0" y="0"/>
              <a:ext cx="8851374" cy="5372100"/>
            </a:xfrm>
            <a:custGeom>
              <a:avLst/>
              <a:ahLst/>
              <a:rect l="l" t="t" r="r" b="b"/>
              <a:pathLst>
                <a:path w="8851374" h="5372100">
                  <a:moveTo>
                    <a:pt x="7300704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7300704" y="5372100"/>
                  </a:lnTo>
                  <a:lnTo>
                    <a:pt x="8851374" y="2686050"/>
                  </a:lnTo>
                  <a:lnTo>
                    <a:pt x="7300704" y="0"/>
                  </a:lnTo>
                  <a:close/>
                </a:path>
              </a:pathLst>
            </a:custGeom>
            <a:solidFill>
              <a:srgbClr val="05497C"/>
            </a:solidFill>
          </p:spPr>
        </p:sp>
      </p:grpSp>
      <p:sp>
        <p:nvSpPr>
          <p:cNvPr id="1049022" name="TextBox 7"/>
          <p:cNvSpPr txBox="1"/>
          <p:nvPr/>
        </p:nvSpPr>
        <p:spPr>
          <a:xfrm>
            <a:off x="1334437" y="2476500"/>
            <a:ext cx="14481659" cy="4662558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4479"/>
              </a:lnSpc>
            </a:pPr>
            <a:r>
              <a:rPr dirty="0" sz="2200" lang="en-US" spc="15" err="1">
                <a:solidFill>
                  <a:srgbClr val="000000"/>
                </a:solidFill>
                <a:latin typeface="Fira Sans Light" panose="020B0604020202020204" charset="0"/>
              </a:rPr>
              <a:t>Полный</a:t>
            </a:r>
            <a:r>
              <a:rPr dirty="0" sz="2200" lang="en-US" spc="15">
                <a:solidFill>
                  <a:srgbClr val="000000"/>
                </a:solidFill>
                <a:latin typeface="Fira Sans Light" panose="020B0604020202020204" charset="0"/>
              </a:rPr>
              <a:t> </a:t>
            </a:r>
            <a:r>
              <a:rPr dirty="0" sz="2200" lang="en-US" spc="15" err="1">
                <a:solidFill>
                  <a:srgbClr val="000000"/>
                </a:solidFill>
                <a:latin typeface="Fira Sans Light" panose="020B0604020202020204" charset="0"/>
              </a:rPr>
              <a:t>комплекс</a:t>
            </a:r>
            <a:r>
              <a:rPr dirty="0" sz="2200" lang="en-US" spc="15">
                <a:solidFill>
                  <a:srgbClr val="000000"/>
                </a:solidFill>
                <a:latin typeface="Fira Sans Light" panose="020B0604020202020204" charset="0"/>
              </a:rPr>
              <a:t> </a:t>
            </a:r>
            <a:r>
              <a:rPr dirty="0" sz="2200" lang="en-US" spc="15" err="1">
                <a:solidFill>
                  <a:srgbClr val="000000"/>
                </a:solidFill>
                <a:latin typeface="Fira Sans Light" panose="020B0604020202020204" charset="0"/>
              </a:rPr>
              <a:t>услуг</a:t>
            </a:r>
            <a:r>
              <a:rPr dirty="0" sz="2200" lang="en-US" spc="15">
                <a:solidFill>
                  <a:srgbClr val="000000"/>
                </a:solidFill>
                <a:latin typeface="Fira Sans Light" panose="020B0604020202020204" charset="0"/>
              </a:rPr>
              <a:t> </a:t>
            </a:r>
            <a:r>
              <a:rPr dirty="0" sz="2200" lang="en-US" spc="15" err="1">
                <a:solidFill>
                  <a:srgbClr val="000000"/>
                </a:solidFill>
                <a:latin typeface="Fira Sans Light" panose="020B0604020202020204" charset="0"/>
              </a:rPr>
              <a:t>по</a:t>
            </a:r>
            <a:r>
              <a:rPr dirty="0" sz="2200" lang="en-US" spc="15">
                <a:solidFill>
                  <a:srgbClr val="000000"/>
                </a:solidFill>
                <a:latin typeface="Fira Sans Light" panose="020B0604020202020204" charset="0"/>
              </a:rPr>
              <a:t> </a:t>
            </a:r>
            <a:r>
              <a:rPr dirty="0" sz="2200" lang="en-US" spc="15" err="1">
                <a:solidFill>
                  <a:srgbClr val="000000"/>
                </a:solidFill>
                <a:latin typeface="Fira Sans Light" panose="020B0604020202020204" charset="0"/>
              </a:rPr>
              <a:t>экспорту</a:t>
            </a:r>
            <a:r>
              <a:rPr dirty="0" sz="2200" lang="en-US" spc="15">
                <a:solidFill>
                  <a:srgbClr val="000000"/>
                </a:solidFill>
                <a:latin typeface="Fira Sans Light" panose="020B0604020202020204" charset="0"/>
              </a:rPr>
              <a:t> и </a:t>
            </a:r>
            <a:r>
              <a:rPr dirty="0" sz="2200" lang="en-US" spc="15" err="1">
                <a:solidFill>
                  <a:srgbClr val="000000"/>
                </a:solidFill>
                <a:latin typeface="Fira Sans Light" panose="020B0604020202020204" charset="0"/>
              </a:rPr>
              <a:t>импорту</a:t>
            </a:r>
            <a:r>
              <a:rPr dirty="0" sz="2200" lang="en-US" spc="15">
                <a:solidFill>
                  <a:srgbClr val="000000"/>
                </a:solidFill>
                <a:latin typeface="Fira Sans Light" panose="020B0604020202020204" charset="0"/>
              </a:rPr>
              <a:t> </a:t>
            </a:r>
            <a:r>
              <a:rPr dirty="0" sz="2200" lang="en-US" spc="15" err="1">
                <a:solidFill>
                  <a:srgbClr val="000000"/>
                </a:solidFill>
                <a:latin typeface="Fira Sans Light" panose="020B0604020202020204" charset="0"/>
              </a:rPr>
              <a:t>грузов</a:t>
            </a:r>
            <a:r>
              <a:rPr dirty="0" sz="2200" lang="en-US" spc="15">
                <a:solidFill>
                  <a:srgbClr val="000000"/>
                </a:solidFill>
                <a:latin typeface="Fira Sans Light" panose="020B0604020202020204" charset="0"/>
              </a:rPr>
              <a:t> door-to-door</a:t>
            </a:r>
          </a:p>
          <a:p>
            <a:pPr algn="ctr">
              <a:lnSpc>
                <a:spcPts val="4479"/>
              </a:lnSpc>
            </a:pPr>
            <a:r>
              <a:rPr dirty="0" sz="2200" lang="en-US" spc="15">
                <a:solidFill>
                  <a:srgbClr val="000000"/>
                </a:solidFill>
                <a:latin typeface="Fira Sans Light" panose="020B0604020202020204" charset="0"/>
              </a:rPr>
              <a:t>с </a:t>
            </a:r>
            <a:r>
              <a:rPr dirty="0" sz="2200" lang="en-US" spc="15" err="1">
                <a:solidFill>
                  <a:srgbClr val="000000"/>
                </a:solidFill>
                <a:latin typeface="Fira Sans Light" panose="020B0604020202020204" charset="0"/>
              </a:rPr>
              <a:t>хранением</a:t>
            </a:r>
            <a:r>
              <a:rPr dirty="0" sz="2200" lang="en-US" spc="15">
                <a:solidFill>
                  <a:srgbClr val="000000"/>
                </a:solidFill>
                <a:latin typeface="Fira Sans Light" panose="020B0604020202020204" charset="0"/>
              </a:rPr>
              <a:t> </a:t>
            </a:r>
            <a:r>
              <a:rPr dirty="0" sz="2200" lang="en-US" spc="15" err="1">
                <a:solidFill>
                  <a:srgbClr val="000000"/>
                </a:solidFill>
                <a:latin typeface="Fira Sans Light" panose="020B0604020202020204" charset="0"/>
              </a:rPr>
              <a:t>груза</a:t>
            </a:r>
            <a:r>
              <a:rPr dirty="0" sz="2200" lang="en-US" spc="15">
                <a:solidFill>
                  <a:srgbClr val="000000"/>
                </a:solidFill>
                <a:latin typeface="Fira Sans Light" panose="020B0604020202020204" charset="0"/>
              </a:rPr>
              <a:t> и </a:t>
            </a:r>
            <a:r>
              <a:rPr dirty="0" sz="2200" lang="en-US" spc="15" err="1">
                <a:solidFill>
                  <a:srgbClr val="000000"/>
                </a:solidFill>
                <a:latin typeface="Fira Sans Light" panose="020B0604020202020204" charset="0"/>
              </a:rPr>
              <a:t>сдачей</a:t>
            </a:r>
            <a:r>
              <a:rPr dirty="0" sz="2200" lang="en-US" spc="15">
                <a:solidFill>
                  <a:srgbClr val="000000"/>
                </a:solidFill>
                <a:latin typeface="Fira Sans Light" panose="020B0604020202020204" charset="0"/>
              </a:rPr>
              <a:t> </a:t>
            </a:r>
            <a:r>
              <a:rPr dirty="0" sz="2200" lang="en-US" spc="15" err="1">
                <a:solidFill>
                  <a:srgbClr val="000000"/>
                </a:solidFill>
                <a:latin typeface="Fira Sans Light" panose="020B0604020202020204" charset="0"/>
              </a:rPr>
              <a:t>контейнера</a:t>
            </a:r>
            <a:r>
              <a:rPr dirty="0" sz="2200" lang="en-US" spc="15">
                <a:solidFill>
                  <a:srgbClr val="000000"/>
                </a:solidFill>
                <a:latin typeface="Fira Sans Light" panose="020B0604020202020204" charset="0"/>
              </a:rPr>
              <a:t> </a:t>
            </a:r>
            <a:r>
              <a:rPr dirty="0" sz="2200" lang="en-US" spc="15" err="1">
                <a:solidFill>
                  <a:srgbClr val="000000"/>
                </a:solidFill>
                <a:latin typeface="Fira Sans Light" panose="020B0604020202020204" charset="0"/>
              </a:rPr>
              <a:t>на</a:t>
            </a:r>
            <a:r>
              <a:rPr dirty="0" sz="2200" lang="en-US" spc="15">
                <a:solidFill>
                  <a:srgbClr val="000000"/>
                </a:solidFill>
                <a:latin typeface="Fira Sans Light" panose="020B0604020202020204" charset="0"/>
              </a:rPr>
              <a:t> </a:t>
            </a:r>
            <a:r>
              <a:rPr dirty="0" sz="2200" lang="en-US" spc="15" err="1">
                <a:solidFill>
                  <a:srgbClr val="000000"/>
                </a:solidFill>
                <a:latin typeface="Fira Sans Light" panose="020B0604020202020204" charset="0"/>
              </a:rPr>
              <a:t>месте</a:t>
            </a:r>
            <a:r>
              <a:rPr dirty="0" sz="2200" lang="en-US" spc="15">
                <a:solidFill>
                  <a:srgbClr val="000000"/>
                </a:solidFill>
                <a:latin typeface="Fira Sans Light" panose="020B0604020202020204" charset="0"/>
              </a:rPr>
              <a:t> </a:t>
            </a:r>
            <a:r>
              <a:rPr dirty="0" sz="2200" lang="en-US" spc="15" err="1">
                <a:solidFill>
                  <a:srgbClr val="000000"/>
                </a:solidFill>
                <a:latin typeface="Fira Sans Light" panose="020B0604020202020204" charset="0"/>
              </a:rPr>
              <a:t>назначения</a:t>
            </a:r>
            <a:endParaRPr dirty="0" sz="2200" lang="en-US" spc="15">
              <a:solidFill>
                <a:srgbClr val="000000"/>
              </a:solidFill>
              <a:latin typeface="Fira Sans Light" panose="020B0604020202020204" charset="0"/>
            </a:endParaRPr>
          </a:p>
          <a:p>
            <a:pPr algn="ctr">
              <a:lnSpc>
                <a:spcPts val="7167"/>
              </a:lnSpc>
            </a:pPr>
            <a:endParaRPr dirty="0" sz="2200" lang="en-US" spc="15">
              <a:solidFill>
                <a:srgbClr val="000000"/>
              </a:solidFill>
              <a:latin typeface="Fira Sans Light" panose="020B0604020202020204" charset="0"/>
            </a:endParaRPr>
          </a:p>
          <a:p>
            <a:pPr algn="ctr">
              <a:lnSpc>
                <a:spcPts val="4479"/>
              </a:lnSpc>
            </a:pPr>
            <a:r>
              <a:rPr dirty="0" sz="2200" lang="en-US" spc="15" err="1">
                <a:solidFill>
                  <a:srgbClr val="000000"/>
                </a:solidFill>
                <a:latin typeface="Fira Sans Light" panose="020B0604020202020204" charset="0"/>
              </a:rPr>
              <a:t>Экспедирование</a:t>
            </a:r>
            <a:r>
              <a:rPr dirty="0" sz="2200" lang="en-US" spc="15">
                <a:solidFill>
                  <a:srgbClr val="000000"/>
                </a:solidFill>
                <a:latin typeface="Fira Sans Light" panose="020B0604020202020204" charset="0"/>
              </a:rPr>
              <a:t> </a:t>
            </a:r>
            <a:r>
              <a:rPr dirty="0" sz="2200" lang="en-US" spc="15" err="1">
                <a:solidFill>
                  <a:srgbClr val="000000"/>
                </a:solidFill>
                <a:latin typeface="Fira Sans Light" panose="020B0604020202020204" charset="0"/>
              </a:rPr>
              <a:t>по</a:t>
            </a:r>
            <a:r>
              <a:rPr dirty="0" sz="2200" lang="en-US" spc="15">
                <a:solidFill>
                  <a:srgbClr val="000000"/>
                </a:solidFill>
                <a:latin typeface="Fira Sans Light" panose="020B0604020202020204" charset="0"/>
              </a:rPr>
              <a:t> </a:t>
            </a:r>
            <a:r>
              <a:rPr dirty="0" sz="2200" lang="en-US" spc="15" err="1">
                <a:solidFill>
                  <a:srgbClr val="000000"/>
                </a:solidFill>
                <a:latin typeface="Fira Sans Light" panose="020B0604020202020204" charset="0"/>
              </a:rPr>
              <a:t>Казахстану</a:t>
            </a:r>
            <a:endParaRPr dirty="0" sz="2200" lang="en-US" spc="15">
              <a:solidFill>
                <a:srgbClr val="000000"/>
              </a:solidFill>
              <a:latin typeface="Fira Sans Light" panose="020B0604020202020204" charset="0"/>
            </a:endParaRPr>
          </a:p>
          <a:p>
            <a:pPr algn="ctr">
              <a:lnSpc>
                <a:spcPts val="7167"/>
              </a:lnSpc>
            </a:pPr>
            <a:endParaRPr dirty="0" sz="2200" lang="en-US" spc="15">
              <a:solidFill>
                <a:srgbClr val="000000"/>
              </a:solidFill>
              <a:latin typeface="Fira Sans Light" panose="020B0604020202020204" charset="0"/>
            </a:endParaRPr>
          </a:p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dirty="0" sz="2200" lang="en-US" spc="15" err="1">
                <a:solidFill>
                  <a:srgbClr val="000000"/>
                </a:solidFill>
                <a:latin typeface="Fira Sans Light" panose="020B0604020202020204" charset="0"/>
              </a:rPr>
              <a:t>Экспортные</a:t>
            </a:r>
            <a:r>
              <a:rPr dirty="0" sz="2200" lang="en-US" spc="15">
                <a:solidFill>
                  <a:srgbClr val="000000"/>
                </a:solidFill>
                <a:latin typeface="Fira Sans Light" panose="020B0604020202020204" charset="0"/>
              </a:rPr>
              <a:t> и </a:t>
            </a:r>
            <a:r>
              <a:rPr dirty="0" sz="2200" lang="en-US" spc="15" err="1">
                <a:solidFill>
                  <a:srgbClr val="000000"/>
                </a:solidFill>
                <a:latin typeface="Fira Sans Light" panose="020B0604020202020204" charset="0"/>
              </a:rPr>
              <a:t>импортные</a:t>
            </a:r>
            <a:r>
              <a:rPr dirty="0" sz="2200" lang="en-US" spc="15">
                <a:solidFill>
                  <a:srgbClr val="000000"/>
                </a:solidFill>
                <a:latin typeface="Fira Sans Light" panose="020B0604020202020204" charset="0"/>
              </a:rPr>
              <a:t> </a:t>
            </a:r>
            <a:r>
              <a:rPr dirty="0" sz="2200" lang="en-US" spc="15" err="1">
                <a:solidFill>
                  <a:srgbClr val="000000"/>
                </a:solidFill>
                <a:latin typeface="Fira Sans Light" panose="020B0604020202020204" charset="0"/>
              </a:rPr>
              <a:t>автоперевозки</a:t>
            </a:r>
            <a:r>
              <a:rPr dirty="0" sz="2200" lang="en-US" spc="15">
                <a:solidFill>
                  <a:srgbClr val="000000"/>
                </a:solidFill>
                <a:latin typeface="Fira Sans Light" panose="020B0604020202020204" charset="0"/>
              </a:rPr>
              <a:t>:</a:t>
            </a:r>
            <a:r>
              <a:rPr dirty="0" sz="2200" lang="ru-RU" spc="15">
                <a:solidFill>
                  <a:srgbClr val="000000"/>
                </a:solidFill>
                <a:latin typeface="Fira Sans Light" panose="020B0604020202020204" charset="0"/>
              </a:rPr>
              <a:t> в том числе </a:t>
            </a:r>
            <a:r>
              <a:rPr dirty="0" sz="2200" lang="en-US" spc="15" err="1">
                <a:solidFill>
                  <a:srgbClr val="000000"/>
                </a:solidFill>
                <a:latin typeface="Fira Sans Light" panose="020B0604020202020204" charset="0"/>
              </a:rPr>
              <a:t>транзитом</a:t>
            </a:r>
            <a:r>
              <a:rPr dirty="0" sz="2200" lang="en-US" spc="15">
                <a:solidFill>
                  <a:srgbClr val="000000"/>
                </a:solidFill>
                <a:latin typeface="Fira Sans Light" panose="020B0604020202020204" charset="0"/>
              </a:rPr>
              <a:t> </a:t>
            </a:r>
            <a:r>
              <a:rPr dirty="0" sz="2200" lang="en-US" spc="15" err="1">
                <a:solidFill>
                  <a:srgbClr val="000000"/>
                </a:solidFill>
                <a:latin typeface="Fira Sans Light" panose="020B0604020202020204" charset="0"/>
              </a:rPr>
              <a:t>через</a:t>
            </a:r>
            <a:r>
              <a:rPr dirty="0" sz="2200" lang="en-US" spc="15">
                <a:solidFill>
                  <a:srgbClr val="000000"/>
                </a:solidFill>
                <a:latin typeface="Fira Sans Light" panose="020B0604020202020204" charset="0"/>
              </a:rPr>
              <a:t> </a:t>
            </a:r>
            <a:r>
              <a:rPr dirty="0" sz="2200" lang="en-US" spc="15" err="1">
                <a:solidFill>
                  <a:srgbClr val="000000"/>
                </a:solidFill>
                <a:latin typeface="Fira Sans Light" panose="020B0604020202020204" charset="0"/>
              </a:rPr>
              <a:t>Россию</a:t>
            </a:r>
            <a:r>
              <a:rPr dirty="0" sz="2200" lang="en-US" spc="15">
                <a:solidFill>
                  <a:srgbClr val="000000"/>
                </a:solidFill>
                <a:latin typeface="Fira Sans Light" panose="020B0604020202020204" charset="0"/>
              </a:rPr>
              <a:t> </a:t>
            </a:r>
            <a:endParaRPr dirty="0" sz="2200" lang="ru-RU" spc="15">
              <a:solidFill>
                <a:srgbClr val="000000"/>
              </a:solidFill>
              <a:latin typeface="Fira Sans Light" panose="020B0604020202020204" charset="0"/>
            </a:endParaRPr>
          </a:p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dirty="0" sz="2200" lang="en-US" spc="15" err="1">
                <a:solidFill>
                  <a:srgbClr val="000000"/>
                </a:solidFill>
                <a:latin typeface="Fira Sans Light" panose="020B0604020202020204" charset="0"/>
              </a:rPr>
              <a:t>до</a:t>
            </a:r>
            <a:r>
              <a:rPr dirty="0" sz="2200" lang="en-US" spc="15">
                <a:solidFill>
                  <a:srgbClr val="000000"/>
                </a:solidFill>
                <a:latin typeface="Fira Sans Light" panose="020B0604020202020204" charset="0"/>
              </a:rPr>
              <a:t> </a:t>
            </a:r>
            <a:r>
              <a:rPr dirty="0" sz="2200" lang="en-US" spc="15" err="1">
                <a:solidFill>
                  <a:srgbClr val="000000"/>
                </a:solidFill>
                <a:latin typeface="Fira Sans Light" panose="020B0604020202020204" charset="0"/>
              </a:rPr>
              <a:t>Малашевиче</a:t>
            </a:r>
            <a:r>
              <a:rPr dirty="0" sz="2200" lang="ru-RU" spc="15">
                <a:solidFill>
                  <a:srgbClr val="000000"/>
                </a:solidFill>
                <a:latin typeface="Fira Sans Light" panose="020B0604020202020204" charset="0"/>
              </a:rPr>
              <a:t> </a:t>
            </a:r>
            <a:r>
              <a:rPr dirty="0" sz="2200" lang="en-US" spc="15">
                <a:solidFill>
                  <a:srgbClr val="000000"/>
                </a:solidFill>
                <a:latin typeface="Fira Sans Light" panose="020B0604020202020204" charset="0"/>
              </a:rPr>
              <a:t>(</a:t>
            </a:r>
            <a:r>
              <a:rPr dirty="0" sz="2200" lang="ru-RU" spc="15">
                <a:solidFill>
                  <a:srgbClr val="000000"/>
                </a:solidFill>
                <a:latin typeface="Fira Sans Light" panose="020B0604020202020204" charset="0"/>
              </a:rPr>
              <a:t>Польша</a:t>
            </a:r>
            <a:r>
              <a:rPr dirty="0" sz="2200" lang="en-US" spc="15">
                <a:solidFill>
                  <a:srgbClr val="000000"/>
                </a:solidFill>
                <a:latin typeface="Fira Sans Light" panose="020B0604020202020204" charset="0"/>
              </a:rPr>
              <a:t>)</a:t>
            </a:r>
            <a:r>
              <a:rPr dirty="0" sz="2200" lang="ru-RU" spc="15">
                <a:solidFill>
                  <a:srgbClr val="000000"/>
                </a:solidFill>
                <a:latin typeface="Fira Sans Light" panose="020B0604020202020204" charset="0"/>
              </a:rPr>
              <a:t> на европейские рынки</a:t>
            </a:r>
            <a:endParaRPr dirty="0" sz="2200" lang="en-US" spc="15">
              <a:solidFill>
                <a:srgbClr val="000000"/>
              </a:solidFill>
              <a:latin typeface="Fira Sans Light" panose="020B0604020202020204" charset="0"/>
            </a:endParaRPr>
          </a:p>
        </p:txBody>
      </p:sp>
      <p:sp>
        <p:nvSpPr>
          <p:cNvPr id="1049023" name="TextBox 9"/>
          <p:cNvSpPr txBox="1"/>
          <p:nvPr/>
        </p:nvSpPr>
        <p:spPr>
          <a:xfrm>
            <a:off x="489163" y="389061"/>
            <a:ext cx="10660389" cy="1536065"/>
          </a:xfrm>
          <a:prstGeom prst="rect"/>
        </p:spPr>
        <p:txBody>
          <a:bodyPr anchor="t" bIns="0" lIns="0" rIns="0" rtlCol="0" tIns="0">
            <a:spAutoFit/>
          </a:bodyPr>
          <a:p>
            <a:pPr>
              <a:lnSpc>
                <a:spcPts val="6159"/>
              </a:lnSpc>
              <a:spcBef>
                <a:spcPct val="0"/>
              </a:spcBef>
            </a:pPr>
            <a:r>
              <a:rPr sz="4399" lang="en-US" spc="21">
                <a:solidFill>
                  <a:srgbClr val="FFFFFF"/>
                </a:solidFill>
                <a:latin typeface="Fira Sans Medium Bold"/>
              </a:rPr>
              <a:t>УСЛУГИ И СЕРВИСЫ "ЕВРОПАК КАЗАХСТАН"</a:t>
            </a:r>
          </a:p>
        </p:txBody>
      </p:sp>
      <p:grpSp>
        <p:nvGrpSpPr>
          <p:cNvPr id="270" name="Group 11"/>
          <p:cNvGrpSpPr/>
          <p:nvPr/>
        </p:nvGrpSpPr>
        <p:grpSpPr>
          <a:xfrm>
            <a:off x="0" y="7396479"/>
            <a:ext cx="18288000" cy="2890521"/>
            <a:chOff x="0" y="0"/>
            <a:chExt cx="24384000" cy="3321113"/>
          </a:xfrm>
        </p:grpSpPr>
        <p:pic>
          <p:nvPicPr>
            <p:cNvPr id="2097278" name="Picture 12"/>
            <p:cNvPicPr>
              <a:picLocks noChangeAspect="1"/>
            </p:cNvPicPr>
            <p:nvPr/>
          </p:nvPicPr>
          <p:blipFill>
            <a:blip xmlns:r="http://schemas.openxmlformats.org/officeDocument/2006/relationships" r:embed="rId2"/>
            <a:srcRect t="32777" b="32777"/>
            <a:stretch>
              <a:fillRect/>
            </a:stretch>
          </p:blipFill>
          <p:spPr>
            <a:xfrm>
              <a:off x="0" y="0"/>
              <a:ext cx="24384000" cy="3321113"/>
            </a:xfrm>
            <a:prstGeom prst="rect"/>
          </p:spPr>
        </p:pic>
      </p:grpSp>
      <p:pic>
        <p:nvPicPr>
          <p:cNvPr id="2097279" name="Picture 2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rcRect/>
          <a:stretch>
            <a:fillRect/>
          </a:stretch>
        </p:blipFill>
        <p:spPr>
          <a:xfrm>
            <a:off x="-12370" y="9458895"/>
            <a:ext cx="1539384" cy="865007"/>
          </a:xfrm>
          <a:prstGeom prst="rect"/>
        </p:spPr>
      </p:pic>
      <p:cxnSp>
        <p:nvCxnSpPr>
          <p:cNvPr id="3145781" name="Прямая соединительная линия 16"/>
          <p:cNvCxnSpPr>
            <a:cxnSpLocks/>
          </p:cNvCxnSpPr>
          <p:nvPr/>
        </p:nvCxnSpPr>
        <p:spPr>
          <a:xfrm>
            <a:off x="2209800" y="4229100"/>
            <a:ext cx="12725400" cy="0"/>
          </a:xfrm>
          <a:prstGeom prst="line"/>
          <a:ln w="38100" cap="rnd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45782" name="Прямая соединительная линия 18"/>
          <p:cNvCxnSpPr>
            <a:cxnSpLocks/>
          </p:cNvCxnSpPr>
          <p:nvPr/>
        </p:nvCxnSpPr>
        <p:spPr>
          <a:xfrm>
            <a:off x="2209800" y="5600700"/>
            <a:ext cx="12725400" cy="0"/>
          </a:xfrm>
          <a:prstGeom prst="line"/>
          <a:ln w="38100" cap="rnd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7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80" name="Picture 2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>
          <a:xfrm>
            <a:off x="0" y="53459"/>
            <a:ext cx="18288000" cy="10287000"/>
          </a:xfrm>
          <a:prstGeom prst="rect"/>
        </p:spPr>
      </p:pic>
      <p:grpSp>
        <p:nvGrpSpPr>
          <p:cNvPr id="272" name="Group 3"/>
          <p:cNvGrpSpPr/>
          <p:nvPr/>
        </p:nvGrpSpPr>
        <p:grpSpPr>
          <a:xfrm rot="-10800000">
            <a:off x="9680166" y="-3896773"/>
            <a:ext cx="4711177" cy="6226137"/>
            <a:chOff x="0" y="0"/>
            <a:chExt cx="4064946" cy="5372100"/>
          </a:xfrm>
        </p:grpSpPr>
        <p:sp>
          <p:nvSpPr>
            <p:cNvPr id="1049024" name="Freeform 4"/>
            <p:cNvSpPr/>
            <p:nvPr/>
          </p:nvSpPr>
          <p:spPr>
            <a:xfrm>
              <a:off x="0" y="0"/>
              <a:ext cx="4064946" cy="5372100"/>
            </a:xfrm>
            <a:custGeom>
              <a:avLst/>
              <a:ahLst/>
              <a:rect l="l" t="t" r="r" b="b"/>
              <a:pathLst>
                <a:path w="4064946" h="5372100">
                  <a:moveTo>
                    <a:pt x="2514276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2514276" y="5372100"/>
                  </a:lnTo>
                  <a:lnTo>
                    <a:pt x="4064946" y="2686050"/>
                  </a:lnTo>
                  <a:lnTo>
                    <a:pt x="2514276" y="0"/>
                  </a:lnTo>
                  <a:close/>
                </a:path>
              </a:pathLst>
            </a:custGeom>
            <a:solidFill>
              <a:srgbClr val="036FB9"/>
            </a:solidFill>
          </p:spPr>
        </p:sp>
      </p:grpSp>
      <p:grpSp>
        <p:nvGrpSpPr>
          <p:cNvPr id="273" name="Group 5"/>
          <p:cNvGrpSpPr/>
          <p:nvPr/>
        </p:nvGrpSpPr>
        <p:grpSpPr>
          <a:xfrm rot="-10800000">
            <a:off x="-3046173" y="-7664906"/>
            <a:ext cx="16467120" cy="9994270"/>
            <a:chOff x="0" y="0"/>
            <a:chExt cx="8851374" cy="5372100"/>
          </a:xfrm>
        </p:grpSpPr>
        <p:sp>
          <p:nvSpPr>
            <p:cNvPr id="1049025" name="Freeform 6"/>
            <p:cNvSpPr/>
            <p:nvPr/>
          </p:nvSpPr>
          <p:spPr>
            <a:xfrm>
              <a:off x="0" y="0"/>
              <a:ext cx="8851374" cy="5372100"/>
            </a:xfrm>
            <a:custGeom>
              <a:avLst/>
              <a:ahLst/>
              <a:rect l="l" t="t" r="r" b="b"/>
              <a:pathLst>
                <a:path w="8851374" h="5372100">
                  <a:moveTo>
                    <a:pt x="7300704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7300704" y="5372100"/>
                  </a:lnTo>
                  <a:lnTo>
                    <a:pt x="8851374" y="2686050"/>
                  </a:lnTo>
                  <a:lnTo>
                    <a:pt x="7300704" y="0"/>
                  </a:lnTo>
                  <a:close/>
                </a:path>
              </a:pathLst>
            </a:custGeom>
            <a:solidFill>
              <a:srgbClr val="05497C"/>
            </a:solidFill>
          </p:spPr>
        </p:sp>
      </p:grpSp>
      <p:sp>
        <p:nvSpPr>
          <p:cNvPr id="1049026" name="TextBox 16"/>
          <p:cNvSpPr txBox="1"/>
          <p:nvPr/>
        </p:nvSpPr>
        <p:spPr>
          <a:xfrm>
            <a:off x="381000" y="70470"/>
            <a:ext cx="10468931" cy="2098675"/>
          </a:xfrm>
          <a:prstGeom prst="rect"/>
        </p:spPr>
        <p:txBody>
          <a:bodyPr anchor="t" bIns="0" lIns="0" rIns="0" rtlCol="0" tIns="0">
            <a:spAutoFit/>
          </a:bodyPr>
          <a:p>
            <a:pPr>
              <a:lnSpc>
                <a:spcPts val="5600"/>
              </a:lnSpc>
            </a:pPr>
            <a:r>
              <a:rPr dirty="0" sz="4000" lang="en-US" spc="20">
                <a:solidFill>
                  <a:schemeClr val="bg1"/>
                </a:solidFill>
                <a:latin typeface="Fira Sans Medium Bold"/>
              </a:rPr>
              <a:t>«</a:t>
            </a:r>
            <a:r>
              <a:rPr dirty="0" sz="4000" lang="ru-RU" spc="20">
                <a:solidFill>
                  <a:schemeClr val="bg1"/>
                </a:solidFill>
                <a:latin typeface="Fira Sans Medium Bold"/>
              </a:rPr>
              <a:t>ЕВРОПАК</a:t>
            </a:r>
            <a:r>
              <a:rPr dirty="0" sz="4000" lang="en-US" spc="20">
                <a:solidFill>
                  <a:schemeClr val="bg1"/>
                </a:solidFill>
                <a:latin typeface="Fira Sans Medium Bold"/>
              </a:rPr>
              <a:t>» ОКАЗЫВАЕТ УСЛУГИ</a:t>
            </a:r>
          </a:p>
          <a:p>
            <a:pPr>
              <a:lnSpc>
                <a:spcPts val="5600"/>
              </a:lnSpc>
            </a:pPr>
            <a:r>
              <a:rPr dirty="0" sz="4000" lang="en-US" spc="20">
                <a:solidFill>
                  <a:schemeClr val="bg1"/>
                </a:solidFill>
                <a:latin typeface="Fira Sans Medium Bold"/>
              </a:rPr>
              <a:t>ПО ПЕРЕВАЛКЕ ГРУЗОВ В ПОРТАХ</a:t>
            </a:r>
          </a:p>
          <a:p>
            <a:pPr>
              <a:lnSpc>
                <a:spcPts val="5600"/>
              </a:lnSpc>
              <a:spcBef>
                <a:spcPct val="0"/>
              </a:spcBef>
            </a:pPr>
            <a:r>
              <a:rPr dirty="0" sz="4000" lang="en-US" spc="20">
                <a:solidFill>
                  <a:schemeClr val="bg1"/>
                </a:solidFill>
                <a:latin typeface="Fira Sans Medium Bold"/>
              </a:rPr>
              <a:t>И НА ТЕРМИНАЛАХ</a:t>
            </a:r>
          </a:p>
        </p:txBody>
      </p:sp>
      <p:sp>
        <p:nvSpPr>
          <p:cNvPr id="1049027" name="TextBox 17"/>
          <p:cNvSpPr txBox="1"/>
          <p:nvPr/>
        </p:nvSpPr>
        <p:spPr>
          <a:xfrm>
            <a:off x="965928" y="6806610"/>
            <a:ext cx="5057561" cy="1956305"/>
          </a:xfrm>
          <a:prstGeom prst="rect"/>
        </p:spPr>
        <p:txBody>
          <a:bodyPr anchor="t" bIns="0" lIns="0" rIns="0" rtlCol="0" tIns="0" wrap="square">
            <a:spAutoFit/>
          </a:bodyPr>
          <a:p>
            <a:pPr>
              <a:lnSpc>
                <a:spcPts val="3079"/>
              </a:lnSpc>
              <a:spcBef>
                <a:spcPct val="0"/>
              </a:spcBef>
            </a:pPr>
            <a:r>
              <a:rPr dirty="0" sz="2000" lang="en-US" spc="10" err="1">
                <a:solidFill>
                  <a:srgbClr val="000000"/>
                </a:solidFill>
                <a:latin typeface="Fira Sans Light"/>
              </a:rPr>
              <a:t>Компания</a:t>
            </a:r>
            <a:r>
              <a:rPr dirty="0" sz="2000" lang="en-US" spc="10">
                <a:solidFill>
                  <a:srgbClr val="000000"/>
                </a:solidFill>
                <a:latin typeface="Fira Sans Light"/>
              </a:rPr>
              <a:t> </a:t>
            </a:r>
            <a:r>
              <a:rPr dirty="0" sz="2000" lang="en-US" spc="10" err="1">
                <a:solidFill>
                  <a:srgbClr val="000000"/>
                </a:solidFill>
                <a:latin typeface="Fira Sans Light"/>
              </a:rPr>
              <a:t>предлагает</a:t>
            </a:r>
            <a:r>
              <a:rPr dirty="0" sz="2000" lang="en-US" spc="10">
                <a:solidFill>
                  <a:srgbClr val="000000"/>
                </a:solidFill>
                <a:latin typeface="Fira Sans Light"/>
              </a:rPr>
              <a:t> </a:t>
            </a:r>
            <a:r>
              <a:rPr dirty="0" sz="2000" lang="en-US" spc="10" err="1">
                <a:solidFill>
                  <a:srgbClr val="000000"/>
                </a:solidFill>
                <a:latin typeface="Fira Sans Light"/>
              </a:rPr>
              <a:t>сервис</a:t>
            </a:r>
            <a:r>
              <a:rPr dirty="0" sz="2000" lang="en-US" spc="10">
                <a:solidFill>
                  <a:srgbClr val="000000"/>
                </a:solidFill>
                <a:latin typeface="Fira Sans Light"/>
              </a:rPr>
              <a:t> </a:t>
            </a:r>
            <a:r>
              <a:rPr dirty="0" sz="2000" lang="en-US" spc="10" err="1">
                <a:solidFill>
                  <a:srgbClr val="000000"/>
                </a:solidFill>
                <a:latin typeface="Fira Sans Light"/>
              </a:rPr>
              <a:t>по</a:t>
            </a:r>
            <a:r>
              <a:rPr dirty="0" sz="2000" lang="en-US" spc="10">
                <a:solidFill>
                  <a:srgbClr val="000000"/>
                </a:solidFill>
                <a:latin typeface="Fira Sans Light"/>
              </a:rPr>
              <a:t> </a:t>
            </a:r>
            <a:r>
              <a:rPr dirty="0" sz="2000" lang="en-US" spc="10" err="1">
                <a:solidFill>
                  <a:srgbClr val="000000"/>
                </a:solidFill>
                <a:latin typeface="Fira Sans Light"/>
              </a:rPr>
              <a:t>перевалке</a:t>
            </a:r>
            <a:r>
              <a:rPr dirty="0" sz="2000" lang="en-US" spc="10">
                <a:solidFill>
                  <a:srgbClr val="000000"/>
                </a:solidFill>
                <a:latin typeface="Fira Sans Light"/>
              </a:rPr>
              <a:t> с </a:t>
            </a:r>
            <a:r>
              <a:rPr dirty="0" sz="2000" lang="en-US" spc="10" err="1">
                <a:solidFill>
                  <a:srgbClr val="000000"/>
                </a:solidFill>
                <a:latin typeface="Fira Sans Light"/>
              </a:rPr>
              <a:t>авто</a:t>
            </a:r>
            <a:r>
              <a:rPr dirty="0" sz="2000" lang="en-US" spc="10">
                <a:solidFill>
                  <a:srgbClr val="000000"/>
                </a:solidFill>
                <a:latin typeface="Fira Sans Light"/>
              </a:rPr>
              <a:t>-, ж/д-</a:t>
            </a:r>
            <a:r>
              <a:rPr dirty="0" sz="2000" lang="en-US" spc="10" err="1">
                <a:solidFill>
                  <a:srgbClr val="000000"/>
                </a:solidFill>
                <a:latin typeface="Fira Sans Light"/>
              </a:rPr>
              <a:t>транспорта</a:t>
            </a:r>
            <a:r>
              <a:rPr dirty="0" sz="2000" lang="en-US" spc="10">
                <a:solidFill>
                  <a:srgbClr val="000000"/>
                </a:solidFill>
                <a:latin typeface="Fira Sans Light"/>
              </a:rPr>
              <a:t> в </a:t>
            </a:r>
            <a:r>
              <a:rPr dirty="0" sz="2000" lang="en-US" spc="10" err="1">
                <a:solidFill>
                  <a:srgbClr val="000000"/>
                </a:solidFill>
                <a:latin typeface="Fira Sans Light"/>
              </a:rPr>
              <a:t>контейнеры</a:t>
            </a:r>
            <a:r>
              <a:rPr dirty="0" sz="2000" lang="en-US" spc="10">
                <a:solidFill>
                  <a:srgbClr val="000000"/>
                </a:solidFill>
                <a:latin typeface="Fira Sans Light"/>
              </a:rPr>
              <a:t> </a:t>
            </a:r>
            <a:r>
              <a:rPr dirty="0" sz="2000" lang="en-US" spc="10" err="1">
                <a:solidFill>
                  <a:srgbClr val="000000"/>
                </a:solidFill>
                <a:latin typeface="Fira Sans Light"/>
              </a:rPr>
              <a:t>как</a:t>
            </a:r>
            <a:r>
              <a:rPr dirty="0" sz="2000" lang="en-US" spc="10">
                <a:solidFill>
                  <a:srgbClr val="000000"/>
                </a:solidFill>
                <a:latin typeface="Fira Sans Light"/>
              </a:rPr>
              <a:t> </a:t>
            </a:r>
            <a:r>
              <a:rPr dirty="0" sz="2000" lang="en-US" spc="10" err="1">
                <a:solidFill>
                  <a:srgbClr val="000000"/>
                </a:solidFill>
                <a:latin typeface="Fira Sans Light"/>
              </a:rPr>
              <a:t>по</a:t>
            </a:r>
            <a:r>
              <a:rPr dirty="0" sz="2000" lang="en-US" spc="10">
                <a:solidFill>
                  <a:srgbClr val="000000"/>
                </a:solidFill>
                <a:latin typeface="Fira Sans Light"/>
              </a:rPr>
              <a:t> </a:t>
            </a:r>
            <a:r>
              <a:rPr dirty="0" sz="2000" lang="en-US" spc="10" err="1">
                <a:solidFill>
                  <a:srgbClr val="000000"/>
                </a:solidFill>
                <a:latin typeface="Fira Sans Light"/>
              </a:rPr>
              <a:t>прямому</a:t>
            </a:r>
            <a:r>
              <a:rPr dirty="0" sz="2000" lang="en-US" spc="10">
                <a:solidFill>
                  <a:srgbClr val="000000"/>
                </a:solidFill>
                <a:latin typeface="Fira Sans Light"/>
              </a:rPr>
              <a:t> </a:t>
            </a:r>
            <a:r>
              <a:rPr dirty="0" sz="2000" lang="en-US" spc="10" err="1">
                <a:solidFill>
                  <a:srgbClr val="000000"/>
                </a:solidFill>
                <a:latin typeface="Fira Sans Light"/>
              </a:rPr>
              <a:t>варианту</a:t>
            </a:r>
            <a:r>
              <a:rPr dirty="0" sz="2000" lang="en-US" spc="10">
                <a:solidFill>
                  <a:srgbClr val="000000"/>
                </a:solidFill>
                <a:latin typeface="Fira Sans Light"/>
              </a:rPr>
              <a:t>, </a:t>
            </a:r>
            <a:r>
              <a:rPr dirty="0" sz="2000" lang="en-US" spc="10" err="1">
                <a:solidFill>
                  <a:srgbClr val="000000"/>
                </a:solidFill>
                <a:latin typeface="Fira Sans Light"/>
              </a:rPr>
              <a:t>так</a:t>
            </a:r>
            <a:r>
              <a:rPr dirty="0" sz="2000" lang="en-US" spc="10">
                <a:solidFill>
                  <a:srgbClr val="000000"/>
                </a:solidFill>
                <a:latin typeface="Fira Sans Light"/>
              </a:rPr>
              <a:t> и</a:t>
            </a:r>
            <a:r>
              <a:rPr dirty="0" sz="2000" lang="ru-RU" spc="10">
                <a:solidFill>
                  <a:srgbClr val="000000"/>
                </a:solidFill>
                <a:latin typeface="Fira Sans Light"/>
              </a:rPr>
              <a:t> с накоплением на припортовых терминалах</a:t>
            </a:r>
            <a:endParaRPr dirty="0" sz="2000" lang="en-US" spc="10">
              <a:solidFill>
                <a:srgbClr val="000000"/>
              </a:solidFill>
              <a:latin typeface="Fira Sans Light"/>
            </a:endParaRPr>
          </a:p>
        </p:txBody>
      </p:sp>
      <p:sp>
        <p:nvSpPr>
          <p:cNvPr id="1049028" name="TextBox 18"/>
          <p:cNvSpPr txBox="1"/>
          <p:nvPr/>
        </p:nvSpPr>
        <p:spPr>
          <a:xfrm>
            <a:off x="6494541" y="6806609"/>
            <a:ext cx="5308594" cy="1956305"/>
          </a:xfrm>
          <a:prstGeom prst="rect"/>
        </p:spPr>
        <p:txBody>
          <a:bodyPr anchor="t" bIns="0" lIns="0" rIns="0" rtlCol="0" tIns="0" wrap="square">
            <a:spAutoFit/>
          </a:bodyPr>
          <a:p>
            <a:pPr>
              <a:lnSpc>
                <a:spcPts val="3079"/>
              </a:lnSpc>
              <a:spcBef>
                <a:spcPct val="0"/>
              </a:spcBef>
            </a:pPr>
            <a:r>
              <a:rPr dirty="0" sz="2000" lang="en-US" spc="10" err="1">
                <a:solidFill>
                  <a:srgbClr val="000000"/>
                </a:solidFill>
                <a:latin typeface="Fira Sans Light"/>
              </a:rPr>
              <a:t>Компания</a:t>
            </a:r>
            <a:r>
              <a:rPr dirty="0" sz="2000" lang="en-US" spc="10">
                <a:solidFill>
                  <a:srgbClr val="000000"/>
                </a:solidFill>
                <a:latin typeface="Fira Sans Light"/>
              </a:rPr>
              <a:t> </a:t>
            </a:r>
            <a:r>
              <a:rPr dirty="0" sz="2000" lang="en-US" spc="10" err="1">
                <a:solidFill>
                  <a:srgbClr val="000000"/>
                </a:solidFill>
                <a:latin typeface="Fira Sans Light"/>
              </a:rPr>
              <a:t>организует</a:t>
            </a:r>
            <a:r>
              <a:rPr dirty="0" sz="2000" lang="en-US" spc="10">
                <a:solidFill>
                  <a:srgbClr val="000000"/>
                </a:solidFill>
                <a:latin typeface="Fira Sans Light"/>
              </a:rPr>
              <a:t> </a:t>
            </a:r>
            <a:r>
              <a:rPr dirty="0" sz="2000" lang="ru-RU" spc="10">
                <a:solidFill>
                  <a:srgbClr val="000000"/>
                </a:solidFill>
                <a:latin typeface="Fira Sans Light"/>
              </a:rPr>
              <a:t>консолидацию</a:t>
            </a:r>
            <a:r>
              <a:rPr dirty="0" sz="2000" lang="en-US" spc="10">
                <a:solidFill>
                  <a:srgbClr val="000000"/>
                </a:solidFill>
                <a:latin typeface="Fira Sans Light"/>
              </a:rPr>
              <a:t>, </a:t>
            </a:r>
            <a:r>
              <a:rPr dirty="0" sz="2000" lang="en-US" spc="10" err="1">
                <a:solidFill>
                  <a:srgbClr val="000000"/>
                </a:solidFill>
                <a:latin typeface="Fira Sans Light"/>
              </a:rPr>
              <a:t>хранение</a:t>
            </a:r>
            <a:r>
              <a:rPr dirty="0" sz="2000" lang="en-US" spc="10">
                <a:solidFill>
                  <a:srgbClr val="000000"/>
                </a:solidFill>
                <a:latin typeface="Fira Sans Light"/>
              </a:rPr>
              <a:t> и </a:t>
            </a:r>
            <a:r>
              <a:rPr dirty="0" sz="2000" lang="en-US" spc="10" err="1">
                <a:solidFill>
                  <a:srgbClr val="000000"/>
                </a:solidFill>
                <a:latin typeface="Fira Sans Light"/>
              </a:rPr>
              <a:t>складской</a:t>
            </a:r>
            <a:r>
              <a:rPr dirty="0" sz="2000" lang="en-US" spc="10">
                <a:solidFill>
                  <a:srgbClr val="000000"/>
                </a:solidFill>
                <a:latin typeface="Fira Sans Light"/>
              </a:rPr>
              <a:t> </a:t>
            </a:r>
            <a:r>
              <a:rPr dirty="0" sz="2000" lang="en-US" spc="10" err="1">
                <a:solidFill>
                  <a:srgbClr val="000000"/>
                </a:solidFill>
                <a:latin typeface="Fira Sans Light"/>
              </a:rPr>
              <a:t>учет</a:t>
            </a:r>
            <a:r>
              <a:rPr dirty="0" sz="2000" lang="en-US" spc="10">
                <a:solidFill>
                  <a:srgbClr val="000000"/>
                </a:solidFill>
                <a:latin typeface="Fira Sans Light"/>
              </a:rPr>
              <a:t> </a:t>
            </a:r>
            <a:r>
              <a:rPr dirty="0" sz="2000" lang="en-US" spc="10" err="1">
                <a:solidFill>
                  <a:srgbClr val="000000"/>
                </a:solidFill>
                <a:latin typeface="Fira Sans Light"/>
              </a:rPr>
              <a:t>генеральных</a:t>
            </a:r>
            <a:r>
              <a:rPr dirty="0" sz="2000" lang="en-US" spc="10">
                <a:solidFill>
                  <a:srgbClr val="000000"/>
                </a:solidFill>
                <a:latin typeface="Fira Sans Light"/>
              </a:rPr>
              <a:t> </a:t>
            </a:r>
            <a:r>
              <a:rPr dirty="0" sz="2000" lang="en-US" spc="10" err="1">
                <a:solidFill>
                  <a:srgbClr val="000000"/>
                </a:solidFill>
                <a:latin typeface="Fira Sans Light"/>
              </a:rPr>
              <a:t>грузов</a:t>
            </a:r>
            <a:r>
              <a:rPr dirty="0" sz="2000" lang="ru-RU" spc="10">
                <a:solidFill>
                  <a:srgbClr val="000000"/>
                </a:solidFill>
                <a:latin typeface="Fira Sans Light"/>
              </a:rPr>
              <a:t> </a:t>
            </a:r>
            <a:r>
              <a:rPr dirty="0" sz="2000" lang="en-US" spc="10">
                <a:solidFill>
                  <a:srgbClr val="000000"/>
                </a:solidFill>
                <a:latin typeface="Fira Sans Light"/>
              </a:rPr>
              <a:t>с</a:t>
            </a:r>
            <a:r>
              <a:rPr dirty="0" sz="2000" lang="ru-RU" spc="10">
                <a:solidFill>
                  <a:srgbClr val="000000"/>
                </a:solidFill>
                <a:latin typeface="Fira Sans Light"/>
              </a:rPr>
              <a:t> </a:t>
            </a:r>
            <a:r>
              <a:rPr dirty="0" sz="2000" lang="en-US" spc="10" err="1">
                <a:solidFill>
                  <a:srgbClr val="000000"/>
                </a:solidFill>
                <a:latin typeface="Fira Sans Light"/>
              </a:rPr>
              <a:t>последующей</a:t>
            </a:r>
            <a:r>
              <a:rPr dirty="0" sz="2000" lang="en-US" spc="10">
                <a:solidFill>
                  <a:srgbClr val="000000"/>
                </a:solidFill>
                <a:latin typeface="Fira Sans Light"/>
              </a:rPr>
              <a:t> </a:t>
            </a:r>
            <a:r>
              <a:rPr dirty="0" sz="2000" lang="en-US" spc="10" err="1">
                <a:solidFill>
                  <a:srgbClr val="000000"/>
                </a:solidFill>
                <a:latin typeface="Fira Sans Light"/>
              </a:rPr>
              <a:t>затаркой</a:t>
            </a:r>
            <a:r>
              <a:rPr dirty="0" sz="2000" lang="en-US" spc="10">
                <a:solidFill>
                  <a:srgbClr val="000000"/>
                </a:solidFill>
                <a:latin typeface="Fira Sans Light"/>
              </a:rPr>
              <a:t> в 20’ и 40’ </a:t>
            </a:r>
            <a:r>
              <a:rPr dirty="0" sz="2000" lang="en-US" spc="10" err="1">
                <a:solidFill>
                  <a:srgbClr val="000000"/>
                </a:solidFill>
                <a:latin typeface="Fira Sans Light"/>
              </a:rPr>
              <a:t>контейнеры</a:t>
            </a:r>
            <a:r>
              <a:rPr dirty="0" sz="2000" lang="en-US" spc="10">
                <a:solidFill>
                  <a:srgbClr val="000000"/>
                </a:solidFill>
                <a:latin typeface="Fira Sans Light"/>
              </a:rPr>
              <a:t> и </a:t>
            </a:r>
            <a:r>
              <a:rPr dirty="0" sz="2000" lang="en-US" spc="10" err="1">
                <a:solidFill>
                  <a:srgbClr val="000000"/>
                </a:solidFill>
                <a:latin typeface="Fira Sans Light"/>
              </a:rPr>
              <a:t>отгрузкой</a:t>
            </a:r>
            <a:r>
              <a:rPr dirty="0" sz="2000" lang="ru-RU" spc="10">
                <a:solidFill>
                  <a:srgbClr val="000000"/>
                </a:solidFill>
                <a:latin typeface="Fira Sans Light"/>
              </a:rPr>
              <a:t> </a:t>
            </a:r>
            <a:r>
              <a:rPr dirty="0" sz="2000" lang="en-US" spc="10" err="1">
                <a:solidFill>
                  <a:srgbClr val="000000"/>
                </a:solidFill>
                <a:latin typeface="Fira Sans Light"/>
              </a:rPr>
              <a:t>на</a:t>
            </a:r>
            <a:r>
              <a:rPr dirty="0" sz="2000" lang="en-US" spc="10">
                <a:solidFill>
                  <a:srgbClr val="000000"/>
                </a:solidFill>
                <a:latin typeface="Fira Sans Light"/>
              </a:rPr>
              <a:t> </a:t>
            </a:r>
            <a:r>
              <a:rPr dirty="0" sz="2000" lang="en-US" spc="10" err="1">
                <a:solidFill>
                  <a:srgbClr val="000000"/>
                </a:solidFill>
                <a:latin typeface="Fira Sans Light"/>
              </a:rPr>
              <a:t>экспорт</a:t>
            </a:r>
            <a:r>
              <a:rPr dirty="0" sz="2000" lang="en-US" spc="10">
                <a:solidFill>
                  <a:srgbClr val="000000"/>
                </a:solidFill>
                <a:latin typeface="Fira Sans Light"/>
              </a:rPr>
              <a:t> </a:t>
            </a:r>
            <a:r>
              <a:rPr dirty="0" sz="2000" lang="en-US" spc="10" err="1">
                <a:solidFill>
                  <a:srgbClr val="000000"/>
                </a:solidFill>
                <a:latin typeface="Fira Sans Light"/>
              </a:rPr>
              <a:t>через</a:t>
            </a:r>
            <a:r>
              <a:rPr dirty="0" sz="2000" lang="en-US" spc="10">
                <a:solidFill>
                  <a:srgbClr val="000000"/>
                </a:solidFill>
                <a:latin typeface="Fira Sans Light"/>
              </a:rPr>
              <a:t> </a:t>
            </a:r>
            <a:r>
              <a:rPr dirty="0" sz="2000" lang="en-US" spc="10" err="1">
                <a:solidFill>
                  <a:srgbClr val="000000"/>
                </a:solidFill>
                <a:latin typeface="Fira Sans Light"/>
              </a:rPr>
              <a:t>порт</a:t>
            </a:r>
            <a:r>
              <a:rPr dirty="0" sz="2000" lang="ru-RU" spc="10">
                <a:solidFill>
                  <a:srgbClr val="000000"/>
                </a:solidFill>
                <a:latin typeface="Fira Sans Light"/>
              </a:rPr>
              <a:t>ы России</a:t>
            </a:r>
            <a:endParaRPr dirty="0" sz="2000" lang="en-US" spc="10">
              <a:solidFill>
                <a:srgbClr val="000000"/>
              </a:solidFill>
              <a:latin typeface="Fira Sans Light"/>
            </a:endParaRPr>
          </a:p>
        </p:txBody>
      </p:sp>
      <p:sp>
        <p:nvSpPr>
          <p:cNvPr id="1049029" name="TextBox 19"/>
          <p:cNvSpPr txBox="1"/>
          <p:nvPr/>
        </p:nvSpPr>
        <p:spPr>
          <a:xfrm>
            <a:off x="12035755" y="6806609"/>
            <a:ext cx="5078504" cy="2353850"/>
          </a:xfrm>
          <a:prstGeom prst="rect"/>
        </p:spPr>
        <p:txBody>
          <a:bodyPr anchor="t" bIns="0" lIns="0" rIns="0" rtlCol="0" tIns="0" wrap="square">
            <a:spAutoFit/>
          </a:bodyPr>
          <a:p>
            <a:pPr>
              <a:lnSpc>
                <a:spcPts val="3079"/>
              </a:lnSpc>
              <a:spcBef>
                <a:spcPct val="0"/>
              </a:spcBef>
            </a:pPr>
            <a:r>
              <a:rPr dirty="0" sz="2000" lang="en-US" spc="10">
                <a:solidFill>
                  <a:srgbClr val="000000"/>
                </a:solidFill>
                <a:latin typeface="Fira Sans Light"/>
              </a:rPr>
              <a:t>«</a:t>
            </a:r>
            <a:r>
              <a:rPr dirty="0" sz="2000" lang="ru-RU" spc="10">
                <a:solidFill>
                  <a:srgbClr val="000000"/>
                </a:solidFill>
                <a:latin typeface="Fira Sans Light"/>
              </a:rPr>
              <a:t>Е</a:t>
            </a:r>
            <a:r>
              <a:rPr dirty="0" sz="2000" lang="en-US" spc="10" err="1">
                <a:solidFill>
                  <a:srgbClr val="000000"/>
                </a:solidFill>
                <a:latin typeface="Fira Sans Light"/>
              </a:rPr>
              <a:t>вропак</a:t>
            </a:r>
            <a:r>
              <a:rPr dirty="0" sz="2000" lang="en-US" spc="10">
                <a:solidFill>
                  <a:srgbClr val="000000"/>
                </a:solidFill>
                <a:latin typeface="Fira Sans Light"/>
              </a:rPr>
              <a:t>» </a:t>
            </a:r>
            <a:r>
              <a:rPr dirty="0" sz="2000" lang="en-US" spc="10" err="1">
                <a:solidFill>
                  <a:srgbClr val="000000"/>
                </a:solidFill>
                <a:latin typeface="Fira Sans Light"/>
              </a:rPr>
              <a:t>принимает</a:t>
            </a:r>
            <a:r>
              <a:rPr dirty="0" sz="2000" lang="en-US" spc="10">
                <a:solidFill>
                  <a:srgbClr val="000000"/>
                </a:solidFill>
                <a:latin typeface="Fira Sans Light"/>
              </a:rPr>
              <a:t> к </a:t>
            </a:r>
            <a:r>
              <a:rPr dirty="0" sz="2000" lang="en-US" spc="10" err="1">
                <a:solidFill>
                  <a:srgbClr val="000000"/>
                </a:solidFill>
                <a:latin typeface="Fira Sans Light"/>
              </a:rPr>
              <a:t>перевалке</a:t>
            </a:r>
            <a:r>
              <a:rPr dirty="0" sz="2000" lang="en-US" spc="10">
                <a:solidFill>
                  <a:srgbClr val="000000"/>
                </a:solidFill>
                <a:latin typeface="Fira Sans Light"/>
              </a:rPr>
              <a:t> </a:t>
            </a:r>
            <a:r>
              <a:rPr dirty="0" sz="2000" lang="en-US" spc="10" err="1">
                <a:solidFill>
                  <a:srgbClr val="000000"/>
                </a:solidFill>
                <a:latin typeface="Fira Sans Light"/>
              </a:rPr>
              <a:t>различные</a:t>
            </a:r>
            <a:r>
              <a:rPr dirty="0" sz="2000" lang="en-US" spc="10">
                <a:solidFill>
                  <a:srgbClr val="000000"/>
                </a:solidFill>
                <a:latin typeface="Fira Sans Light"/>
              </a:rPr>
              <a:t> </a:t>
            </a:r>
            <a:r>
              <a:rPr dirty="0" sz="2000" lang="en-US" spc="10" err="1">
                <a:solidFill>
                  <a:srgbClr val="000000"/>
                </a:solidFill>
                <a:latin typeface="Fira Sans Light"/>
              </a:rPr>
              <a:t>номенклатуры</a:t>
            </a:r>
            <a:r>
              <a:rPr dirty="0" sz="2000" lang="en-US" spc="10">
                <a:solidFill>
                  <a:srgbClr val="000000"/>
                </a:solidFill>
                <a:latin typeface="Fira Sans Light"/>
              </a:rPr>
              <a:t> </a:t>
            </a:r>
            <a:r>
              <a:rPr dirty="0" sz="2000" lang="en-US" spc="10" err="1">
                <a:solidFill>
                  <a:srgbClr val="000000"/>
                </a:solidFill>
                <a:latin typeface="Fira Sans Light"/>
              </a:rPr>
              <a:t>грузов</a:t>
            </a:r>
            <a:r>
              <a:rPr dirty="0" sz="2000" lang="en-US" spc="10">
                <a:solidFill>
                  <a:srgbClr val="191D1E"/>
                </a:solidFill>
                <a:latin typeface="Fira Sans Light"/>
              </a:rPr>
              <a:t>: </a:t>
            </a:r>
            <a:r>
              <a:rPr dirty="0" sz="2000" lang="en-US" spc="10" err="1">
                <a:solidFill>
                  <a:srgbClr val="191D1E"/>
                </a:solidFill>
                <a:latin typeface="Fira Sans Light"/>
              </a:rPr>
              <a:t>насыпные</a:t>
            </a:r>
            <a:r>
              <a:rPr dirty="0" sz="2000" lang="en-US" spc="10">
                <a:solidFill>
                  <a:srgbClr val="191D1E"/>
                </a:solidFill>
                <a:latin typeface="Fira Sans Light"/>
              </a:rPr>
              <a:t> </a:t>
            </a:r>
            <a:r>
              <a:rPr dirty="0" sz="2000" lang="en-US" spc="10" err="1">
                <a:solidFill>
                  <a:srgbClr val="191D1E"/>
                </a:solidFill>
                <a:latin typeface="Fira Sans Light"/>
              </a:rPr>
              <a:t>грузы</a:t>
            </a:r>
            <a:r>
              <a:rPr dirty="0" sz="2000" lang="en-US" spc="10">
                <a:solidFill>
                  <a:srgbClr val="191D1E"/>
                </a:solidFill>
                <a:latin typeface="Fira Sans Light"/>
              </a:rPr>
              <a:t> в </a:t>
            </a:r>
            <a:r>
              <a:rPr dirty="0" sz="2000" lang="en-US" spc="10" err="1">
                <a:solidFill>
                  <a:srgbClr val="191D1E"/>
                </a:solidFill>
                <a:latin typeface="Fira Sans Light"/>
              </a:rPr>
              <a:t>мешках</a:t>
            </a:r>
            <a:r>
              <a:rPr dirty="0" sz="2000" lang="en-US" spc="10">
                <a:solidFill>
                  <a:srgbClr val="191D1E"/>
                </a:solidFill>
                <a:latin typeface="Fira Sans Light"/>
              </a:rPr>
              <a:t> и </a:t>
            </a:r>
            <a:r>
              <a:rPr dirty="0" sz="2000" lang="en-US" spc="10" err="1">
                <a:solidFill>
                  <a:srgbClr val="191D1E"/>
                </a:solidFill>
                <a:latin typeface="Fira Sans Light"/>
              </a:rPr>
              <a:t>биг-бэгах</a:t>
            </a:r>
            <a:r>
              <a:rPr dirty="0" sz="2000" lang="en-US" spc="10">
                <a:solidFill>
                  <a:srgbClr val="191D1E"/>
                </a:solidFill>
                <a:latin typeface="Fira Sans Light"/>
              </a:rPr>
              <a:t>,  </a:t>
            </a:r>
            <a:r>
              <a:rPr dirty="0" sz="2000" lang="ru-RU" spc="10">
                <a:solidFill>
                  <a:srgbClr val="191D1E"/>
                </a:solidFill>
                <a:latin typeface="Fira Sans Light"/>
              </a:rPr>
              <a:t>разрыхлители</a:t>
            </a:r>
            <a:r>
              <a:rPr dirty="0" sz="2000" lang="en-US" spc="10">
                <a:solidFill>
                  <a:srgbClr val="191D1E"/>
                </a:solidFill>
                <a:latin typeface="Fira Sans Light"/>
              </a:rPr>
              <a:t>, </a:t>
            </a:r>
            <a:r>
              <a:rPr dirty="0" sz="2000" lang="ru-RU" spc="10">
                <a:solidFill>
                  <a:srgbClr val="191D1E"/>
                </a:solidFill>
                <a:latin typeface="Fira Sans Light"/>
              </a:rPr>
              <a:t>крахмал</a:t>
            </a:r>
            <a:r>
              <a:rPr dirty="0" sz="2000" lang="en-US" spc="10">
                <a:solidFill>
                  <a:srgbClr val="191D1E"/>
                </a:solidFill>
                <a:latin typeface="Fira Sans Light"/>
              </a:rPr>
              <a:t>, </a:t>
            </a:r>
            <a:r>
              <a:rPr dirty="0" sz="2000" lang="ru-RU" spc="10">
                <a:solidFill>
                  <a:srgbClr val="191D1E"/>
                </a:solidFill>
                <a:latin typeface="Fira Sans Light"/>
              </a:rPr>
              <a:t>сахар</a:t>
            </a:r>
            <a:r>
              <a:rPr dirty="0" sz="2000" lang="en-US" spc="10">
                <a:solidFill>
                  <a:srgbClr val="191D1E"/>
                </a:solidFill>
                <a:latin typeface="Fira Sans Light"/>
              </a:rPr>
              <a:t>, </a:t>
            </a:r>
            <a:r>
              <a:rPr dirty="0" sz="2000" lang="ru-RU" spc="10">
                <a:solidFill>
                  <a:srgbClr val="191D1E"/>
                </a:solidFill>
                <a:latin typeface="Fira Sans Light"/>
              </a:rPr>
              <a:t>пищевые подсластители</a:t>
            </a:r>
            <a:r>
              <a:rPr dirty="0" sz="2000" lang="en-US" spc="10">
                <a:solidFill>
                  <a:srgbClr val="191D1E"/>
                </a:solidFill>
                <a:latin typeface="Fira Sans Light"/>
              </a:rPr>
              <a:t>,</a:t>
            </a:r>
            <a:r>
              <a:rPr dirty="0" sz="2000" lang="ru-RU" spc="10">
                <a:solidFill>
                  <a:srgbClr val="191D1E"/>
                </a:solidFill>
                <a:latin typeface="Fira Sans Light"/>
              </a:rPr>
              <a:t> </a:t>
            </a:r>
            <a:r>
              <a:rPr dirty="0" sz="2000" lang="en-US" spc="10" err="1">
                <a:solidFill>
                  <a:srgbClr val="191D1E"/>
                </a:solidFill>
                <a:latin typeface="Fira Sans Light"/>
              </a:rPr>
              <a:t>растительные</a:t>
            </a:r>
            <a:r>
              <a:rPr dirty="0" sz="2000" lang="en-US" spc="10">
                <a:solidFill>
                  <a:srgbClr val="191D1E"/>
                </a:solidFill>
                <a:latin typeface="Fira Sans Light"/>
              </a:rPr>
              <a:t> </a:t>
            </a:r>
            <a:r>
              <a:rPr dirty="0" sz="2000" lang="en-US" spc="10" err="1">
                <a:solidFill>
                  <a:srgbClr val="191D1E"/>
                </a:solidFill>
                <a:latin typeface="Fira Sans Light"/>
              </a:rPr>
              <a:t>масла</a:t>
            </a:r>
            <a:r>
              <a:rPr dirty="0" sz="2000" lang="en-US" spc="10">
                <a:solidFill>
                  <a:srgbClr val="191D1E"/>
                </a:solidFill>
                <a:latin typeface="Fira Sans Light"/>
              </a:rPr>
              <a:t>, </a:t>
            </a:r>
            <a:r>
              <a:rPr dirty="0" sz="2000" lang="ru-RU" spc="10">
                <a:solidFill>
                  <a:srgbClr val="191D1E"/>
                </a:solidFill>
                <a:latin typeface="Fira Sans Light"/>
              </a:rPr>
              <a:t>соль</a:t>
            </a:r>
            <a:r>
              <a:rPr dirty="0" sz="2000" lang="en-US" spc="10">
                <a:solidFill>
                  <a:srgbClr val="191D1E"/>
                </a:solidFill>
                <a:latin typeface="Fira Sans Light"/>
              </a:rPr>
              <a:t>, </a:t>
            </a:r>
            <a:r>
              <a:rPr dirty="0" sz="2000" lang="en-US" spc="10" err="1">
                <a:solidFill>
                  <a:srgbClr val="191D1E"/>
                </a:solidFill>
                <a:latin typeface="Fira Sans Light"/>
              </a:rPr>
              <a:t>муку</a:t>
            </a:r>
            <a:r>
              <a:rPr dirty="0" sz="2000" lang="en-US" spc="10">
                <a:solidFill>
                  <a:srgbClr val="191D1E"/>
                </a:solidFill>
                <a:latin typeface="Fira Sans Light"/>
              </a:rPr>
              <a:t> в </a:t>
            </a:r>
            <a:r>
              <a:rPr dirty="0" sz="2000" lang="en-US" spc="10" err="1">
                <a:solidFill>
                  <a:srgbClr val="191D1E"/>
                </a:solidFill>
                <a:latin typeface="Fira Sans Light"/>
              </a:rPr>
              <a:t>мешках</a:t>
            </a:r>
            <a:r>
              <a:rPr dirty="0" sz="2000" lang="en-US" spc="10">
                <a:solidFill>
                  <a:srgbClr val="191D1E"/>
                </a:solidFill>
                <a:latin typeface="Fira Sans Light"/>
              </a:rPr>
              <a:t> и </a:t>
            </a:r>
            <a:r>
              <a:rPr dirty="0" sz="2000" lang="en-US" spc="10" err="1">
                <a:solidFill>
                  <a:srgbClr val="191D1E"/>
                </a:solidFill>
                <a:latin typeface="Fira Sans Light"/>
              </a:rPr>
              <a:t>другие</a:t>
            </a:r>
            <a:endParaRPr dirty="0" sz="2000" lang="en-US" spc="10">
              <a:solidFill>
                <a:srgbClr val="191D1E"/>
              </a:solidFill>
              <a:latin typeface="Fira Sans Light"/>
            </a:endParaRPr>
          </a:p>
        </p:txBody>
      </p:sp>
      <p:cxnSp>
        <p:nvCxnSpPr>
          <p:cNvPr id="3145783" name="Прямая соединительная линия 23"/>
          <p:cNvCxnSpPr>
            <a:cxnSpLocks/>
          </p:cNvCxnSpPr>
          <p:nvPr/>
        </p:nvCxnSpPr>
        <p:spPr>
          <a:xfrm>
            <a:off x="965929" y="6591300"/>
            <a:ext cx="5057562" cy="0"/>
          </a:xfrm>
          <a:prstGeom prst="line"/>
          <a:ln w="38100" cap="rnd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45784" name="Прямая соединительная линия 25"/>
          <p:cNvCxnSpPr>
            <a:cxnSpLocks/>
          </p:cNvCxnSpPr>
          <p:nvPr/>
        </p:nvCxnSpPr>
        <p:spPr>
          <a:xfrm>
            <a:off x="6489703" y="6591300"/>
            <a:ext cx="5083623" cy="0"/>
          </a:xfrm>
          <a:prstGeom prst="line"/>
          <a:ln w="38100" cap="rnd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45785" name="Прямая соединительная линия 26"/>
          <p:cNvCxnSpPr>
            <a:cxnSpLocks/>
          </p:cNvCxnSpPr>
          <p:nvPr/>
        </p:nvCxnSpPr>
        <p:spPr>
          <a:xfrm>
            <a:off x="12026725" y="6591300"/>
            <a:ext cx="5078504" cy="0"/>
          </a:xfrm>
          <a:prstGeom prst="line"/>
          <a:ln w="38100" cap="rnd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097281" name="Picture 2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rcRect/>
          <a:stretch>
            <a:fillRect/>
          </a:stretch>
        </p:blipFill>
        <p:spPr>
          <a:xfrm>
            <a:off x="-12370" y="9458895"/>
            <a:ext cx="1539384" cy="865007"/>
          </a:xfrm>
          <a:prstGeom prst="rect"/>
        </p:spPr>
      </p:pic>
      <p:pic>
        <p:nvPicPr>
          <p:cNvPr id="2097282" name="Picture 6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3" cstate="print"/>
          <a:srcRect/>
          <a:stretch>
            <a:fillRect/>
          </a:stretch>
        </p:blipFill>
        <p:spPr bwMode="auto">
          <a:xfrm>
            <a:off x="6489338" y="3000247"/>
            <a:ext cx="5071540" cy="3375745"/>
          </a:xfrm>
          <a:prstGeom prst="rect"/>
          <a:noFill/>
          <a:ln>
            <a:solidFill>
              <a:srgbClr val="05497C"/>
            </a:solidFill>
          </a:ln>
        </p:spPr>
      </p:pic>
      <p:pic>
        <p:nvPicPr>
          <p:cNvPr id="2097283" name="Picture 16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4" cstate="print"/>
          <a:srcRect/>
          <a:stretch>
            <a:fillRect/>
          </a:stretch>
        </p:blipFill>
        <p:spPr bwMode="auto">
          <a:xfrm>
            <a:off x="12022243" y="3000247"/>
            <a:ext cx="5082986" cy="3383363"/>
          </a:xfrm>
          <a:prstGeom prst="rect"/>
          <a:noFill/>
          <a:ln>
            <a:solidFill>
              <a:srgbClr val="05497C"/>
            </a:solidFill>
          </a:ln>
        </p:spPr>
      </p:pic>
      <p:pic>
        <p:nvPicPr>
          <p:cNvPr id="2097284" name="Picture 18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5" cstate="print"/>
          <a:srcRect/>
          <a:stretch>
            <a:fillRect/>
          </a:stretch>
        </p:blipFill>
        <p:spPr bwMode="auto">
          <a:xfrm>
            <a:off x="965929" y="3009927"/>
            <a:ext cx="5057562" cy="3366440"/>
          </a:xfrm>
          <a:prstGeom prst="rect"/>
          <a:noFill/>
          <a:ln>
            <a:solidFill>
              <a:srgbClr val="05497C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7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85" name="Picture 2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/>
        </p:spPr>
      </p:pic>
      <p:sp>
        <p:nvSpPr>
          <p:cNvPr id="1049033" name="TextBox 3"/>
          <p:cNvSpPr txBox="1"/>
          <p:nvPr/>
        </p:nvSpPr>
        <p:spPr>
          <a:xfrm>
            <a:off x="842095" y="2030005"/>
            <a:ext cx="8704707" cy="2539157"/>
          </a:xfrm>
          <a:prstGeom prst="rect"/>
        </p:spPr>
        <p:txBody>
          <a:bodyPr anchor="t" bIns="0" lIns="0" rIns="0" rtlCol="0" tIns="0">
            <a:spAutoFit/>
          </a:bodyPr>
          <a:p>
            <a:pPr indent="0" lvl="0" marL="0">
              <a:lnSpc>
                <a:spcPts val="6600"/>
              </a:lnSpc>
              <a:spcBef>
                <a:spcPct val="0"/>
              </a:spcBef>
            </a:pPr>
            <a:r>
              <a:rPr dirty="0" sz="6000" lang="en-US" spc="20">
                <a:solidFill>
                  <a:srgbClr val="05497C"/>
                </a:solidFill>
                <a:latin typeface="Fira Sans Medium Bold"/>
              </a:rPr>
              <a:t>«</a:t>
            </a:r>
            <a:r>
              <a:rPr dirty="0" sz="6000" lang="ru-RU" spc="20">
                <a:solidFill>
                  <a:srgbClr val="05497C"/>
                </a:solidFill>
                <a:latin typeface="Fira Sans Medium Bold"/>
              </a:rPr>
              <a:t>ЕВРОПАК</a:t>
            </a:r>
            <a:r>
              <a:rPr dirty="0" sz="6000" lang="en-US" spc="20">
                <a:solidFill>
                  <a:srgbClr val="05497C"/>
                </a:solidFill>
                <a:latin typeface="Fira Sans Medium Bold"/>
              </a:rPr>
              <a:t>» ОКАЗЫВАЕТ УСЛУГИ ПО ИМПОРТУ ПРОДУКЦИИ</a:t>
            </a:r>
          </a:p>
        </p:txBody>
      </p:sp>
      <p:grpSp>
        <p:nvGrpSpPr>
          <p:cNvPr id="277" name="Group 4"/>
          <p:cNvGrpSpPr>
            <a:grpSpLocks noChangeAspect="1"/>
          </p:cNvGrpSpPr>
          <p:nvPr/>
        </p:nvGrpSpPr>
        <p:grpSpPr>
          <a:xfrm>
            <a:off x="9389507" y="-9471"/>
            <a:ext cx="11890308" cy="10296471"/>
            <a:chOff x="0" y="0"/>
            <a:chExt cx="4282440" cy="3708400"/>
          </a:xfrm>
        </p:grpSpPr>
        <p:sp>
          <p:nvSpPr>
            <p:cNvPr id="1049034" name="Freeform 5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ah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xmlns:r="http://schemas.openxmlformats.org/officeDocument/2006/relationships" r:embed="rId2"/>
              <a:stretch>
                <a:fillRect l="-14870" r="-14870"/>
              </a:stretch>
            </a:blipFill>
          </p:spPr>
        </p:sp>
      </p:grpSp>
      <p:sp>
        <p:nvSpPr>
          <p:cNvPr id="1049035" name="TextBox 9"/>
          <p:cNvSpPr txBox="1"/>
          <p:nvPr/>
        </p:nvSpPr>
        <p:spPr>
          <a:xfrm>
            <a:off x="842094" y="5357239"/>
            <a:ext cx="8475107" cy="2648802"/>
          </a:xfrm>
          <a:prstGeom prst="rect"/>
        </p:spPr>
        <p:txBody>
          <a:bodyPr anchor="t" bIns="0" lIns="0" rIns="0" rtlCol="0" tIns="0" wrap="square">
            <a:spAutoFit/>
          </a:bodyPr>
          <a:p>
            <a:pPr indent="0" lvl="0" marL="0">
              <a:lnSpc>
                <a:spcPts val="3500"/>
              </a:lnSpc>
              <a:spcBef>
                <a:spcPct val="0"/>
              </a:spcBef>
            </a:pPr>
            <a:r>
              <a:rPr dirty="0" sz="2000" lang="ru-RU">
                <a:solidFill>
                  <a:srgbClr val="191D1E"/>
                </a:solidFill>
                <a:latin typeface="Fira Sans Light"/>
              </a:rPr>
              <a:t>Импортные поставки продукции из Китая и других стран </a:t>
            </a:r>
            <a:r>
              <a:rPr dirty="0" sz="2000" lang="en-US" err="1">
                <a:solidFill>
                  <a:srgbClr val="191D1E"/>
                </a:solidFill>
                <a:latin typeface="Fira Sans Light"/>
              </a:rPr>
              <a:t>через</a:t>
            </a:r>
            <a:r>
              <a:rPr dirty="0" sz="2000" lang="en-US">
                <a:solidFill>
                  <a:srgbClr val="191D1E"/>
                </a:solidFill>
                <a:latin typeface="Fira Sans Light"/>
              </a:rPr>
              <a:t> </a:t>
            </a:r>
            <a:r>
              <a:rPr dirty="0" sz="2000" lang="en-US" err="1">
                <a:solidFill>
                  <a:srgbClr val="191D1E"/>
                </a:solidFill>
                <a:latin typeface="Fira Sans Light"/>
              </a:rPr>
              <a:t>сухопутны</a:t>
            </a:r>
            <a:r>
              <a:rPr dirty="0" sz="2000" lang="ru-RU">
                <a:solidFill>
                  <a:srgbClr val="191D1E"/>
                </a:solidFill>
                <a:latin typeface="Fira Sans Light"/>
              </a:rPr>
              <a:t>е</a:t>
            </a:r>
            <a:r>
              <a:rPr dirty="0" sz="2000" lang="en-US">
                <a:solidFill>
                  <a:srgbClr val="191D1E"/>
                </a:solidFill>
                <a:latin typeface="Fira Sans Light"/>
              </a:rPr>
              <a:t> </a:t>
            </a:r>
            <a:r>
              <a:rPr dirty="0" sz="2000" lang="ru-RU">
                <a:solidFill>
                  <a:srgbClr val="191D1E"/>
                </a:solidFill>
                <a:latin typeface="Fira Sans Light"/>
              </a:rPr>
              <a:t>пограничные переходы</a:t>
            </a:r>
            <a:r>
              <a:rPr dirty="0" sz="2000" lang="en-US">
                <a:solidFill>
                  <a:srgbClr val="191D1E"/>
                </a:solidFill>
                <a:latin typeface="Fira Sans Light"/>
              </a:rPr>
              <a:t> «</a:t>
            </a:r>
            <a:r>
              <a:rPr dirty="0" sz="2000" lang="en-US" err="1">
                <a:solidFill>
                  <a:srgbClr val="191D1E"/>
                </a:solidFill>
                <a:latin typeface="Fira Sans Light"/>
              </a:rPr>
              <a:t>Маньчжурия</a:t>
            </a:r>
            <a:r>
              <a:rPr dirty="0" sz="2000" lang="en-US">
                <a:solidFill>
                  <a:srgbClr val="191D1E"/>
                </a:solidFill>
                <a:latin typeface="Fira Sans Light"/>
              </a:rPr>
              <a:t>/ </a:t>
            </a:r>
            <a:r>
              <a:rPr dirty="0" sz="2000" lang="en-US" err="1">
                <a:solidFill>
                  <a:srgbClr val="191D1E"/>
                </a:solidFill>
                <a:latin typeface="Fira Sans Light"/>
              </a:rPr>
              <a:t>Забайкальск</a:t>
            </a:r>
            <a:r>
              <a:rPr dirty="0" sz="2000" lang="en-US">
                <a:solidFill>
                  <a:srgbClr val="191D1E"/>
                </a:solidFill>
                <a:latin typeface="Fira Sans Light"/>
              </a:rPr>
              <a:t>»</a:t>
            </a:r>
            <a:r>
              <a:rPr dirty="0" sz="2000" lang="ru-RU">
                <a:solidFill>
                  <a:srgbClr val="191D1E"/>
                </a:solidFill>
                <a:latin typeface="Fira Sans Light"/>
              </a:rPr>
              <a:t>, «</a:t>
            </a:r>
            <a:r>
              <a:rPr dirty="0" sz="2000" lang="ru-RU" err="1">
                <a:solidFill>
                  <a:srgbClr val="191D1E"/>
                </a:solidFill>
                <a:latin typeface="Fira Sans Light"/>
              </a:rPr>
              <a:t>Алашанькоу</a:t>
            </a:r>
            <a:r>
              <a:rPr dirty="0" sz="2000" lang="ru-RU">
                <a:solidFill>
                  <a:srgbClr val="191D1E"/>
                </a:solidFill>
                <a:latin typeface="Fira Sans Light"/>
              </a:rPr>
              <a:t>/Достык», «</a:t>
            </a:r>
            <a:r>
              <a:rPr dirty="0" sz="2000" lang="ru-RU" err="1">
                <a:solidFill>
                  <a:srgbClr val="191D1E"/>
                </a:solidFill>
                <a:latin typeface="Fira Sans Light"/>
              </a:rPr>
              <a:t>Суйфэньхэ</a:t>
            </a:r>
            <a:r>
              <a:rPr dirty="0" sz="2000" lang="ru-RU">
                <a:solidFill>
                  <a:srgbClr val="191D1E"/>
                </a:solidFill>
                <a:latin typeface="Fira Sans Light"/>
              </a:rPr>
              <a:t>/ Гродеково»</a:t>
            </a:r>
            <a:r>
              <a:rPr dirty="0" sz="2000" lang="en-US">
                <a:solidFill>
                  <a:srgbClr val="191D1E"/>
                </a:solidFill>
                <a:latin typeface="Fira Sans Light"/>
              </a:rPr>
              <a:t> и </a:t>
            </a:r>
            <a:r>
              <a:rPr dirty="0" sz="2000" lang="en-US" err="1">
                <a:solidFill>
                  <a:srgbClr val="191D1E"/>
                </a:solidFill>
                <a:latin typeface="Fira Sans Light"/>
              </a:rPr>
              <a:t>порты</a:t>
            </a:r>
            <a:br>
              <a:rPr dirty="0" sz="2000" lang="ru-RU">
                <a:solidFill>
                  <a:srgbClr val="191D1E"/>
                </a:solidFill>
                <a:latin typeface="Fira Sans Light"/>
              </a:rPr>
            </a:br>
            <a:r>
              <a:rPr dirty="0" sz="2000" lang="en-US">
                <a:solidFill>
                  <a:srgbClr val="191D1E"/>
                </a:solidFill>
                <a:latin typeface="Fira Sans Light"/>
              </a:rPr>
              <a:t>г. </a:t>
            </a:r>
            <a:r>
              <a:rPr dirty="0" sz="2000" lang="ru-RU">
                <a:solidFill>
                  <a:srgbClr val="191D1E"/>
                </a:solidFill>
                <a:latin typeface="Fira Sans Light"/>
              </a:rPr>
              <a:t>Актау, Новороссийска, Санкт-Петербурга, Калининграда, Астрахани, </a:t>
            </a:r>
            <a:r>
              <a:rPr dirty="0" sz="2000" lang="en-US" err="1">
                <a:solidFill>
                  <a:srgbClr val="191D1E"/>
                </a:solidFill>
                <a:latin typeface="Fira Sans Light"/>
              </a:rPr>
              <a:t>Находки</a:t>
            </a:r>
            <a:r>
              <a:rPr dirty="0" sz="2000" lang="en-US">
                <a:solidFill>
                  <a:srgbClr val="191D1E"/>
                </a:solidFill>
                <a:latin typeface="Fira Sans Light"/>
              </a:rPr>
              <a:t> и </a:t>
            </a:r>
            <a:r>
              <a:rPr dirty="0" sz="2000" lang="en-US" err="1">
                <a:solidFill>
                  <a:srgbClr val="191D1E"/>
                </a:solidFill>
                <a:latin typeface="Fira Sans Light"/>
              </a:rPr>
              <a:t>Владивостока</a:t>
            </a:r>
            <a:r>
              <a:rPr dirty="0" sz="2000" lang="ru-RU">
                <a:solidFill>
                  <a:srgbClr val="191D1E"/>
                </a:solidFill>
                <a:latin typeface="Fira Sans Light"/>
              </a:rPr>
              <a:t> </a:t>
            </a:r>
            <a:r>
              <a:rPr dirty="0" sz="2000" lang="en-US">
                <a:solidFill>
                  <a:srgbClr val="191D1E"/>
                </a:solidFill>
                <a:latin typeface="Fira Sans Light"/>
              </a:rPr>
              <a:t>door-to-door</a:t>
            </a:r>
            <a:r>
              <a:rPr dirty="0" sz="2000" lang="ru-RU">
                <a:solidFill>
                  <a:srgbClr val="191D1E"/>
                </a:solidFill>
                <a:latin typeface="Fira Sans Light"/>
              </a:rPr>
              <a:t> в любой город Казахстана и России</a:t>
            </a:r>
          </a:p>
        </p:txBody>
      </p:sp>
      <p:cxnSp>
        <p:nvCxnSpPr>
          <p:cNvPr id="3145786" name="Прямая соединительная линия 13"/>
          <p:cNvCxnSpPr>
            <a:cxnSpLocks/>
          </p:cNvCxnSpPr>
          <p:nvPr/>
        </p:nvCxnSpPr>
        <p:spPr>
          <a:xfrm>
            <a:off x="860612" y="5130053"/>
            <a:ext cx="8475107" cy="0"/>
          </a:xfrm>
          <a:prstGeom prst="line"/>
          <a:ln w="38100" cap="rnd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097286" name="Picture 2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rcRect/>
          <a:stretch>
            <a:fillRect/>
          </a:stretch>
        </p:blipFill>
        <p:spPr>
          <a:xfrm>
            <a:off x="-12370" y="9458895"/>
            <a:ext cx="1539384" cy="865007"/>
          </a:xfrm>
          <a:prstGeom prst="rect"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8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87" name="Picture 2" descr="АО «Лесосибирский ЛДК №1» награждено премией «Экспортер года»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 bwMode="auto">
          <a:xfrm>
            <a:off x="-24330" y="-188666"/>
            <a:ext cx="18312330" cy="10475665"/>
          </a:xfrm>
          <a:prstGeom prst="rect"/>
          <a:noFill/>
        </p:spPr>
      </p:pic>
      <p:grpSp>
        <p:nvGrpSpPr>
          <p:cNvPr id="281" name="Group 3"/>
          <p:cNvGrpSpPr/>
          <p:nvPr/>
        </p:nvGrpSpPr>
        <p:grpSpPr>
          <a:xfrm>
            <a:off x="449449" y="4128318"/>
            <a:ext cx="4590497" cy="3473524"/>
            <a:chOff x="-1" y="0"/>
            <a:chExt cx="6120662" cy="4631365"/>
          </a:xfrm>
        </p:grpSpPr>
        <p:grpSp>
          <p:nvGrpSpPr>
            <p:cNvPr id="282" name="Group 4"/>
            <p:cNvGrpSpPr/>
            <p:nvPr/>
          </p:nvGrpSpPr>
          <p:grpSpPr>
            <a:xfrm rot="-5400000">
              <a:off x="744648" y="-744648"/>
              <a:ext cx="4631365" cy="6120661"/>
              <a:chOff x="0" y="0"/>
              <a:chExt cx="4064946" cy="5372100"/>
            </a:xfrm>
          </p:grpSpPr>
          <p:sp>
            <p:nvSpPr>
              <p:cNvPr id="1049039" name="Freeform 5"/>
              <p:cNvSpPr/>
              <p:nvPr/>
            </p:nvSpPr>
            <p:spPr>
              <a:xfrm>
                <a:off x="0" y="0"/>
                <a:ext cx="4064946" cy="5372100"/>
              </a:xfrm>
              <a:custGeom>
                <a:avLst/>
                <a:ahLst/>
                <a:rect l="l" t="t" r="r" b="b"/>
                <a:pathLst>
                  <a:path w="4064946" h="5372100">
                    <a:moveTo>
                      <a:pt x="2514276" y="0"/>
                    </a:moveTo>
                    <a:lnTo>
                      <a:pt x="1550670" y="0"/>
                    </a:lnTo>
                    <a:lnTo>
                      <a:pt x="0" y="2686050"/>
                    </a:lnTo>
                    <a:lnTo>
                      <a:pt x="1550670" y="5372100"/>
                    </a:lnTo>
                    <a:lnTo>
                      <a:pt x="2514276" y="5372100"/>
                    </a:lnTo>
                    <a:lnTo>
                      <a:pt x="4064946" y="2686050"/>
                    </a:lnTo>
                    <a:lnTo>
                      <a:pt x="2514276" y="0"/>
                    </a:lnTo>
                    <a:close/>
                  </a:path>
                </a:pathLst>
              </a:custGeom>
              <a:solidFill>
                <a:srgbClr val="B4D0DD">
                  <a:alpha val="69804"/>
                </a:srgbClr>
              </a:solidFill>
            </p:spPr>
          </p:sp>
        </p:grpSp>
        <p:sp>
          <p:nvSpPr>
            <p:cNvPr id="1049040" name="TextBox 6"/>
            <p:cNvSpPr txBox="1"/>
            <p:nvPr/>
          </p:nvSpPr>
          <p:spPr>
            <a:xfrm>
              <a:off x="-1" y="865183"/>
              <a:ext cx="6120662" cy="2411002"/>
            </a:xfrm>
            <a:prstGeom prst="rect"/>
          </p:spPr>
          <p:txBody>
            <a:bodyPr anchor="t" bIns="0" lIns="0" rIns="0" rtlCol="0" tIns="0" wrap="square">
              <a:spAutoFit/>
            </a:bodyPr>
            <a:p>
              <a:pPr algn="ctr">
                <a:lnSpc>
                  <a:spcPts val="4759"/>
                </a:lnSpc>
                <a:spcBef>
                  <a:spcPct val="0"/>
                </a:spcBef>
              </a:pPr>
              <a:r>
                <a:rPr dirty="0" sz="3200" lang="en-US" spc="16" err="1">
                  <a:solidFill>
                    <a:srgbClr val="000000"/>
                  </a:solidFill>
                  <a:latin typeface="Fira Sans Light Bold"/>
                </a:rPr>
                <a:t>Номинация</a:t>
              </a:r>
              <a:endParaRPr dirty="0" sz="3200" lang="en-US" spc="16">
                <a:solidFill>
                  <a:srgbClr val="000000"/>
                </a:solidFill>
                <a:latin typeface="Fira Sans Light Bold"/>
              </a:endParaRPr>
            </a:p>
            <a:p>
              <a:pPr algn="ctr">
                <a:lnSpc>
                  <a:spcPts val="4759"/>
                </a:lnSpc>
                <a:spcBef>
                  <a:spcPct val="0"/>
                </a:spcBef>
              </a:pPr>
              <a:r>
                <a:rPr dirty="0" sz="3200" lang="en-US" spc="16">
                  <a:solidFill>
                    <a:srgbClr val="000000"/>
                  </a:solidFill>
                  <a:latin typeface="Fira Sans Light Bold"/>
                </a:rPr>
                <a:t>«</a:t>
              </a:r>
              <a:r>
                <a:rPr dirty="0" sz="3200" lang="en-US" spc="16" err="1">
                  <a:solidFill>
                    <a:srgbClr val="000000"/>
                  </a:solidFill>
                  <a:latin typeface="Fira Sans Light Bold"/>
                </a:rPr>
                <a:t>Экспортер</a:t>
              </a:r>
              <a:r>
                <a:rPr dirty="0" sz="3200" lang="en-US" spc="16">
                  <a:solidFill>
                    <a:srgbClr val="000000"/>
                  </a:solidFill>
                  <a:latin typeface="Fira Sans Light Bold"/>
                </a:rPr>
                <a:t> </a:t>
              </a:r>
              <a:r>
                <a:rPr dirty="0" sz="3200" lang="en-US" spc="16" err="1">
                  <a:solidFill>
                    <a:srgbClr val="000000"/>
                  </a:solidFill>
                  <a:latin typeface="Fira Sans Light Bold"/>
                </a:rPr>
                <a:t>года</a:t>
              </a:r>
              <a:br>
                <a:rPr dirty="0" sz="3200" lang="en-US" spc="16">
                  <a:solidFill>
                    <a:srgbClr val="000000"/>
                  </a:solidFill>
                  <a:latin typeface="Fira Sans Light Bold"/>
                </a:rPr>
              </a:br>
              <a:r>
                <a:rPr dirty="0" sz="3200" lang="en-US" spc="16">
                  <a:solidFill>
                    <a:srgbClr val="000000"/>
                  </a:solidFill>
                  <a:latin typeface="Fira Sans Light Bold"/>
                </a:rPr>
                <a:t>в </a:t>
              </a:r>
              <a:r>
                <a:rPr dirty="0" sz="3200" lang="en-US" spc="16" err="1">
                  <a:solidFill>
                    <a:srgbClr val="000000"/>
                  </a:solidFill>
                  <a:latin typeface="Fira Sans Light Bold"/>
                </a:rPr>
                <a:t>сфере</a:t>
              </a:r>
              <a:r>
                <a:rPr dirty="0" sz="3200" lang="en-US" spc="16">
                  <a:solidFill>
                    <a:srgbClr val="000000"/>
                  </a:solidFill>
                  <a:latin typeface="Fira Sans Light Bold"/>
                </a:rPr>
                <a:t> </a:t>
              </a:r>
              <a:r>
                <a:rPr dirty="0" sz="3200" lang="en-US" spc="16" err="1">
                  <a:solidFill>
                    <a:srgbClr val="000000"/>
                  </a:solidFill>
                  <a:latin typeface="Fira Sans Light Bold"/>
                </a:rPr>
                <a:t>услуг</a:t>
              </a:r>
              <a:r>
                <a:rPr dirty="0" sz="3200" lang="en-US" spc="16">
                  <a:solidFill>
                    <a:srgbClr val="000000"/>
                  </a:solidFill>
                  <a:latin typeface="Fira Sans Light Bold"/>
                </a:rPr>
                <a:t>»</a:t>
              </a:r>
            </a:p>
          </p:txBody>
        </p:sp>
      </p:grpSp>
      <p:grpSp>
        <p:nvGrpSpPr>
          <p:cNvPr id="283" name="Group 7"/>
          <p:cNvGrpSpPr/>
          <p:nvPr/>
        </p:nvGrpSpPr>
        <p:grpSpPr>
          <a:xfrm>
            <a:off x="13248055" y="4174398"/>
            <a:ext cx="4590496" cy="3473524"/>
            <a:chOff x="0" y="0"/>
            <a:chExt cx="6120661" cy="4631365"/>
          </a:xfrm>
        </p:grpSpPr>
        <p:grpSp>
          <p:nvGrpSpPr>
            <p:cNvPr id="284" name="Group 8"/>
            <p:cNvGrpSpPr/>
            <p:nvPr/>
          </p:nvGrpSpPr>
          <p:grpSpPr>
            <a:xfrm rot="-5400000">
              <a:off x="744648" y="-744648"/>
              <a:ext cx="4631365" cy="6120661"/>
              <a:chOff x="0" y="0"/>
              <a:chExt cx="4064946" cy="5372100"/>
            </a:xfrm>
          </p:grpSpPr>
          <p:sp>
            <p:nvSpPr>
              <p:cNvPr id="1049041" name="Freeform 9"/>
              <p:cNvSpPr/>
              <p:nvPr/>
            </p:nvSpPr>
            <p:spPr>
              <a:xfrm>
                <a:off x="0" y="0"/>
                <a:ext cx="4064946" cy="5372100"/>
              </a:xfrm>
              <a:custGeom>
                <a:avLst/>
                <a:ahLst/>
                <a:rect l="l" t="t" r="r" b="b"/>
                <a:pathLst>
                  <a:path w="4064946" h="5372100">
                    <a:moveTo>
                      <a:pt x="2514276" y="0"/>
                    </a:moveTo>
                    <a:lnTo>
                      <a:pt x="1550670" y="0"/>
                    </a:lnTo>
                    <a:lnTo>
                      <a:pt x="0" y="2686050"/>
                    </a:lnTo>
                    <a:lnTo>
                      <a:pt x="1550670" y="5372100"/>
                    </a:lnTo>
                    <a:lnTo>
                      <a:pt x="2514276" y="5372100"/>
                    </a:lnTo>
                    <a:lnTo>
                      <a:pt x="4064946" y="2686050"/>
                    </a:lnTo>
                    <a:lnTo>
                      <a:pt x="2514276" y="0"/>
                    </a:lnTo>
                    <a:close/>
                  </a:path>
                </a:pathLst>
              </a:custGeom>
              <a:solidFill>
                <a:srgbClr val="B4D0DD">
                  <a:alpha val="69804"/>
                </a:srgbClr>
              </a:solidFill>
            </p:spPr>
          </p:sp>
        </p:grpSp>
        <p:sp>
          <p:nvSpPr>
            <p:cNvPr id="1049042" name="TextBox 10"/>
            <p:cNvSpPr txBox="1"/>
            <p:nvPr/>
          </p:nvSpPr>
          <p:spPr>
            <a:xfrm>
              <a:off x="0" y="1459068"/>
              <a:ext cx="6120661" cy="1590349"/>
            </a:xfrm>
            <a:prstGeom prst="rect"/>
          </p:spPr>
          <p:txBody>
            <a:bodyPr anchor="t" bIns="0" lIns="0" rIns="0" rtlCol="0" tIns="0" wrap="square">
              <a:spAutoFit/>
            </a:bodyPr>
            <a:p>
              <a:pPr algn="ctr">
                <a:lnSpc>
                  <a:spcPts val="4760"/>
                </a:lnSpc>
                <a:spcBef>
                  <a:spcPct val="0"/>
                </a:spcBef>
              </a:pPr>
              <a:r>
                <a:rPr dirty="0" sz="3200" lang="en-US" spc="17" err="1">
                  <a:solidFill>
                    <a:srgbClr val="000000"/>
                  </a:solidFill>
                  <a:latin typeface="Fira Sans Light Bold"/>
                </a:rPr>
                <a:t>Номинация</a:t>
              </a:r>
              <a:endParaRPr dirty="0" sz="3200" lang="en-US" spc="17">
                <a:solidFill>
                  <a:srgbClr val="000000"/>
                </a:solidFill>
                <a:latin typeface="Fira Sans Light Bold"/>
              </a:endParaRPr>
            </a:p>
            <a:p>
              <a:pPr algn="ctr">
                <a:lnSpc>
                  <a:spcPts val="4760"/>
                </a:lnSpc>
                <a:spcBef>
                  <a:spcPct val="0"/>
                </a:spcBef>
              </a:pPr>
              <a:r>
                <a:rPr dirty="0" sz="3200" lang="en-US" spc="17">
                  <a:solidFill>
                    <a:srgbClr val="000000"/>
                  </a:solidFill>
                  <a:latin typeface="Fira Sans Light Bold"/>
                </a:rPr>
                <a:t>«</a:t>
              </a:r>
              <a:r>
                <a:rPr dirty="0" sz="3200" lang="en-US" spc="17" err="1">
                  <a:solidFill>
                    <a:srgbClr val="000000"/>
                  </a:solidFill>
                  <a:latin typeface="Fira Sans Light Bold"/>
                </a:rPr>
                <a:t>Прорыв</a:t>
              </a:r>
              <a:r>
                <a:rPr dirty="0" sz="3200" lang="ru-RU" spc="17">
                  <a:solidFill>
                    <a:srgbClr val="000000"/>
                  </a:solidFill>
                  <a:latin typeface="Fira Sans Light Bold"/>
                </a:rPr>
                <a:t> </a:t>
              </a:r>
              <a:r>
                <a:rPr dirty="0" sz="3200" lang="en-US" spc="17" err="1">
                  <a:solidFill>
                    <a:srgbClr val="000000"/>
                  </a:solidFill>
                  <a:latin typeface="Fira Sans Light Bold"/>
                </a:rPr>
                <a:t>года</a:t>
              </a:r>
              <a:r>
                <a:rPr dirty="0" sz="3200" lang="en-US" spc="17">
                  <a:solidFill>
                    <a:srgbClr val="000000"/>
                  </a:solidFill>
                  <a:latin typeface="Fira Sans Light Bold"/>
                </a:rPr>
                <a:t>»</a:t>
              </a:r>
              <a:endParaRPr dirty="0" sz="3200" lang="ru-RU" spc="17">
                <a:solidFill>
                  <a:srgbClr val="000000"/>
                </a:solidFill>
                <a:latin typeface="Fira Sans Light Bold"/>
              </a:endParaRPr>
            </a:p>
          </p:txBody>
        </p:sp>
      </p:grpSp>
      <p:grpSp>
        <p:nvGrpSpPr>
          <p:cNvPr id="285" name="Group 11"/>
          <p:cNvGrpSpPr/>
          <p:nvPr/>
        </p:nvGrpSpPr>
        <p:grpSpPr>
          <a:xfrm rot="-10800000">
            <a:off x="-3046173" y="-7664906"/>
            <a:ext cx="16467120" cy="9994270"/>
            <a:chOff x="0" y="0"/>
            <a:chExt cx="8851374" cy="5372100"/>
          </a:xfrm>
        </p:grpSpPr>
        <p:sp>
          <p:nvSpPr>
            <p:cNvPr id="1049043" name="Freeform 12"/>
            <p:cNvSpPr/>
            <p:nvPr/>
          </p:nvSpPr>
          <p:spPr>
            <a:xfrm>
              <a:off x="0" y="0"/>
              <a:ext cx="8851374" cy="5372100"/>
            </a:xfrm>
            <a:custGeom>
              <a:avLst/>
              <a:ahLst/>
              <a:rect l="l" t="t" r="r" b="b"/>
              <a:pathLst>
                <a:path w="8851374" h="5372100">
                  <a:moveTo>
                    <a:pt x="7300704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7300704" y="5372100"/>
                  </a:lnTo>
                  <a:lnTo>
                    <a:pt x="8851374" y="2686050"/>
                  </a:lnTo>
                  <a:lnTo>
                    <a:pt x="7300704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p>
              <a:endParaRPr dirty="0" lang="ru-RU"/>
            </a:p>
          </p:txBody>
        </p:sp>
      </p:grpSp>
      <p:sp>
        <p:nvSpPr>
          <p:cNvPr id="1049044" name="TextBox 13"/>
          <p:cNvSpPr txBox="1"/>
          <p:nvPr/>
        </p:nvSpPr>
        <p:spPr>
          <a:xfrm>
            <a:off x="389107" y="356104"/>
            <a:ext cx="10758516" cy="1393825"/>
          </a:xfrm>
          <a:prstGeom prst="rect"/>
        </p:spPr>
        <p:txBody>
          <a:bodyPr anchor="t" bIns="0" lIns="0" rIns="0" rtlCol="0" tIns="0">
            <a:spAutoFit/>
          </a:bodyPr>
          <a:p>
            <a:pPr>
              <a:lnSpc>
                <a:spcPts val="5600"/>
              </a:lnSpc>
            </a:pPr>
            <a:r>
              <a:rPr dirty="0" sz="4000" lang="en-US" spc="20">
                <a:solidFill>
                  <a:srgbClr val="05497C"/>
                </a:solidFill>
                <a:latin typeface="Fira Sans Medium Bold" panose="020B0604020202020204" charset="0"/>
              </a:rPr>
              <a:t>«ЕВРОПАК» — ОБЛАДАТЕЛЬ ПРЕМИИ</a:t>
            </a:r>
          </a:p>
          <a:p>
            <a:pPr>
              <a:lnSpc>
                <a:spcPts val="5600"/>
              </a:lnSpc>
              <a:spcBef>
                <a:spcPct val="0"/>
              </a:spcBef>
            </a:pPr>
            <a:r>
              <a:rPr dirty="0" sz="4000" lang="en-US" spc="6">
                <a:solidFill>
                  <a:srgbClr val="05497C"/>
                </a:solidFill>
                <a:latin typeface="Fira Sans Medium Bold" panose="020B0604020202020204" charset="0"/>
              </a:rPr>
              <a:t>«ЭКСПОРТЕР ГОДА» 2019-2021</a:t>
            </a:r>
            <a:r>
              <a:rPr dirty="0" sz="4000" lang="ru-RU" spc="6">
                <a:solidFill>
                  <a:srgbClr val="05497C"/>
                </a:solidFill>
                <a:latin typeface="Fira Sans Medium Bold" panose="020B0604020202020204" charset="0"/>
              </a:rPr>
              <a:t> гг.</a:t>
            </a:r>
            <a:endParaRPr dirty="0" sz="4000" lang="en-US" spc="6">
              <a:solidFill>
                <a:srgbClr val="05497C"/>
              </a:solidFill>
              <a:latin typeface="Fira Sans Medium Bold" panose="020B0604020202020204" charset="0"/>
            </a:endParaRPr>
          </a:p>
        </p:txBody>
      </p:sp>
      <p:grpSp>
        <p:nvGrpSpPr>
          <p:cNvPr id="286" name="Group 2"/>
          <p:cNvGrpSpPr/>
          <p:nvPr/>
        </p:nvGrpSpPr>
        <p:grpSpPr>
          <a:xfrm rot="-10800000">
            <a:off x="13187716" y="-3900144"/>
            <a:ext cx="4711177" cy="6226137"/>
            <a:chOff x="0" y="0"/>
            <a:chExt cx="4064946" cy="5372100"/>
          </a:xfrm>
        </p:grpSpPr>
        <p:sp>
          <p:nvSpPr>
            <p:cNvPr id="1049045" name="Freeform 3"/>
            <p:cNvSpPr/>
            <p:nvPr/>
          </p:nvSpPr>
          <p:spPr>
            <a:xfrm>
              <a:off x="0" y="0"/>
              <a:ext cx="4064946" cy="5372100"/>
            </a:xfrm>
            <a:custGeom>
              <a:avLst/>
              <a:ahLst/>
              <a:rect l="l" t="t" r="r" b="b"/>
              <a:pathLst>
                <a:path w="4064946" h="5372100">
                  <a:moveTo>
                    <a:pt x="2514276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2514276" y="5372100"/>
                  </a:lnTo>
                  <a:lnTo>
                    <a:pt x="4064946" y="2686050"/>
                  </a:lnTo>
                  <a:lnTo>
                    <a:pt x="2514276" y="0"/>
                  </a:lnTo>
                  <a:close/>
                </a:path>
              </a:pathLst>
            </a:custGeom>
            <a:solidFill>
              <a:srgbClr val="B4D0DD"/>
            </a:solidFill>
          </p:spPr>
        </p:sp>
      </p:grpSp>
      <p:pic>
        <p:nvPicPr>
          <p:cNvPr id="2097288" name="Рисунок 26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14642559" y="396466"/>
            <a:ext cx="1677014" cy="838507"/>
          </a:xfrm>
          <a:prstGeom prst="rect"/>
        </p:spPr>
      </p:pic>
      <p:pic>
        <p:nvPicPr>
          <p:cNvPr id="2097289" name="Рисунок 24"/>
          <p:cNvPicPr>
            <a:picLocks noChangeAspect="1"/>
          </p:cNvPicPr>
          <p:nvPr/>
        </p:nvPicPr>
        <p:blipFill>
          <a:blip xmlns:r="http://schemas.openxmlformats.org/officeDocument/2006/relationships" r:embed="rId3" cstate="print"/>
          <a:stretch>
            <a:fillRect/>
          </a:stretch>
        </p:blipFill>
        <p:spPr>
          <a:xfrm>
            <a:off x="14933970" y="1209940"/>
            <a:ext cx="1218667" cy="1079979"/>
          </a:xfrm>
          <a:prstGeom prst="rect"/>
        </p:spPr>
      </p:pic>
      <p:sp>
        <p:nvSpPr>
          <p:cNvPr id="1049046" name="TextBox 27"/>
          <p:cNvSpPr txBox="1"/>
          <p:nvPr/>
        </p:nvSpPr>
        <p:spPr>
          <a:xfrm>
            <a:off x="10157756" y="-188665"/>
            <a:ext cx="10771094" cy="635559"/>
          </a:xfrm>
          <a:prstGeom prst="rect"/>
          <a:noFill/>
        </p:spPr>
        <p:txBody>
          <a:bodyPr wrap="square">
            <a:spAutoFit/>
          </a:bodyPr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dirty="0" sz="2400" lang="ru-RU" spc="16">
                <a:solidFill>
                  <a:srgbClr val="000000"/>
                </a:solidFill>
                <a:latin typeface="Fira Sans Light Bold"/>
              </a:rPr>
              <a:t>Организаторы премии</a:t>
            </a:r>
            <a:endParaRPr dirty="0" sz="2400" lang="en-US" spc="16">
              <a:solidFill>
                <a:srgbClr val="000000"/>
              </a:solidFill>
              <a:latin typeface="Fira Sans Light Bold"/>
            </a:endParaRPr>
          </a:p>
        </p:txBody>
      </p:sp>
      <p:pic>
        <p:nvPicPr>
          <p:cNvPr id="2097290" name="Picture 2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rcRect/>
          <a:stretch>
            <a:fillRect/>
          </a:stretch>
        </p:blipFill>
        <p:spPr>
          <a:xfrm>
            <a:off x="-12370" y="9458895"/>
            <a:ext cx="1539384" cy="865007"/>
          </a:xfrm>
          <a:prstGeom prst="rect"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5" name="Picture 2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>
          <a:xfrm>
            <a:off x="10886" y="0"/>
            <a:ext cx="18288000" cy="10287000"/>
          </a:xfrm>
          <a:prstGeom prst="rect"/>
        </p:spPr>
      </p:pic>
      <p:grpSp>
        <p:nvGrpSpPr>
          <p:cNvPr id="41" name="Group 3"/>
          <p:cNvGrpSpPr/>
          <p:nvPr/>
        </p:nvGrpSpPr>
        <p:grpSpPr>
          <a:xfrm rot="-10800000">
            <a:off x="9144000" y="8679452"/>
            <a:ext cx="11475496" cy="3215095"/>
            <a:chOff x="0" y="0"/>
            <a:chExt cx="19174398" cy="5372100"/>
          </a:xfrm>
          <a:solidFill>
            <a:srgbClr val="036FB9"/>
          </a:solidFill>
        </p:grpSpPr>
        <p:sp>
          <p:nvSpPr>
            <p:cNvPr id="1048587" name="Freeform 4"/>
            <p:cNvSpPr/>
            <p:nvPr/>
          </p:nvSpPr>
          <p:spPr>
            <a:xfrm>
              <a:off x="0" y="0"/>
              <a:ext cx="19174397" cy="5372100"/>
            </a:xfrm>
            <a:custGeom>
              <a:avLst/>
              <a:ahLst/>
              <a:rect l="l" t="t" r="r" b="b"/>
              <a:pathLst>
                <a:path w="19174397" h="5372100">
                  <a:moveTo>
                    <a:pt x="17623727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17623727" y="5372100"/>
                  </a:lnTo>
                  <a:lnTo>
                    <a:pt x="19174397" y="2686050"/>
                  </a:lnTo>
                  <a:lnTo>
                    <a:pt x="17623727" y="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42" name="Group 5"/>
          <p:cNvGrpSpPr/>
          <p:nvPr/>
        </p:nvGrpSpPr>
        <p:grpSpPr>
          <a:xfrm>
            <a:off x="9993353" y="2908550"/>
            <a:ext cx="7407512" cy="826560"/>
            <a:chOff x="0" y="0"/>
            <a:chExt cx="13920010" cy="1282948"/>
          </a:xfrm>
        </p:grpSpPr>
        <p:sp>
          <p:nvSpPr>
            <p:cNvPr id="1048588" name="Freeform 6"/>
            <p:cNvSpPr/>
            <p:nvPr/>
          </p:nvSpPr>
          <p:spPr>
            <a:xfrm>
              <a:off x="304800" y="304800"/>
              <a:ext cx="13615211" cy="978148"/>
            </a:xfrm>
            <a:custGeom>
              <a:avLst/>
              <a:ahLst/>
              <a:rect l="l" t="t" r="r" b="b"/>
              <a:pathLst>
                <a:path w="13615211" h="978148">
                  <a:moveTo>
                    <a:pt x="13615211" y="0"/>
                  </a:moveTo>
                  <a:lnTo>
                    <a:pt x="13615211" y="978148"/>
                  </a:lnTo>
                  <a:lnTo>
                    <a:pt x="0" y="978148"/>
                  </a:lnTo>
                  <a:lnTo>
                    <a:pt x="0" y="673348"/>
                  </a:lnTo>
                  <a:lnTo>
                    <a:pt x="13310411" y="673348"/>
                  </a:lnTo>
                  <a:lnTo>
                    <a:pt x="13310411" y="0"/>
                  </a:lnTo>
                  <a:close/>
                </a:path>
              </a:pathLst>
            </a:custGeom>
            <a:solidFill>
              <a:srgbClr val="B4D0DD"/>
            </a:solidFill>
          </p:spPr>
        </p:sp>
        <p:sp>
          <p:nvSpPr>
            <p:cNvPr id="1048589" name="Freeform 7"/>
            <p:cNvSpPr/>
            <p:nvPr/>
          </p:nvSpPr>
          <p:spPr>
            <a:xfrm>
              <a:off x="0" y="0"/>
              <a:ext cx="13615211" cy="978148"/>
            </a:xfrm>
            <a:custGeom>
              <a:avLst/>
              <a:ahLst/>
              <a:rect l="l" t="t" r="r" b="b"/>
              <a:pathLst>
                <a:path w="13615211" h="978148">
                  <a:moveTo>
                    <a:pt x="0" y="0"/>
                  </a:moveTo>
                  <a:lnTo>
                    <a:pt x="13615211" y="0"/>
                  </a:lnTo>
                  <a:lnTo>
                    <a:pt x="13615211" y="978148"/>
                  </a:lnTo>
                  <a:lnTo>
                    <a:pt x="0" y="978148"/>
                  </a:lnTo>
                  <a:close/>
                </a:path>
              </a:pathLst>
            </a:custGeom>
            <a:solidFill>
              <a:srgbClr val="FF914D"/>
            </a:solidFill>
          </p:spPr>
        </p:sp>
      </p:grpSp>
      <p:grpSp>
        <p:nvGrpSpPr>
          <p:cNvPr id="43" name="Group 10"/>
          <p:cNvGrpSpPr/>
          <p:nvPr/>
        </p:nvGrpSpPr>
        <p:grpSpPr>
          <a:xfrm>
            <a:off x="9993353" y="4771640"/>
            <a:ext cx="7407512" cy="959247"/>
            <a:chOff x="0" y="0"/>
            <a:chExt cx="13920010" cy="1802593"/>
          </a:xfrm>
        </p:grpSpPr>
        <p:sp>
          <p:nvSpPr>
            <p:cNvPr id="1048590" name="Freeform 11"/>
            <p:cNvSpPr/>
            <p:nvPr/>
          </p:nvSpPr>
          <p:spPr>
            <a:xfrm>
              <a:off x="304800" y="304800"/>
              <a:ext cx="13615211" cy="1497793"/>
            </a:xfrm>
            <a:custGeom>
              <a:avLst/>
              <a:ahLst/>
              <a:rect l="l" t="t" r="r" b="b"/>
              <a:pathLst>
                <a:path w="13615211" h="1497793">
                  <a:moveTo>
                    <a:pt x="13615211" y="0"/>
                  </a:moveTo>
                  <a:lnTo>
                    <a:pt x="13615211" y="1497793"/>
                  </a:lnTo>
                  <a:lnTo>
                    <a:pt x="0" y="1497793"/>
                  </a:lnTo>
                  <a:lnTo>
                    <a:pt x="0" y="1192993"/>
                  </a:lnTo>
                  <a:lnTo>
                    <a:pt x="13310411" y="1192993"/>
                  </a:lnTo>
                  <a:lnTo>
                    <a:pt x="13310411" y="0"/>
                  </a:lnTo>
                  <a:close/>
                </a:path>
              </a:pathLst>
            </a:custGeom>
            <a:solidFill>
              <a:srgbClr val="B4D0DD"/>
            </a:solidFill>
          </p:spPr>
        </p:sp>
        <p:sp>
          <p:nvSpPr>
            <p:cNvPr id="1048591" name="Freeform 12"/>
            <p:cNvSpPr/>
            <p:nvPr/>
          </p:nvSpPr>
          <p:spPr>
            <a:xfrm>
              <a:off x="0" y="0"/>
              <a:ext cx="13615211" cy="1497793"/>
            </a:xfrm>
            <a:custGeom>
              <a:avLst/>
              <a:ahLst/>
              <a:rect l="l" t="t" r="r" b="b"/>
              <a:pathLst>
                <a:path w="13615211" h="1497793">
                  <a:moveTo>
                    <a:pt x="0" y="0"/>
                  </a:moveTo>
                  <a:lnTo>
                    <a:pt x="13615211" y="0"/>
                  </a:lnTo>
                  <a:lnTo>
                    <a:pt x="13615211" y="1497793"/>
                  </a:lnTo>
                  <a:lnTo>
                    <a:pt x="0" y="1497793"/>
                  </a:lnTo>
                  <a:close/>
                </a:path>
              </a:pathLst>
            </a:custGeom>
            <a:solidFill>
              <a:srgbClr val="FF914D"/>
            </a:solidFill>
          </p:spPr>
        </p:sp>
      </p:grpSp>
      <p:sp>
        <p:nvSpPr>
          <p:cNvPr id="1048592" name="TextBox 13"/>
          <p:cNvSpPr txBox="1"/>
          <p:nvPr/>
        </p:nvSpPr>
        <p:spPr>
          <a:xfrm>
            <a:off x="10134918" y="3051425"/>
            <a:ext cx="7103749" cy="1795363"/>
          </a:xfrm>
          <a:prstGeom prst="rect"/>
        </p:spPr>
        <p:txBody>
          <a:bodyPr anchor="t" bIns="0" lIns="0" rIns="0" rtlCol="0" tIns="0" wrap="square">
            <a:spAutoFit/>
          </a:bodyPr>
          <a:p>
            <a:pPr indent="0" lvl="0" marL="0">
              <a:lnSpc>
                <a:spcPts val="2760"/>
              </a:lnSpc>
            </a:pPr>
            <a:r>
              <a:rPr dirty="0" sz="2200" lang="en-US" u="none">
                <a:solidFill>
                  <a:srgbClr val="000000"/>
                </a:solidFill>
                <a:latin typeface="Fira Sans Medium Bold" panose="020B0604020202020204" charset="0"/>
              </a:rPr>
              <a:t>БОЛЕЕ 3500 КОНТЕЙНЕРОВ </a:t>
            </a:r>
            <a:r>
              <a:rPr dirty="0" sz="2200" lang="en-US">
                <a:solidFill>
                  <a:srgbClr val="000000"/>
                </a:solidFill>
                <a:latin typeface="Fira Sans Medium Bold" panose="020B0604020202020204" charset="0"/>
              </a:rPr>
              <a:t>ЕЖЕМЕСЯЧНО</a:t>
            </a:r>
          </a:p>
          <a:p>
            <a:pPr indent="0" lvl="0" marL="0">
              <a:lnSpc>
                <a:spcPts val="2760"/>
              </a:lnSpc>
            </a:pPr>
            <a:endParaRPr dirty="0" sz="2200" lang="en-US">
              <a:solidFill>
                <a:srgbClr val="000000"/>
              </a:solidFill>
              <a:latin typeface="Fira Sans Light Bold" panose="020B0604020202020204" charset="0"/>
            </a:endParaRPr>
          </a:p>
          <a:p>
            <a:pPr indent="0" lvl="0" marL="0">
              <a:lnSpc>
                <a:spcPts val="2760"/>
              </a:lnSpc>
            </a:pPr>
            <a:r>
              <a:rPr dirty="0" sz="2200" lang="en-US" u="none">
                <a:solidFill>
                  <a:srgbClr val="000000"/>
                </a:solidFill>
                <a:latin typeface="Fira Sans Light Bold" panose="020B0604020202020204" charset="0"/>
              </a:rPr>
              <a:t>с </a:t>
            </a:r>
            <a:r>
              <a:rPr dirty="0" sz="2200" lang="en-US" err="1" u="none">
                <a:solidFill>
                  <a:srgbClr val="000000"/>
                </a:solidFill>
                <a:latin typeface="Fira Sans Light Bold" panose="020B0604020202020204" charset="0"/>
              </a:rPr>
              <a:t>наливными</a:t>
            </a:r>
            <a:r>
              <a:rPr dirty="0" sz="2200" lang="en-US" u="none">
                <a:solidFill>
                  <a:srgbClr val="000000"/>
                </a:solidFill>
                <a:latin typeface="Fira Sans Light Bold" panose="020B0604020202020204" charset="0"/>
              </a:rPr>
              <a:t> </a:t>
            </a:r>
            <a:r>
              <a:rPr dirty="0" sz="2200" lang="en-US" err="1" u="none">
                <a:solidFill>
                  <a:srgbClr val="000000"/>
                </a:solidFill>
                <a:latin typeface="Fira Sans Light Bold" panose="020B0604020202020204" charset="0"/>
              </a:rPr>
              <a:t>грузами</a:t>
            </a:r>
            <a:r>
              <a:rPr dirty="0" sz="2200" lang="en-US" u="none">
                <a:solidFill>
                  <a:srgbClr val="000000"/>
                </a:solidFill>
                <a:latin typeface="Fira Sans Light Bold" panose="020B0604020202020204" charset="0"/>
              </a:rPr>
              <a:t> </a:t>
            </a:r>
            <a:r>
              <a:rPr dirty="0" sz="2200" lang="en-US" err="1" u="none">
                <a:solidFill>
                  <a:srgbClr val="000000"/>
                </a:solidFill>
                <a:latin typeface="Fira Sans Light Bold" panose="020B0604020202020204" charset="0"/>
              </a:rPr>
              <a:t>во</a:t>
            </a:r>
            <a:r>
              <a:rPr dirty="0" sz="2200" lang="en-US" u="none">
                <a:solidFill>
                  <a:srgbClr val="000000"/>
                </a:solidFill>
                <a:latin typeface="Fira Sans Light Bold" panose="020B0604020202020204" charset="0"/>
              </a:rPr>
              <a:t> </a:t>
            </a:r>
            <a:r>
              <a:rPr dirty="0" sz="2200" lang="en-US" err="1" u="none">
                <a:solidFill>
                  <a:srgbClr val="000000"/>
                </a:solidFill>
                <a:latin typeface="Fira Sans Light Bold" panose="020B0604020202020204" charset="0"/>
              </a:rPr>
              <a:t>флекситанках</a:t>
            </a:r>
            <a:r>
              <a:rPr dirty="0" sz="2200" lang="en-US" u="none">
                <a:solidFill>
                  <a:srgbClr val="000000"/>
                </a:solidFill>
                <a:latin typeface="Fira Sans Light Bold" panose="020B0604020202020204" charset="0"/>
              </a:rPr>
              <a:t>, </a:t>
            </a:r>
            <a:r>
              <a:rPr dirty="0" sz="2200" lang="en-US" err="1" u="none">
                <a:solidFill>
                  <a:srgbClr val="000000"/>
                </a:solidFill>
                <a:latin typeface="Fira Sans Light Bold" panose="020B0604020202020204" charset="0"/>
              </a:rPr>
              <a:t>насыпными</a:t>
            </a:r>
            <a:r>
              <a:rPr dirty="0" sz="2200" lang="en-US" u="none">
                <a:solidFill>
                  <a:srgbClr val="000000"/>
                </a:solidFill>
                <a:latin typeface="Fira Sans Light Bold" panose="020B0604020202020204" charset="0"/>
              </a:rPr>
              <a:t>, </a:t>
            </a:r>
            <a:r>
              <a:rPr dirty="0" sz="2200" lang="en-US" err="1" u="none">
                <a:solidFill>
                  <a:srgbClr val="000000"/>
                </a:solidFill>
                <a:latin typeface="Fira Sans Light Bold" panose="020B0604020202020204" charset="0"/>
              </a:rPr>
              <a:t>фасованными</a:t>
            </a:r>
            <a:r>
              <a:rPr dirty="0" sz="2200" lang="en-US" u="none">
                <a:solidFill>
                  <a:srgbClr val="000000"/>
                </a:solidFill>
                <a:latin typeface="Fira Sans Light Bold" panose="020B0604020202020204" charset="0"/>
              </a:rPr>
              <a:t> и </a:t>
            </a:r>
            <a:r>
              <a:rPr dirty="0" sz="2200" lang="en-US" err="1" u="none">
                <a:solidFill>
                  <a:srgbClr val="000000"/>
                </a:solidFill>
                <a:latin typeface="Fira Sans Light Bold" panose="020B0604020202020204" charset="0"/>
              </a:rPr>
              <a:t>иными</a:t>
            </a:r>
            <a:r>
              <a:rPr dirty="0" sz="2200" lang="en-US" u="none">
                <a:solidFill>
                  <a:srgbClr val="000000"/>
                </a:solidFill>
                <a:latin typeface="Fira Sans Light Bold" panose="020B0604020202020204" charset="0"/>
              </a:rPr>
              <a:t> </a:t>
            </a:r>
            <a:r>
              <a:rPr dirty="0" sz="2200" lang="en-US" err="1" u="none">
                <a:solidFill>
                  <a:srgbClr val="000000"/>
                </a:solidFill>
                <a:latin typeface="Fira Sans Light Bold" panose="020B0604020202020204" charset="0"/>
              </a:rPr>
              <a:t>грузами</a:t>
            </a:r>
            <a:endParaRPr dirty="0" sz="2200" lang="en-US" u="none">
              <a:solidFill>
                <a:srgbClr val="000000"/>
              </a:solidFill>
              <a:latin typeface="Fira Sans Light Bold" panose="020B0604020202020204" charset="0"/>
            </a:endParaRPr>
          </a:p>
          <a:p>
            <a:pPr indent="0" lvl="0" marL="0">
              <a:lnSpc>
                <a:spcPts val="2760"/>
              </a:lnSpc>
            </a:pPr>
            <a:endParaRPr dirty="0" sz="2200" lang="en-US" u="none">
              <a:solidFill>
                <a:srgbClr val="000000"/>
              </a:solidFill>
              <a:latin typeface="Fira Sans Light Bold" panose="020B0604020202020204" charset="0"/>
            </a:endParaRPr>
          </a:p>
        </p:txBody>
      </p:sp>
      <p:grpSp>
        <p:nvGrpSpPr>
          <p:cNvPr id="44" name="Group 16"/>
          <p:cNvGrpSpPr/>
          <p:nvPr/>
        </p:nvGrpSpPr>
        <p:grpSpPr>
          <a:xfrm>
            <a:off x="1028700" y="2908550"/>
            <a:ext cx="7608720" cy="826560"/>
            <a:chOff x="0" y="0"/>
            <a:chExt cx="14298114" cy="1231460"/>
          </a:xfrm>
        </p:grpSpPr>
        <p:sp>
          <p:nvSpPr>
            <p:cNvPr id="1048593" name="Freeform 17"/>
            <p:cNvSpPr/>
            <p:nvPr/>
          </p:nvSpPr>
          <p:spPr>
            <a:xfrm>
              <a:off x="304800" y="304800"/>
              <a:ext cx="13993315" cy="926660"/>
            </a:xfrm>
            <a:custGeom>
              <a:avLst/>
              <a:ahLst/>
              <a:rect l="l" t="t" r="r" b="b"/>
              <a:pathLst>
                <a:path w="13993315" h="926660">
                  <a:moveTo>
                    <a:pt x="13993315" y="0"/>
                  </a:moveTo>
                  <a:lnTo>
                    <a:pt x="13993315" y="926660"/>
                  </a:lnTo>
                  <a:lnTo>
                    <a:pt x="0" y="926660"/>
                  </a:lnTo>
                  <a:lnTo>
                    <a:pt x="0" y="621860"/>
                  </a:lnTo>
                  <a:lnTo>
                    <a:pt x="13688515" y="621860"/>
                  </a:lnTo>
                  <a:lnTo>
                    <a:pt x="13688515" y="0"/>
                  </a:lnTo>
                  <a:close/>
                </a:path>
              </a:pathLst>
            </a:custGeom>
            <a:solidFill>
              <a:srgbClr val="B4D0DD"/>
            </a:solidFill>
          </p:spPr>
        </p:sp>
        <p:sp>
          <p:nvSpPr>
            <p:cNvPr id="1048594" name="Freeform 18"/>
            <p:cNvSpPr/>
            <p:nvPr/>
          </p:nvSpPr>
          <p:spPr>
            <a:xfrm>
              <a:off x="0" y="0"/>
              <a:ext cx="13993315" cy="926660"/>
            </a:xfrm>
            <a:custGeom>
              <a:avLst/>
              <a:ahLst/>
              <a:rect l="l" t="t" r="r" b="b"/>
              <a:pathLst>
                <a:path w="13993315" h="926660">
                  <a:moveTo>
                    <a:pt x="0" y="0"/>
                  </a:moveTo>
                  <a:lnTo>
                    <a:pt x="13993315" y="0"/>
                  </a:lnTo>
                  <a:lnTo>
                    <a:pt x="13993315" y="926660"/>
                  </a:lnTo>
                  <a:lnTo>
                    <a:pt x="0" y="926660"/>
                  </a:lnTo>
                  <a:close/>
                </a:path>
              </a:pathLst>
            </a:custGeom>
            <a:solidFill>
              <a:srgbClr val="FF914D"/>
            </a:solidFill>
          </p:spPr>
          <p:txBody>
            <a:bodyPr/>
            <a:p>
              <a:endParaRPr dirty="0" lang="ru-RU"/>
            </a:p>
          </p:txBody>
        </p:sp>
      </p:grpSp>
      <p:grpSp>
        <p:nvGrpSpPr>
          <p:cNvPr id="45" name="Group 19"/>
          <p:cNvGrpSpPr/>
          <p:nvPr/>
        </p:nvGrpSpPr>
        <p:grpSpPr>
          <a:xfrm rot="-10800000">
            <a:off x="9680166" y="-3896773"/>
            <a:ext cx="4711177" cy="6226137"/>
            <a:chOff x="0" y="0"/>
            <a:chExt cx="4064946" cy="5372100"/>
          </a:xfrm>
        </p:grpSpPr>
        <p:sp>
          <p:nvSpPr>
            <p:cNvPr id="1048595" name="Freeform 20"/>
            <p:cNvSpPr/>
            <p:nvPr/>
          </p:nvSpPr>
          <p:spPr>
            <a:xfrm>
              <a:off x="0" y="0"/>
              <a:ext cx="4064946" cy="5372100"/>
            </a:xfrm>
            <a:custGeom>
              <a:avLst/>
              <a:ahLst/>
              <a:rect l="l" t="t" r="r" b="b"/>
              <a:pathLst>
                <a:path w="4064946" h="5372100">
                  <a:moveTo>
                    <a:pt x="2514276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2514276" y="5372100"/>
                  </a:lnTo>
                  <a:lnTo>
                    <a:pt x="4064946" y="2686050"/>
                  </a:lnTo>
                  <a:lnTo>
                    <a:pt x="2514276" y="0"/>
                  </a:lnTo>
                  <a:close/>
                </a:path>
              </a:pathLst>
            </a:custGeom>
            <a:solidFill>
              <a:srgbClr val="036FB9"/>
            </a:solidFill>
          </p:spPr>
        </p:sp>
      </p:grpSp>
      <p:grpSp>
        <p:nvGrpSpPr>
          <p:cNvPr id="46" name="Group 21"/>
          <p:cNvGrpSpPr/>
          <p:nvPr/>
        </p:nvGrpSpPr>
        <p:grpSpPr>
          <a:xfrm rot="-10800000">
            <a:off x="-3030444" y="-7664906"/>
            <a:ext cx="16467120" cy="9994270"/>
            <a:chOff x="0" y="0"/>
            <a:chExt cx="8851374" cy="5372100"/>
          </a:xfrm>
        </p:grpSpPr>
        <p:sp>
          <p:nvSpPr>
            <p:cNvPr id="1048596" name="Freeform 22"/>
            <p:cNvSpPr/>
            <p:nvPr/>
          </p:nvSpPr>
          <p:spPr>
            <a:xfrm>
              <a:off x="0" y="0"/>
              <a:ext cx="8851374" cy="5372100"/>
            </a:xfrm>
            <a:custGeom>
              <a:avLst/>
              <a:ahLst/>
              <a:rect l="l" t="t" r="r" b="b"/>
              <a:pathLst>
                <a:path w="8851374" h="5372100">
                  <a:moveTo>
                    <a:pt x="7300704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7300704" y="5372100"/>
                  </a:lnTo>
                  <a:lnTo>
                    <a:pt x="8851374" y="2686050"/>
                  </a:lnTo>
                  <a:lnTo>
                    <a:pt x="7300704" y="0"/>
                  </a:lnTo>
                  <a:close/>
                </a:path>
              </a:pathLst>
            </a:custGeom>
            <a:solidFill>
              <a:srgbClr val="05497C"/>
            </a:solidFill>
          </p:spPr>
        </p:sp>
      </p:grpSp>
      <p:grpSp>
        <p:nvGrpSpPr>
          <p:cNvPr id="47" name="Group 23"/>
          <p:cNvGrpSpPr/>
          <p:nvPr/>
        </p:nvGrpSpPr>
        <p:grpSpPr>
          <a:xfrm>
            <a:off x="1028700" y="4771640"/>
            <a:ext cx="7608720" cy="959247"/>
            <a:chOff x="0" y="0"/>
            <a:chExt cx="14298114" cy="1802593"/>
          </a:xfrm>
        </p:grpSpPr>
        <p:sp>
          <p:nvSpPr>
            <p:cNvPr id="1048597" name="Freeform 24"/>
            <p:cNvSpPr/>
            <p:nvPr/>
          </p:nvSpPr>
          <p:spPr>
            <a:xfrm>
              <a:off x="304800" y="304800"/>
              <a:ext cx="13993315" cy="1497793"/>
            </a:xfrm>
            <a:custGeom>
              <a:avLst/>
              <a:ahLst/>
              <a:rect l="l" t="t" r="r" b="b"/>
              <a:pathLst>
                <a:path w="13993315" h="1497793">
                  <a:moveTo>
                    <a:pt x="13993315" y="0"/>
                  </a:moveTo>
                  <a:lnTo>
                    <a:pt x="13993315" y="1497793"/>
                  </a:lnTo>
                  <a:lnTo>
                    <a:pt x="0" y="1497793"/>
                  </a:lnTo>
                  <a:lnTo>
                    <a:pt x="0" y="1192993"/>
                  </a:lnTo>
                  <a:lnTo>
                    <a:pt x="13688515" y="1192993"/>
                  </a:lnTo>
                  <a:lnTo>
                    <a:pt x="13688515" y="0"/>
                  </a:lnTo>
                  <a:close/>
                </a:path>
              </a:pathLst>
            </a:custGeom>
            <a:solidFill>
              <a:srgbClr val="B4D0DD"/>
            </a:solidFill>
          </p:spPr>
        </p:sp>
        <p:sp>
          <p:nvSpPr>
            <p:cNvPr id="1048598" name="Freeform 25"/>
            <p:cNvSpPr/>
            <p:nvPr/>
          </p:nvSpPr>
          <p:spPr>
            <a:xfrm>
              <a:off x="0" y="0"/>
              <a:ext cx="13993315" cy="1497793"/>
            </a:xfrm>
            <a:custGeom>
              <a:avLst/>
              <a:ahLst/>
              <a:rect l="l" t="t" r="r" b="b"/>
              <a:pathLst>
                <a:path w="13993315" h="1497793">
                  <a:moveTo>
                    <a:pt x="0" y="0"/>
                  </a:moveTo>
                  <a:lnTo>
                    <a:pt x="13993315" y="0"/>
                  </a:lnTo>
                  <a:lnTo>
                    <a:pt x="13993315" y="1497793"/>
                  </a:lnTo>
                  <a:lnTo>
                    <a:pt x="0" y="1497793"/>
                  </a:lnTo>
                  <a:close/>
                </a:path>
              </a:pathLst>
            </a:custGeom>
            <a:solidFill>
              <a:srgbClr val="FF914D"/>
            </a:solidFill>
          </p:spPr>
        </p:sp>
      </p:grpSp>
      <p:sp>
        <p:nvSpPr>
          <p:cNvPr id="1048599" name="TextBox 26"/>
          <p:cNvSpPr txBox="1"/>
          <p:nvPr/>
        </p:nvSpPr>
        <p:spPr>
          <a:xfrm>
            <a:off x="1241912" y="4845218"/>
            <a:ext cx="7395509" cy="2154436"/>
          </a:xfrm>
          <a:prstGeom prst="rect"/>
        </p:spPr>
        <p:txBody>
          <a:bodyPr anchor="t" bIns="0" lIns="0" rIns="0" rtlCol="0" tIns="0" wrap="square">
            <a:spAutoFit/>
          </a:bodyPr>
          <a:p>
            <a:pPr>
              <a:lnSpc>
                <a:spcPts val="2760"/>
              </a:lnSpc>
            </a:pPr>
            <a:r>
              <a:rPr dirty="0" sz="2200" lang="en-US" u="none">
                <a:solidFill>
                  <a:srgbClr val="000000"/>
                </a:solidFill>
                <a:latin typeface="Fira Sans Medium Bold" panose="020B0604020202020204" charset="0"/>
              </a:rPr>
              <a:t>СЕРВИС УСКОРЕННЫХ КОНТЕЙНЕРНЫХ ПОЕЗДОВ «ЕВРОПАК»</a:t>
            </a:r>
          </a:p>
          <a:p>
            <a:pPr>
              <a:lnSpc>
                <a:spcPts val="2760"/>
              </a:lnSpc>
            </a:pPr>
            <a:endParaRPr dirty="0" sz="2200" lang="en-US" u="none">
              <a:solidFill>
                <a:srgbClr val="000000"/>
              </a:solidFill>
              <a:latin typeface="Fira Sans Light Bold" panose="020B0604020202020204" charset="0"/>
            </a:endParaRPr>
          </a:p>
          <a:p>
            <a:pPr indent="0" lvl="0" marL="0">
              <a:lnSpc>
                <a:spcPts val="2760"/>
              </a:lnSpc>
            </a:pPr>
            <a:r>
              <a:rPr dirty="0" sz="2200" lang="en-US" u="none">
                <a:solidFill>
                  <a:srgbClr val="000000"/>
                </a:solidFill>
                <a:latin typeface="Fira Sans Light Bold" panose="020B0604020202020204" charset="0"/>
              </a:rPr>
              <a:t>с 2019 </a:t>
            </a:r>
            <a:r>
              <a:rPr dirty="0" sz="2200" lang="en-US" err="1" u="none">
                <a:solidFill>
                  <a:srgbClr val="000000"/>
                </a:solidFill>
                <a:latin typeface="Fira Sans Light Bold" panose="020B0604020202020204" charset="0"/>
              </a:rPr>
              <a:t>года</a:t>
            </a:r>
            <a:r>
              <a:rPr dirty="0" sz="2200" lang="en-US" u="none">
                <a:solidFill>
                  <a:srgbClr val="000000"/>
                </a:solidFill>
                <a:latin typeface="Fira Sans Light Bold" panose="020B0604020202020204" charset="0"/>
              </a:rPr>
              <a:t> </a:t>
            </a:r>
            <a:r>
              <a:rPr dirty="0" sz="2200" lang="en-US" err="1" u="none">
                <a:solidFill>
                  <a:srgbClr val="000000"/>
                </a:solidFill>
                <a:latin typeface="Fira Sans Light Bold" panose="020B0604020202020204" charset="0"/>
              </a:rPr>
              <a:t>осуществляются</a:t>
            </a:r>
            <a:r>
              <a:rPr dirty="0" sz="2200" lang="en-US" u="none">
                <a:solidFill>
                  <a:srgbClr val="000000"/>
                </a:solidFill>
                <a:latin typeface="Fira Sans Light Bold" panose="020B0604020202020204" charset="0"/>
              </a:rPr>
              <a:t> </a:t>
            </a:r>
            <a:r>
              <a:rPr dirty="0" sz="2200" lang="en-US" err="1" u="none">
                <a:solidFill>
                  <a:srgbClr val="000000"/>
                </a:solidFill>
                <a:latin typeface="Fira Sans Light Bold" panose="020B0604020202020204" charset="0"/>
              </a:rPr>
              <a:t>регулярные</a:t>
            </a:r>
            <a:r>
              <a:rPr dirty="0" sz="2200" lang="en-US" u="none">
                <a:solidFill>
                  <a:srgbClr val="000000"/>
                </a:solidFill>
                <a:latin typeface="Fira Sans Light Bold" panose="020B0604020202020204" charset="0"/>
              </a:rPr>
              <a:t> </a:t>
            </a:r>
            <a:r>
              <a:rPr dirty="0" sz="2200" lang="en-US" err="1" u="none">
                <a:solidFill>
                  <a:srgbClr val="000000"/>
                </a:solidFill>
                <a:latin typeface="Fira Sans Light Bold" panose="020B0604020202020204" charset="0"/>
              </a:rPr>
              <a:t>отправки</a:t>
            </a:r>
            <a:r>
              <a:rPr dirty="0" sz="2200" lang="en-US" u="none">
                <a:solidFill>
                  <a:srgbClr val="000000"/>
                </a:solidFill>
                <a:latin typeface="Fira Sans Light Bold" panose="020B0604020202020204" charset="0"/>
              </a:rPr>
              <a:t> с </a:t>
            </a:r>
            <a:r>
              <a:rPr dirty="0" sz="2200" lang="en-US" err="1" u="none">
                <a:solidFill>
                  <a:srgbClr val="000000"/>
                </a:solidFill>
                <a:latin typeface="Fira Sans Light Bold" panose="020B0604020202020204" charset="0"/>
              </a:rPr>
              <a:t>полигонов</a:t>
            </a:r>
            <a:r>
              <a:rPr dirty="0" sz="2200" lang="en-US" u="none">
                <a:solidFill>
                  <a:srgbClr val="000000"/>
                </a:solidFill>
                <a:latin typeface="Fira Sans Light Bold" panose="020B0604020202020204" charset="0"/>
              </a:rPr>
              <a:t> 12 </a:t>
            </a:r>
            <a:r>
              <a:rPr dirty="0" sz="2200" lang="en-US" err="1" u="none">
                <a:solidFill>
                  <a:srgbClr val="000000"/>
                </a:solidFill>
                <a:latin typeface="Fira Sans Light Bold" panose="020B0604020202020204" charset="0"/>
              </a:rPr>
              <a:t>железных</a:t>
            </a:r>
            <a:r>
              <a:rPr dirty="0" sz="2200" lang="en-US" u="none">
                <a:solidFill>
                  <a:srgbClr val="000000"/>
                </a:solidFill>
                <a:latin typeface="Fira Sans Light Bold" panose="020B0604020202020204" charset="0"/>
              </a:rPr>
              <a:t> </a:t>
            </a:r>
            <a:r>
              <a:rPr dirty="0" sz="2200" lang="en-US" err="1" u="none">
                <a:solidFill>
                  <a:srgbClr val="000000"/>
                </a:solidFill>
                <a:latin typeface="Fira Sans Light Bold" panose="020B0604020202020204" charset="0"/>
              </a:rPr>
              <a:t>дорог</a:t>
            </a:r>
            <a:r>
              <a:rPr dirty="0" sz="2200" lang="en-US" u="none">
                <a:solidFill>
                  <a:srgbClr val="000000"/>
                </a:solidFill>
                <a:latin typeface="Fira Sans Light Bold" panose="020B0604020202020204" charset="0"/>
              </a:rPr>
              <a:t> </a:t>
            </a:r>
            <a:r>
              <a:rPr dirty="0" sz="2200" lang="en-US" err="1" u="none">
                <a:solidFill>
                  <a:srgbClr val="000000"/>
                </a:solidFill>
                <a:latin typeface="Fira Sans Light Bold" panose="020B0604020202020204" charset="0"/>
              </a:rPr>
              <a:t>России</a:t>
            </a:r>
            <a:r>
              <a:rPr dirty="0" sz="2200" lang="en-US" u="none">
                <a:solidFill>
                  <a:srgbClr val="000000"/>
                </a:solidFill>
                <a:latin typeface="Fira Sans Light Bold" panose="020B0604020202020204" charset="0"/>
              </a:rPr>
              <a:t> и </a:t>
            </a:r>
            <a:r>
              <a:rPr dirty="0" sz="2200" lang="en-US" err="1" u="none">
                <a:solidFill>
                  <a:srgbClr val="000000"/>
                </a:solidFill>
                <a:latin typeface="Fira Sans Light Bold" panose="020B0604020202020204" charset="0"/>
              </a:rPr>
              <a:t>Казахстана</a:t>
            </a:r>
            <a:endParaRPr dirty="0" sz="2200" lang="en-US" u="none">
              <a:solidFill>
                <a:srgbClr val="000000"/>
              </a:solidFill>
              <a:latin typeface="Fira Sans Light Bold" panose="020B0604020202020204" charset="0"/>
            </a:endParaRPr>
          </a:p>
          <a:p>
            <a:pPr indent="0" lvl="0" marL="0">
              <a:lnSpc>
                <a:spcPts val="2760"/>
              </a:lnSpc>
            </a:pPr>
            <a:endParaRPr dirty="0" sz="2200" lang="en-US" u="none">
              <a:solidFill>
                <a:srgbClr val="000000"/>
              </a:solidFill>
              <a:latin typeface="Fira Sans Light Bold" panose="020B0604020202020204" charset="0"/>
            </a:endParaRPr>
          </a:p>
        </p:txBody>
      </p:sp>
      <p:sp>
        <p:nvSpPr>
          <p:cNvPr id="1048600" name="TextBox 27"/>
          <p:cNvSpPr txBox="1"/>
          <p:nvPr/>
        </p:nvSpPr>
        <p:spPr>
          <a:xfrm>
            <a:off x="10134918" y="4856174"/>
            <a:ext cx="7103749" cy="2103140"/>
          </a:xfrm>
          <a:prstGeom prst="rect"/>
        </p:spPr>
        <p:txBody>
          <a:bodyPr anchor="t" bIns="0" lIns="0" rIns="0" rtlCol="0" tIns="0" wrap="square">
            <a:spAutoFit/>
          </a:bodyPr>
          <a:p>
            <a:pPr>
              <a:lnSpc>
                <a:spcPts val="2645"/>
              </a:lnSpc>
            </a:pPr>
            <a:r>
              <a:rPr dirty="0" sz="2200" lang="en-US" u="none">
                <a:solidFill>
                  <a:srgbClr val="000000"/>
                </a:solidFill>
                <a:latin typeface="Fira Sans Medium Bold" panose="020B0604020202020204" charset="0"/>
              </a:rPr>
              <a:t>ПЕРЕВАЛКА ГРУЗОВ В ПОРТАХ И НА ПРИПОРТОВЫХ ТЕРМИНАЛАХ </a:t>
            </a:r>
          </a:p>
          <a:p>
            <a:pPr>
              <a:lnSpc>
                <a:spcPts val="2760"/>
              </a:lnSpc>
            </a:pPr>
            <a:endParaRPr dirty="0" sz="2200" lang="en-US" u="none">
              <a:solidFill>
                <a:srgbClr val="000000"/>
              </a:solidFill>
              <a:latin typeface="Fira Sans Light Bold" panose="020B0604020202020204" charset="0"/>
            </a:endParaRPr>
          </a:p>
          <a:p>
            <a:pPr indent="0" lvl="0" marL="0">
              <a:lnSpc>
                <a:spcPts val="2760"/>
              </a:lnSpc>
            </a:pPr>
            <a:r>
              <a:rPr dirty="0" sz="2200" lang="en-US" u="none">
                <a:solidFill>
                  <a:srgbClr val="000000"/>
                </a:solidFill>
                <a:latin typeface="Fira Sans Light Bold" panose="020B0604020202020204" charset="0"/>
              </a:rPr>
              <a:t>с </a:t>
            </a:r>
            <a:r>
              <a:rPr dirty="0" sz="2200" lang="en-US" err="1" u="none">
                <a:solidFill>
                  <a:srgbClr val="000000"/>
                </a:solidFill>
                <a:latin typeface="Fira Sans Light Bold" panose="020B0604020202020204" charset="0"/>
              </a:rPr>
              <a:t>дальнейшей</a:t>
            </a:r>
            <a:r>
              <a:rPr dirty="0" sz="2200" lang="en-US" u="none">
                <a:solidFill>
                  <a:srgbClr val="000000"/>
                </a:solidFill>
                <a:latin typeface="Fira Sans Light Bold" panose="020B0604020202020204" charset="0"/>
              </a:rPr>
              <a:t> </a:t>
            </a:r>
            <a:r>
              <a:rPr dirty="0" sz="2200" lang="en-US" err="1" u="none">
                <a:solidFill>
                  <a:srgbClr val="000000"/>
                </a:solidFill>
                <a:latin typeface="Fira Sans Light Bold" panose="020B0604020202020204" charset="0"/>
              </a:rPr>
              <a:t>отправкой</a:t>
            </a:r>
            <a:r>
              <a:rPr dirty="0" sz="2200" lang="en-US" u="none">
                <a:solidFill>
                  <a:srgbClr val="000000"/>
                </a:solidFill>
                <a:latin typeface="Fira Sans Light Bold" panose="020B0604020202020204" charset="0"/>
              </a:rPr>
              <a:t> </a:t>
            </a:r>
            <a:r>
              <a:rPr dirty="0" sz="2200" lang="en-US" err="1" u="none">
                <a:solidFill>
                  <a:srgbClr val="000000"/>
                </a:solidFill>
                <a:latin typeface="Fira Sans Light Bold" panose="020B0604020202020204" charset="0"/>
              </a:rPr>
              <a:t>сервисом</a:t>
            </a:r>
            <a:r>
              <a:rPr dirty="0" sz="2200" lang="en-US" u="none">
                <a:solidFill>
                  <a:srgbClr val="000000"/>
                </a:solidFill>
                <a:latin typeface="Fira Sans Light Bold" panose="020B0604020202020204" charset="0"/>
              </a:rPr>
              <a:t> </a:t>
            </a:r>
            <a:r>
              <a:rPr dirty="0" sz="2200" lang="en-US" err="1" u="none">
                <a:solidFill>
                  <a:srgbClr val="000000"/>
                </a:solidFill>
                <a:latin typeface="Fira Sans Light Bold" panose="020B0604020202020204" charset="0"/>
              </a:rPr>
              <a:t>морских</a:t>
            </a:r>
            <a:r>
              <a:rPr dirty="0" sz="2200" lang="en-US" u="none">
                <a:solidFill>
                  <a:srgbClr val="000000"/>
                </a:solidFill>
                <a:latin typeface="Fira Sans Light Bold" panose="020B0604020202020204" charset="0"/>
              </a:rPr>
              <a:t>  </a:t>
            </a:r>
            <a:r>
              <a:rPr dirty="0" sz="2200" lang="en-US" err="1" u="none">
                <a:solidFill>
                  <a:srgbClr val="000000"/>
                </a:solidFill>
                <a:latin typeface="Fira Sans Light Bold" panose="020B0604020202020204" charset="0"/>
              </a:rPr>
              <a:t>контейнерных</a:t>
            </a:r>
            <a:r>
              <a:rPr dirty="0" sz="2200" lang="en-US" u="none">
                <a:solidFill>
                  <a:srgbClr val="000000"/>
                </a:solidFill>
                <a:latin typeface="Fira Sans Light Bold" panose="020B0604020202020204" charset="0"/>
              </a:rPr>
              <a:t> </a:t>
            </a:r>
            <a:r>
              <a:rPr dirty="0" sz="2200" lang="en-US" err="1" u="none">
                <a:solidFill>
                  <a:srgbClr val="000000"/>
                </a:solidFill>
                <a:latin typeface="Fira Sans Light Bold" panose="020B0604020202020204" charset="0"/>
              </a:rPr>
              <a:t>линий</a:t>
            </a:r>
            <a:r>
              <a:rPr dirty="0" sz="2200" lang="en-US" u="none">
                <a:solidFill>
                  <a:srgbClr val="000000"/>
                </a:solidFill>
                <a:latin typeface="Fira Sans Light Bold" panose="020B0604020202020204" charset="0"/>
              </a:rPr>
              <a:t> </a:t>
            </a:r>
            <a:r>
              <a:rPr dirty="0" sz="2200" lang="en-US" err="1" u="none">
                <a:solidFill>
                  <a:srgbClr val="000000"/>
                </a:solidFill>
                <a:latin typeface="Fira Sans Light Bold" panose="020B0604020202020204" charset="0"/>
              </a:rPr>
              <a:t>на</a:t>
            </a:r>
            <a:r>
              <a:rPr dirty="0" sz="2200" lang="en-US" u="none">
                <a:solidFill>
                  <a:srgbClr val="000000"/>
                </a:solidFill>
                <a:latin typeface="Fira Sans Light Bold" panose="020B0604020202020204" charset="0"/>
              </a:rPr>
              <a:t> </a:t>
            </a:r>
            <a:r>
              <a:rPr dirty="0" sz="2200" lang="en-US" err="1" u="none">
                <a:solidFill>
                  <a:srgbClr val="000000"/>
                </a:solidFill>
                <a:latin typeface="Fira Sans Light Bold" panose="020B0604020202020204" charset="0"/>
              </a:rPr>
              <a:t>экспорт</a:t>
            </a:r>
            <a:endParaRPr dirty="0" sz="2200" lang="en-US" u="none">
              <a:solidFill>
                <a:srgbClr val="000000"/>
              </a:solidFill>
              <a:latin typeface="Fira Sans Light Bold" panose="020B0604020202020204" charset="0"/>
            </a:endParaRPr>
          </a:p>
          <a:p>
            <a:pPr indent="0" lvl="0" marL="0">
              <a:lnSpc>
                <a:spcPts val="2760"/>
              </a:lnSpc>
            </a:pPr>
            <a:endParaRPr dirty="0" sz="2200" lang="en-US" u="none">
              <a:solidFill>
                <a:srgbClr val="000000"/>
              </a:solidFill>
              <a:latin typeface="Fira Sans Light Bold" panose="020B0604020202020204" charset="0"/>
            </a:endParaRPr>
          </a:p>
        </p:txBody>
      </p:sp>
      <p:grpSp>
        <p:nvGrpSpPr>
          <p:cNvPr id="48" name="Group 28"/>
          <p:cNvGrpSpPr/>
          <p:nvPr/>
        </p:nvGrpSpPr>
        <p:grpSpPr>
          <a:xfrm>
            <a:off x="9993353" y="6819616"/>
            <a:ext cx="7407512" cy="865007"/>
            <a:chOff x="0" y="0"/>
            <a:chExt cx="13920010" cy="1282948"/>
          </a:xfrm>
        </p:grpSpPr>
        <p:sp>
          <p:nvSpPr>
            <p:cNvPr id="1048601" name="Freeform 29"/>
            <p:cNvSpPr/>
            <p:nvPr/>
          </p:nvSpPr>
          <p:spPr>
            <a:xfrm>
              <a:off x="304800" y="304800"/>
              <a:ext cx="13615211" cy="978148"/>
            </a:xfrm>
            <a:custGeom>
              <a:avLst/>
              <a:ahLst/>
              <a:rect l="l" t="t" r="r" b="b"/>
              <a:pathLst>
                <a:path w="13615211" h="978148">
                  <a:moveTo>
                    <a:pt x="13615211" y="0"/>
                  </a:moveTo>
                  <a:lnTo>
                    <a:pt x="13615211" y="978148"/>
                  </a:lnTo>
                  <a:lnTo>
                    <a:pt x="0" y="978148"/>
                  </a:lnTo>
                  <a:lnTo>
                    <a:pt x="0" y="673348"/>
                  </a:lnTo>
                  <a:lnTo>
                    <a:pt x="13310411" y="673348"/>
                  </a:lnTo>
                  <a:lnTo>
                    <a:pt x="13310411" y="0"/>
                  </a:lnTo>
                  <a:close/>
                </a:path>
              </a:pathLst>
            </a:custGeom>
            <a:solidFill>
              <a:srgbClr val="B4D0DD"/>
            </a:solidFill>
          </p:spPr>
        </p:sp>
        <p:sp>
          <p:nvSpPr>
            <p:cNvPr id="1048602" name="Freeform 30"/>
            <p:cNvSpPr/>
            <p:nvPr/>
          </p:nvSpPr>
          <p:spPr>
            <a:xfrm>
              <a:off x="0" y="0"/>
              <a:ext cx="13615211" cy="978148"/>
            </a:xfrm>
            <a:custGeom>
              <a:avLst/>
              <a:ahLst/>
              <a:rect l="l" t="t" r="r" b="b"/>
              <a:pathLst>
                <a:path w="13615211" h="978148">
                  <a:moveTo>
                    <a:pt x="0" y="0"/>
                  </a:moveTo>
                  <a:lnTo>
                    <a:pt x="13615211" y="0"/>
                  </a:lnTo>
                  <a:lnTo>
                    <a:pt x="13615211" y="978148"/>
                  </a:lnTo>
                  <a:lnTo>
                    <a:pt x="0" y="978148"/>
                  </a:lnTo>
                  <a:close/>
                </a:path>
              </a:pathLst>
            </a:custGeom>
            <a:solidFill>
              <a:srgbClr val="FF914D"/>
            </a:solidFill>
          </p:spPr>
        </p:sp>
      </p:grpSp>
      <p:grpSp>
        <p:nvGrpSpPr>
          <p:cNvPr id="49" name="Group 31"/>
          <p:cNvGrpSpPr/>
          <p:nvPr/>
        </p:nvGrpSpPr>
        <p:grpSpPr>
          <a:xfrm>
            <a:off x="1028700" y="6819616"/>
            <a:ext cx="7608720" cy="865007"/>
            <a:chOff x="0" y="0"/>
            <a:chExt cx="14298114" cy="1282948"/>
          </a:xfrm>
        </p:grpSpPr>
        <p:sp>
          <p:nvSpPr>
            <p:cNvPr id="1048603" name="Freeform 32"/>
            <p:cNvSpPr/>
            <p:nvPr/>
          </p:nvSpPr>
          <p:spPr>
            <a:xfrm>
              <a:off x="304800" y="304800"/>
              <a:ext cx="13993315" cy="978148"/>
            </a:xfrm>
            <a:custGeom>
              <a:avLst/>
              <a:ahLst/>
              <a:rect l="l" t="t" r="r" b="b"/>
              <a:pathLst>
                <a:path w="13993315" h="978148">
                  <a:moveTo>
                    <a:pt x="13993315" y="0"/>
                  </a:moveTo>
                  <a:lnTo>
                    <a:pt x="13993315" y="978148"/>
                  </a:lnTo>
                  <a:lnTo>
                    <a:pt x="0" y="978148"/>
                  </a:lnTo>
                  <a:lnTo>
                    <a:pt x="0" y="673348"/>
                  </a:lnTo>
                  <a:lnTo>
                    <a:pt x="13688515" y="673348"/>
                  </a:lnTo>
                  <a:lnTo>
                    <a:pt x="13688515" y="0"/>
                  </a:lnTo>
                  <a:close/>
                </a:path>
              </a:pathLst>
            </a:custGeom>
            <a:solidFill>
              <a:srgbClr val="B4D0DD"/>
            </a:solidFill>
          </p:spPr>
        </p:sp>
        <p:sp>
          <p:nvSpPr>
            <p:cNvPr id="1048604" name="Freeform 33"/>
            <p:cNvSpPr/>
            <p:nvPr/>
          </p:nvSpPr>
          <p:spPr>
            <a:xfrm>
              <a:off x="0" y="0"/>
              <a:ext cx="13993315" cy="978148"/>
            </a:xfrm>
            <a:custGeom>
              <a:avLst/>
              <a:ahLst/>
              <a:rect l="l" t="t" r="r" b="b"/>
              <a:pathLst>
                <a:path w="13993315" h="978148">
                  <a:moveTo>
                    <a:pt x="0" y="0"/>
                  </a:moveTo>
                  <a:lnTo>
                    <a:pt x="13993315" y="0"/>
                  </a:lnTo>
                  <a:lnTo>
                    <a:pt x="13993315" y="978148"/>
                  </a:lnTo>
                  <a:lnTo>
                    <a:pt x="0" y="978148"/>
                  </a:lnTo>
                  <a:close/>
                </a:path>
              </a:pathLst>
            </a:custGeom>
            <a:solidFill>
              <a:srgbClr val="FF914D"/>
            </a:solidFill>
          </p:spPr>
        </p:sp>
      </p:grpSp>
      <p:sp>
        <p:nvSpPr>
          <p:cNvPr id="1048605" name="TextBox 34"/>
          <p:cNvSpPr txBox="1"/>
          <p:nvPr/>
        </p:nvSpPr>
        <p:spPr>
          <a:xfrm>
            <a:off x="381000" y="388782"/>
            <a:ext cx="10162387" cy="1422400"/>
          </a:xfrm>
          <a:prstGeom prst="rect"/>
        </p:spPr>
        <p:txBody>
          <a:bodyPr anchor="t" bIns="0" lIns="0" rIns="0" rtlCol="0" tIns="0">
            <a:spAutoFit/>
          </a:bodyPr>
          <a:p>
            <a:pPr>
              <a:lnSpc>
                <a:spcPts val="5599"/>
              </a:lnSpc>
            </a:pPr>
            <a:r>
              <a:rPr dirty="0" sz="3999" lang="en-US">
                <a:solidFill>
                  <a:schemeClr val="bg1"/>
                </a:solidFill>
                <a:latin typeface="Fira Sans Medium Bold"/>
              </a:rPr>
              <a:t>РАЗВИТИЕ КОНТЕЙНЕРНЫХ ПЕРЕВОЗОК </a:t>
            </a:r>
          </a:p>
          <a:p>
            <a:pPr indent="0" lvl="0" marL="0">
              <a:lnSpc>
                <a:spcPts val="5599"/>
              </a:lnSpc>
            </a:pPr>
            <a:r>
              <a:rPr dirty="0" sz="3999" lang="en-US">
                <a:solidFill>
                  <a:schemeClr val="bg1"/>
                </a:solidFill>
                <a:latin typeface="Fira Sans Medium Bold"/>
              </a:rPr>
              <a:t>КОМПАНИ</a:t>
            </a:r>
            <a:r>
              <a:rPr dirty="0" sz="3999" lang="ru-RU">
                <a:solidFill>
                  <a:schemeClr val="bg1"/>
                </a:solidFill>
                <a:latin typeface="Fira Sans Medium Bold"/>
              </a:rPr>
              <a:t>ЕЙ</a:t>
            </a:r>
            <a:r>
              <a:rPr dirty="0" sz="3999" lang="en-US">
                <a:solidFill>
                  <a:schemeClr val="bg1"/>
                </a:solidFill>
                <a:latin typeface="Fira Sans Medium Bold"/>
              </a:rPr>
              <a:t> «</a:t>
            </a:r>
            <a:r>
              <a:rPr dirty="0" sz="3999" lang="ru-RU">
                <a:solidFill>
                  <a:schemeClr val="bg1"/>
                </a:solidFill>
                <a:latin typeface="Fira Sans Medium Bold"/>
              </a:rPr>
              <a:t>ЕВРОПАК</a:t>
            </a:r>
            <a:r>
              <a:rPr dirty="0" sz="3999" lang="en-US">
                <a:solidFill>
                  <a:schemeClr val="bg1"/>
                </a:solidFill>
                <a:latin typeface="Fira Sans Medium Bold"/>
              </a:rPr>
              <a:t>»</a:t>
            </a:r>
          </a:p>
        </p:txBody>
      </p:sp>
      <p:sp>
        <p:nvSpPr>
          <p:cNvPr id="1048606" name="TextBox 35"/>
          <p:cNvSpPr txBox="1"/>
          <p:nvPr/>
        </p:nvSpPr>
        <p:spPr>
          <a:xfrm>
            <a:off x="10238672" y="8908508"/>
            <a:ext cx="7407512" cy="1590179"/>
          </a:xfrm>
          <a:prstGeom prst="rect"/>
        </p:spPr>
        <p:txBody>
          <a:bodyPr anchor="t" bIns="0" lIns="0" rIns="0" rtlCol="0" tIns="0">
            <a:spAutoFit/>
          </a:bodyPr>
          <a:p>
            <a:pPr>
              <a:lnSpc>
                <a:spcPts val="3105"/>
              </a:lnSpc>
            </a:pPr>
            <a:r>
              <a:rPr dirty="0" sz="2700" lang="en-US" spc="-18">
                <a:solidFill>
                  <a:srgbClr val="FFFFFF"/>
                </a:solidFill>
                <a:latin typeface="Fira Sans Medium"/>
              </a:rPr>
              <a:t>«</a:t>
            </a:r>
            <a:r>
              <a:rPr dirty="0" sz="2700" lang="ru-RU" spc="-18" err="1">
                <a:solidFill>
                  <a:srgbClr val="FFFFFF"/>
                </a:solidFill>
                <a:latin typeface="Fira Sans Medium"/>
              </a:rPr>
              <a:t>Европак</a:t>
            </a:r>
            <a:r>
              <a:rPr dirty="0" sz="2700" lang="en-US" spc="-18">
                <a:solidFill>
                  <a:srgbClr val="FFFFFF"/>
                </a:solidFill>
                <a:latin typeface="Fira Sans Medium"/>
              </a:rPr>
              <a:t>» </a:t>
            </a:r>
            <a:r>
              <a:rPr dirty="0" sz="2700" lang="en-US" spc="-18" err="1">
                <a:solidFill>
                  <a:srgbClr val="FFFFFF"/>
                </a:solidFill>
                <a:latin typeface="Fira Sans Medium"/>
              </a:rPr>
              <a:t>развивает</a:t>
            </a:r>
            <a:r>
              <a:rPr dirty="0" sz="2700" lang="en-US" spc="-18">
                <a:solidFill>
                  <a:srgbClr val="FFFFFF"/>
                </a:solidFill>
                <a:latin typeface="Fira Sans Medium"/>
              </a:rPr>
              <a:t> </a:t>
            </a:r>
            <a:r>
              <a:rPr dirty="0" sz="2700" lang="en-US" spc="-18" err="1">
                <a:solidFill>
                  <a:srgbClr val="FFFFFF"/>
                </a:solidFill>
                <a:latin typeface="Fira Sans Medium"/>
              </a:rPr>
              <a:t>контейнерные</a:t>
            </a:r>
            <a:r>
              <a:rPr dirty="0" sz="2700" lang="en-US" spc="-18">
                <a:solidFill>
                  <a:srgbClr val="FFFFFF"/>
                </a:solidFill>
                <a:latin typeface="Fira Sans Medium"/>
              </a:rPr>
              <a:t> </a:t>
            </a:r>
            <a:r>
              <a:rPr dirty="0" sz="2700" lang="en-US" spc="-18" err="1">
                <a:solidFill>
                  <a:srgbClr val="FFFFFF"/>
                </a:solidFill>
                <a:latin typeface="Fira Sans Medium"/>
              </a:rPr>
              <a:t>перевозки</a:t>
            </a:r>
            <a:r>
              <a:rPr dirty="0" sz="2700" lang="en-US" spc="-18">
                <a:solidFill>
                  <a:srgbClr val="FFFFFF"/>
                </a:solidFill>
                <a:latin typeface="Fira Sans Medium"/>
              </a:rPr>
              <a:t> </a:t>
            </a:r>
            <a:r>
              <a:rPr dirty="0" sz="2700" lang="en-US" spc="-18" err="1">
                <a:solidFill>
                  <a:srgbClr val="FFFFFF"/>
                </a:solidFill>
                <a:latin typeface="Fira Sans Medium"/>
              </a:rPr>
              <a:t>наливных</a:t>
            </a:r>
            <a:r>
              <a:rPr dirty="0" sz="2700" lang="en-US" spc="-18">
                <a:solidFill>
                  <a:srgbClr val="FFFFFF"/>
                </a:solidFill>
                <a:latin typeface="Fira Sans Medium"/>
              </a:rPr>
              <a:t> </a:t>
            </a:r>
            <a:r>
              <a:rPr dirty="0" sz="2700" lang="en-US" spc="-18" err="1">
                <a:solidFill>
                  <a:srgbClr val="FFFFFF"/>
                </a:solidFill>
                <a:latin typeface="Fira Sans Medium"/>
              </a:rPr>
              <a:t>грузов</a:t>
            </a:r>
            <a:r>
              <a:rPr dirty="0" sz="2700" lang="en-US" spc="-18">
                <a:solidFill>
                  <a:srgbClr val="FFFFFF"/>
                </a:solidFill>
                <a:latin typeface="Fira Sans Medium"/>
              </a:rPr>
              <a:t> </a:t>
            </a:r>
            <a:r>
              <a:rPr dirty="0" sz="2700" lang="en-US" spc="-18" err="1">
                <a:solidFill>
                  <a:srgbClr val="FFFFFF"/>
                </a:solidFill>
                <a:latin typeface="Fira Sans Medium"/>
              </a:rPr>
              <a:t>во</a:t>
            </a:r>
            <a:r>
              <a:rPr dirty="0" sz="2700" lang="en-US" spc="-18">
                <a:solidFill>
                  <a:srgbClr val="FFFFFF"/>
                </a:solidFill>
                <a:latin typeface="Fira Sans Medium"/>
              </a:rPr>
              <a:t> </a:t>
            </a:r>
            <a:r>
              <a:rPr dirty="0" sz="2700" lang="en-US" spc="-18" err="1">
                <a:solidFill>
                  <a:srgbClr val="FFFFFF"/>
                </a:solidFill>
                <a:latin typeface="Fira Sans Medium"/>
              </a:rPr>
              <a:t>флекситанках</a:t>
            </a:r>
            <a:r>
              <a:rPr dirty="0" sz="2700" lang="ru-RU" spc="-18">
                <a:solidFill>
                  <a:srgbClr val="FFFFFF"/>
                </a:solidFill>
                <a:latin typeface="Fira Sans Medium"/>
              </a:rPr>
              <a:t> с 2010 года</a:t>
            </a:r>
            <a:r>
              <a:rPr dirty="0" sz="2700" lang="en-US" spc="-18">
                <a:solidFill>
                  <a:srgbClr val="FFFFFF"/>
                </a:solidFill>
                <a:latin typeface="Fira Sans Medium"/>
              </a:rPr>
              <a:t> </a:t>
            </a:r>
          </a:p>
          <a:p>
            <a:pPr indent="0" lvl="0" marL="0">
              <a:lnSpc>
                <a:spcPts val="3105"/>
              </a:lnSpc>
            </a:pPr>
            <a:endParaRPr dirty="0" sz="2700" lang="en-US" spc="-18">
              <a:solidFill>
                <a:srgbClr val="FFFFFF"/>
              </a:solidFill>
              <a:latin typeface="Fira Sans Medium"/>
            </a:endParaRPr>
          </a:p>
        </p:txBody>
      </p:sp>
      <p:sp>
        <p:nvSpPr>
          <p:cNvPr id="1048607" name="TextBox 36"/>
          <p:cNvSpPr txBox="1"/>
          <p:nvPr/>
        </p:nvSpPr>
        <p:spPr>
          <a:xfrm>
            <a:off x="1211533" y="3039763"/>
            <a:ext cx="7425888" cy="1055417"/>
          </a:xfrm>
          <a:prstGeom prst="rect"/>
        </p:spPr>
        <p:txBody>
          <a:bodyPr anchor="t" bIns="0" lIns="0" rIns="0" rtlCol="0" tIns="0" wrap="square">
            <a:spAutoFit/>
          </a:bodyPr>
          <a:p>
            <a:pPr>
              <a:lnSpc>
                <a:spcPts val="2760"/>
              </a:lnSpc>
            </a:pPr>
            <a:r>
              <a:rPr dirty="0" sz="2200" lang="en-US" u="none">
                <a:solidFill>
                  <a:srgbClr val="000000"/>
                </a:solidFill>
                <a:latin typeface="Fira Sans Medium Bold"/>
              </a:rPr>
              <a:t>БОЛЕЕ 65 ТЫС. ТОНН</a:t>
            </a:r>
            <a:r>
              <a:rPr dirty="0" sz="2200" lang="en-US">
                <a:solidFill>
                  <a:srgbClr val="000000"/>
                </a:solidFill>
                <a:latin typeface="Fira Sans Medium Bold"/>
              </a:rPr>
              <a:t> ЕЖЕМЕСЯЧНО</a:t>
            </a:r>
          </a:p>
          <a:p>
            <a:pPr>
              <a:lnSpc>
                <a:spcPts val="2760"/>
              </a:lnSpc>
            </a:pPr>
            <a:endParaRPr dirty="0" sz="2200" lang="en-US">
              <a:solidFill>
                <a:srgbClr val="000000"/>
              </a:solidFill>
              <a:latin typeface="Fira Sans Medium Bold"/>
            </a:endParaRPr>
          </a:p>
          <a:p>
            <a:pPr indent="0" lvl="0" marL="0">
              <a:lnSpc>
                <a:spcPts val="2760"/>
              </a:lnSpc>
            </a:pPr>
            <a:r>
              <a:rPr dirty="0" sz="2200" lang="en-US" u="none">
                <a:solidFill>
                  <a:srgbClr val="000000"/>
                </a:solidFill>
                <a:latin typeface="Fira Sans Light Bold" panose="020B0604020202020204" charset="0"/>
              </a:rPr>
              <a:t>с </a:t>
            </a:r>
            <a:r>
              <a:rPr dirty="0" sz="2200" lang="en-US" err="1" u="none">
                <a:solidFill>
                  <a:srgbClr val="000000"/>
                </a:solidFill>
                <a:latin typeface="Fira Sans Light Bold" panose="020B0604020202020204" charset="0"/>
              </a:rPr>
              <a:t>наливными</a:t>
            </a:r>
            <a:r>
              <a:rPr dirty="0" sz="2200" lang="en-US" u="none">
                <a:solidFill>
                  <a:srgbClr val="000000"/>
                </a:solidFill>
                <a:latin typeface="Fira Sans Light Bold" panose="020B0604020202020204" charset="0"/>
              </a:rPr>
              <a:t>, </a:t>
            </a:r>
            <a:r>
              <a:rPr dirty="0" sz="2200" lang="en-US" err="1" u="none">
                <a:solidFill>
                  <a:srgbClr val="000000"/>
                </a:solidFill>
                <a:latin typeface="Fira Sans Light Bold" panose="020B0604020202020204" charset="0"/>
              </a:rPr>
              <a:t>насыпными</a:t>
            </a:r>
            <a:r>
              <a:rPr dirty="0" sz="2200" lang="en-US" u="none">
                <a:solidFill>
                  <a:srgbClr val="000000"/>
                </a:solidFill>
                <a:latin typeface="Fira Sans Light Bold" panose="020B0604020202020204" charset="0"/>
              </a:rPr>
              <a:t> и </a:t>
            </a:r>
            <a:r>
              <a:rPr dirty="0" sz="2200" lang="en-US" err="1" u="none">
                <a:solidFill>
                  <a:srgbClr val="000000"/>
                </a:solidFill>
                <a:latin typeface="Fira Sans Light Bold" panose="020B0604020202020204" charset="0"/>
              </a:rPr>
              <a:t>генеральными</a:t>
            </a:r>
            <a:r>
              <a:rPr dirty="0" sz="2200" lang="en-US" u="none">
                <a:solidFill>
                  <a:srgbClr val="000000"/>
                </a:solidFill>
                <a:latin typeface="Fira Sans Light Bold" panose="020B0604020202020204" charset="0"/>
              </a:rPr>
              <a:t> </a:t>
            </a:r>
            <a:r>
              <a:rPr dirty="0" sz="2200" lang="en-US" err="1" u="none">
                <a:solidFill>
                  <a:srgbClr val="000000"/>
                </a:solidFill>
                <a:latin typeface="Fira Sans Light Bold" panose="020B0604020202020204" charset="0"/>
              </a:rPr>
              <a:t>грузами</a:t>
            </a:r>
            <a:r>
              <a:rPr dirty="0" sz="2200" lang="en-US" u="none">
                <a:solidFill>
                  <a:srgbClr val="000000"/>
                </a:solidFill>
                <a:latin typeface="Fira Sans Light Bold" panose="020B0604020202020204" charset="0"/>
              </a:rPr>
              <a:t> </a:t>
            </a:r>
          </a:p>
        </p:txBody>
      </p:sp>
      <p:sp>
        <p:nvSpPr>
          <p:cNvPr id="1048608" name="TextBox 37"/>
          <p:cNvSpPr txBox="1"/>
          <p:nvPr/>
        </p:nvSpPr>
        <p:spPr>
          <a:xfrm>
            <a:off x="10134918" y="6933835"/>
            <a:ext cx="7265948" cy="2154436"/>
          </a:xfrm>
          <a:prstGeom prst="rect"/>
        </p:spPr>
        <p:txBody>
          <a:bodyPr anchor="t" bIns="0" lIns="0" rIns="0" rtlCol="0" tIns="0" wrap="square">
            <a:spAutoFit/>
          </a:bodyPr>
          <a:p>
            <a:pPr>
              <a:lnSpc>
                <a:spcPts val="2760"/>
              </a:lnSpc>
            </a:pPr>
            <a:r>
              <a:rPr dirty="0" sz="2200" lang="en-US" u="none">
                <a:solidFill>
                  <a:srgbClr val="000000"/>
                </a:solidFill>
                <a:latin typeface="Fira Sans Medium Bold"/>
              </a:rPr>
              <a:t>«ЕВРОПАК КАЗАХСТАН»</a:t>
            </a:r>
          </a:p>
          <a:p>
            <a:pPr>
              <a:lnSpc>
                <a:spcPts val="2760"/>
              </a:lnSpc>
            </a:pPr>
            <a:endParaRPr dirty="0" sz="2200" lang="en-US" u="none">
              <a:solidFill>
                <a:srgbClr val="000000"/>
              </a:solidFill>
              <a:latin typeface="Fira Sans Medium Bold"/>
            </a:endParaRPr>
          </a:p>
          <a:p>
            <a:pPr>
              <a:lnSpc>
                <a:spcPts val="2760"/>
              </a:lnSpc>
            </a:pPr>
            <a:r>
              <a:rPr dirty="0" sz="2200" lang="en-US">
                <a:solidFill>
                  <a:srgbClr val="000000"/>
                </a:solidFill>
                <a:latin typeface="Fira Sans Light Bold" panose="020B0604020202020204" charset="0"/>
              </a:rPr>
              <a:t>с 2021 </a:t>
            </a:r>
            <a:r>
              <a:rPr dirty="0" sz="2200" lang="ru-RU">
                <a:solidFill>
                  <a:srgbClr val="000000"/>
                </a:solidFill>
                <a:latin typeface="Fira Sans Light Bold" panose="020B0604020202020204" charset="0"/>
              </a:rPr>
              <a:t>года</a:t>
            </a:r>
            <a:r>
              <a:rPr dirty="0" sz="2200" lang="en-US">
                <a:solidFill>
                  <a:srgbClr val="000000"/>
                </a:solidFill>
                <a:latin typeface="Fira Sans Light Bold" panose="020B0604020202020204" charset="0"/>
              </a:rPr>
              <a:t> </a:t>
            </a:r>
            <a:r>
              <a:rPr dirty="0" sz="2200" lang="en-US" err="1">
                <a:solidFill>
                  <a:srgbClr val="000000"/>
                </a:solidFill>
                <a:latin typeface="Fira Sans Light Bold" panose="020B0604020202020204" charset="0"/>
              </a:rPr>
              <a:t>занимается</a:t>
            </a:r>
            <a:r>
              <a:rPr dirty="0" sz="2200" lang="en-US">
                <a:solidFill>
                  <a:srgbClr val="000000"/>
                </a:solidFill>
                <a:latin typeface="Fira Sans Light Bold" panose="020B0604020202020204" charset="0"/>
              </a:rPr>
              <a:t> </a:t>
            </a:r>
            <a:r>
              <a:rPr dirty="0" sz="2200" lang="en-US" err="1">
                <a:solidFill>
                  <a:srgbClr val="000000"/>
                </a:solidFill>
                <a:latin typeface="Fira Sans Light Bold" panose="020B0604020202020204" charset="0"/>
              </a:rPr>
              <a:t>развитием</a:t>
            </a:r>
            <a:r>
              <a:rPr dirty="0" sz="2200" lang="en-US">
                <a:solidFill>
                  <a:srgbClr val="000000"/>
                </a:solidFill>
                <a:latin typeface="Fira Sans Light Bold" panose="020B0604020202020204" charset="0"/>
              </a:rPr>
              <a:t> </a:t>
            </a:r>
            <a:r>
              <a:rPr dirty="0" sz="2200" lang="en-US" err="1">
                <a:solidFill>
                  <a:srgbClr val="000000"/>
                </a:solidFill>
                <a:latin typeface="Fira Sans Light Bold" panose="020B0604020202020204" charset="0"/>
              </a:rPr>
              <a:t>перевозок</a:t>
            </a:r>
            <a:r>
              <a:rPr dirty="0" sz="2200" lang="en-US">
                <a:solidFill>
                  <a:srgbClr val="000000"/>
                </a:solidFill>
                <a:latin typeface="Fira Sans Light Bold" panose="020B0604020202020204" charset="0"/>
              </a:rPr>
              <a:t> </a:t>
            </a:r>
            <a:r>
              <a:rPr dirty="0" sz="2200" lang="en-US" err="1">
                <a:solidFill>
                  <a:srgbClr val="000000"/>
                </a:solidFill>
                <a:latin typeface="Fira Sans Light Bold" panose="020B0604020202020204" charset="0"/>
              </a:rPr>
              <a:t>из</a:t>
            </a:r>
            <a:r>
              <a:rPr dirty="0" sz="2200" lang="en-US">
                <a:solidFill>
                  <a:srgbClr val="000000"/>
                </a:solidFill>
                <a:latin typeface="Fira Sans Light Bold" panose="020B0604020202020204" charset="0"/>
              </a:rPr>
              <a:t> </a:t>
            </a:r>
            <a:r>
              <a:rPr dirty="0" sz="2200" lang="en-US" err="1">
                <a:solidFill>
                  <a:srgbClr val="000000"/>
                </a:solidFill>
                <a:latin typeface="Fira Sans Light Bold" panose="020B0604020202020204" charset="0"/>
              </a:rPr>
              <a:t>стран</a:t>
            </a:r>
            <a:r>
              <a:rPr dirty="0" sz="2200" lang="en-US">
                <a:solidFill>
                  <a:srgbClr val="000000"/>
                </a:solidFill>
                <a:latin typeface="Fira Sans Light Bold" panose="020B0604020202020204" charset="0"/>
              </a:rPr>
              <a:t> </a:t>
            </a:r>
            <a:r>
              <a:rPr dirty="0" sz="2200" lang="en-US" err="1">
                <a:solidFill>
                  <a:srgbClr val="000000"/>
                </a:solidFill>
                <a:latin typeface="Fira Sans Light Bold" panose="020B0604020202020204" charset="0"/>
              </a:rPr>
              <a:t>Средней</a:t>
            </a:r>
            <a:r>
              <a:rPr dirty="0" sz="2200" lang="en-US">
                <a:solidFill>
                  <a:srgbClr val="000000"/>
                </a:solidFill>
                <a:latin typeface="Fira Sans Light Bold" panose="020B0604020202020204" charset="0"/>
              </a:rPr>
              <a:t> </a:t>
            </a:r>
            <a:r>
              <a:rPr dirty="0" sz="2200" lang="en-US" err="1">
                <a:solidFill>
                  <a:srgbClr val="000000"/>
                </a:solidFill>
                <a:latin typeface="Fira Sans Light Bold" panose="020B0604020202020204" charset="0"/>
              </a:rPr>
              <a:t>Азии</a:t>
            </a:r>
            <a:endParaRPr dirty="0" sz="2200" lang="en-US">
              <a:solidFill>
                <a:srgbClr val="000000"/>
              </a:solidFill>
              <a:latin typeface="Fira Sans Light Bold" panose="020B0604020202020204" charset="0"/>
            </a:endParaRPr>
          </a:p>
          <a:p>
            <a:pPr>
              <a:lnSpc>
                <a:spcPts val="2760"/>
              </a:lnSpc>
            </a:pPr>
            <a:endParaRPr dirty="0" sz="2200" lang="en-US">
              <a:solidFill>
                <a:srgbClr val="000000"/>
              </a:solidFill>
              <a:latin typeface="PT Sans"/>
            </a:endParaRPr>
          </a:p>
          <a:p>
            <a:pPr indent="0" lvl="0" marL="0">
              <a:lnSpc>
                <a:spcPts val="2760"/>
              </a:lnSpc>
            </a:pPr>
            <a:endParaRPr dirty="0" sz="2200" lang="en-US">
              <a:solidFill>
                <a:srgbClr val="000000"/>
              </a:solidFill>
              <a:latin typeface="PT Sans"/>
            </a:endParaRPr>
          </a:p>
        </p:txBody>
      </p:sp>
      <p:sp>
        <p:nvSpPr>
          <p:cNvPr id="1048609" name="TextBox 38"/>
          <p:cNvSpPr txBox="1"/>
          <p:nvPr/>
        </p:nvSpPr>
        <p:spPr>
          <a:xfrm>
            <a:off x="1208981" y="6933835"/>
            <a:ext cx="7395509" cy="2154436"/>
          </a:xfrm>
          <a:prstGeom prst="rect"/>
        </p:spPr>
        <p:txBody>
          <a:bodyPr anchor="t" bIns="0" lIns="0" rIns="0" rtlCol="0" tIns="0" wrap="square">
            <a:spAutoFit/>
          </a:bodyPr>
          <a:p>
            <a:pPr>
              <a:lnSpc>
                <a:spcPts val="2760"/>
              </a:lnSpc>
            </a:pPr>
            <a:r>
              <a:rPr dirty="0" sz="2200" lang="en-US">
                <a:solidFill>
                  <a:srgbClr val="000000"/>
                </a:solidFill>
                <a:latin typeface="Fira Sans Medium Bold" panose="020B0604020202020204" charset="0"/>
              </a:rPr>
              <a:t>РАБОТА СО ВСЕМИ КРУПНЫМИ ПОРТАМИ РОССИИ</a:t>
            </a:r>
          </a:p>
          <a:p>
            <a:pPr>
              <a:lnSpc>
                <a:spcPts val="2760"/>
              </a:lnSpc>
            </a:pPr>
            <a:endParaRPr dirty="0" sz="2200" lang="en-US">
              <a:solidFill>
                <a:srgbClr val="000000"/>
              </a:solidFill>
              <a:latin typeface="Fira Sans Light Bold" panose="020B0604020202020204" charset="0"/>
            </a:endParaRPr>
          </a:p>
          <a:p>
            <a:pPr>
              <a:lnSpc>
                <a:spcPts val="2760"/>
              </a:lnSpc>
            </a:pPr>
            <a:r>
              <a:rPr dirty="0" sz="2200" lang="en-US">
                <a:solidFill>
                  <a:srgbClr val="000000"/>
                </a:solidFill>
                <a:latin typeface="Fira Sans Light Bold" panose="020B0604020202020204" charset="0"/>
              </a:rPr>
              <a:t>«</a:t>
            </a:r>
            <a:r>
              <a:rPr dirty="0" sz="2200" lang="ru-RU" err="1">
                <a:solidFill>
                  <a:srgbClr val="000000"/>
                </a:solidFill>
                <a:latin typeface="Fira Sans Light Bold" panose="020B0604020202020204" charset="0"/>
              </a:rPr>
              <a:t>Европак</a:t>
            </a:r>
            <a:r>
              <a:rPr dirty="0" sz="2200" lang="en-US">
                <a:solidFill>
                  <a:srgbClr val="000000"/>
                </a:solidFill>
                <a:latin typeface="Fira Sans Light Bold" panose="020B0604020202020204" charset="0"/>
              </a:rPr>
              <a:t>» </a:t>
            </a:r>
            <a:r>
              <a:rPr dirty="0" sz="2200" lang="en-US" err="1">
                <a:solidFill>
                  <a:srgbClr val="000000"/>
                </a:solidFill>
                <a:latin typeface="Fira Sans Light Bold" panose="020B0604020202020204" charset="0"/>
              </a:rPr>
              <a:t>осуществляет</a:t>
            </a:r>
            <a:r>
              <a:rPr dirty="0" sz="2200" lang="en-US">
                <a:solidFill>
                  <a:srgbClr val="000000"/>
                </a:solidFill>
                <a:latin typeface="Fira Sans Light Bold" panose="020B0604020202020204" charset="0"/>
              </a:rPr>
              <a:t> </a:t>
            </a:r>
            <a:r>
              <a:rPr dirty="0" sz="2200" lang="en-US" err="1">
                <a:solidFill>
                  <a:srgbClr val="000000"/>
                </a:solidFill>
                <a:latin typeface="Fira Sans Light Bold" panose="020B0604020202020204" charset="0"/>
              </a:rPr>
              <a:t>отгрузки</a:t>
            </a:r>
            <a:r>
              <a:rPr dirty="0" sz="2200" lang="en-US">
                <a:solidFill>
                  <a:srgbClr val="000000"/>
                </a:solidFill>
                <a:latin typeface="Fira Sans Light Bold" panose="020B0604020202020204" charset="0"/>
              </a:rPr>
              <a:t> </a:t>
            </a:r>
            <a:r>
              <a:rPr dirty="0" sz="2200" lang="en-US" err="1">
                <a:solidFill>
                  <a:srgbClr val="000000"/>
                </a:solidFill>
                <a:latin typeface="Fira Sans Light Bold" panose="020B0604020202020204" charset="0"/>
              </a:rPr>
              <a:t>через</a:t>
            </a:r>
            <a:r>
              <a:rPr dirty="0" sz="2200" lang="en-US">
                <a:solidFill>
                  <a:srgbClr val="000000"/>
                </a:solidFill>
                <a:latin typeface="Fira Sans Light Bold" panose="020B0604020202020204" charset="0"/>
              </a:rPr>
              <a:t> </a:t>
            </a:r>
            <a:r>
              <a:rPr dirty="0" sz="2200" lang="en-US" err="1">
                <a:solidFill>
                  <a:srgbClr val="000000"/>
                </a:solidFill>
                <a:latin typeface="Fira Sans Light Bold" panose="020B0604020202020204" charset="0"/>
              </a:rPr>
              <a:t>порты</a:t>
            </a:r>
            <a:br>
              <a:rPr dirty="0" sz="2200" lang="ru-RU">
                <a:solidFill>
                  <a:srgbClr val="000000"/>
                </a:solidFill>
                <a:latin typeface="Fira Sans Light Bold" panose="020B0604020202020204" charset="0"/>
              </a:rPr>
            </a:br>
            <a:r>
              <a:rPr dirty="0" sz="2200" lang="ru-RU">
                <a:solidFill>
                  <a:srgbClr val="000000"/>
                </a:solidFill>
                <a:latin typeface="Fira Sans Light Bold" panose="020B0604020202020204" charset="0"/>
              </a:rPr>
              <a:t>г. Новороссийска, Санкт-Петербурга, Калининграда, Астрахани, Находки и Владивостока</a:t>
            </a:r>
          </a:p>
          <a:p>
            <a:pPr indent="0" lvl="0" marL="0">
              <a:lnSpc>
                <a:spcPts val="2760"/>
              </a:lnSpc>
            </a:pPr>
            <a:endParaRPr dirty="0" sz="2200" lang="en-US">
              <a:solidFill>
                <a:srgbClr val="000000"/>
              </a:solidFill>
              <a:latin typeface="Fira Sans Light Bold" panose="020B0604020202020204" charset="0"/>
            </a:endParaRPr>
          </a:p>
        </p:txBody>
      </p:sp>
      <p:cxnSp>
        <p:nvCxnSpPr>
          <p:cNvPr id="3145728" name="Прямая соединительная линия 43"/>
          <p:cNvCxnSpPr>
            <a:cxnSpLocks/>
          </p:cNvCxnSpPr>
          <p:nvPr/>
        </p:nvCxnSpPr>
        <p:spPr>
          <a:xfrm>
            <a:off x="10015407" y="6667500"/>
            <a:ext cx="7407513" cy="0"/>
          </a:xfrm>
          <a:prstGeom prst="line"/>
          <a:ln w="38100" cap="rnd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45729" name="Прямая соединительная линия 47"/>
          <p:cNvCxnSpPr>
            <a:cxnSpLocks/>
          </p:cNvCxnSpPr>
          <p:nvPr/>
        </p:nvCxnSpPr>
        <p:spPr>
          <a:xfrm flipV="1">
            <a:off x="10037462" y="4607858"/>
            <a:ext cx="7363404" cy="2242"/>
          </a:xfrm>
          <a:prstGeom prst="line"/>
          <a:ln w="38100" cap="rnd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45730" name="Прямая соединительная линия 48"/>
          <p:cNvCxnSpPr>
            <a:cxnSpLocks/>
          </p:cNvCxnSpPr>
          <p:nvPr/>
        </p:nvCxnSpPr>
        <p:spPr>
          <a:xfrm>
            <a:off x="1055593" y="6667500"/>
            <a:ext cx="7608722" cy="0"/>
          </a:xfrm>
          <a:prstGeom prst="line"/>
          <a:ln w="38100" cap="rnd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45731" name="Прямая соединительная линия 49"/>
          <p:cNvCxnSpPr>
            <a:cxnSpLocks/>
          </p:cNvCxnSpPr>
          <p:nvPr/>
        </p:nvCxnSpPr>
        <p:spPr>
          <a:xfrm>
            <a:off x="1054038" y="4607858"/>
            <a:ext cx="7608722" cy="0"/>
          </a:xfrm>
          <a:prstGeom prst="line"/>
          <a:ln w="38100" cap="rnd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097156" name="Picture 2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rcRect/>
          <a:stretch>
            <a:fillRect/>
          </a:stretch>
        </p:blipFill>
        <p:spPr>
          <a:xfrm>
            <a:off x="-12370" y="9458895"/>
            <a:ext cx="1539384" cy="865007"/>
          </a:xfrm>
          <a:prstGeom prst="rect"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8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91" name="Picture 2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>
          <a:xfrm>
            <a:off x="0" y="20409"/>
            <a:ext cx="18288000" cy="10287000"/>
          </a:xfrm>
          <a:prstGeom prst="rect"/>
        </p:spPr>
      </p:pic>
      <p:grpSp>
        <p:nvGrpSpPr>
          <p:cNvPr id="288" name="Group 3"/>
          <p:cNvGrpSpPr>
            <a:grpSpLocks noChangeAspect="1"/>
          </p:cNvGrpSpPr>
          <p:nvPr/>
        </p:nvGrpSpPr>
        <p:grpSpPr>
          <a:xfrm>
            <a:off x="11314146" y="0"/>
            <a:ext cx="11890308" cy="10296471"/>
            <a:chOff x="0" y="0"/>
            <a:chExt cx="4282440" cy="3708400"/>
          </a:xfrm>
        </p:grpSpPr>
        <p:sp>
          <p:nvSpPr>
            <p:cNvPr id="1049047" name="Freeform 4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ah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xmlns:r="http://schemas.openxmlformats.org/officeDocument/2006/relationships" r:embed="rId2"/>
              <a:stretch>
                <a:fillRect l="-53947"/>
              </a:stretch>
            </a:blipFill>
          </p:spPr>
        </p:sp>
      </p:grpSp>
      <p:pic>
        <p:nvPicPr>
          <p:cNvPr id="2097292" name="Picture 7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rcRect/>
          <a:stretch>
            <a:fillRect/>
          </a:stretch>
        </p:blipFill>
        <p:spPr>
          <a:xfrm>
            <a:off x="2464971" y="6639656"/>
            <a:ext cx="1771902" cy="1566657"/>
          </a:xfrm>
          <a:prstGeom prst="rect"/>
        </p:spPr>
      </p:pic>
      <p:pic>
        <p:nvPicPr>
          <p:cNvPr id="2097293" name="Picture 8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rcRect/>
          <a:stretch>
            <a:fillRect/>
          </a:stretch>
        </p:blipFill>
        <p:spPr>
          <a:xfrm>
            <a:off x="7590866" y="6529090"/>
            <a:ext cx="2538042" cy="1677223"/>
          </a:xfrm>
          <a:prstGeom prst="rect"/>
        </p:spPr>
      </p:pic>
      <p:pic>
        <p:nvPicPr>
          <p:cNvPr id="2097294" name="Picture 9"/>
          <p:cNvPicPr>
            <a:picLocks noChangeAspect="1"/>
          </p:cNvPicPr>
          <p:nvPr/>
        </p:nvPicPr>
        <p:blipFill>
          <a:blip xmlns:r="http://schemas.openxmlformats.org/officeDocument/2006/relationships" r:embed="rId5"/>
          <a:srcRect/>
          <a:stretch>
            <a:fillRect/>
          </a:stretch>
        </p:blipFill>
        <p:spPr>
          <a:xfrm>
            <a:off x="4996279" y="6584372"/>
            <a:ext cx="1875098" cy="1566657"/>
          </a:xfrm>
          <a:prstGeom prst="rect"/>
        </p:spPr>
      </p:pic>
      <p:pic>
        <p:nvPicPr>
          <p:cNvPr id="2097295" name="Picture 10"/>
          <p:cNvPicPr>
            <a:picLocks noChangeAspect="1"/>
          </p:cNvPicPr>
          <p:nvPr/>
        </p:nvPicPr>
        <p:blipFill>
          <a:blip xmlns:r="http://schemas.openxmlformats.org/officeDocument/2006/relationships" r:embed="rId6"/>
          <a:srcRect/>
          <a:stretch>
            <a:fillRect/>
          </a:stretch>
        </p:blipFill>
        <p:spPr>
          <a:xfrm>
            <a:off x="8789780" y="4876092"/>
            <a:ext cx="2207589" cy="1192726"/>
          </a:xfrm>
          <a:prstGeom prst="rect"/>
        </p:spPr>
      </p:pic>
      <p:grpSp>
        <p:nvGrpSpPr>
          <p:cNvPr id="289" name="Group 11"/>
          <p:cNvGrpSpPr/>
          <p:nvPr/>
        </p:nvGrpSpPr>
        <p:grpSpPr>
          <a:xfrm>
            <a:off x="381000" y="3504855"/>
            <a:ext cx="10184986" cy="1038037"/>
            <a:chOff x="0" y="0"/>
            <a:chExt cx="13579981" cy="1384049"/>
          </a:xfrm>
        </p:grpSpPr>
        <p:pic>
          <p:nvPicPr>
            <p:cNvPr id="2097296" name="Picture 12"/>
            <p:cNvPicPr>
              <a:picLocks noChangeAspect="1"/>
            </p:cNvPicPr>
            <p:nvPr/>
          </p:nvPicPr>
          <p:blipFill>
            <a:blip xmlns:r="http://schemas.openxmlformats.org/officeDocument/2006/relationships" r:embed="rId7"/>
            <a:srcRect/>
            <a:stretch>
              <a:fillRect/>
            </a:stretch>
          </p:blipFill>
          <p:spPr>
            <a:xfrm>
              <a:off x="0" y="479604"/>
              <a:ext cx="3408554" cy="498501"/>
            </a:xfrm>
            <a:prstGeom prst="rect"/>
          </p:spPr>
        </p:pic>
        <p:pic>
          <p:nvPicPr>
            <p:cNvPr id="2097297" name="Picture 13"/>
            <p:cNvPicPr>
              <a:picLocks noChangeAspect="1"/>
            </p:cNvPicPr>
            <p:nvPr/>
          </p:nvPicPr>
          <p:blipFill>
            <a:blip xmlns:r="http://schemas.openxmlformats.org/officeDocument/2006/relationships" r:embed="rId8"/>
            <a:srcRect/>
            <a:stretch>
              <a:fillRect/>
            </a:stretch>
          </p:blipFill>
          <p:spPr>
            <a:xfrm>
              <a:off x="3653367" y="126232"/>
              <a:ext cx="3139243" cy="1205245"/>
            </a:xfrm>
            <a:prstGeom prst="rect"/>
          </p:spPr>
        </p:pic>
        <p:pic>
          <p:nvPicPr>
            <p:cNvPr id="2097298" name="Picture 14"/>
            <p:cNvPicPr>
              <a:picLocks noChangeAspect="1"/>
            </p:cNvPicPr>
            <p:nvPr/>
          </p:nvPicPr>
          <p:blipFill>
            <a:blip xmlns:r="http://schemas.openxmlformats.org/officeDocument/2006/relationships" r:embed="rId9"/>
            <a:srcRect/>
            <a:stretch>
              <a:fillRect/>
            </a:stretch>
          </p:blipFill>
          <p:spPr>
            <a:xfrm>
              <a:off x="7224393" y="73660"/>
              <a:ext cx="2858886" cy="1310389"/>
            </a:xfrm>
            <a:prstGeom prst="rect"/>
          </p:spPr>
        </p:pic>
        <p:pic>
          <p:nvPicPr>
            <p:cNvPr id="2097299" name="Picture 15"/>
            <p:cNvPicPr>
              <a:picLocks noChangeAspect="1"/>
            </p:cNvPicPr>
            <p:nvPr/>
          </p:nvPicPr>
          <p:blipFill>
            <a:blip xmlns:r="http://schemas.openxmlformats.org/officeDocument/2006/relationships" r:embed="rId10"/>
            <a:srcRect/>
            <a:stretch>
              <a:fillRect/>
            </a:stretch>
          </p:blipFill>
          <p:spPr>
            <a:xfrm>
              <a:off x="10917028" y="0"/>
              <a:ext cx="2662953" cy="1331477"/>
            </a:xfrm>
            <a:prstGeom prst="rect"/>
          </p:spPr>
        </p:pic>
      </p:grpSp>
      <p:sp>
        <p:nvSpPr>
          <p:cNvPr id="1049048" name="TextBox 16"/>
          <p:cNvSpPr txBox="1"/>
          <p:nvPr/>
        </p:nvSpPr>
        <p:spPr>
          <a:xfrm>
            <a:off x="842095" y="638974"/>
            <a:ext cx="9597305" cy="1664686"/>
          </a:xfrm>
          <a:prstGeom prst="rect"/>
        </p:spPr>
        <p:txBody>
          <a:bodyPr anchor="t" bIns="0" lIns="0" rIns="0" rtlCol="0" tIns="0" wrap="square">
            <a:spAutoFit/>
          </a:bodyPr>
          <a:p>
            <a:pPr indent="0" lvl="0" marL="0">
              <a:lnSpc>
                <a:spcPts val="6600"/>
              </a:lnSpc>
              <a:spcBef>
                <a:spcPct val="0"/>
              </a:spcBef>
            </a:pPr>
            <a:r>
              <a:rPr dirty="0" sz="5400" lang="ru-RU" spc="20">
                <a:solidFill>
                  <a:srgbClr val="05497C"/>
                </a:solidFill>
                <a:latin typeface="Fira Sans Medium Bold"/>
              </a:rPr>
              <a:t>КЛЮЧЕВЫЕ ПАРТНЕРЫ «ЕВРОПАК»</a:t>
            </a:r>
            <a:endParaRPr dirty="0" sz="5400" lang="en-US" spc="20">
              <a:solidFill>
                <a:srgbClr val="05497C"/>
              </a:solidFill>
              <a:latin typeface="Fira Sans Medium Bold"/>
            </a:endParaRPr>
          </a:p>
        </p:txBody>
      </p:sp>
      <p:pic>
        <p:nvPicPr>
          <p:cNvPr id="2097300" name="Рисунок 17"/>
          <p:cNvPicPr>
            <a:picLocks noChangeAspect="1"/>
          </p:cNvPicPr>
          <p:nvPr/>
        </p:nvPicPr>
        <p:blipFill>
          <a:blip xmlns:r="http://schemas.openxmlformats.org/officeDocument/2006/relationships" r:embed="rId11"/>
          <a:stretch>
            <a:fillRect/>
          </a:stretch>
        </p:blipFill>
        <p:spPr>
          <a:xfrm>
            <a:off x="5031413" y="4679110"/>
            <a:ext cx="1775689" cy="1775689"/>
          </a:xfrm>
          <a:prstGeom prst="rect"/>
        </p:spPr>
      </p:pic>
      <p:pic>
        <p:nvPicPr>
          <p:cNvPr id="2097301" name="Рисунок 19"/>
          <p:cNvPicPr>
            <a:picLocks noChangeAspect="1"/>
          </p:cNvPicPr>
          <p:nvPr/>
        </p:nvPicPr>
        <p:blipFill>
          <a:blip xmlns:r="http://schemas.openxmlformats.org/officeDocument/2006/relationships" r:embed="rId12"/>
          <a:stretch>
            <a:fillRect/>
          </a:stretch>
        </p:blipFill>
        <p:spPr>
          <a:xfrm>
            <a:off x="2971320" y="5163909"/>
            <a:ext cx="1771902" cy="916502"/>
          </a:xfrm>
          <a:prstGeom prst="rect"/>
        </p:spPr>
      </p:pic>
      <p:pic>
        <p:nvPicPr>
          <p:cNvPr id="2097302" name="Рисунок 25"/>
          <p:cNvPicPr>
            <a:picLocks noChangeAspect="1"/>
          </p:cNvPicPr>
          <p:nvPr/>
        </p:nvPicPr>
        <p:blipFill>
          <a:blip xmlns:r="http://schemas.openxmlformats.org/officeDocument/2006/relationships" r:embed="rId13"/>
          <a:stretch>
            <a:fillRect/>
          </a:stretch>
        </p:blipFill>
        <p:spPr>
          <a:xfrm>
            <a:off x="270868" y="5143500"/>
            <a:ext cx="2388243" cy="788120"/>
          </a:xfrm>
          <a:prstGeom prst="rect"/>
        </p:spPr>
      </p:pic>
      <p:pic>
        <p:nvPicPr>
          <p:cNvPr id="2097303" name="Рисунок 27"/>
          <p:cNvPicPr>
            <a:picLocks noChangeAspect="1"/>
          </p:cNvPicPr>
          <p:nvPr/>
        </p:nvPicPr>
        <p:blipFill>
          <a:blip xmlns:r="http://schemas.openxmlformats.org/officeDocument/2006/relationships" r:embed="rId14"/>
          <a:stretch>
            <a:fillRect/>
          </a:stretch>
        </p:blipFill>
        <p:spPr>
          <a:xfrm>
            <a:off x="6941736" y="4626668"/>
            <a:ext cx="1606700" cy="1606700"/>
          </a:xfrm>
          <a:prstGeom prst="rect"/>
        </p:spPr>
      </p:pic>
      <p:cxnSp>
        <p:nvCxnSpPr>
          <p:cNvPr id="3145787" name="Прямая соединительная линия 26"/>
          <p:cNvCxnSpPr>
            <a:cxnSpLocks/>
          </p:cNvCxnSpPr>
          <p:nvPr/>
        </p:nvCxnSpPr>
        <p:spPr>
          <a:xfrm>
            <a:off x="768486" y="2857500"/>
            <a:ext cx="10228883" cy="0"/>
          </a:xfrm>
          <a:prstGeom prst="line"/>
          <a:ln w="38100" cap="rnd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097304" name="Picture 2"/>
          <p:cNvPicPr>
            <a:picLocks noChangeAspect="1"/>
          </p:cNvPicPr>
          <p:nvPr/>
        </p:nvPicPr>
        <p:blipFill>
          <a:blip xmlns:r="http://schemas.openxmlformats.org/officeDocument/2006/relationships" r:embed="rId15"/>
          <a:srcRect/>
          <a:stretch>
            <a:fillRect/>
          </a:stretch>
        </p:blipFill>
        <p:spPr>
          <a:xfrm>
            <a:off x="-12370" y="9458895"/>
            <a:ext cx="1539384" cy="865007"/>
          </a:xfrm>
          <a:prstGeom prst="rect"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9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305" name="Picture 2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/>
        </p:spPr>
      </p:pic>
      <p:grpSp>
        <p:nvGrpSpPr>
          <p:cNvPr id="291" name="Group 3"/>
          <p:cNvGrpSpPr>
            <a:grpSpLocks noChangeAspect="1"/>
          </p:cNvGrpSpPr>
          <p:nvPr/>
        </p:nvGrpSpPr>
        <p:grpSpPr>
          <a:xfrm>
            <a:off x="11765198" y="-9471"/>
            <a:ext cx="11890308" cy="10296471"/>
            <a:chOff x="0" y="0"/>
            <a:chExt cx="4282440" cy="3708400"/>
          </a:xfrm>
        </p:grpSpPr>
        <p:sp>
          <p:nvSpPr>
            <p:cNvPr id="1049049" name="Freeform 4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ah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xmlns:r="http://schemas.openxmlformats.org/officeDocument/2006/relationships" r:embed="rId2"/>
              <a:stretch>
                <a:fillRect l="-7730" r="-7730"/>
              </a:stretch>
            </a:blipFill>
          </p:spPr>
        </p:sp>
      </p:grpSp>
      <p:grpSp>
        <p:nvGrpSpPr>
          <p:cNvPr id="292" name="Group 8"/>
          <p:cNvGrpSpPr/>
          <p:nvPr/>
        </p:nvGrpSpPr>
        <p:grpSpPr>
          <a:xfrm>
            <a:off x="1383958" y="4339417"/>
            <a:ext cx="10150893" cy="1995974"/>
            <a:chOff x="0" y="0"/>
            <a:chExt cx="13534523" cy="2661299"/>
          </a:xfrm>
        </p:grpSpPr>
        <p:pic>
          <p:nvPicPr>
            <p:cNvPr id="2097306" name="Picture 9"/>
            <p:cNvPicPr>
              <a:picLocks noChangeAspect="1"/>
            </p:cNvPicPr>
            <p:nvPr/>
          </p:nvPicPr>
          <p:blipFill>
            <a:blip xmlns:r="http://schemas.openxmlformats.org/officeDocument/2006/relationships" r:embed="rId3"/>
            <a:srcRect/>
            <a:stretch>
              <a:fillRect/>
            </a:stretch>
          </p:blipFill>
          <p:spPr>
            <a:xfrm>
              <a:off x="0" y="0"/>
              <a:ext cx="2426716" cy="2661299"/>
            </a:xfrm>
            <a:prstGeom prst="rect"/>
          </p:spPr>
        </p:pic>
        <p:pic>
          <p:nvPicPr>
            <p:cNvPr id="2097307" name="Picture 10"/>
            <p:cNvPicPr>
              <a:picLocks noChangeAspect="1"/>
            </p:cNvPicPr>
            <p:nvPr/>
          </p:nvPicPr>
          <p:blipFill>
            <a:blip xmlns:r="http://schemas.openxmlformats.org/officeDocument/2006/relationships" r:embed="rId4"/>
            <a:srcRect/>
            <a:stretch>
              <a:fillRect/>
            </a:stretch>
          </p:blipFill>
          <p:spPr>
            <a:xfrm>
              <a:off x="3102689" y="0"/>
              <a:ext cx="2432261" cy="2661299"/>
            </a:xfrm>
            <a:prstGeom prst="rect"/>
          </p:spPr>
        </p:pic>
        <p:pic>
          <p:nvPicPr>
            <p:cNvPr id="2097308" name="Picture 11"/>
            <p:cNvPicPr>
              <a:picLocks noChangeAspect="1"/>
            </p:cNvPicPr>
            <p:nvPr/>
          </p:nvPicPr>
          <p:blipFill>
            <a:blip xmlns:r="http://schemas.openxmlformats.org/officeDocument/2006/relationships" r:embed="rId5"/>
            <a:srcRect/>
            <a:stretch>
              <a:fillRect/>
            </a:stretch>
          </p:blipFill>
          <p:spPr>
            <a:xfrm>
              <a:off x="6373951" y="295090"/>
              <a:ext cx="1867334" cy="2366209"/>
            </a:xfrm>
            <a:prstGeom prst="rect"/>
          </p:spPr>
        </p:pic>
        <p:pic>
          <p:nvPicPr>
            <p:cNvPr id="2097309" name="Picture 12"/>
            <p:cNvPicPr>
              <a:picLocks noChangeAspect="1"/>
            </p:cNvPicPr>
            <p:nvPr/>
          </p:nvPicPr>
          <p:blipFill>
            <a:blip xmlns:r="http://schemas.openxmlformats.org/officeDocument/2006/relationships" r:embed="rId6"/>
            <a:srcRect/>
            <a:stretch>
              <a:fillRect/>
            </a:stretch>
          </p:blipFill>
          <p:spPr>
            <a:xfrm>
              <a:off x="8995316" y="777962"/>
              <a:ext cx="4539207" cy="839753"/>
            </a:xfrm>
            <a:prstGeom prst="rect"/>
          </p:spPr>
        </p:pic>
      </p:grpSp>
      <p:sp>
        <p:nvSpPr>
          <p:cNvPr id="1049050" name="TextBox 27"/>
          <p:cNvSpPr txBox="1"/>
          <p:nvPr/>
        </p:nvSpPr>
        <p:spPr>
          <a:xfrm>
            <a:off x="1397405" y="2673645"/>
            <a:ext cx="9323866" cy="1553845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dirty="0" sz="2199" lang="en-US" spc="10" err="1">
                <a:solidFill>
                  <a:srgbClr val="000000"/>
                </a:solidFill>
                <a:latin typeface="Fira Sans Light"/>
              </a:rPr>
              <a:t>Транспортная</a:t>
            </a:r>
            <a:r>
              <a:rPr dirty="0" sz="2199" lang="en-US" spc="10">
                <a:solidFill>
                  <a:srgbClr val="000000"/>
                </a:solidFill>
                <a:latin typeface="Fira Sans Light"/>
              </a:rPr>
              <a:t> </a:t>
            </a:r>
            <a:r>
              <a:rPr dirty="0" sz="2199" lang="en-US" spc="10" err="1">
                <a:solidFill>
                  <a:srgbClr val="000000"/>
                </a:solidFill>
                <a:latin typeface="Fira Sans Light"/>
              </a:rPr>
              <a:t>программа</a:t>
            </a:r>
            <a:r>
              <a:rPr dirty="0" sz="2199" lang="en-US" spc="10">
                <a:solidFill>
                  <a:srgbClr val="000000"/>
                </a:solidFill>
                <a:latin typeface="Fira Sans Light"/>
              </a:rPr>
              <a:t> «</a:t>
            </a:r>
            <a:r>
              <a:rPr dirty="0" sz="2199" lang="en-US" spc="10" err="1">
                <a:solidFill>
                  <a:srgbClr val="000000"/>
                </a:solidFill>
                <a:latin typeface="Fira Sans Light"/>
              </a:rPr>
              <a:t>Европак</a:t>
            </a:r>
            <a:r>
              <a:rPr dirty="0" sz="2199" lang="en-US" spc="10">
                <a:solidFill>
                  <a:srgbClr val="000000"/>
                </a:solidFill>
                <a:latin typeface="Fira Sans Light"/>
              </a:rPr>
              <a:t>» </a:t>
            </a:r>
            <a:r>
              <a:rPr dirty="0" sz="2199" lang="en-US" spc="10" err="1">
                <a:solidFill>
                  <a:srgbClr val="000000"/>
                </a:solidFill>
                <a:latin typeface="Fira Sans Light"/>
              </a:rPr>
              <a:t>поддерживается</a:t>
            </a:r>
            <a:r>
              <a:rPr dirty="0" sz="2199" lang="en-US" spc="10">
                <a:solidFill>
                  <a:srgbClr val="000000"/>
                </a:solidFill>
                <a:latin typeface="Fira Sans Light"/>
              </a:rPr>
              <a:t> </a:t>
            </a:r>
            <a:r>
              <a:rPr dirty="0" sz="2199" lang="en-US" spc="10" err="1">
                <a:solidFill>
                  <a:srgbClr val="000000"/>
                </a:solidFill>
                <a:latin typeface="Fira Sans Light"/>
              </a:rPr>
              <a:t>Министерством</a:t>
            </a:r>
            <a:r>
              <a:rPr dirty="0" sz="2199" lang="en-US" spc="10">
                <a:solidFill>
                  <a:srgbClr val="000000"/>
                </a:solidFill>
                <a:latin typeface="Fira Sans Light"/>
              </a:rPr>
              <a:t> </a:t>
            </a:r>
            <a:r>
              <a:rPr dirty="0" sz="2199" lang="en-US" spc="10" err="1">
                <a:solidFill>
                  <a:srgbClr val="000000"/>
                </a:solidFill>
                <a:latin typeface="Fira Sans Light"/>
              </a:rPr>
              <a:t>сельского</a:t>
            </a:r>
            <a:r>
              <a:rPr dirty="0" sz="2199" lang="en-US" spc="10">
                <a:solidFill>
                  <a:srgbClr val="000000"/>
                </a:solidFill>
                <a:latin typeface="Fira Sans Light"/>
              </a:rPr>
              <a:t> </a:t>
            </a:r>
            <a:r>
              <a:rPr dirty="0" sz="2199" lang="en-US" spc="10" err="1">
                <a:solidFill>
                  <a:srgbClr val="000000"/>
                </a:solidFill>
                <a:latin typeface="Fira Sans Light"/>
              </a:rPr>
              <a:t>хозяйства</a:t>
            </a:r>
            <a:r>
              <a:rPr dirty="0" sz="2199" lang="en-US" spc="10">
                <a:solidFill>
                  <a:srgbClr val="000000"/>
                </a:solidFill>
                <a:latin typeface="Fira Sans Light"/>
              </a:rPr>
              <a:t>, </a:t>
            </a:r>
            <a:r>
              <a:rPr dirty="0" sz="2199" lang="en-US" spc="10" err="1">
                <a:solidFill>
                  <a:srgbClr val="000000"/>
                </a:solidFill>
                <a:latin typeface="Fira Sans Light"/>
              </a:rPr>
              <a:t>Министерством</a:t>
            </a:r>
            <a:r>
              <a:rPr dirty="0" sz="2199" lang="en-US" spc="10">
                <a:solidFill>
                  <a:srgbClr val="000000"/>
                </a:solidFill>
                <a:latin typeface="Fira Sans Light"/>
              </a:rPr>
              <a:t> </a:t>
            </a:r>
            <a:r>
              <a:rPr dirty="0" sz="2199" lang="en-US" spc="10" err="1">
                <a:solidFill>
                  <a:srgbClr val="000000"/>
                </a:solidFill>
                <a:latin typeface="Fira Sans Light"/>
              </a:rPr>
              <a:t>транспорта</a:t>
            </a:r>
            <a:r>
              <a:rPr dirty="0" sz="2199" lang="en-US" spc="10">
                <a:solidFill>
                  <a:srgbClr val="000000"/>
                </a:solidFill>
                <a:latin typeface="Fira Sans Light"/>
              </a:rPr>
              <a:t>, </a:t>
            </a:r>
            <a:r>
              <a:rPr dirty="0" sz="2199" lang="en-US" spc="10" err="1">
                <a:solidFill>
                  <a:srgbClr val="000000"/>
                </a:solidFill>
                <a:latin typeface="Fira Sans Light"/>
              </a:rPr>
              <a:t>Министерством</a:t>
            </a:r>
            <a:r>
              <a:rPr dirty="0" sz="2199" lang="en-US" spc="10">
                <a:solidFill>
                  <a:srgbClr val="000000"/>
                </a:solidFill>
                <a:latin typeface="Fira Sans Light"/>
              </a:rPr>
              <a:t> </a:t>
            </a:r>
            <a:r>
              <a:rPr dirty="0" sz="2199" lang="en-US" spc="10" err="1">
                <a:solidFill>
                  <a:srgbClr val="000000"/>
                </a:solidFill>
                <a:latin typeface="Fira Sans Light"/>
              </a:rPr>
              <a:t>промышленности</a:t>
            </a:r>
            <a:r>
              <a:rPr dirty="0" sz="2199" lang="en-US" spc="10">
                <a:solidFill>
                  <a:srgbClr val="000000"/>
                </a:solidFill>
                <a:latin typeface="Fira Sans Light"/>
              </a:rPr>
              <a:t> и </a:t>
            </a:r>
            <a:r>
              <a:rPr dirty="0" sz="2199" lang="en-US" spc="10" err="1">
                <a:solidFill>
                  <a:srgbClr val="000000"/>
                </a:solidFill>
                <a:latin typeface="Fira Sans Light"/>
              </a:rPr>
              <a:t>торговли</a:t>
            </a:r>
            <a:r>
              <a:rPr dirty="0" sz="2199" lang="en-US" spc="10">
                <a:solidFill>
                  <a:srgbClr val="000000"/>
                </a:solidFill>
                <a:latin typeface="Fira Sans Light"/>
              </a:rPr>
              <a:t>, </a:t>
            </a:r>
            <a:r>
              <a:rPr dirty="0" sz="2199" lang="en-US" spc="10" err="1">
                <a:solidFill>
                  <a:srgbClr val="000000"/>
                </a:solidFill>
                <a:latin typeface="Fira Sans Light"/>
              </a:rPr>
              <a:t>Российским</a:t>
            </a:r>
            <a:r>
              <a:rPr dirty="0" sz="2199" lang="en-US" spc="10">
                <a:solidFill>
                  <a:srgbClr val="000000"/>
                </a:solidFill>
                <a:latin typeface="Fira Sans Light"/>
              </a:rPr>
              <a:t> </a:t>
            </a:r>
            <a:r>
              <a:rPr dirty="0" sz="2199" lang="en-US" spc="10" err="1">
                <a:solidFill>
                  <a:srgbClr val="000000"/>
                </a:solidFill>
                <a:latin typeface="Fira Sans Light"/>
              </a:rPr>
              <a:t>экспортным</a:t>
            </a:r>
            <a:r>
              <a:rPr dirty="0" sz="2199" lang="en-US" spc="10">
                <a:solidFill>
                  <a:srgbClr val="000000"/>
                </a:solidFill>
                <a:latin typeface="Fira Sans Light"/>
              </a:rPr>
              <a:t> </a:t>
            </a:r>
            <a:r>
              <a:rPr dirty="0" sz="2199" lang="en-US" spc="10" err="1">
                <a:solidFill>
                  <a:srgbClr val="000000"/>
                </a:solidFill>
                <a:latin typeface="Fira Sans Light"/>
              </a:rPr>
              <a:t>центром</a:t>
            </a:r>
            <a:r>
              <a:rPr dirty="0" sz="2199" lang="en-US" spc="10">
                <a:solidFill>
                  <a:srgbClr val="000000"/>
                </a:solidFill>
                <a:latin typeface="Fira Sans Light"/>
              </a:rPr>
              <a:t> (РЭЦ), а </a:t>
            </a:r>
            <a:r>
              <a:rPr dirty="0" sz="2199" lang="en-US" spc="10" err="1">
                <a:solidFill>
                  <a:srgbClr val="000000"/>
                </a:solidFill>
                <a:latin typeface="Fira Sans Light"/>
              </a:rPr>
              <a:t>также</a:t>
            </a:r>
            <a:r>
              <a:rPr dirty="0" sz="2199" lang="en-US" spc="10">
                <a:solidFill>
                  <a:srgbClr val="000000"/>
                </a:solidFill>
                <a:latin typeface="Fira Sans Light"/>
              </a:rPr>
              <a:t> </a:t>
            </a:r>
            <a:r>
              <a:rPr dirty="0" sz="2199" lang="en-US" spc="10" err="1">
                <a:solidFill>
                  <a:srgbClr val="000000"/>
                </a:solidFill>
                <a:latin typeface="Fira Sans Light"/>
              </a:rPr>
              <a:t>отраслевыми</a:t>
            </a:r>
            <a:r>
              <a:rPr dirty="0" sz="2199" lang="en-US" spc="10">
                <a:solidFill>
                  <a:srgbClr val="000000"/>
                </a:solidFill>
                <a:latin typeface="Fira Sans Light"/>
              </a:rPr>
              <a:t> </a:t>
            </a:r>
            <a:r>
              <a:rPr dirty="0" sz="2199" lang="en-US" spc="10" err="1">
                <a:solidFill>
                  <a:srgbClr val="000000"/>
                </a:solidFill>
                <a:latin typeface="Fira Sans Light"/>
              </a:rPr>
              <a:t>союзами</a:t>
            </a:r>
            <a:endParaRPr dirty="0" sz="2199" lang="en-US" spc="10">
              <a:solidFill>
                <a:srgbClr val="000000"/>
              </a:solidFill>
              <a:latin typeface="Fira Sans Light"/>
            </a:endParaRPr>
          </a:p>
        </p:txBody>
      </p:sp>
      <p:sp>
        <p:nvSpPr>
          <p:cNvPr id="1049051" name="TextBox 28"/>
          <p:cNvSpPr txBox="1"/>
          <p:nvPr/>
        </p:nvSpPr>
        <p:spPr>
          <a:xfrm>
            <a:off x="927171" y="6920325"/>
            <a:ext cx="10931220" cy="772795"/>
          </a:xfrm>
          <a:prstGeom prst="rect"/>
        </p:spPr>
        <p:txBody>
          <a:bodyPr anchor="t" bIns="0" lIns="0" rIns="0" rtlCol="0" tIns="0" wrap="square">
            <a:spAutoFit/>
          </a:bodyPr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dirty="0" sz="2199" lang="en-US" spc="10">
                <a:solidFill>
                  <a:srgbClr val="000000"/>
                </a:solidFill>
                <a:latin typeface="Fira Sans Light"/>
              </a:rPr>
              <a:t>«</a:t>
            </a:r>
            <a:r>
              <a:rPr dirty="0" sz="2199" lang="en-US" spc="10" err="1">
                <a:solidFill>
                  <a:srgbClr val="000000"/>
                </a:solidFill>
                <a:latin typeface="Fira Sans Light"/>
              </a:rPr>
              <a:t>Европак</a:t>
            </a:r>
            <a:r>
              <a:rPr dirty="0" sz="2199" lang="en-US" spc="10">
                <a:solidFill>
                  <a:srgbClr val="000000"/>
                </a:solidFill>
                <a:latin typeface="Fira Sans Light"/>
              </a:rPr>
              <a:t>» — </a:t>
            </a:r>
            <a:r>
              <a:rPr dirty="0" sz="2199" lang="ru-RU" spc="10">
                <a:solidFill>
                  <a:srgbClr val="000000"/>
                </a:solidFill>
                <a:latin typeface="Fira Sans Light"/>
              </a:rPr>
              <a:t>участник</a:t>
            </a:r>
            <a:r>
              <a:rPr dirty="0" sz="2199" lang="en-US" spc="10">
                <a:solidFill>
                  <a:srgbClr val="000000"/>
                </a:solidFill>
                <a:latin typeface="Fira Sans Light"/>
              </a:rPr>
              <a:t> </a:t>
            </a:r>
            <a:r>
              <a:rPr dirty="0" sz="2199" lang="ru-RU" spc="10" err="1">
                <a:solidFill>
                  <a:srgbClr val="000000"/>
                </a:solidFill>
                <a:latin typeface="Fira Sans Light"/>
              </a:rPr>
              <a:t>Союзнапитки</a:t>
            </a:r>
            <a:r>
              <a:rPr dirty="0" sz="2199" lang="ru-RU" spc="10">
                <a:solidFill>
                  <a:srgbClr val="000000"/>
                </a:solidFill>
                <a:latin typeface="Fira Sans Light"/>
              </a:rPr>
              <a:t>, </a:t>
            </a:r>
            <a:r>
              <a:rPr dirty="0" sz="2199" lang="en-US" spc="10" err="1">
                <a:solidFill>
                  <a:srgbClr val="000000"/>
                </a:solidFill>
                <a:latin typeface="Fira Sans Light"/>
              </a:rPr>
              <a:t>Российского</a:t>
            </a:r>
            <a:r>
              <a:rPr dirty="0" sz="2199" lang="en-US" spc="10">
                <a:solidFill>
                  <a:srgbClr val="000000"/>
                </a:solidFill>
                <a:latin typeface="Fira Sans Light"/>
              </a:rPr>
              <a:t> </a:t>
            </a:r>
            <a:r>
              <a:rPr dirty="0" sz="2199" lang="en-US" spc="10" err="1">
                <a:solidFill>
                  <a:srgbClr val="000000"/>
                </a:solidFill>
                <a:latin typeface="Fira Sans Light"/>
              </a:rPr>
              <a:t>союза</a:t>
            </a:r>
            <a:r>
              <a:rPr dirty="0" sz="2199" lang="en-US" spc="10">
                <a:solidFill>
                  <a:srgbClr val="000000"/>
                </a:solidFill>
                <a:latin typeface="Fira Sans Light"/>
              </a:rPr>
              <a:t> </a:t>
            </a:r>
            <a:r>
              <a:rPr dirty="0" sz="2199" lang="en-US" spc="10" err="1">
                <a:solidFill>
                  <a:srgbClr val="000000"/>
                </a:solidFill>
                <a:latin typeface="Fira Sans Light"/>
              </a:rPr>
              <a:t>химиков</a:t>
            </a:r>
            <a:r>
              <a:rPr dirty="0" sz="2199" lang="en-US" spc="10">
                <a:solidFill>
                  <a:srgbClr val="000000"/>
                </a:solidFill>
                <a:latin typeface="Fira Sans Light"/>
              </a:rPr>
              <a:t>, </a:t>
            </a:r>
            <a:r>
              <a:rPr dirty="0" sz="2199" lang="en-US" spc="10" err="1">
                <a:solidFill>
                  <a:srgbClr val="000000"/>
                </a:solidFill>
                <a:latin typeface="Fira Sans Light"/>
              </a:rPr>
              <a:t>Масложирового</a:t>
            </a:r>
            <a:r>
              <a:rPr dirty="0" sz="2199" lang="en-US" spc="10">
                <a:solidFill>
                  <a:srgbClr val="000000"/>
                </a:solidFill>
                <a:latin typeface="Fira Sans Light"/>
              </a:rPr>
              <a:t> </a:t>
            </a:r>
            <a:r>
              <a:rPr dirty="0" sz="2199" lang="en-US" spc="10" err="1">
                <a:solidFill>
                  <a:srgbClr val="000000"/>
                </a:solidFill>
                <a:latin typeface="Fira Sans Light"/>
              </a:rPr>
              <a:t>союза</a:t>
            </a:r>
            <a:r>
              <a:rPr dirty="0" sz="2199" lang="en-US" spc="10">
                <a:solidFill>
                  <a:srgbClr val="000000"/>
                </a:solidFill>
                <a:latin typeface="Fira Sans Light"/>
              </a:rPr>
              <a:t> </a:t>
            </a:r>
            <a:r>
              <a:rPr dirty="0" sz="2199" lang="en-US" spc="10" err="1">
                <a:solidFill>
                  <a:srgbClr val="000000"/>
                </a:solidFill>
                <a:latin typeface="Fira Sans Light"/>
              </a:rPr>
              <a:t>России</a:t>
            </a:r>
            <a:r>
              <a:rPr dirty="0" sz="2199" lang="en-US" spc="10">
                <a:solidFill>
                  <a:srgbClr val="000000"/>
                </a:solidFill>
                <a:latin typeface="Fira Sans Light"/>
              </a:rPr>
              <a:t>, </a:t>
            </a:r>
            <a:r>
              <a:rPr dirty="0" sz="2199" lang="en-US" spc="10" err="1">
                <a:solidFill>
                  <a:srgbClr val="000000"/>
                </a:solidFill>
                <a:latin typeface="Fira Sans Light"/>
              </a:rPr>
              <a:t>Российского</a:t>
            </a:r>
            <a:r>
              <a:rPr dirty="0" sz="2199" lang="en-US" spc="10">
                <a:solidFill>
                  <a:srgbClr val="000000"/>
                </a:solidFill>
                <a:latin typeface="Fira Sans Light"/>
              </a:rPr>
              <a:t> </a:t>
            </a:r>
            <a:r>
              <a:rPr dirty="0" sz="2199" lang="en-US" spc="10" err="1">
                <a:solidFill>
                  <a:srgbClr val="000000"/>
                </a:solidFill>
                <a:latin typeface="Fira Sans Light"/>
              </a:rPr>
              <a:t>зернового</a:t>
            </a:r>
            <a:r>
              <a:rPr dirty="0" sz="2199" lang="en-US" spc="10">
                <a:solidFill>
                  <a:srgbClr val="000000"/>
                </a:solidFill>
                <a:latin typeface="Fira Sans Light"/>
              </a:rPr>
              <a:t> </a:t>
            </a:r>
            <a:r>
              <a:rPr dirty="0" sz="2199" lang="en-US" spc="10" err="1">
                <a:solidFill>
                  <a:srgbClr val="000000"/>
                </a:solidFill>
                <a:latin typeface="Fira Sans Light"/>
              </a:rPr>
              <a:t>союза</a:t>
            </a:r>
            <a:r>
              <a:rPr dirty="0" sz="2199" lang="en-US" spc="10">
                <a:solidFill>
                  <a:srgbClr val="000000"/>
                </a:solidFill>
                <a:latin typeface="Fira Sans Light"/>
              </a:rPr>
              <a:t> и </a:t>
            </a:r>
            <a:r>
              <a:rPr dirty="0" sz="2199" lang="en-US" spc="10" err="1">
                <a:solidFill>
                  <a:srgbClr val="000000"/>
                </a:solidFill>
                <a:latin typeface="Fira Sans Light"/>
              </a:rPr>
              <a:t>других</a:t>
            </a:r>
            <a:endParaRPr dirty="0" sz="2199" lang="en-US" spc="10">
              <a:solidFill>
                <a:srgbClr val="000000"/>
              </a:solidFill>
              <a:latin typeface="Fira Sans Light"/>
            </a:endParaRPr>
          </a:p>
        </p:txBody>
      </p:sp>
      <p:grpSp>
        <p:nvGrpSpPr>
          <p:cNvPr id="293" name="Group 20"/>
          <p:cNvGrpSpPr/>
          <p:nvPr/>
        </p:nvGrpSpPr>
        <p:grpSpPr>
          <a:xfrm>
            <a:off x="1383958" y="7762815"/>
            <a:ext cx="9316962" cy="1649041"/>
            <a:chOff x="27748" y="90095"/>
            <a:chExt cx="12422616" cy="2198721"/>
          </a:xfrm>
        </p:grpSpPr>
        <p:pic>
          <p:nvPicPr>
            <p:cNvPr id="2097310" name="Picture 22"/>
            <p:cNvPicPr>
              <a:picLocks noChangeAspect="1"/>
            </p:cNvPicPr>
            <p:nvPr/>
          </p:nvPicPr>
          <p:blipFill>
            <a:blip xmlns:r="http://schemas.openxmlformats.org/officeDocument/2006/relationships" r:embed="rId7"/>
            <a:srcRect/>
            <a:stretch>
              <a:fillRect/>
            </a:stretch>
          </p:blipFill>
          <p:spPr>
            <a:xfrm>
              <a:off x="2131623" y="181459"/>
              <a:ext cx="3723759" cy="2064990"/>
            </a:xfrm>
            <a:prstGeom prst="rect"/>
          </p:spPr>
        </p:pic>
        <p:pic>
          <p:nvPicPr>
            <p:cNvPr id="2097311" name="Picture 23"/>
            <p:cNvPicPr>
              <a:picLocks noChangeAspect="1"/>
            </p:cNvPicPr>
            <p:nvPr/>
          </p:nvPicPr>
          <p:blipFill>
            <a:blip xmlns:r="http://schemas.openxmlformats.org/officeDocument/2006/relationships" r:embed="rId8"/>
            <a:srcRect/>
            <a:stretch>
              <a:fillRect/>
            </a:stretch>
          </p:blipFill>
          <p:spPr>
            <a:xfrm>
              <a:off x="27748" y="213045"/>
              <a:ext cx="1895449" cy="1873436"/>
            </a:xfrm>
            <a:prstGeom prst="rect"/>
          </p:spPr>
        </p:pic>
        <p:pic>
          <p:nvPicPr>
            <p:cNvPr id="2097312" name="Picture 24"/>
            <p:cNvPicPr>
              <a:picLocks noChangeAspect="1"/>
            </p:cNvPicPr>
            <p:nvPr/>
          </p:nvPicPr>
          <p:blipFill>
            <a:blip xmlns:r="http://schemas.openxmlformats.org/officeDocument/2006/relationships" r:embed="rId9"/>
            <a:srcRect/>
            <a:stretch>
              <a:fillRect/>
            </a:stretch>
          </p:blipFill>
          <p:spPr>
            <a:xfrm>
              <a:off x="9358413" y="90095"/>
              <a:ext cx="3091951" cy="2198721"/>
            </a:xfrm>
            <a:prstGeom prst="rect"/>
          </p:spPr>
        </p:pic>
      </p:grpSp>
      <p:pic>
        <p:nvPicPr>
          <p:cNvPr id="2097313" name="Рисунок 17"/>
          <p:cNvPicPr>
            <a:picLocks noChangeAspect="1"/>
          </p:cNvPicPr>
          <p:nvPr/>
        </p:nvPicPr>
        <p:blipFill>
          <a:blip xmlns:r="http://schemas.openxmlformats.org/officeDocument/2006/relationships" r:embed="rId10" cstate="print"/>
          <a:stretch>
            <a:fillRect/>
          </a:stretch>
        </p:blipFill>
        <p:spPr>
          <a:xfrm>
            <a:off x="5738666" y="7762815"/>
            <a:ext cx="2656738" cy="1589501"/>
          </a:xfrm>
          <a:prstGeom prst="rect"/>
        </p:spPr>
      </p:pic>
      <p:pic>
        <p:nvPicPr>
          <p:cNvPr id="2097314" name="Рисунок 29"/>
          <p:cNvPicPr>
            <a:picLocks noChangeAspect="1"/>
          </p:cNvPicPr>
          <p:nvPr/>
        </p:nvPicPr>
        <p:blipFill>
          <a:blip xmlns:r="http://schemas.openxmlformats.org/officeDocument/2006/relationships" r:embed="rId11"/>
          <a:stretch>
            <a:fillRect/>
          </a:stretch>
        </p:blipFill>
        <p:spPr>
          <a:xfrm>
            <a:off x="10488018" y="7598419"/>
            <a:ext cx="2340759" cy="1940031"/>
          </a:xfrm>
          <a:prstGeom prst="rect"/>
        </p:spPr>
      </p:pic>
      <p:sp>
        <p:nvSpPr>
          <p:cNvPr id="1049052" name="TextBox 16"/>
          <p:cNvSpPr txBox="1"/>
          <p:nvPr/>
        </p:nvSpPr>
        <p:spPr>
          <a:xfrm>
            <a:off x="842095" y="638974"/>
            <a:ext cx="9597305" cy="1664686"/>
          </a:xfrm>
          <a:prstGeom prst="rect"/>
        </p:spPr>
        <p:txBody>
          <a:bodyPr anchor="t" bIns="0" lIns="0" rIns="0" rtlCol="0" tIns="0" wrap="square">
            <a:spAutoFit/>
          </a:bodyPr>
          <a:p>
            <a:pPr indent="0" lvl="0" marL="0">
              <a:lnSpc>
                <a:spcPts val="6600"/>
              </a:lnSpc>
              <a:spcBef>
                <a:spcPct val="0"/>
              </a:spcBef>
            </a:pPr>
            <a:r>
              <a:rPr dirty="0" sz="5400" lang="ru-RU" spc="20">
                <a:solidFill>
                  <a:srgbClr val="05497C"/>
                </a:solidFill>
                <a:latin typeface="Fira Sans Medium Bold"/>
              </a:rPr>
              <a:t>ПОДДЕРЖКА ТРАНСПОРТНОЙ ПРОГРАММЫ «ЕВРОПАК»</a:t>
            </a:r>
            <a:endParaRPr dirty="0" sz="5400" lang="en-US" spc="20">
              <a:solidFill>
                <a:srgbClr val="05497C"/>
              </a:solidFill>
              <a:latin typeface="Fira Sans Medium Bold"/>
            </a:endParaRPr>
          </a:p>
        </p:txBody>
      </p:sp>
      <p:cxnSp>
        <p:nvCxnSpPr>
          <p:cNvPr id="3145788" name="Прямая соединительная линия 28"/>
          <p:cNvCxnSpPr>
            <a:cxnSpLocks/>
          </p:cNvCxnSpPr>
          <p:nvPr/>
        </p:nvCxnSpPr>
        <p:spPr>
          <a:xfrm>
            <a:off x="927171" y="2476500"/>
            <a:ext cx="10350429" cy="0"/>
          </a:xfrm>
          <a:prstGeom prst="line"/>
          <a:ln w="38100" cap="rnd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45789" name="Прямая соединительная линия 30"/>
          <p:cNvCxnSpPr>
            <a:cxnSpLocks/>
          </p:cNvCxnSpPr>
          <p:nvPr/>
        </p:nvCxnSpPr>
        <p:spPr>
          <a:xfrm>
            <a:off x="884123" y="6743700"/>
            <a:ext cx="10350429" cy="0"/>
          </a:xfrm>
          <a:prstGeom prst="line"/>
          <a:ln w="38100" cap="rnd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097315" name="Picture 2"/>
          <p:cNvPicPr>
            <a:picLocks noChangeAspect="1"/>
          </p:cNvPicPr>
          <p:nvPr/>
        </p:nvPicPr>
        <p:blipFill>
          <a:blip xmlns:r="http://schemas.openxmlformats.org/officeDocument/2006/relationships" r:embed="rId12"/>
          <a:srcRect/>
          <a:stretch>
            <a:fillRect/>
          </a:stretch>
        </p:blipFill>
        <p:spPr>
          <a:xfrm>
            <a:off x="-12370" y="9458895"/>
            <a:ext cx="1539384" cy="865007"/>
          </a:xfrm>
          <a:prstGeom prst="rect"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9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316" name="Picture 2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/>
        </p:spPr>
      </p:pic>
      <p:sp>
        <p:nvSpPr>
          <p:cNvPr id="1049056" name="AutoShape 3"/>
          <p:cNvSpPr/>
          <p:nvPr/>
        </p:nvSpPr>
        <p:spPr>
          <a:xfrm>
            <a:off x="0" y="0"/>
            <a:ext cx="7018652" cy="10287000"/>
          </a:xfrm>
          <a:prstGeom prst="rect"/>
          <a:solidFill>
            <a:srgbClr val="FEFEFE"/>
          </a:solidFill>
        </p:spPr>
      </p:sp>
      <p:grpSp>
        <p:nvGrpSpPr>
          <p:cNvPr id="297" name="Group 4"/>
          <p:cNvGrpSpPr/>
          <p:nvPr/>
        </p:nvGrpSpPr>
        <p:grpSpPr>
          <a:xfrm>
            <a:off x="2771517" y="2647804"/>
            <a:ext cx="7121663" cy="4852504"/>
            <a:chOff x="0" y="0"/>
            <a:chExt cx="9495551" cy="6470006"/>
          </a:xfrm>
        </p:grpSpPr>
        <p:pic>
          <p:nvPicPr>
            <p:cNvPr id="2097317" name="Picture 5"/>
            <p:cNvPicPr>
              <a:picLocks noChangeAspect="1"/>
            </p:cNvPicPr>
            <p:nvPr/>
          </p:nvPicPr>
          <p:blipFill>
            <a:blip xmlns:r="http://schemas.openxmlformats.org/officeDocument/2006/relationships" r:embed="rId2"/>
            <a:srcRect/>
            <a:stretch>
              <a:fillRect/>
            </a:stretch>
          </p:blipFill>
          <p:spPr>
            <a:xfrm>
              <a:off x="0" y="0"/>
              <a:ext cx="9495551" cy="5335716"/>
            </a:xfrm>
            <a:prstGeom prst="rect"/>
          </p:spPr>
        </p:pic>
        <p:sp>
          <p:nvSpPr>
            <p:cNvPr id="1049057" name="TextBox 6"/>
            <p:cNvSpPr txBox="1"/>
            <p:nvPr/>
          </p:nvSpPr>
          <p:spPr>
            <a:xfrm>
              <a:off x="395771" y="4812718"/>
              <a:ext cx="8704009" cy="1657287"/>
            </a:xfrm>
            <a:prstGeom prst="rect"/>
          </p:spPr>
          <p:txBody>
            <a:bodyPr anchor="t" bIns="0" lIns="0" rIns="0" rtlCol="0" tIns="0">
              <a:spAutoFit/>
            </a:bodyPr>
            <a:p>
              <a:pPr algn="ctr">
                <a:lnSpc>
                  <a:spcPts val="5085"/>
                </a:lnSpc>
              </a:pPr>
              <a:r>
                <a:rPr dirty="0" sz="3632" lang="en-US" spc="108" err="1">
                  <a:solidFill>
                    <a:srgbClr val="05497C"/>
                  </a:solidFill>
                  <a:latin typeface="Open Sans Light"/>
                </a:rPr>
                <a:t>Комплексный</a:t>
              </a:r>
              <a:r>
                <a:rPr dirty="0" sz="3632" lang="en-US" spc="108">
                  <a:solidFill>
                    <a:srgbClr val="05497C"/>
                  </a:solidFill>
                  <a:latin typeface="Open Sans Light"/>
                </a:rPr>
                <a:t> </a:t>
              </a:r>
              <a:r>
                <a:rPr dirty="0" sz="3632" lang="en-US" spc="108" err="1">
                  <a:solidFill>
                    <a:srgbClr val="05497C"/>
                  </a:solidFill>
                  <a:latin typeface="Open Sans Light"/>
                </a:rPr>
                <a:t>сервис</a:t>
              </a:r>
              <a:endParaRPr dirty="0" sz="3632" lang="en-US" spc="108">
                <a:solidFill>
                  <a:srgbClr val="05497C"/>
                </a:solidFill>
                <a:latin typeface="Open Sans Light"/>
              </a:endParaRPr>
            </a:p>
            <a:p>
              <a:pPr algn="ctr">
                <a:lnSpc>
                  <a:spcPts val="5085"/>
                </a:lnSpc>
              </a:pPr>
              <a:endParaRPr dirty="0" sz="3632" lang="en-US" spc="108">
                <a:solidFill>
                  <a:srgbClr val="05497C"/>
                </a:solidFill>
                <a:latin typeface="Open Sans Light"/>
              </a:endParaRPr>
            </a:p>
          </p:txBody>
        </p:sp>
      </p:grpSp>
      <p:pic>
        <p:nvPicPr>
          <p:cNvPr id="2097318" name="Picture 7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rcRect/>
          <a:stretch>
            <a:fillRect/>
          </a:stretch>
        </p:blipFill>
        <p:spPr>
          <a:xfrm>
            <a:off x="2651295" y="-3570720"/>
            <a:ext cx="7362108" cy="6532198"/>
          </a:xfrm>
          <a:prstGeom prst="rect"/>
        </p:spPr>
      </p:pic>
      <p:sp>
        <p:nvSpPr>
          <p:cNvPr id="1049058" name="TextBox 8"/>
          <p:cNvSpPr txBox="1"/>
          <p:nvPr/>
        </p:nvSpPr>
        <p:spPr>
          <a:xfrm>
            <a:off x="10348845" y="409097"/>
            <a:ext cx="3597835" cy="1763944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2799"/>
              </a:lnSpc>
            </a:pPr>
            <a:r>
              <a:rPr dirty="0" sz="1999" lang="en-US">
                <a:solidFill>
                  <a:srgbClr val="05497C"/>
                </a:solidFill>
                <a:latin typeface="Open Sans Light Bold"/>
              </a:rPr>
              <a:t>г. </a:t>
            </a:r>
            <a:r>
              <a:rPr dirty="0" sz="1999" lang="en-US" err="1">
                <a:solidFill>
                  <a:srgbClr val="05497C"/>
                </a:solidFill>
                <a:latin typeface="Open Sans Light Bold"/>
              </a:rPr>
              <a:t>Москва</a:t>
            </a:r>
            <a:endParaRPr dirty="0" sz="1999" lang="en-US">
              <a:solidFill>
                <a:srgbClr val="05497C"/>
              </a:solidFill>
              <a:latin typeface="Open Sans Light Bold"/>
            </a:endParaRPr>
          </a:p>
          <a:p>
            <a:pPr algn="ctr">
              <a:lnSpc>
                <a:spcPts val="2799"/>
              </a:lnSpc>
            </a:pPr>
            <a:r>
              <a:rPr dirty="0" sz="1999" lang="en-US" err="1">
                <a:solidFill>
                  <a:srgbClr val="1E2740"/>
                </a:solidFill>
                <a:latin typeface="Open Sans Light Bold"/>
              </a:rPr>
              <a:t>у</a:t>
            </a:r>
            <a:r>
              <a:rPr dirty="0" sz="1999" lang="en-US" err="1" u="none">
                <a:solidFill>
                  <a:srgbClr val="1E2740"/>
                </a:solidFill>
                <a:latin typeface="Open Sans Light Bold"/>
              </a:rPr>
              <a:t>л</a:t>
            </a:r>
            <a:r>
              <a:rPr dirty="0" sz="1999" lang="en-US" u="none">
                <a:solidFill>
                  <a:srgbClr val="1E2740"/>
                </a:solidFill>
                <a:latin typeface="Open Sans Light Bold"/>
              </a:rPr>
              <a:t>. </a:t>
            </a:r>
            <a:r>
              <a:rPr dirty="0" sz="1999" lang="en-US" err="1" u="none">
                <a:solidFill>
                  <a:srgbClr val="1E2740"/>
                </a:solidFill>
                <a:latin typeface="Open Sans Light Bold"/>
              </a:rPr>
              <a:t>Садовая-Кудринская</a:t>
            </a:r>
            <a:r>
              <a:rPr dirty="0" sz="1999" lang="en-US" u="none">
                <a:solidFill>
                  <a:srgbClr val="1E2740"/>
                </a:solidFill>
                <a:latin typeface="Open Sans Light Bold"/>
              </a:rPr>
              <a:t>, </a:t>
            </a:r>
          </a:p>
          <a:p>
            <a:pPr algn="ctr">
              <a:lnSpc>
                <a:spcPts val="2799"/>
              </a:lnSpc>
            </a:pPr>
            <a:r>
              <a:rPr dirty="0" sz="1999" lang="en-US" u="none">
                <a:solidFill>
                  <a:srgbClr val="1E2740"/>
                </a:solidFill>
                <a:latin typeface="Open Sans Light Bold"/>
              </a:rPr>
              <a:t>д. 8-10-12, </a:t>
            </a:r>
            <a:r>
              <a:rPr dirty="0" sz="1999" lang="en-US" err="1" u="none">
                <a:solidFill>
                  <a:srgbClr val="1E2740"/>
                </a:solidFill>
                <a:latin typeface="Open Sans Light Bold"/>
              </a:rPr>
              <a:t>стр</a:t>
            </a:r>
            <a:r>
              <a:rPr dirty="0" sz="1999" lang="en-US" u="none">
                <a:solidFill>
                  <a:srgbClr val="1E2740"/>
                </a:solidFill>
                <a:latin typeface="Open Sans Light Bold"/>
              </a:rPr>
              <a:t>. 1</a:t>
            </a:r>
          </a:p>
          <a:p>
            <a:pPr algn="ctr">
              <a:lnSpc>
                <a:spcPts val="2799"/>
              </a:lnSpc>
            </a:pPr>
            <a:r>
              <a:rPr dirty="0" sz="1999" lang="en-US" u="none">
                <a:solidFill>
                  <a:srgbClr val="1E2740"/>
                </a:solidFill>
                <a:latin typeface="Open Sans Light Bold"/>
              </a:rPr>
              <a:t>+7 (495) 690-34-07</a:t>
            </a:r>
          </a:p>
          <a:p>
            <a:pPr algn="ctr">
              <a:lnSpc>
                <a:spcPts val="2799"/>
              </a:lnSpc>
            </a:pPr>
            <a:r>
              <a:rPr dirty="0" sz="1999" lang="en-US" u="none">
                <a:solidFill>
                  <a:srgbClr val="1E2740"/>
                </a:solidFill>
                <a:latin typeface="Open Sans Light Bold"/>
              </a:rPr>
              <a:t>+7 (495) 066-90-34</a:t>
            </a:r>
          </a:p>
        </p:txBody>
      </p:sp>
      <p:pic>
        <p:nvPicPr>
          <p:cNvPr id="2097319" name="Picture 9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rcRect/>
          <a:stretch>
            <a:fillRect/>
          </a:stretch>
        </p:blipFill>
        <p:spPr>
          <a:xfrm>
            <a:off x="0" y="7430648"/>
            <a:ext cx="8727621" cy="7743780"/>
          </a:xfrm>
          <a:prstGeom prst="rect"/>
        </p:spPr>
      </p:pic>
      <p:sp>
        <p:nvSpPr>
          <p:cNvPr id="1049059" name="TextBox 10"/>
          <p:cNvSpPr txBox="1"/>
          <p:nvPr/>
        </p:nvSpPr>
        <p:spPr>
          <a:xfrm>
            <a:off x="10530651" y="3143603"/>
            <a:ext cx="3238034" cy="1763944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dirty="0" sz="1999" lang="en-US" u="none">
                <a:solidFill>
                  <a:srgbClr val="05497C"/>
                </a:solidFill>
                <a:latin typeface="Open Sans Light Bold"/>
              </a:rPr>
              <a:t>г. </a:t>
            </a:r>
            <a:r>
              <a:rPr dirty="0" sz="1999" lang="en-US" err="1" u="none">
                <a:solidFill>
                  <a:srgbClr val="05497C"/>
                </a:solidFill>
                <a:latin typeface="Open Sans Light Bold"/>
              </a:rPr>
              <a:t>Новосибирск</a:t>
            </a:r>
            <a:endParaRPr dirty="0" sz="1999" lang="en-US" u="none">
              <a:solidFill>
                <a:srgbClr val="05497C"/>
              </a:solidFill>
              <a:latin typeface="Open Sans Light Bold"/>
            </a:endParaRPr>
          </a:p>
          <a:p>
            <a:pPr algn="ctr" indent="0" lvl="1" marL="0">
              <a:lnSpc>
                <a:spcPts val="2799"/>
              </a:lnSpc>
              <a:spcBef>
                <a:spcPct val="0"/>
              </a:spcBef>
            </a:pPr>
            <a:r>
              <a:rPr dirty="0" sz="1999" lang="en-US" err="1">
                <a:solidFill>
                  <a:srgbClr val="1E2740"/>
                </a:solidFill>
                <a:latin typeface="Open Sans Light Bold"/>
              </a:rPr>
              <a:t>ул</a:t>
            </a:r>
            <a:r>
              <a:rPr dirty="0" sz="1999" lang="en-US">
                <a:solidFill>
                  <a:srgbClr val="1E2740"/>
                </a:solidFill>
                <a:latin typeface="Open Sans Light Bold"/>
              </a:rPr>
              <a:t>. </a:t>
            </a:r>
            <a:r>
              <a:rPr dirty="0" sz="1999" lang="en-US" err="1">
                <a:solidFill>
                  <a:srgbClr val="1E2740"/>
                </a:solidFill>
                <a:latin typeface="Open Sans Light Bold"/>
              </a:rPr>
              <a:t>Коммунистическая</a:t>
            </a:r>
            <a:r>
              <a:rPr dirty="0" sz="1999" lang="en-US">
                <a:solidFill>
                  <a:srgbClr val="1E2740"/>
                </a:solidFill>
                <a:latin typeface="Open Sans Light Bold"/>
              </a:rPr>
              <a:t>, </a:t>
            </a:r>
            <a:endParaRPr dirty="0" sz="1999" lang="ru-RU">
              <a:solidFill>
                <a:srgbClr val="1E2740"/>
              </a:solidFill>
              <a:latin typeface="Open Sans Light Bold"/>
            </a:endParaRPr>
          </a:p>
          <a:p>
            <a:pPr algn="ctr" indent="0" lvl="1" marL="0">
              <a:lnSpc>
                <a:spcPts val="2799"/>
              </a:lnSpc>
              <a:spcBef>
                <a:spcPct val="0"/>
              </a:spcBef>
            </a:pPr>
            <a:r>
              <a:rPr dirty="0" sz="1999" lang="en-US">
                <a:solidFill>
                  <a:srgbClr val="1E2740"/>
                </a:solidFill>
                <a:latin typeface="Open Sans Light Bold"/>
              </a:rPr>
              <a:t> д. 40</a:t>
            </a:r>
          </a:p>
          <a:p>
            <a:pPr algn="ctr" indent="0" lvl="1" marL="0">
              <a:lnSpc>
                <a:spcPts val="2799"/>
              </a:lnSpc>
              <a:spcBef>
                <a:spcPct val="0"/>
              </a:spcBef>
            </a:pPr>
            <a:r>
              <a:rPr dirty="0" sz="1999" lang="en-US" u="none">
                <a:solidFill>
                  <a:srgbClr val="1E2740"/>
                </a:solidFill>
                <a:latin typeface="Open Sans Light Bold"/>
              </a:rPr>
              <a:t>+7 (909) 533-33-96</a:t>
            </a:r>
          </a:p>
          <a:p>
            <a:pPr algn="ctr" indent="0" lvl="1" marL="0">
              <a:lnSpc>
                <a:spcPts val="2799"/>
              </a:lnSpc>
              <a:spcBef>
                <a:spcPct val="0"/>
              </a:spcBef>
            </a:pPr>
            <a:endParaRPr dirty="0" sz="1999" lang="en-US" u="none">
              <a:solidFill>
                <a:srgbClr val="1E2740"/>
              </a:solidFill>
              <a:latin typeface="Open Sans Light Bold"/>
            </a:endParaRPr>
          </a:p>
        </p:txBody>
      </p:sp>
      <p:sp>
        <p:nvSpPr>
          <p:cNvPr id="1049060" name="TextBox 11"/>
          <p:cNvSpPr txBox="1"/>
          <p:nvPr/>
        </p:nvSpPr>
        <p:spPr>
          <a:xfrm>
            <a:off x="14037786" y="409097"/>
            <a:ext cx="2945290" cy="1404872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dirty="0" sz="1999" lang="en-US" u="none">
                <a:solidFill>
                  <a:srgbClr val="05497C"/>
                </a:solidFill>
                <a:latin typeface="Open Sans Light Bold"/>
              </a:rPr>
              <a:t>г. </a:t>
            </a:r>
            <a:r>
              <a:rPr dirty="0" sz="1999" lang="en-US" err="1" u="none">
                <a:solidFill>
                  <a:srgbClr val="05497C"/>
                </a:solidFill>
                <a:latin typeface="Open Sans Light Bold"/>
              </a:rPr>
              <a:t>Новороссийск</a:t>
            </a:r>
            <a:endParaRPr dirty="0" sz="1999" lang="en-US" u="none">
              <a:solidFill>
                <a:srgbClr val="05497C"/>
              </a:solidFill>
              <a:latin typeface="Open Sans Light Bold"/>
            </a:endParaRPr>
          </a:p>
          <a:p>
            <a:pPr algn="ctr" indent="0" lvl="1" marL="0">
              <a:lnSpc>
                <a:spcPts val="2799"/>
              </a:lnSpc>
              <a:spcBef>
                <a:spcPct val="0"/>
              </a:spcBef>
            </a:pPr>
            <a:r>
              <a:rPr dirty="0" sz="1999" lang="en-US" err="1" u="none">
                <a:solidFill>
                  <a:srgbClr val="1E2740"/>
                </a:solidFill>
                <a:latin typeface="Open Sans Light Bold"/>
              </a:rPr>
              <a:t>ул</a:t>
            </a:r>
            <a:r>
              <a:rPr dirty="0" sz="1999" lang="en-US" u="none">
                <a:solidFill>
                  <a:srgbClr val="1E2740"/>
                </a:solidFill>
                <a:latin typeface="Open Sans Light Bold"/>
              </a:rPr>
              <a:t>. </a:t>
            </a:r>
            <a:r>
              <a:rPr dirty="0" sz="1999" lang="en-US" err="1" u="none">
                <a:solidFill>
                  <a:srgbClr val="1E2740"/>
                </a:solidFill>
                <a:latin typeface="Open Sans Light Bold"/>
              </a:rPr>
              <a:t>Энгельса</a:t>
            </a:r>
            <a:r>
              <a:rPr dirty="0" sz="1999" lang="en-US" u="none">
                <a:solidFill>
                  <a:srgbClr val="1E2740"/>
                </a:solidFill>
                <a:latin typeface="Open Sans Light Bold"/>
              </a:rPr>
              <a:t>, </a:t>
            </a:r>
            <a:endParaRPr dirty="0" sz="1999" lang="ru-RU" u="none">
              <a:solidFill>
                <a:srgbClr val="1E2740"/>
              </a:solidFill>
              <a:latin typeface="Open Sans Light Bold"/>
            </a:endParaRPr>
          </a:p>
          <a:p>
            <a:pPr algn="ctr" indent="0" lvl="1" marL="0">
              <a:lnSpc>
                <a:spcPts val="2799"/>
              </a:lnSpc>
              <a:spcBef>
                <a:spcPct val="0"/>
              </a:spcBef>
            </a:pPr>
            <a:r>
              <a:rPr dirty="0" sz="1999" lang="en-US" u="none">
                <a:solidFill>
                  <a:srgbClr val="1E2740"/>
                </a:solidFill>
                <a:latin typeface="Open Sans Light Bold"/>
              </a:rPr>
              <a:t>д. 7, </a:t>
            </a:r>
            <a:r>
              <a:rPr dirty="0" sz="1999" lang="en-US" err="1" u="none">
                <a:solidFill>
                  <a:srgbClr val="1E2740"/>
                </a:solidFill>
                <a:latin typeface="Open Sans Light Bold"/>
              </a:rPr>
              <a:t>офис</a:t>
            </a:r>
            <a:r>
              <a:rPr dirty="0" sz="1999" lang="en-US" u="none">
                <a:solidFill>
                  <a:srgbClr val="1E2740"/>
                </a:solidFill>
                <a:latin typeface="Open Sans Light Bold"/>
              </a:rPr>
              <a:t>. 206</a:t>
            </a:r>
          </a:p>
          <a:p>
            <a:pPr algn="ctr" indent="0" lvl="1" marL="0">
              <a:lnSpc>
                <a:spcPts val="2799"/>
              </a:lnSpc>
              <a:spcBef>
                <a:spcPct val="0"/>
              </a:spcBef>
            </a:pPr>
            <a:r>
              <a:rPr dirty="0" sz="1999" lang="en-US" u="none">
                <a:solidFill>
                  <a:srgbClr val="1E2740"/>
                </a:solidFill>
                <a:latin typeface="Open Sans Light Bold"/>
              </a:rPr>
              <a:t>+7 (8617) 30-12-45</a:t>
            </a:r>
          </a:p>
        </p:txBody>
      </p:sp>
      <p:sp>
        <p:nvSpPr>
          <p:cNvPr id="1049061" name="TextBox 12"/>
          <p:cNvSpPr txBox="1"/>
          <p:nvPr/>
        </p:nvSpPr>
        <p:spPr>
          <a:xfrm>
            <a:off x="14128322" y="3143603"/>
            <a:ext cx="2945290" cy="1763944"/>
          </a:xfrm>
          <a:prstGeom prst="rect"/>
        </p:spPr>
        <p:txBody>
          <a:bodyPr anchor="t" bIns="0" lIns="0" rIns="0" rtlCol="0" tIns="0">
            <a:spAutoFit/>
          </a:bodyPr>
          <a:p>
            <a:pPr algn="ctr" indent="0" lvl="1" marL="0">
              <a:lnSpc>
                <a:spcPts val="2799"/>
              </a:lnSpc>
              <a:spcBef>
                <a:spcPct val="0"/>
              </a:spcBef>
            </a:pPr>
            <a:r>
              <a:rPr dirty="0" sz="1999" lang="en-US" u="none">
                <a:solidFill>
                  <a:srgbClr val="05497C"/>
                </a:solidFill>
                <a:latin typeface="Open Sans Light Bold"/>
              </a:rPr>
              <a:t>г. </a:t>
            </a:r>
            <a:r>
              <a:rPr dirty="0" sz="1999" lang="en-US" err="1" u="none">
                <a:solidFill>
                  <a:srgbClr val="05497C"/>
                </a:solidFill>
                <a:latin typeface="Open Sans Light Bold"/>
              </a:rPr>
              <a:t>Ростов-на-Дону</a:t>
            </a:r>
            <a:endParaRPr dirty="0" sz="1999" lang="en-US" u="none">
              <a:solidFill>
                <a:srgbClr val="05497C"/>
              </a:solidFill>
              <a:latin typeface="Open Sans Light Bold"/>
            </a:endParaRPr>
          </a:p>
          <a:p>
            <a:pPr algn="ctr" indent="0" lvl="1" marL="0">
              <a:lnSpc>
                <a:spcPts val="2799"/>
              </a:lnSpc>
              <a:spcBef>
                <a:spcPct val="0"/>
              </a:spcBef>
            </a:pPr>
            <a:r>
              <a:rPr dirty="0" sz="1999" lang="en-US" err="1" u="none">
                <a:solidFill>
                  <a:srgbClr val="1E2740"/>
                </a:solidFill>
                <a:latin typeface="Open Sans Light Bold"/>
              </a:rPr>
              <a:t>ул</a:t>
            </a:r>
            <a:r>
              <a:rPr dirty="0" sz="1999" lang="en-US" u="none">
                <a:solidFill>
                  <a:srgbClr val="1E2740"/>
                </a:solidFill>
                <a:latin typeface="Open Sans Light Bold"/>
              </a:rPr>
              <a:t>. </a:t>
            </a:r>
            <a:r>
              <a:rPr dirty="0" sz="1999" lang="en-US" err="1" u="none">
                <a:solidFill>
                  <a:srgbClr val="1E2740"/>
                </a:solidFill>
                <a:latin typeface="Open Sans Light Bold"/>
              </a:rPr>
              <a:t>Лермонтовская</a:t>
            </a:r>
            <a:r>
              <a:rPr dirty="0" sz="1999" lang="en-US" u="none">
                <a:solidFill>
                  <a:srgbClr val="1E2740"/>
                </a:solidFill>
                <a:latin typeface="Open Sans Light Bold"/>
              </a:rPr>
              <a:t>,  </a:t>
            </a:r>
            <a:endParaRPr dirty="0" sz="1999" lang="ru-RU" u="none">
              <a:solidFill>
                <a:srgbClr val="1E2740"/>
              </a:solidFill>
              <a:latin typeface="Open Sans Light Bold"/>
            </a:endParaRPr>
          </a:p>
          <a:p>
            <a:pPr algn="ctr" indent="0" lvl="1" marL="0">
              <a:lnSpc>
                <a:spcPts val="2799"/>
              </a:lnSpc>
              <a:spcBef>
                <a:spcPct val="0"/>
              </a:spcBef>
            </a:pPr>
            <a:r>
              <a:rPr dirty="0" sz="1999" lang="en-US" u="none">
                <a:solidFill>
                  <a:srgbClr val="1E2740"/>
                </a:solidFill>
                <a:latin typeface="Open Sans Light Bold"/>
              </a:rPr>
              <a:t>д. 61</a:t>
            </a:r>
          </a:p>
          <a:p>
            <a:pPr algn="ctr" indent="0" lvl="1" marL="0">
              <a:lnSpc>
                <a:spcPts val="2799"/>
              </a:lnSpc>
              <a:spcBef>
                <a:spcPct val="0"/>
              </a:spcBef>
            </a:pPr>
            <a:r>
              <a:rPr dirty="0" sz="1999" lang="en-US" u="none">
                <a:solidFill>
                  <a:srgbClr val="1E2740"/>
                </a:solidFill>
                <a:latin typeface="Open Sans Light Bold"/>
              </a:rPr>
              <a:t>+7 (967) 051-24-36</a:t>
            </a:r>
          </a:p>
          <a:p>
            <a:pPr algn="ctr" indent="0" lvl="1" marL="0">
              <a:lnSpc>
                <a:spcPts val="2799"/>
              </a:lnSpc>
              <a:spcBef>
                <a:spcPct val="0"/>
              </a:spcBef>
            </a:pPr>
            <a:endParaRPr dirty="0" sz="1999" lang="en-US" u="none">
              <a:solidFill>
                <a:srgbClr val="1E2740"/>
              </a:solidFill>
              <a:latin typeface="Open Sans Light Bold"/>
            </a:endParaRPr>
          </a:p>
        </p:txBody>
      </p:sp>
      <p:sp>
        <p:nvSpPr>
          <p:cNvPr id="1049062" name="TextBox 13"/>
          <p:cNvSpPr txBox="1"/>
          <p:nvPr/>
        </p:nvSpPr>
        <p:spPr>
          <a:xfrm>
            <a:off x="10528745" y="5715191"/>
            <a:ext cx="3238034" cy="1763944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dirty="0" sz="1999" lang="en-US" u="none">
                <a:solidFill>
                  <a:srgbClr val="05497C"/>
                </a:solidFill>
                <a:latin typeface="Open Sans Light Bold"/>
              </a:rPr>
              <a:t>г. </a:t>
            </a:r>
            <a:r>
              <a:rPr dirty="0" sz="1999" lang="en-US" err="1" u="none">
                <a:solidFill>
                  <a:srgbClr val="05497C"/>
                </a:solidFill>
                <a:latin typeface="Open Sans Light Bold"/>
              </a:rPr>
              <a:t>Барнаул</a:t>
            </a:r>
            <a:endParaRPr dirty="0" sz="1999" lang="en-US" u="none">
              <a:solidFill>
                <a:srgbClr val="05497C"/>
              </a:solidFill>
              <a:latin typeface="Open Sans Light Bold"/>
            </a:endParaRPr>
          </a:p>
          <a:p>
            <a:pPr algn="ctr" indent="0" lvl="1" marL="0">
              <a:lnSpc>
                <a:spcPts val="2799"/>
              </a:lnSpc>
              <a:spcBef>
                <a:spcPct val="0"/>
              </a:spcBef>
            </a:pPr>
            <a:r>
              <a:rPr dirty="0" sz="1999" lang="en-US" err="1" u="none">
                <a:solidFill>
                  <a:srgbClr val="1E2740"/>
                </a:solidFill>
                <a:latin typeface="Open Sans Light Bold"/>
              </a:rPr>
              <a:t>проспект</a:t>
            </a:r>
            <a:r>
              <a:rPr dirty="0" sz="1999" lang="en-US" u="none">
                <a:solidFill>
                  <a:srgbClr val="1E2740"/>
                </a:solidFill>
                <a:latin typeface="Open Sans Light Bold"/>
              </a:rPr>
              <a:t> </a:t>
            </a:r>
            <a:r>
              <a:rPr dirty="0" sz="1999" lang="en-US" err="1" u="none">
                <a:solidFill>
                  <a:srgbClr val="1E2740"/>
                </a:solidFill>
                <a:latin typeface="Open Sans Light Bold"/>
              </a:rPr>
              <a:t>Ленина</a:t>
            </a:r>
            <a:r>
              <a:rPr dirty="0" sz="1999" lang="en-US" u="none">
                <a:solidFill>
                  <a:srgbClr val="1E2740"/>
                </a:solidFill>
                <a:latin typeface="Open Sans Light Bold"/>
              </a:rPr>
              <a:t>, </a:t>
            </a:r>
            <a:endParaRPr dirty="0" sz="1999" lang="ru-RU" u="none">
              <a:solidFill>
                <a:srgbClr val="1E2740"/>
              </a:solidFill>
              <a:latin typeface="Open Sans Light Bold"/>
            </a:endParaRPr>
          </a:p>
          <a:p>
            <a:pPr algn="ctr" indent="0" lvl="1" marL="0">
              <a:lnSpc>
                <a:spcPts val="2799"/>
              </a:lnSpc>
              <a:spcBef>
                <a:spcPct val="0"/>
              </a:spcBef>
            </a:pPr>
            <a:r>
              <a:rPr dirty="0" sz="1999" lang="en-US" u="none">
                <a:solidFill>
                  <a:srgbClr val="1E2740"/>
                </a:solidFill>
                <a:latin typeface="Open Sans Light Bold"/>
              </a:rPr>
              <a:t>120Б</a:t>
            </a:r>
          </a:p>
          <a:p>
            <a:pPr algn="ctr" indent="0" lvl="1" marL="0">
              <a:lnSpc>
                <a:spcPts val="2799"/>
              </a:lnSpc>
              <a:spcBef>
                <a:spcPct val="0"/>
              </a:spcBef>
            </a:pPr>
            <a:r>
              <a:rPr dirty="0" sz="1999" lang="en-US" u="none">
                <a:solidFill>
                  <a:srgbClr val="1E2740"/>
                </a:solidFill>
                <a:latin typeface="Open Sans Light Bold"/>
              </a:rPr>
              <a:t>+7 (968) 173-73-25</a:t>
            </a:r>
          </a:p>
          <a:p>
            <a:pPr algn="ctr" indent="0" lvl="1" marL="0">
              <a:lnSpc>
                <a:spcPts val="2799"/>
              </a:lnSpc>
              <a:spcBef>
                <a:spcPct val="0"/>
              </a:spcBef>
            </a:pPr>
            <a:endParaRPr dirty="0" sz="1999" lang="en-US" u="none">
              <a:solidFill>
                <a:srgbClr val="1E2740"/>
              </a:solidFill>
              <a:latin typeface="Open Sans Light Bold"/>
            </a:endParaRPr>
          </a:p>
        </p:txBody>
      </p:sp>
      <p:sp>
        <p:nvSpPr>
          <p:cNvPr id="1049063" name="TextBox 14"/>
          <p:cNvSpPr txBox="1"/>
          <p:nvPr/>
        </p:nvSpPr>
        <p:spPr>
          <a:xfrm>
            <a:off x="14065219" y="5697747"/>
            <a:ext cx="3125190" cy="1763944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dirty="0" sz="1999" lang="en-US" u="none">
                <a:solidFill>
                  <a:srgbClr val="05497C"/>
                </a:solidFill>
                <a:latin typeface="Open Sans Light Bold"/>
              </a:rPr>
              <a:t>г. </a:t>
            </a:r>
            <a:r>
              <a:rPr dirty="0" sz="1999" lang="en-US" err="1" u="none">
                <a:solidFill>
                  <a:srgbClr val="05497C"/>
                </a:solidFill>
                <a:latin typeface="Open Sans Light Bold"/>
              </a:rPr>
              <a:t>Омск</a:t>
            </a:r>
            <a:endParaRPr dirty="0" sz="1999" lang="en-US" u="none">
              <a:solidFill>
                <a:srgbClr val="05497C"/>
              </a:solidFill>
              <a:latin typeface="Open Sans Light Bold"/>
            </a:endParaRPr>
          </a:p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dirty="0" sz="1999" lang="en-US" err="1" u="none">
                <a:solidFill>
                  <a:srgbClr val="1E2740"/>
                </a:solidFill>
                <a:latin typeface="Open Sans Light Bold"/>
              </a:rPr>
              <a:t>ул</a:t>
            </a:r>
            <a:r>
              <a:rPr dirty="0" sz="1999" lang="en-US" u="none">
                <a:solidFill>
                  <a:srgbClr val="1E2740"/>
                </a:solidFill>
                <a:latin typeface="Open Sans Light Bold"/>
              </a:rPr>
              <a:t>. 3-я </a:t>
            </a:r>
            <a:r>
              <a:rPr dirty="0" sz="1999" lang="en-US" err="1" u="none">
                <a:solidFill>
                  <a:srgbClr val="1E2740"/>
                </a:solidFill>
                <a:latin typeface="Open Sans Light Bold"/>
              </a:rPr>
              <a:t>Автомобильная</a:t>
            </a:r>
            <a:r>
              <a:rPr dirty="0" sz="1999" lang="en-US" u="none">
                <a:solidFill>
                  <a:srgbClr val="1E2740"/>
                </a:solidFill>
                <a:latin typeface="Open Sans Light Bold"/>
              </a:rPr>
              <a:t>,</a:t>
            </a:r>
          </a:p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dirty="0" sz="1999" lang="en-US" u="none">
                <a:solidFill>
                  <a:srgbClr val="1E2740"/>
                </a:solidFill>
                <a:latin typeface="Open Sans Light Bold"/>
              </a:rPr>
              <a:t>д. 3/3</a:t>
            </a:r>
          </a:p>
          <a:p>
            <a:pPr algn="ctr" indent="0" lvl="1" marL="0">
              <a:lnSpc>
                <a:spcPts val="2799"/>
              </a:lnSpc>
              <a:spcBef>
                <a:spcPct val="0"/>
              </a:spcBef>
            </a:pPr>
            <a:r>
              <a:rPr dirty="0" sz="1999" lang="en-US" u="none">
                <a:solidFill>
                  <a:srgbClr val="1E2740"/>
                </a:solidFill>
                <a:latin typeface="Open Sans Light Bold"/>
              </a:rPr>
              <a:t>+7 (905) 094-71-99</a:t>
            </a:r>
          </a:p>
          <a:p>
            <a:pPr algn="ctr" indent="0" lvl="1" marL="0">
              <a:lnSpc>
                <a:spcPts val="2799"/>
              </a:lnSpc>
              <a:spcBef>
                <a:spcPct val="0"/>
              </a:spcBef>
            </a:pPr>
            <a:endParaRPr dirty="0" sz="1999" lang="en-US" u="none">
              <a:solidFill>
                <a:srgbClr val="1E2740"/>
              </a:solidFill>
              <a:latin typeface="Open Sans Light Bold"/>
            </a:endParaRPr>
          </a:p>
        </p:txBody>
      </p:sp>
      <p:sp>
        <p:nvSpPr>
          <p:cNvPr id="1049064" name="TextBox 15"/>
          <p:cNvSpPr txBox="1"/>
          <p:nvPr/>
        </p:nvSpPr>
        <p:spPr>
          <a:xfrm>
            <a:off x="10707888" y="8251363"/>
            <a:ext cx="3058891" cy="1404872"/>
          </a:xfrm>
          <a:prstGeom prst="rect"/>
        </p:spPr>
        <p:txBody>
          <a:bodyPr anchor="t" bIns="0" lIns="0" rIns="0" rtlCol="0" tIns="0" wrap="square">
            <a:spAutoFit/>
          </a:bodyPr>
          <a:p>
            <a:pPr algn="ctr" indent="0" lvl="1" marL="0">
              <a:lnSpc>
                <a:spcPts val="2799"/>
              </a:lnSpc>
              <a:spcBef>
                <a:spcPct val="0"/>
              </a:spcBef>
            </a:pPr>
            <a:r>
              <a:rPr dirty="0" sz="1999" lang="en-US" err="1" u="none">
                <a:solidFill>
                  <a:srgbClr val="05497C"/>
                </a:solidFill>
                <a:latin typeface="Open Sans Light Bold"/>
              </a:rPr>
              <a:t>Республика</a:t>
            </a:r>
            <a:r>
              <a:rPr dirty="0" sz="1999" lang="en-US" u="none">
                <a:solidFill>
                  <a:srgbClr val="05497C"/>
                </a:solidFill>
                <a:latin typeface="Open Sans Light Bold"/>
              </a:rPr>
              <a:t> </a:t>
            </a:r>
            <a:r>
              <a:rPr dirty="0" sz="1999" lang="en-US" err="1" u="none">
                <a:solidFill>
                  <a:srgbClr val="05497C"/>
                </a:solidFill>
                <a:latin typeface="Open Sans Light Bold"/>
              </a:rPr>
              <a:t>Казахстан</a:t>
            </a:r>
            <a:endParaRPr dirty="0" sz="1999" lang="en-US" u="none">
              <a:solidFill>
                <a:srgbClr val="05497C"/>
              </a:solidFill>
              <a:latin typeface="Open Sans Light Bold"/>
            </a:endParaRPr>
          </a:p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dirty="0" sz="1999" lang="en-US" u="none">
                <a:solidFill>
                  <a:srgbClr val="1E2740"/>
                </a:solidFill>
                <a:latin typeface="Open Sans Light Bold"/>
              </a:rPr>
              <a:t>г. </a:t>
            </a:r>
            <a:r>
              <a:rPr dirty="0" sz="1999" lang="en-US" err="1" u="none">
                <a:solidFill>
                  <a:srgbClr val="1E2740"/>
                </a:solidFill>
                <a:latin typeface="Open Sans Light Bold"/>
              </a:rPr>
              <a:t>Нур-Султан</a:t>
            </a:r>
            <a:r>
              <a:rPr dirty="0" sz="1999" lang="en-US" u="none">
                <a:solidFill>
                  <a:srgbClr val="1E2740"/>
                </a:solidFill>
                <a:latin typeface="Open Sans Light Bold"/>
              </a:rPr>
              <a:t>, </a:t>
            </a:r>
            <a:r>
              <a:rPr dirty="0" sz="1999" lang="en-US" err="1" u="none">
                <a:solidFill>
                  <a:srgbClr val="1E2740"/>
                </a:solidFill>
                <a:latin typeface="Open Sans Light Bold"/>
              </a:rPr>
              <a:t>ул</a:t>
            </a:r>
            <a:r>
              <a:rPr dirty="0" sz="1999" lang="en-US" u="none">
                <a:solidFill>
                  <a:srgbClr val="1E2740"/>
                </a:solidFill>
                <a:latin typeface="Open Sans Light Bold"/>
              </a:rPr>
              <a:t>. </a:t>
            </a:r>
            <a:r>
              <a:rPr dirty="0" sz="1999" lang="en-US" err="1" u="none">
                <a:solidFill>
                  <a:srgbClr val="1E2740"/>
                </a:solidFill>
                <a:latin typeface="Open Sans Light Bold"/>
              </a:rPr>
              <a:t>Достык</a:t>
            </a:r>
            <a:r>
              <a:rPr dirty="0" sz="1999" lang="en-US" u="none">
                <a:solidFill>
                  <a:srgbClr val="1E2740"/>
                </a:solidFill>
                <a:latin typeface="Open Sans Light Bold"/>
              </a:rPr>
              <a:t>,</a:t>
            </a:r>
          </a:p>
          <a:p>
            <a:pPr algn="ctr" indent="0" lvl="1" marL="0">
              <a:lnSpc>
                <a:spcPts val="2799"/>
              </a:lnSpc>
              <a:spcBef>
                <a:spcPct val="0"/>
              </a:spcBef>
            </a:pPr>
            <a:r>
              <a:rPr dirty="0" sz="1999" lang="en-US" u="none">
                <a:solidFill>
                  <a:srgbClr val="1E2740"/>
                </a:solidFill>
                <a:latin typeface="Open Sans Light Bold"/>
              </a:rPr>
              <a:t>д. 18</a:t>
            </a:r>
          </a:p>
          <a:p>
            <a:pPr algn="ctr" indent="0" lvl="1" marL="0">
              <a:lnSpc>
                <a:spcPts val="2799"/>
              </a:lnSpc>
              <a:spcBef>
                <a:spcPct val="0"/>
              </a:spcBef>
            </a:pPr>
            <a:r>
              <a:rPr dirty="0" sz="1999" lang="en-US" u="none">
                <a:solidFill>
                  <a:srgbClr val="1E2740"/>
                </a:solidFill>
                <a:latin typeface="Open Sans Light Bold"/>
              </a:rPr>
              <a:t>+7 </a:t>
            </a:r>
            <a:r>
              <a:rPr dirty="0" sz="1999" lang="ru-RU" u="none">
                <a:solidFill>
                  <a:srgbClr val="1E2740"/>
                </a:solidFill>
                <a:latin typeface="Open Sans Light Bold"/>
              </a:rPr>
              <a:t>(</a:t>
            </a:r>
            <a:r>
              <a:rPr dirty="0" sz="1999" lang="en-US" u="none">
                <a:solidFill>
                  <a:srgbClr val="1E2740"/>
                </a:solidFill>
                <a:latin typeface="Open Sans Light Bold"/>
              </a:rPr>
              <a:t>700</a:t>
            </a:r>
            <a:r>
              <a:rPr dirty="0" sz="1999" lang="ru-RU" u="none">
                <a:solidFill>
                  <a:srgbClr val="1E2740"/>
                </a:solidFill>
                <a:latin typeface="Open Sans Light Bold"/>
              </a:rPr>
              <a:t>)</a:t>
            </a:r>
            <a:r>
              <a:rPr dirty="0" sz="1999" lang="en-US" u="none">
                <a:solidFill>
                  <a:srgbClr val="1E2740"/>
                </a:solidFill>
                <a:latin typeface="Open Sans Light Bold"/>
              </a:rPr>
              <a:t> 477</a:t>
            </a:r>
            <a:r>
              <a:rPr dirty="0" sz="1999" lang="ru-RU" u="none">
                <a:solidFill>
                  <a:srgbClr val="1E2740"/>
                </a:solidFill>
                <a:latin typeface="Open Sans Light Bold"/>
              </a:rPr>
              <a:t>-</a:t>
            </a:r>
            <a:r>
              <a:rPr dirty="0" sz="1999" lang="en-US" u="none">
                <a:solidFill>
                  <a:srgbClr val="1E2740"/>
                </a:solidFill>
                <a:latin typeface="Open Sans Light Bold"/>
              </a:rPr>
              <a:t>79</a:t>
            </a:r>
            <a:r>
              <a:rPr dirty="0" sz="1999" lang="ru-RU" u="none">
                <a:solidFill>
                  <a:srgbClr val="1E2740"/>
                </a:solidFill>
                <a:latin typeface="Open Sans Light Bold"/>
              </a:rPr>
              <a:t>-</a:t>
            </a:r>
            <a:r>
              <a:rPr dirty="0" sz="1999" lang="en-US" u="none">
                <a:solidFill>
                  <a:srgbClr val="1E2740"/>
                </a:solidFill>
                <a:latin typeface="Open Sans Light Bold"/>
              </a:rPr>
              <a:t>78</a:t>
            </a:r>
          </a:p>
        </p:txBody>
      </p:sp>
      <p:sp>
        <p:nvSpPr>
          <p:cNvPr id="1049065" name="AutoShape 16"/>
          <p:cNvSpPr/>
          <p:nvPr/>
        </p:nvSpPr>
        <p:spPr>
          <a:xfrm rot="15116">
            <a:off x="11780497" y="5283861"/>
            <a:ext cx="4332367" cy="0"/>
          </a:xfrm>
          <a:prstGeom prst="line"/>
          <a:ln w="38100" cap="rnd">
            <a:solidFill>
              <a:srgbClr val="05497C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049066" name="AutoShape 17"/>
          <p:cNvSpPr/>
          <p:nvPr/>
        </p:nvSpPr>
        <p:spPr>
          <a:xfrm rot="15116">
            <a:off x="11789489" y="7856527"/>
            <a:ext cx="4332367" cy="0"/>
          </a:xfrm>
          <a:prstGeom prst="line"/>
          <a:ln w="38100" cap="rnd">
            <a:solidFill>
              <a:srgbClr val="05497C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049067" name="AutoShape 18"/>
          <p:cNvSpPr/>
          <p:nvPr/>
        </p:nvSpPr>
        <p:spPr>
          <a:xfrm rot="15116">
            <a:off x="11780497" y="2600179"/>
            <a:ext cx="4332367" cy="0"/>
          </a:xfrm>
          <a:prstGeom prst="line"/>
          <a:ln w="38100" cap="rnd">
            <a:solidFill>
              <a:srgbClr val="05497C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049068" name="TextBox 19"/>
          <p:cNvSpPr txBox="1"/>
          <p:nvPr/>
        </p:nvSpPr>
        <p:spPr>
          <a:xfrm>
            <a:off x="14037786" y="8240362"/>
            <a:ext cx="3152623" cy="1505027"/>
          </a:xfrm>
          <a:prstGeom prst="rect"/>
          <a:noFill/>
        </p:spPr>
        <p:txBody>
          <a:bodyPr wrap="square">
            <a:spAutoFit/>
          </a:bodyPr>
          <a:p>
            <a:pPr algn="ctr" indent="0" lvl="1" marL="0">
              <a:lnSpc>
                <a:spcPts val="2799"/>
              </a:lnSpc>
              <a:spcBef>
                <a:spcPct val="0"/>
              </a:spcBef>
            </a:pPr>
            <a:r>
              <a:rPr dirty="0" sz="1999" lang="ru-RU">
                <a:solidFill>
                  <a:srgbClr val="05497C"/>
                </a:solidFill>
                <a:latin typeface="Open Sans Light Bold"/>
              </a:rPr>
              <a:t>г. Владивосток</a:t>
            </a:r>
          </a:p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dirty="0" sz="1999" lang="en-US" err="1" u="none">
                <a:solidFill>
                  <a:srgbClr val="1E2740"/>
                </a:solidFill>
                <a:latin typeface="Open Sans Light Bold"/>
              </a:rPr>
              <a:t>ул</a:t>
            </a:r>
            <a:r>
              <a:rPr dirty="0" sz="1999" lang="en-US" u="none">
                <a:solidFill>
                  <a:srgbClr val="1E2740"/>
                </a:solidFill>
                <a:latin typeface="Open Sans Light Bold"/>
              </a:rPr>
              <a:t>.</a:t>
            </a:r>
            <a:r>
              <a:rPr dirty="0" sz="1999" lang="ru-RU" u="none">
                <a:solidFill>
                  <a:srgbClr val="1E2740"/>
                </a:solidFill>
                <a:latin typeface="Open Sans Light Bold"/>
              </a:rPr>
              <a:t> Запорожская</a:t>
            </a:r>
            <a:r>
              <a:rPr dirty="0" sz="1999" lang="en-US" u="none">
                <a:solidFill>
                  <a:srgbClr val="1E2740"/>
                </a:solidFill>
                <a:latin typeface="Open Sans Light Bold"/>
              </a:rPr>
              <a:t>,</a:t>
            </a:r>
            <a:r>
              <a:rPr dirty="0" sz="1999" lang="ru-RU" u="none">
                <a:solidFill>
                  <a:srgbClr val="1E2740"/>
                </a:solidFill>
                <a:latin typeface="Open Sans Light Bold"/>
              </a:rPr>
              <a:t> д. 77, оф. 621А</a:t>
            </a:r>
          </a:p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dirty="0" sz="1999" lang="ru-RU">
                <a:solidFill>
                  <a:srgbClr val="1E2740"/>
                </a:solidFill>
                <a:latin typeface="Open Sans Light Bold"/>
                <a:ea typeface="Open Sans" panose="020B0606030504020204" pitchFamily="34" charset="0"/>
                <a:cs typeface="Open Sans" panose="020B0606030504020204" pitchFamily="34" charset="0"/>
              </a:rPr>
              <a:t>+7 (951) 010-40-92</a:t>
            </a:r>
            <a:endParaRPr dirty="0" sz="1999" lang="ru-RU" u="none">
              <a:solidFill>
                <a:srgbClr val="1E274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4"/>
          <p:cNvGrpSpPr/>
          <p:nvPr/>
        </p:nvGrpSpPr>
        <p:grpSpPr>
          <a:xfrm rot="-10800000">
            <a:off x="11080872" y="-3890645"/>
            <a:ext cx="4711177" cy="6226137"/>
            <a:chOff x="0" y="0"/>
            <a:chExt cx="4064946" cy="5372100"/>
          </a:xfrm>
        </p:grpSpPr>
        <p:sp>
          <p:nvSpPr>
            <p:cNvPr id="1048610" name="Freeform 5"/>
            <p:cNvSpPr/>
            <p:nvPr/>
          </p:nvSpPr>
          <p:spPr>
            <a:xfrm>
              <a:off x="0" y="0"/>
              <a:ext cx="4064946" cy="5372100"/>
            </a:xfrm>
            <a:custGeom>
              <a:avLst/>
              <a:ahLst/>
              <a:rect l="l" t="t" r="r" b="b"/>
              <a:pathLst>
                <a:path w="4064946" h="5372100">
                  <a:moveTo>
                    <a:pt x="2514276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2514276" y="5372100"/>
                  </a:lnTo>
                  <a:lnTo>
                    <a:pt x="4064946" y="2686050"/>
                  </a:lnTo>
                  <a:lnTo>
                    <a:pt x="2514276" y="0"/>
                  </a:lnTo>
                  <a:close/>
                </a:path>
              </a:pathLst>
            </a:custGeom>
            <a:solidFill>
              <a:srgbClr val="B4D0DD"/>
            </a:solidFill>
          </p:spPr>
        </p:sp>
      </p:grpSp>
      <p:pic>
        <p:nvPicPr>
          <p:cNvPr id="2097157" name="Picture 2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 bwMode="auto">
          <a:xfrm>
            <a:off x="11658600" y="4265115"/>
            <a:ext cx="8574213" cy="4414335"/>
          </a:xfrm>
          <a:prstGeom prst="rect"/>
          <a:noFill/>
        </p:spPr>
      </p:pic>
      <p:pic>
        <p:nvPicPr>
          <p:cNvPr id="2097158" name="Рисунок 6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-76471" y="2329365"/>
            <a:ext cx="12000520" cy="7092628"/>
          </a:xfrm>
          <a:prstGeom prst="rect"/>
        </p:spPr>
      </p:pic>
      <p:grpSp>
        <p:nvGrpSpPr>
          <p:cNvPr id="52" name="Group 3"/>
          <p:cNvGrpSpPr/>
          <p:nvPr/>
        </p:nvGrpSpPr>
        <p:grpSpPr>
          <a:xfrm rot="-10800000">
            <a:off x="11506200" y="8679450"/>
            <a:ext cx="9113296" cy="3215095"/>
            <a:chOff x="0" y="0"/>
            <a:chExt cx="19174398" cy="5372100"/>
          </a:xfrm>
          <a:solidFill>
            <a:srgbClr val="036FB9"/>
          </a:solidFill>
        </p:grpSpPr>
        <p:sp>
          <p:nvSpPr>
            <p:cNvPr id="1048611" name="Freeform 4"/>
            <p:cNvSpPr/>
            <p:nvPr/>
          </p:nvSpPr>
          <p:spPr>
            <a:xfrm>
              <a:off x="0" y="0"/>
              <a:ext cx="19174397" cy="5372100"/>
            </a:xfrm>
            <a:custGeom>
              <a:avLst/>
              <a:ahLst/>
              <a:rect l="l" t="t" r="r" b="b"/>
              <a:pathLst>
                <a:path w="19174397" h="5372100">
                  <a:moveTo>
                    <a:pt x="17623727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17623727" y="5372100"/>
                  </a:lnTo>
                  <a:lnTo>
                    <a:pt x="19174397" y="2686050"/>
                  </a:lnTo>
                  <a:lnTo>
                    <a:pt x="17623727" y="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53" name="Group 19"/>
          <p:cNvGrpSpPr/>
          <p:nvPr/>
        </p:nvGrpSpPr>
        <p:grpSpPr>
          <a:xfrm rot="-10800000">
            <a:off x="9680166" y="-3896773"/>
            <a:ext cx="4711177" cy="6226137"/>
            <a:chOff x="0" y="0"/>
            <a:chExt cx="4064946" cy="5372100"/>
          </a:xfrm>
        </p:grpSpPr>
        <p:sp>
          <p:nvSpPr>
            <p:cNvPr id="1048612" name="Freeform 20"/>
            <p:cNvSpPr/>
            <p:nvPr/>
          </p:nvSpPr>
          <p:spPr>
            <a:xfrm>
              <a:off x="0" y="0"/>
              <a:ext cx="4064946" cy="5372100"/>
            </a:xfrm>
            <a:custGeom>
              <a:avLst/>
              <a:ahLst/>
              <a:rect l="l" t="t" r="r" b="b"/>
              <a:pathLst>
                <a:path w="4064946" h="5372100">
                  <a:moveTo>
                    <a:pt x="2514276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2514276" y="5372100"/>
                  </a:lnTo>
                  <a:lnTo>
                    <a:pt x="4064946" y="2686050"/>
                  </a:lnTo>
                  <a:lnTo>
                    <a:pt x="2514276" y="0"/>
                  </a:lnTo>
                  <a:close/>
                </a:path>
              </a:pathLst>
            </a:custGeom>
            <a:solidFill>
              <a:srgbClr val="036FB9"/>
            </a:solidFill>
          </p:spPr>
        </p:sp>
      </p:grpSp>
      <p:grpSp>
        <p:nvGrpSpPr>
          <p:cNvPr id="54" name="Group 21"/>
          <p:cNvGrpSpPr/>
          <p:nvPr/>
        </p:nvGrpSpPr>
        <p:grpSpPr>
          <a:xfrm rot="-10800000">
            <a:off x="-3030444" y="-7664906"/>
            <a:ext cx="16467120" cy="9994270"/>
            <a:chOff x="0" y="0"/>
            <a:chExt cx="8851374" cy="5372100"/>
          </a:xfrm>
        </p:grpSpPr>
        <p:sp>
          <p:nvSpPr>
            <p:cNvPr id="1048613" name="Freeform 22"/>
            <p:cNvSpPr/>
            <p:nvPr/>
          </p:nvSpPr>
          <p:spPr>
            <a:xfrm>
              <a:off x="0" y="0"/>
              <a:ext cx="8851374" cy="5372100"/>
            </a:xfrm>
            <a:custGeom>
              <a:avLst/>
              <a:ahLst/>
              <a:rect l="l" t="t" r="r" b="b"/>
              <a:pathLst>
                <a:path w="8851374" h="5372100">
                  <a:moveTo>
                    <a:pt x="7300704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7300704" y="5372100"/>
                  </a:lnTo>
                  <a:lnTo>
                    <a:pt x="8851374" y="2686050"/>
                  </a:lnTo>
                  <a:lnTo>
                    <a:pt x="7300704" y="0"/>
                  </a:lnTo>
                  <a:close/>
                </a:path>
              </a:pathLst>
            </a:custGeom>
            <a:solidFill>
              <a:srgbClr val="05497C"/>
            </a:solidFill>
          </p:spPr>
        </p:sp>
      </p:grpSp>
      <p:sp>
        <p:nvSpPr>
          <p:cNvPr id="1048614" name="TextBox 34"/>
          <p:cNvSpPr txBox="1"/>
          <p:nvPr/>
        </p:nvSpPr>
        <p:spPr>
          <a:xfrm>
            <a:off x="381000" y="388782"/>
            <a:ext cx="10162387" cy="1422400"/>
          </a:xfrm>
          <a:prstGeom prst="rect"/>
        </p:spPr>
        <p:txBody>
          <a:bodyPr anchor="t" bIns="0" lIns="0" rIns="0" rtlCol="0" tIns="0">
            <a:spAutoFit/>
          </a:bodyPr>
          <a:p>
            <a:pPr>
              <a:lnSpc>
                <a:spcPts val="5599"/>
              </a:lnSpc>
            </a:pPr>
            <a:r>
              <a:rPr dirty="0" sz="3999" lang="en-US">
                <a:solidFill>
                  <a:schemeClr val="bg1"/>
                </a:solidFill>
                <a:latin typeface="Fira Sans Medium Bold"/>
              </a:rPr>
              <a:t>РАЗВИТИЕ </a:t>
            </a:r>
            <a:r>
              <a:rPr dirty="0" sz="3999" lang="ru-RU">
                <a:solidFill>
                  <a:schemeClr val="bg1"/>
                </a:solidFill>
                <a:latin typeface="Fira Sans Medium Bold"/>
              </a:rPr>
              <a:t>МИРОВЫХ </a:t>
            </a:r>
            <a:r>
              <a:rPr dirty="0" sz="3999" lang="en-US">
                <a:solidFill>
                  <a:schemeClr val="bg1"/>
                </a:solidFill>
                <a:latin typeface="Fira Sans Medium Bold"/>
              </a:rPr>
              <a:t>КОНТЕЙНЕРНЫХ ПЕРЕВОЗОК</a:t>
            </a:r>
            <a:r>
              <a:rPr dirty="0" sz="3999" lang="ru-RU">
                <a:solidFill>
                  <a:schemeClr val="bg1"/>
                </a:solidFill>
                <a:latin typeface="Fira Sans Medium Bold"/>
              </a:rPr>
              <a:t> ИДЕТ ВЫСОКИМИ ТЕМПАМИ</a:t>
            </a:r>
            <a:endParaRPr dirty="0" sz="3999" lang="en-US">
              <a:solidFill>
                <a:schemeClr val="bg1"/>
              </a:solidFill>
              <a:latin typeface="Fira Sans Medium Bold"/>
            </a:endParaRPr>
          </a:p>
        </p:txBody>
      </p:sp>
      <p:sp>
        <p:nvSpPr>
          <p:cNvPr id="1048615" name="TextBox 35"/>
          <p:cNvSpPr txBox="1"/>
          <p:nvPr/>
        </p:nvSpPr>
        <p:spPr>
          <a:xfrm>
            <a:off x="12496800" y="8733723"/>
            <a:ext cx="5780314" cy="1590179"/>
          </a:xfrm>
          <a:prstGeom prst="rect"/>
        </p:spPr>
        <p:txBody>
          <a:bodyPr anchor="t" bIns="0" lIns="0" rIns="0" rtlCol="0" tIns="0" wrap="square">
            <a:spAutoFit/>
          </a:bodyPr>
          <a:p>
            <a:pPr>
              <a:lnSpc>
                <a:spcPts val="3105"/>
              </a:lnSpc>
            </a:pPr>
            <a:r>
              <a:rPr dirty="0" sz="2400" i="0" lang="ru-RU">
                <a:solidFill>
                  <a:schemeClr val="bg1"/>
                </a:solidFill>
                <a:effectLst/>
                <a:latin typeface="Fira Sans Medium" panose="020B0604020202020204" charset="0"/>
              </a:rPr>
              <a:t>По итогам 2021 года перевозка контейнеров по сети РЖД выросла на 12% и составила</a:t>
            </a:r>
            <a:endParaRPr dirty="0" sz="2400" i="0" lang="en-US">
              <a:solidFill>
                <a:schemeClr val="bg1"/>
              </a:solidFill>
              <a:effectLst/>
              <a:latin typeface="Fira Sans Medium" panose="020B0604020202020204" charset="0"/>
            </a:endParaRPr>
          </a:p>
          <a:p>
            <a:pPr>
              <a:lnSpc>
                <a:spcPts val="3105"/>
              </a:lnSpc>
            </a:pPr>
            <a:r>
              <a:rPr dirty="0" sz="2400" i="0" lang="ru-RU">
                <a:solidFill>
                  <a:schemeClr val="bg1"/>
                </a:solidFill>
                <a:effectLst/>
                <a:latin typeface="Fira Sans Medium" panose="020B0604020202020204" charset="0"/>
              </a:rPr>
              <a:t>6 млн 503 тыс. ДФЭ</a:t>
            </a:r>
            <a:r>
              <a:rPr dirty="0" sz="2400" i="0" lang="en-US">
                <a:solidFill>
                  <a:schemeClr val="bg1"/>
                </a:solidFill>
                <a:effectLst/>
                <a:latin typeface="Fira Sans Medium" panose="020B0604020202020204" charset="0"/>
              </a:rPr>
              <a:t> (</a:t>
            </a:r>
            <a:r>
              <a:rPr dirty="0" sz="2400" lang="en-US">
                <a:solidFill>
                  <a:schemeClr val="bg1"/>
                </a:solidFill>
                <a:latin typeface="Fira Sans Medium" panose="020B0604020202020204" charset="0"/>
              </a:rPr>
              <a:t>TEU</a:t>
            </a:r>
            <a:r>
              <a:rPr dirty="0" sz="2400" lang="ru-RU">
                <a:solidFill>
                  <a:schemeClr val="bg1"/>
                </a:solidFill>
                <a:latin typeface="Fira Sans Medium" panose="020B0604020202020204" charset="0"/>
              </a:rPr>
              <a:t>)</a:t>
            </a:r>
            <a:endParaRPr dirty="0" sz="2400" lang="en-US" spc="-18">
              <a:solidFill>
                <a:schemeClr val="bg1"/>
              </a:solidFill>
              <a:latin typeface="Fira Sans Medium" panose="020B0604020202020204" charset="0"/>
            </a:endParaRPr>
          </a:p>
        </p:txBody>
      </p:sp>
      <p:sp>
        <p:nvSpPr>
          <p:cNvPr id="1048616" name="TextBox 37"/>
          <p:cNvSpPr txBox="1"/>
          <p:nvPr/>
        </p:nvSpPr>
        <p:spPr>
          <a:xfrm>
            <a:off x="10134918" y="6933835"/>
            <a:ext cx="7265948" cy="700576"/>
          </a:xfrm>
          <a:prstGeom prst="rect"/>
        </p:spPr>
        <p:txBody>
          <a:bodyPr anchor="t" bIns="0" lIns="0" rIns="0" rtlCol="0" tIns="0" wrap="square">
            <a:spAutoFit/>
          </a:bodyPr>
          <a:p>
            <a:pPr>
              <a:lnSpc>
                <a:spcPts val="2760"/>
              </a:lnSpc>
            </a:pPr>
            <a:endParaRPr dirty="0" sz="2200" lang="en-US">
              <a:solidFill>
                <a:srgbClr val="000000"/>
              </a:solidFill>
              <a:latin typeface="PT Sans"/>
            </a:endParaRPr>
          </a:p>
          <a:p>
            <a:pPr indent="0" lvl="0" marL="0">
              <a:lnSpc>
                <a:spcPts val="2760"/>
              </a:lnSpc>
            </a:pPr>
            <a:endParaRPr dirty="0" sz="2200" lang="en-US">
              <a:solidFill>
                <a:srgbClr val="000000"/>
              </a:solidFill>
              <a:latin typeface="PT Sans"/>
            </a:endParaRPr>
          </a:p>
        </p:txBody>
      </p:sp>
      <p:pic>
        <p:nvPicPr>
          <p:cNvPr id="2097159" name="Picture 2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rcRect/>
          <a:stretch>
            <a:fillRect/>
          </a:stretch>
        </p:blipFill>
        <p:spPr>
          <a:xfrm>
            <a:off x="-12370" y="9458895"/>
            <a:ext cx="1539384" cy="865007"/>
          </a:xfrm>
          <a:prstGeom prst="rect"/>
        </p:spPr>
      </p:pic>
      <p:sp>
        <p:nvSpPr>
          <p:cNvPr id="1048617" name="Прямоугольник 4"/>
          <p:cNvSpPr/>
          <p:nvPr/>
        </p:nvSpPr>
        <p:spPr>
          <a:xfrm>
            <a:off x="3370730" y="2835185"/>
            <a:ext cx="5999480" cy="713741"/>
          </a:xfrm>
          <a:prstGeom prst="rect"/>
        </p:spPr>
        <p:txBody>
          <a:bodyPr wrap="none">
            <a:spAutoFit/>
          </a:bodyPr>
          <a:p>
            <a:pPr algn="ctr"/>
            <a:r>
              <a:rPr dirty="0" sz="2400" lang="ru-RU">
                <a:latin typeface="Fira Sans Medium" panose="020B0604020202020204" charset="0"/>
              </a:rPr>
              <a:t>Контейнерный портовый траффик (TEU)</a:t>
            </a:r>
            <a:r>
              <a:rPr dirty="0" sz="2400" lang="en-US">
                <a:latin typeface="Fira Sans Medium" panose="020B0604020202020204" charset="0"/>
              </a:rPr>
              <a:t> </a:t>
            </a:r>
            <a:br>
              <a:rPr dirty="0" sz="2400" lang="ru-RU">
                <a:latin typeface="Fira Sans Medium" panose="020B0604020202020204" charset="0"/>
              </a:rPr>
            </a:br>
            <a:r>
              <a:rPr dirty="0" lang="ru-RU">
                <a:latin typeface="Fira Sans Light" panose="020B0604020202020204" charset="0"/>
              </a:rPr>
              <a:t>Источник: </a:t>
            </a:r>
            <a:r>
              <a:rPr dirty="0" lang="en-US">
                <a:latin typeface="Fira Sans Light" panose="020B0604020202020204" charset="0"/>
              </a:rPr>
              <a:t>World Bank</a:t>
            </a:r>
            <a:endParaRPr dirty="0" sz="2400" lang="ru-RU">
              <a:latin typeface="Fira Sans Light" panose="020B0604020202020204" charset="0"/>
            </a:endParaRPr>
          </a:p>
        </p:txBody>
      </p:sp>
      <p:sp>
        <p:nvSpPr>
          <p:cNvPr id="1048618" name="Прямоугольник 7"/>
          <p:cNvSpPr/>
          <p:nvPr/>
        </p:nvSpPr>
        <p:spPr>
          <a:xfrm>
            <a:off x="10848808" y="4026176"/>
            <a:ext cx="1427480" cy="358140"/>
          </a:xfrm>
          <a:prstGeom prst="rect"/>
        </p:spPr>
        <p:txBody>
          <a:bodyPr wrap="none">
            <a:spAutoFit/>
          </a:bodyPr>
          <a:p>
            <a:r>
              <a:rPr dirty="0" lang="en-US">
                <a:latin typeface="Fira Sans Light" panose="020B0604020202020204" charset="0"/>
              </a:rPr>
              <a:t>758</a:t>
            </a:r>
            <a:r>
              <a:rPr dirty="0" lang="ru-RU">
                <a:latin typeface="Fira Sans Light" panose="020B0604020202020204" charset="0"/>
              </a:rPr>
              <a:t>,734,020</a:t>
            </a:r>
            <a:endParaRPr dirty="0" lang="ru-RU"/>
          </a:p>
        </p:txBody>
      </p:sp>
      <p:sp>
        <p:nvSpPr>
          <p:cNvPr id="1048619" name="Прямоугольник 8"/>
          <p:cNvSpPr/>
          <p:nvPr/>
        </p:nvSpPr>
        <p:spPr>
          <a:xfrm>
            <a:off x="9680166" y="3353165"/>
            <a:ext cx="1427479" cy="358141"/>
          </a:xfrm>
          <a:prstGeom prst="rect"/>
        </p:spPr>
        <p:txBody>
          <a:bodyPr wrap="none">
            <a:spAutoFit/>
          </a:bodyPr>
          <a:p>
            <a:r>
              <a:rPr dirty="0" lang="ru-RU">
                <a:latin typeface="Fira Sans Light" panose="020B0604020202020204" charset="0"/>
              </a:rPr>
              <a:t>810,577,510</a:t>
            </a:r>
            <a:endParaRPr dirty="0" lang="ru-RU"/>
          </a:p>
        </p:txBody>
      </p:sp>
      <p:sp>
        <p:nvSpPr>
          <p:cNvPr id="1048620" name="Прямоугольник 9"/>
          <p:cNvSpPr/>
          <p:nvPr/>
        </p:nvSpPr>
        <p:spPr>
          <a:xfrm>
            <a:off x="752840" y="8370837"/>
            <a:ext cx="1427479" cy="358141"/>
          </a:xfrm>
          <a:prstGeom prst="rect"/>
        </p:spPr>
        <p:txBody>
          <a:bodyPr wrap="none">
            <a:spAutoFit/>
          </a:bodyPr>
          <a:p>
            <a:r>
              <a:rPr dirty="0" lang="ru-RU">
                <a:latin typeface="Fira Sans Light" panose="020B0604020202020204" charset="0"/>
              </a:rPr>
              <a:t>472,175,125</a:t>
            </a:r>
            <a:endParaRPr dirty="0" lang="ru-RU"/>
          </a:p>
        </p:txBody>
      </p:sp>
      <p:sp>
        <p:nvSpPr>
          <p:cNvPr id="1048621" name="Прямоугольник 10"/>
          <p:cNvSpPr/>
          <p:nvPr/>
        </p:nvSpPr>
        <p:spPr>
          <a:xfrm>
            <a:off x="7010400" y="4884105"/>
            <a:ext cx="1427479" cy="358140"/>
          </a:xfrm>
          <a:prstGeom prst="rect"/>
        </p:spPr>
        <p:txBody>
          <a:bodyPr wrap="none">
            <a:spAutoFit/>
          </a:bodyPr>
          <a:p>
            <a:r>
              <a:rPr dirty="0" lang="ru-RU">
                <a:latin typeface="Fira Sans Light" panose="020B0604020202020204" charset="0"/>
              </a:rPr>
              <a:t>704,861,863</a:t>
            </a:r>
            <a:endParaRPr dirty="0" lang="ru-RU"/>
          </a:p>
        </p:txBody>
      </p:sp>
      <p:sp>
        <p:nvSpPr>
          <p:cNvPr id="1048622" name="Прямоугольник 11"/>
          <p:cNvSpPr/>
          <p:nvPr/>
        </p:nvSpPr>
        <p:spPr>
          <a:xfrm>
            <a:off x="3349836" y="6287616"/>
            <a:ext cx="1427479" cy="358140"/>
          </a:xfrm>
          <a:prstGeom prst="rect"/>
        </p:spPr>
        <p:txBody>
          <a:bodyPr wrap="none">
            <a:spAutoFit/>
          </a:bodyPr>
          <a:p>
            <a:r>
              <a:rPr dirty="0" lang="ru-RU">
                <a:latin typeface="Fira Sans Light" panose="020B0604020202020204" charset="0"/>
              </a:rPr>
              <a:t>619,551,756</a:t>
            </a:r>
            <a:endParaRPr dirty="0" lang="ru-RU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497C"/>
        </a:solidFill>
        <a:effectLst/>
      </p:bgPr>
    </p:bg>
    <p:spTree>
      <p:nvGrpSpPr>
        <p:cNvPr id="5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2"/>
          <p:cNvGrpSpPr/>
          <p:nvPr/>
        </p:nvGrpSpPr>
        <p:grpSpPr>
          <a:xfrm>
            <a:off x="0" y="6438216"/>
            <a:ext cx="18288000" cy="3848784"/>
            <a:chOff x="0" y="0"/>
            <a:chExt cx="24384000" cy="5131712"/>
          </a:xfrm>
        </p:grpSpPr>
        <p:pic>
          <p:nvPicPr>
            <p:cNvPr id="2097160" name="Picture 3"/>
            <p:cNvPicPr>
              <a:picLocks noChangeAspect="1"/>
            </p:cNvPicPr>
            <p:nvPr/>
          </p:nvPicPr>
          <p:blipFill>
            <a:blip xmlns:r="http://schemas.openxmlformats.org/officeDocument/2006/relationships" r:embed="rId1"/>
            <a:srcRect t="40692" b="27867"/>
            <a:stretch>
              <a:fillRect/>
            </a:stretch>
          </p:blipFill>
          <p:spPr>
            <a:xfrm>
              <a:off x="0" y="0"/>
              <a:ext cx="24384000" cy="5131712"/>
            </a:xfrm>
            <a:prstGeom prst="rect"/>
          </p:spPr>
        </p:pic>
      </p:grpSp>
      <p:sp>
        <p:nvSpPr>
          <p:cNvPr id="1048623" name="TextBox 4"/>
          <p:cNvSpPr txBox="1"/>
          <p:nvPr/>
        </p:nvSpPr>
        <p:spPr>
          <a:xfrm>
            <a:off x="3346038" y="687387"/>
            <a:ext cx="11595925" cy="644525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5199"/>
              </a:lnSpc>
            </a:pPr>
            <a:r>
              <a:rPr sz="3999" lang="en-US">
                <a:solidFill>
                  <a:srgbClr val="FFFFFF"/>
                </a:solidFill>
                <a:latin typeface="Fira Sans Medium"/>
              </a:rPr>
              <a:t>СЕРВИС МОРСКИХ ПЕРЕВОЗОК ИЗ КАЗАХСТАНА</a:t>
            </a:r>
          </a:p>
        </p:txBody>
      </p:sp>
      <p:sp>
        <p:nvSpPr>
          <p:cNvPr id="1048624" name="TextBox 5"/>
          <p:cNvSpPr txBox="1"/>
          <p:nvPr/>
        </p:nvSpPr>
        <p:spPr>
          <a:xfrm>
            <a:off x="930771" y="2591361"/>
            <a:ext cx="7232154" cy="787399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sz="2199" lang="en-US" spc="10">
                <a:solidFill>
                  <a:srgbClr val="FFFFFF"/>
                </a:solidFill>
                <a:latin typeface="Fira Sans Medium"/>
              </a:rPr>
              <a:t>ТРАНСКАСПИЙСКИЙ ТРАНСПОРТНЫЙ МАРШРУТ (ТМТМ) </a:t>
            </a:r>
          </a:p>
        </p:txBody>
      </p:sp>
      <p:pic>
        <p:nvPicPr>
          <p:cNvPr id="2097161" name="Picture 6"/>
          <p:cNvPicPr>
            <a:picLocks noChangeAspect="1"/>
          </p:cNvPicPr>
          <p:nvPr/>
        </p:nvPicPr>
        <p:blipFill>
          <a:blip xmlns:r="http://schemas.openxmlformats.org/officeDocument/2006/relationships" r:embed="rId2" cstate="print"/>
          <a:srcRect/>
          <a:stretch>
            <a:fillRect/>
          </a:stretch>
        </p:blipFill>
        <p:spPr>
          <a:xfrm>
            <a:off x="4881936" y="4440878"/>
            <a:ext cx="378385" cy="485110"/>
          </a:xfrm>
          <a:prstGeom prst="rect"/>
        </p:spPr>
      </p:pic>
      <p:sp>
        <p:nvSpPr>
          <p:cNvPr id="1048625" name="AutoShape 7"/>
          <p:cNvSpPr/>
          <p:nvPr/>
        </p:nvSpPr>
        <p:spPr>
          <a:xfrm rot="-5400000">
            <a:off x="7140252" y="3805818"/>
            <a:ext cx="4055121" cy="0"/>
          </a:xfrm>
          <a:prstGeom prst="line"/>
          <a:ln w="47625" cap="rnd">
            <a:solidFill>
              <a:srgbClr val="B4D0DD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048626" name="AutoShape 8"/>
          <p:cNvSpPr/>
          <p:nvPr/>
        </p:nvSpPr>
        <p:spPr>
          <a:xfrm>
            <a:off x="1728613" y="3720760"/>
            <a:ext cx="5150886" cy="0"/>
          </a:xfrm>
          <a:prstGeom prst="line"/>
          <a:ln w="19050" cap="rnd">
            <a:solidFill>
              <a:srgbClr val="FF914D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57" name="Group 9"/>
          <p:cNvGrpSpPr/>
          <p:nvPr/>
        </p:nvGrpSpPr>
        <p:grpSpPr>
          <a:xfrm>
            <a:off x="1644979" y="3637126"/>
            <a:ext cx="167268" cy="167268"/>
            <a:chOff x="0" y="0"/>
            <a:chExt cx="6350000" cy="6350000"/>
          </a:xfrm>
        </p:grpSpPr>
        <p:sp>
          <p:nvSpPr>
            <p:cNvPr id="1048627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ah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grpSp>
        <p:nvGrpSpPr>
          <p:cNvPr id="58" name="Group 11"/>
          <p:cNvGrpSpPr/>
          <p:nvPr/>
        </p:nvGrpSpPr>
        <p:grpSpPr>
          <a:xfrm>
            <a:off x="6795865" y="3637126"/>
            <a:ext cx="167268" cy="167268"/>
            <a:chOff x="0" y="0"/>
            <a:chExt cx="6350000" cy="6350000"/>
          </a:xfrm>
        </p:grpSpPr>
        <p:sp>
          <p:nvSpPr>
            <p:cNvPr id="1048628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ah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grpSp>
        <p:nvGrpSpPr>
          <p:cNvPr id="59" name="Group 13"/>
          <p:cNvGrpSpPr/>
          <p:nvPr/>
        </p:nvGrpSpPr>
        <p:grpSpPr>
          <a:xfrm>
            <a:off x="5026800" y="3637126"/>
            <a:ext cx="167268" cy="167268"/>
            <a:chOff x="0" y="0"/>
            <a:chExt cx="6350000" cy="6350000"/>
          </a:xfrm>
        </p:grpSpPr>
        <p:sp>
          <p:nvSpPr>
            <p:cNvPr id="1048629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ah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sp>
        <p:nvSpPr>
          <p:cNvPr id="1048630" name="TextBox 15"/>
          <p:cNvSpPr txBox="1"/>
          <p:nvPr/>
        </p:nvSpPr>
        <p:spPr>
          <a:xfrm>
            <a:off x="946529" y="3863659"/>
            <a:ext cx="1396901" cy="382270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sz="2199" lang="en-US" spc="10">
                <a:solidFill>
                  <a:srgbClr val="FFFFFF"/>
                </a:solidFill>
                <a:latin typeface="Fira Sans Light"/>
              </a:rPr>
              <a:t>порт Актау</a:t>
            </a:r>
          </a:p>
        </p:txBody>
      </p:sp>
      <p:sp>
        <p:nvSpPr>
          <p:cNvPr id="1048631" name="TextBox 16"/>
          <p:cNvSpPr txBox="1"/>
          <p:nvPr/>
        </p:nvSpPr>
        <p:spPr>
          <a:xfrm>
            <a:off x="2581525" y="3863659"/>
            <a:ext cx="1275606" cy="382270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sz="2199" lang="en-US" spc="10">
                <a:solidFill>
                  <a:srgbClr val="FFFFFF"/>
                </a:solidFill>
                <a:latin typeface="Fira Sans Light"/>
              </a:rPr>
              <a:t>порт Баку</a:t>
            </a:r>
          </a:p>
        </p:txBody>
      </p:sp>
      <p:sp>
        <p:nvSpPr>
          <p:cNvPr id="1048632" name="TextBox 17"/>
          <p:cNvSpPr txBox="1"/>
          <p:nvPr/>
        </p:nvSpPr>
        <p:spPr>
          <a:xfrm>
            <a:off x="4141469" y="3863659"/>
            <a:ext cx="1609576" cy="382270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sz="2199" lang="en-US" spc="10">
                <a:solidFill>
                  <a:srgbClr val="FFFFFF"/>
                </a:solidFill>
                <a:latin typeface="Fira Sans Light"/>
              </a:rPr>
              <a:t>порт Батуми</a:t>
            </a:r>
          </a:p>
        </p:txBody>
      </p:sp>
      <p:sp>
        <p:nvSpPr>
          <p:cNvPr id="1048633" name="TextBox 18"/>
          <p:cNvSpPr txBox="1"/>
          <p:nvPr/>
        </p:nvSpPr>
        <p:spPr>
          <a:xfrm>
            <a:off x="5194068" y="3886360"/>
            <a:ext cx="3926414" cy="1163320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3079"/>
              </a:lnSpc>
            </a:pPr>
            <a:r>
              <a:rPr sz="2199" lang="en-US" spc="10">
                <a:solidFill>
                  <a:srgbClr val="FFFFFF"/>
                </a:solidFill>
                <a:latin typeface="Fira Sans Light"/>
              </a:rPr>
              <a:t>Мерсин (Турция)</a:t>
            </a:r>
          </a:p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sz="2199" lang="en-US" spc="10">
                <a:solidFill>
                  <a:srgbClr val="FFFFFF"/>
                </a:solidFill>
                <a:latin typeface="Fira Sans Light"/>
              </a:rPr>
              <a:t>с отдачей контейнеров получателю груза</a:t>
            </a:r>
          </a:p>
        </p:txBody>
      </p:sp>
      <p:grpSp>
        <p:nvGrpSpPr>
          <p:cNvPr id="60" name="Group 19"/>
          <p:cNvGrpSpPr/>
          <p:nvPr/>
        </p:nvGrpSpPr>
        <p:grpSpPr>
          <a:xfrm>
            <a:off x="3329981" y="3637126"/>
            <a:ext cx="167268" cy="167268"/>
            <a:chOff x="0" y="0"/>
            <a:chExt cx="6350000" cy="6350000"/>
          </a:xfrm>
        </p:grpSpPr>
        <p:sp>
          <p:nvSpPr>
            <p:cNvPr id="1048634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ah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pic>
        <p:nvPicPr>
          <p:cNvPr id="2097162" name="Picture 21"/>
          <p:cNvPicPr>
            <a:picLocks noChangeAspect="1"/>
          </p:cNvPicPr>
          <p:nvPr/>
        </p:nvPicPr>
        <p:blipFill>
          <a:blip xmlns:r="http://schemas.openxmlformats.org/officeDocument/2006/relationships" r:embed="rId2" cstate="print"/>
          <a:srcRect/>
          <a:stretch>
            <a:fillRect/>
          </a:stretch>
        </p:blipFill>
        <p:spPr>
          <a:xfrm>
            <a:off x="3185117" y="4440878"/>
            <a:ext cx="378385" cy="485110"/>
          </a:xfrm>
          <a:prstGeom prst="rect"/>
        </p:spPr>
      </p:pic>
      <p:pic>
        <p:nvPicPr>
          <p:cNvPr id="2097163" name="Picture 22"/>
          <p:cNvPicPr>
            <a:picLocks noChangeAspect="1"/>
          </p:cNvPicPr>
          <p:nvPr/>
        </p:nvPicPr>
        <p:blipFill>
          <a:blip xmlns:r="http://schemas.openxmlformats.org/officeDocument/2006/relationships" r:embed="rId2" cstate="print"/>
          <a:srcRect/>
          <a:stretch>
            <a:fillRect/>
          </a:stretch>
        </p:blipFill>
        <p:spPr>
          <a:xfrm>
            <a:off x="1566909" y="4440878"/>
            <a:ext cx="378385" cy="485110"/>
          </a:xfrm>
          <a:prstGeom prst="rect"/>
        </p:spPr>
      </p:pic>
      <p:pic>
        <p:nvPicPr>
          <p:cNvPr id="2097164" name="Picture 23"/>
          <p:cNvPicPr>
            <a:picLocks noChangeAspect="1"/>
          </p:cNvPicPr>
          <p:nvPr/>
        </p:nvPicPr>
        <p:blipFill>
          <a:blip xmlns:r="http://schemas.openxmlformats.org/officeDocument/2006/relationships" r:embed="rId2" cstate="print"/>
          <a:srcRect/>
          <a:stretch>
            <a:fillRect/>
          </a:stretch>
        </p:blipFill>
        <p:spPr>
          <a:xfrm>
            <a:off x="13878041" y="2879046"/>
            <a:ext cx="378385" cy="485110"/>
          </a:xfrm>
          <a:prstGeom prst="rect"/>
        </p:spPr>
      </p:pic>
      <p:sp>
        <p:nvSpPr>
          <p:cNvPr id="1048635" name="AutoShape 24"/>
          <p:cNvSpPr/>
          <p:nvPr/>
        </p:nvSpPr>
        <p:spPr>
          <a:xfrm>
            <a:off x="10769047" y="2205907"/>
            <a:ext cx="5150886" cy="0"/>
          </a:xfrm>
          <a:prstGeom prst="line"/>
          <a:ln w="19050" cap="rnd">
            <a:solidFill>
              <a:srgbClr val="FF914D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61" name="Group 25"/>
          <p:cNvGrpSpPr/>
          <p:nvPr/>
        </p:nvGrpSpPr>
        <p:grpSpPr>
          <a:xfrm>
            <a:off x="10685412" y="2122273"/>
            <a:ext cx="167268" cy="167268"/>
            <a:chOff x="0" y="0"/>
            <a:chExt cx="6350000" cy="6350000"/>
          </a:xfrm>
        </p:grpSpPr>
        <p:sp>
          <p:nvSpPr>
            <p:cNvPr id="1048636" name="Freeform 2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ah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grpSp>
        <p:nvGrpSpPr>
          <p:cNvPr id="62" name="Group 27"/>
          <p:cNvGrpSpPr/>
          <p:nvPr/>
        </p:nvGrpSpPr>
        <p:grpSpPr>
          <a:xfrm>
            <a:off x="15836298" y="2122273"/>
            <a:ext cx="167268" cy="167268"/>
            <a:chOff x="0" y="0"/>
            <a:chExt cx="6350000" cy="6350000"/>
          </a:xfrm>
        </p:grpSpPr>
        <p:sp>
          <p:nvSpPr>
            <p:cNvPr id="1048637" name="Freeform 2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ah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grpSp>
        <p:nvGrpSpPr>
          <p:cNvPr id="63" name="Group 29"/>
          <p:cNvGrpSpPr/>
          <p:nvPr/>
        </p:nvGrpSpPr>
        <p:grpSpPr>
          <a:xfrm>
            <a:off x="14067233" y="2122273"/>
            <a:ext cx="167268" cy="167268"/>
            <a:chOff x="0" y="0"/>
            <a:chExt cx="6350000" cy="6350000"/>
          </a:xfrm>
        </p:grpSpPr>
        <p:sp>
          <p:nvSpPr>
            <p:cNvPr id="1048638" name="Freeform 3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ah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sp>
        <p:nvSpPr>
          <p:cNvPr id="1048639" name="TextBox 31"/>
          <p:cNvSpPr txBox="1"/>
          <p:nvPr/>
        </p:nvSpPr>
        <p:spPr>
          <a:xfrm>
            <a:off x="9986962" y="2348806"/>
            <a:ext cx="1396901" cy="382270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sz="2199" lang="en-US" spc="10">
                <a:solidFill>
                  <a:srgbClr val="FFFFFF"/>
                </a:solidFill>
                <a:latin typeface="Fira Sans Light"/>
              </a:rPr>
              <a:t>порт Актау</a:t>
            </a:r>
          </a:p>
        </p:txBody>
      </p:sp>
      <p:sp>
        <p:nvSpPr>
          <p:cNvPr id="1048640" name="TextBox 32"/>
          <p:cNvSpPr txBox="1"/>
          <p:nvPr/>
        </p:nvSpPr>
        <p:spPr>
          <a:xfrm>
            <a:off x="11621958" y="2348806"/>
            <a:ext cx="1275606" cy="382270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sz="2199" lang="en-US" spc="10">
                <a:solidFill>
                  <a:srgbClr val="FFFFFF"/>
                </a:solidFill>
                <a:latin typeface="Fira Sans Light"/>
              </a:rPr>
              <a:t>порт Баку</a:t>
            </a:r>
          </a:p>
        </p:txBody>
      </p:sp>
      <p:sp>
        <p:nvSpPr>
          <p:cNvPr id="1048641" name="TextBox 33"/>
          <p:cNvSpPr txBox="1"/>
          <p:nvPr/>
        </p:nvSpPr>
        <p:spPr>
          <a:xfrm>
            <a:off x="13322471" y="2348806"/>
            <a:ext cx="1328440" cy="382270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sz="2199" lang="en-US" spc="10">
                <a:solidFill>
                  <a:srgbClr val="FFFFFF"/>
                </a:solidFill>
                <a:latin typeface="Fira Sans Light"/>
              </a:rPr>
              <a:t>порт Поти</a:t>
            </a:r>
          </a:p>
        </p:txBody>
      </p:sp>
      <p:sp>
        <p:nvSpPr>
          <p:cNvPr id="1048642" name="TextBox 34"/>
          <p:cNvSpPr txBox="1"/>
          <p:nvPr/>
        </p:nvSpPr>
        <p:spPr>
          <a:xfrm>
            <a:off x="13993396" y="2348806"/>
            <a:ext cx="3926414" cy="772795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3079"/>
              </a:lnSpc>
            </a:pPr>
            <a:r>
              <a:rPr sz="2199" lang="en-US" spc="10">
                <a:solidFill>
                  <a:srgbClr val="FFFFFF"/>
                </a:solidFill>
                <a:latin typeface="Fira Sans Light"/>
              </a:rPr>
              <a:t>Констанца </a:t>
            </a:r>
          </a:p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sz="2199" lang="en-US" spc="10">
                <a:solidFill>
                  <a:srgbClr val="FFFFFF"/>
                </a:solidFill>
                <a:latin typeface="Fira Sans Light"/>
              </a:rPr>
              <a:t>(Румыния)</a:t>
            </a:r>
          </a:p>
        </p:txBody>
      </p:sp>
      <p:grpSp>
        <p:nvGrpSpPr>
          <p:cNvPr id="64" name="Group 35"/>
          <p:cNvGrpSpPr/>
          <p:nvPr/>
        </p:nvGrpSpPr>
        <p:grpSpPr>
          <a:xfrm>
            <a:off x="12370415" y="2122273"/>
            <a:ext cx="167268" cy="167268"/>
            <a:chOff x="0" y="0"/>
            <a:chExt cx="6350000" cy="6350000"/>
          </a:xfrm>
        </p:grpSpPr>
        <p:sp>
          <p:nvSpPr>
            <p:cNvPr id="1048643" name="Freeform 3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ah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pic>
        <p:nvPicPr>
          <p:cNvPr id="2097165" name="Picture 37"/>
          <p:cNvPicPr>
            <a:picLocks noChangeAspect="1"/>
          </p:cNvPicPr>
          <p:nvPr/>
        </p:nvPicPr>
        <p:blipFill>
          <a:blip xmlns:r="http://schemas.openxmlformats.org/officeDocument/2006/relationships" r:embed="rId2" cstate="print"/>
          <a:srcRect/>
          <a:stretch>
            <a:fillRect/>
          </a:stretch>
        </p:blipFill>
        <p:spPr>
          <a:xfrm>
            <a:off x="12181222" y="2879046"/>
            <a:ext cx="378385" cy="485110"/>
          </a:xfrm>
          <a:prstGeom prst="rect"/>
        </p:spPr>
      </p:pic>
      <p:pic>
        <p:nvPicPr>
          <p:cNvPr id="2097166" name="Picture 38"/>
          <p:cNvPicPr>
            <a:picLocks noChangeAspect="1"/>
          </p:cNvPicPr>
          <p:nvPr/>
        </p:nvPicPr>
        <p:blipFill>
          <a:blip xmlns:r="http://schemas.openxmlformats.org/officeDocument/2006/relationships" r:embed="rId2" cstate="print"/>
          <a:srcRect/>
          <a:stretch>
            <a:fillRect/>
          </a:stretch>
        </p:blipFill>
        <p:spPr>
          <a:xfrm>
            <a:off x="10563014" y="2879046"/>
            <a:ext cx="378385" cy="485110"/>
          </a:xfrm>
          <a:prstGeom prst="rect"/>
        </p:spPr>
      </p:pic>
      <p:pic>
        <p:nvPicPr>
          <p:cNvPr id="2097167" name="Picture 39"/>
          <p:cNvPicPr>
            <a:picLocks noChangeAspect="1"/>
          </p:cNvPicPr>
          <p:nvPr/>
        </p:nvPicPr>
        <p:blipFill>
          <a:blip xmlns:r="http://schemas.openxmlformats.org/officeDocument/2006/relationships" r:embed="rId2" cstate="print"/>
          <a:srcRect/>
          <a:stretch>
            <a:fillRect/>
          </a:stretch>
        </p:blipFill>
        <p:spPr>
          <a:xfrm>
            <a:off x="13922370" y="5221130"/>
            <a:ext cx="378385" cy="485110"/>
          </a:xfrm>
          <a:prstGeom prst="rect"/>
        </p:spPr>
      </p:pic>
      <p:sp>
        <p:nvSpPr>
          <p:cNvPr id="1048644" name="AutoShape 40"/>
          <p:cNvSpPr/>
          <p:nvPr/>
        </p:nvSpPr>
        <p:spPr>
          <a:xfrm>
            <a:off x="10769047" y="4524512"/>
            <a:ext cx="5150886" cy="0"/>
          </a:xfrm>
          <a:prstGeom prst="line"/>
          <a:ln w="19050" cap="rnd">
            <a:solidFill>
              <a:srgbClr val="FF914D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65" name="Group 41"/>
          <p:cNvGrpSpPr/>
          <p:nvPr/>
        </p:nvGrpSpPr>
        <p:grpSpPr>
          <a:xfrm>
            <a:off x="10685412" y="4440878"/>
            <a:ext cx="167268" cy="167268"/>
            <a:chOff x="0" y="0"/>
            <a:chExt cx="6350000" cy="6350000"/>
          </a:xfrm>
        </p:grpSpPr>
        <p:sp>
          <p:nvSpPr>
            <p:cNvPr id="1048645" name="Freeform 4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ah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grpSp>
        <p:nvGrpSpPr>
          <p:cNvPr id="66" name="Group 43"/>
          <p:cNvGrpSpPr/>
          <p:nvPr/>
        </p:nvGrpSpPr>
        <p:grpSpPr>
          <a:xfrm>
            <a:off x="15836298" y="4440878"/>
            <a:ext cx="167268" cy="167268"/>
            <a:chOff x="0" y="0"/>
            <a:chExt cx="6350000" cy="6350000"/>
          </a:xfrm>
        </p:grpSpPr>
        <p:sp>
          <p:nvSpPr>
            <p:cNvPr id="1048646" name="Freeform 4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ah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grpSp>
        <p:nvGrpSpPr>
          <p:cNvPr id="67" name="Group 45"/>
          <p:cNvGrpSpPr/>
          <p:nvPr/>
        </p:nvGrpSpPr>
        <p:grpSpPr>
          <a:xfrm>
            <a:off x="14067233" y="4440878"/>
            <a:ext cx="167268" cy="167268"/>
            <a:chOff x="0" y="0"/>
            <a:chExt cx="6350000" cy="6350000"/>
          </a:xfrm>
        </p:grpSpPr>
        <p:sp>
          <p:nvSpPr>
            <p:cNvPr id="1048647" name="Freeform 4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ah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sp>
        <p:nvSpPr>
          <p:cNvPr id="1048648" name="TextBox 47"/>
          <p:cNvSpPr txBox="1"/>
          <p:nvPr/>
        </p:nvSpPr>
        <p:spPr>
          <a:xfrm>
            <a:off x="9986962" y="4667410"/>
            <a:ext cx="1396901" cy="382270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sz="2199" lang="en-US" spc="10">
                <a:solidFill>
                  <a:srgbClr val="FFFFFF"/>
                </a:solidFill>
                <a:latin typeface="Fira Sans Light"/>
              </a:rPr>
              <a:t>порт Актау</a:t>
            </a:r>
          </a:p>
        </p:txBody>
      </p:sp>
      <p:sp>
        <p:nvSpPr>
          <p:cNvPr id="1048649" name="TextBox 48"/>
          <p:cNvSpPr txBox="1"/>
          <p:nvPr/>
        </p:nvSpPr>
        <p:spPr>
          <a:xfrm>
            <a:off x="11621958" y="4667410"/>
            <a:ext cx="1275606" cy="382270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sz="2199" lang="en-US" spc="10">
                <a:solidFill>
                  <a:srgbClr val="FFFFFF"/>
                </a:solidFill>
                <a:latin typeface="Fira Sans Light"/>
              </a:rPr>
              <a:t>порт Баку</a:t>
            </a:r>
          </a:p>
        </p:txBody>
      </p:sp>
      <p:sp>
        <p:nvSpPr>
          <p:cNvPr id="1048650" name="TextBox 49"/>
          <p:cNvSpPr txBox="1"/>
          <p:nvPr/>
        </p:nvSpPr>
        <p:spPr>
          <a:xfrm>
            <a:off x="13322471" y="4667410"/>
            <a:ext cx="1328440" cy="382270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sz="2199" lang="en-US" spc="10">
                <a:solidFill>
                  <a:srgbClr val="FFFFFF"/>
                </a:solidFill>
                <a:latin typeface="Fira Sans Light"/>
              </a:rPr>
              <a:t>порт Поти</a:t>
            </a:r>
          </a:p>
        </p:txBody>
      </p:sp>
      <p:sp>
        <p:nvSpPr>
          <p:cNvPr id="1048651" name="TextBox 50"/>
          <p:cNvSpPr txBox="1"/>
          <p:nvPr/>
        </p:nvSpPr>
        <p:spPr>
          <a:xfrm>
            <a:off x="14791479" y="4693871"/>
            <a:ext cx="2568634" cy="1163320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sz="2199" lang="en-US" spc="10">
                <a:solidFill>
                  <a:srgbClr val="FFFFFF"/>
                </a:solidFill>
                <a:latin typeface="Fira Sans Light"/>
              </a:rPr>
              <a:t>Варна (Болгария), а также Италия, Испания, Франция</a:t>
            </a:r>
          </a:p>
        </p:txBody>
      </p:sp>
      <p:grpSp>
        <p:nvGrpSpPr>
          <p:cNvPr id="68" name="Group 51"/>
          <p:cNvGrpSpPr/>
          <p:nvPr/>
        </p:nvGrpSpPr>
        <p:grpSpPr>
          <a:xfrm>
            <a:off x="12370415" y="4440878"/>
            <a:ext cx="167268" cy="167268"/>
            <a:chOff x="0" y="0"/>
            <a:chExt cx="6350000" cy="6350000"/>
          </a:xfrm>
        </p:grpSpPr>
        <p:sp>
          <p:nvSpPr>
            <p:cNvPr id="1048652" name="Freeform 5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ah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pic>
        <p:nvPicPr>
          <p:cNvPr id="2097168" name="Picture 53"/>
          <p:cNvPicPr>
            <a:picLocks noChangeAspect="1"/>
          </p:cNvPicPr>
          <p:nvPr/>
        </p:nvPicPr>
        <p:blipFill>
          <a:blip xmlns:r="http://schemas.openxmlformats.org/officeDocument/2006/relationships" r:embed="rId2" cstate="print"/>
          <a:srcRect/>
          <a:stretch>
            <a:fillRect/>
          </a:stretch>
        </p:blipFill>
        <p:spPr>
          <a:xfrm>
            <a:off x="12225551" y="5221130"/>
            <a:ext cx="378385" cy="485110"/>
          </a:xfrm>
          <a:prstGeom prst="rect"/>
        </p:spPr>
      </p:pic>
      <p:pic>
        <p:nvPicPr>
          <p:cNvPr id="2097169" name="Picture 54"/>
          <p:cNvPicPr>
            <a:picLocks noChangeAspect="1"/>
          </p:cNvPicPr>
          <p:nvPr/>
        </p:nvPicPr>
        <p:blipFill>
          <a:blip xmlns:r="http://schemas.openxmlformats.org/officeDocument/2006/relationships" r:embed="rId2" cstate="print"/>
          <a:srcRect/>
          <a:stretch>
            <a:fillRect/>
          </a:stretch>
        </p:blipFill>
        <p:spPr>
          <a:xfrm>
            <a:off x="10607342" y="5221130"/>
            <a:ext cx="378385" cy="485110"/>
          </a:xfrm>
          <a:prstGeom prst="rect"/>
        </p:spPr>
      </p:pic>
      <p:pic>
        <p:nvPicPr>
          <p:cNvPr id="2097170" name="Picture 2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rcRect/>
          <a:stretch>
            <a:fillRect/>
          </a:stretch>
        </p:blipFill>
        <p:spPr>
          <a:xfrm>
            <a:off x="-12370" y="9458895"/>
            <a:ext cx="1539384" cy="865007"/>
          </a:xfrm>
          <a:prstGeom prst="rect"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497C"/>
        </a:solidFill>
        <a:effectLst/>
      </p:bgPr>
    </p:bg>
    <p:spTree>
      <p:nvGrpSpPr>
        <p:cNvPr id="6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2"/>
          <p:cNvGrpSpPr/>
          <p:nvPr/>
        </p:nvGrpSpPr>
        <p:grpSpPr>
          <a:xfrm>
            <a:off x="0" y="7796165"/>
            <a:ext cx="18288000" cy="2490835"/>
            <a:chOff x="0" y="0"/>
            <a:chExt cx="24384000" cy="3321113"/>
          </a:xfrm>
        </p:grpSpPr>
        <p:pic>
          <p:nvPicPr>
            <p:cNvPr id="2097171" name="Picture 3"/>
            <p:cNvPicPr>
              <a:picLocks noChangeAspect="1"/>
            </p:cNvPicPr>
            <p:nvPr/>
          </p:nvPicPr>
          <p:blipFill>
            <a:blip xmlns:r="http://schemas.openxmlformats.org/officeDocument/2006/relationships" r:embed="rId1"/>
            <a:srcRect t="57939" b="22510"/>
            <a:stretch>
              <a:fillRect/>
            </a:stretch>
          </p:blipFill>
          <p:spPr>
            <a:xfrm>
              <a:off x="0" y="0"/>
              <a:ext cx="24384000" cy="3321113"/>
            </a:xfrm>
            <a:prstGeom prst="rect"/>
          </p:spPr>
        </p:pic>
      </p:grpSp>
      <p:sp>
        <p:nvSpPr>
          <p:cNvPr id="1048653" name="AutoShape 4"/>
          <p:cNvSpPr/>
          <p:nvPr/>
        </p:nvSpPr>
        <p:spPr>
          <a:xfrm rot="-5414671">
            <a:off x="6395022" y="4618337"/>
            <a:ext cx="5579602" cy="0"/>
          </a:xfrm>
          <a:prstGeom prst="line"/>
          <a:ln w="47625" cap="rnd">
            <a:solidFill>
              <a:srgbClr val="B4D0DD"/>
            </a:solidFill>
            <a:prstDash val="sysDot"/>
            <a:headEnd type="none" w="sm" len="sm"/>
            <a:tailEnd type="none" w="sm" len="sm"/>
          </a:ln>
        </p:spPr>
      </p:sp>
      <p:grpSp>
        <p:nvGrpSpPr>
          <p:cNvPr id="71" name="Group 5"/>
          <p:cNvGrpSpPr/>
          <p:nvPr/>
        </p:nvGrpSpPr>
        <p:grpSpPr>
          <a:xfrm>
            <a:off x="1668496" y="3046034"/>
            <a:ext cx="5318154" cy="167268"/>
            <a:chOff x="0" y="0"/>
            <a:chExt cx="7090872" cy="223024"/>
          </a:xfrm>
        </p:grpSpPr>
        <p:sp>
          <p:nvSpPr>
            <p:cNvPr id="1048654" name="AutoShape 6"/>
            <p:cNvSpPr/>
            <p:nvPr/>
          </p:nvSpPr>
          <p:spPr>
            <a:xfrm>
              <a:off x="111512" y="111512"/>
              <a:ext cx="6867848" cy="0"/>
            </a:xfrm>
            <a:prstGeom prst="line"/>
            <a:ln w="25400" cap="rnd">
              <a:solidFill>
                <a:srgbClr val="FF914D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72" name="Group 7"/>
            <p:cNvGrpSpPr/>
            <p:nvPr/>
          </p:nvGrpSpPr>
          <p:grpSpPr>
            <a:xfrm>
              <a:off x="0" y="0"/>
              <a:ext cx="223024" cy="223024"/>
              <a:chOff x="0" y="0"/>
              <a:chExt cx="6350000" cy="6350000"/>
            </a:xfrm>
          </p:grpSpPr>
          <p:sp>
            <p:nvSpPr>
              <p:cNvPr id="1048655" name="Freeform 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ah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914D"/>
              </a:solidFill>
            </p:spPr>
          </p:sp>
        </p:grpSp>
        <p:grpSp>
          <p:nvGrpSpPr>
            <p:cNvPr id="73" name="Group 9"/>
            <p:cNvGrpSpPr/>
            <p:nvPr/>
          </p:nvGrpSpPr>
          <p:grpSpPr>
            <a:xfrm>
              <a:off x="6867848" y="0"/>
              <a:ext cx="223024" cy="223024"/>
              <a:chOff x="0" y="0"/>
              <a:chExt cx="6350000" cy="6350000"/>
            </a:xfrm>
          </p:grpSpPr>
          <p:sp>
            <p:nvSpPr>
              <p:cNvPr id="1048656" name="Freeform 1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ah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914D"/>
              </a:solidFill>
            </p:spPr>
          </p:sp>
        </p:grpSp>
        <p:grpSp>
          <p:nvGrpSpPr>
            <p:cNvPr id="74" name="Group 11"/>
            <p:cNvGrpSpPr/>
            <p:nvPr/>
          </p:nvGrpSpPr>
          <p:grpSpPr>
            <a:xfrm>
              <a:off x="3433924" y="0"/>
              <a:ext cx="223024" cy="223024"/>
              <a:chOff x="0" y="0"/>
              <a:chExt cx="6350000" cy="6350000"/>
            </a:xfrm>
          </p:grpSpPr>
          <p:sp>
            <p:nvSpPr>
              <p:cNvPr id="1048657" name="Freeform 1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ah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914D"/>
              </a:solidFill>
            </p:spPr>
          </p:sp>
        </p:grpSp>
      </p:grpSp>
      <p:grpSp>
        <p:nvGrpSpPr>
          <p:cNvPr id="75" name="Group 13"/>
          <p:cNvGrpSpPr/>
          <p:nvPr/>
        </p:nvGrpSpPr>
        <p:grpSpPr>
          <a:xfrm>
            <a:off x="1668496" y="4005199"/>
            <a:ext cx="5318154" cy="167268"/>
            <a:chOff x="0" y="0"/>
            <a:chExt cx="7090872" cy="223024"/>
          </a:xfrm>
        </p:grpSpPr>
        <p:sp>
          <p:nvSpPr>
            <p:cNvPr id="1048658" name="AutoShape 14"/>
            <p:cNvSpPr/>
            <p:nvPr/>
          </p:nvSpPr>
          <p:spPr>
            <a:xfrm>
              <a:off x="111512" y="111512"/>
              <a:ext cx="6867848" cy="0"/>
            </a:xfrm>
            <a:prstGeom prst="line"/>
            <a:ln w="25400" cap="rnd">
              <a:solidFill>
                <a:srgbClr val="FF914D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76" name="Group 15"/>
            <p:cNvGrpSpPr/>
            <p:nvPr/>
          </p:nvGrpSpPr>
          <p:grpSpPr>
            <a:xfrm>
              <a:off x="0" y="0"/>
              <a:ext cx="223024" cy="223024"/>
              <a:chOff x="0" y="0"/>
              <a:chExt cx="6350000" cy="6350000"/>
            </a:xfrm>
          </p:grpSpPr>
          <p:sp>
            <p:nvSpPr>
              <p:cNvPr id="1048659" name="Freeform 1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ah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914D"/>
              </a:solidFill>
            </p:spPr>
          </p:sp>
        </p:grpSp>
        <p:grpSp>
          <p:nvGrpSpPr>
            <p:cNvPr id="77" name="Group 17"/>
            <p:cNvGrpSpPr/>
            <p:nvPr/>
          </p:nvGrpSpPr>
          <p:grpSpPr>
            <a:xfrm>
              <a:off x="6867848" y="0"/>
              <a:ext cx="223024" cy="223024"/>
              <a:chOff x="0" y="0"/>
              <a:chExt cx="6350000" cy="6350000"/>
            </a:xfrm>
          </p:grpSpPr>
          <p:sp>
            <p:nvSpPr>
              <p:cNvPr id="1048660" name="Freeform 1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ah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914D"/>
              </a:solidFill>
            </p:spPr>
          </p:sp>
        </p:grpSp>
        <p:grpSp>
          <p:nvGrpSpPr>
            <p:cNvPr id="78" name="Group 19"/>
            <p:cNvGrpSpPr/>
            <p:nvPr/>
          </p:nvGrpSpPr>
          <p:grpSpPr>
            <a:xfrm>
              <a:off x="3433924" y="0"/>
              <a:ext cx="223024" cy="223024"/>
              <a:chOff x="0" y="0"/>
              <a:chExt cx="6350000" cy="6350000"/>
            </a:xfrm>
          </p:grpSpPr>
          <p:sp>
            <p:nvSpPr>
              <p:cNvPr id="1048661" name="Freeform 2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ah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914D"/>
              </a:solidFill>
            </p:spPr>
          </p:sp>
        </p:grpSp>
      </p:grpSp>
      <p:grpSp>
        <p:nvGrpSpPr>
          <p:cNvPr id="79" name="Group 21"/>
          <p:cNvGrpSpPr/>
          <p:nvPr/>
        </p:nvGrpSpPr>
        <p:grpSpPr>
          <a:xfrm>
            <a:off x="1668496" y="4960530"/>
            <a:ext cx="5318154" cy="167268"/>
            <a:chOff x="0" y="0"/>
            <a:chExt cx="7090872" cy="223024"/>
          </a:xfrm>
        </p:grpSpPr>
        <p:sp>
          <p:nvSpPr>
            <p:cNvPr id="1048662" name="AutoShape 22"/>
            <p:cNvSpPr/>
            <p:nvPr/>
          </p:nvSpPr>
          <p:spPr>
            <a:xfrm>
              <a:off x="111512" y="111512"/>
              <a:ext cx="6867848" cy="0"/>
            </a:xfrm>
            <a:prstGeom prst="line"/>
            <a:ln w="25400" cap="rnd">
              <a:solidFill>
                <a:srgbClr val="FF914D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80" name="Group 23"/>
            <p:cNvGrpSpPr/>
            <p:nvPr/>
          </p:nvGrpSpPr>
          <p:grpSpPr>
            <a:xfrm>
              <a:off x="0" y="0"/>
              <a:ext cx="223024" cy="223024"/>
              <a:chOff x="0" y="0"/>
              <a:chExt cx="6350000" cy="6350000"/>
            </a:xfrm>
          </p:grpSpPr>
          <p:sp>
            <p:nvSpPr>
              <p:cNvPr id="1048663" name="Freeform 2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ah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914D"/>
              </a:solidFill>
            </p:spPr>
          </p:sp>
        </p:grpSp>
        <p:grpSp>
          <p:nvGrpSpPr>
            <p:cNvPr id="81" name="Group 25"/>
            <p:cNvGrpSpPr/>
            <p:nvPr/>
          </p:nvGrpSpPr>
          <p:grpSpPr>
            <a:xfrm>
              <a:off x="6867848" y="0"/>
              <a:ext cx="223024" cy="223024"/>
              <a:chOff x="0" y="0"/>
              <a:chExt cx="6350000" cy="6350000"/>
            </a:xfrm>
          </p:grpSpPr>
          <p:sp>
            <p:nvSpPr>
              <p:cNvPr id="1048664" name="Freeform 2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ah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914D"/>
              </a:solidFill>
            </p:spPr>
          </p:sp>
        </p:grpSp>
        <p:grpSp>
          <p:nvGrpSpPr>
            <p:cNvPr id="82" name="Group 27"/>
            <p:cNvGrpSpPr/>
            <p:nvPr/>
          </p:nvGrpSpPr>
          <p:grpSpPr>
            <a:xfrm>
              <a:off x="3433924" y="0"/>
              <a:ext cx="223024" cy="223024"/>
              <a:chOff x="0" y="0"/>
              <a:chExt cx="6350000" cy="6350000"/>
            </a:xfrm>
          </p:grpSpPr>
          <p:sp>
            <p:nvSpPr>
              <p:cNvPr id="1048665" name="Freeform 2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ah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914D"/>
              </a:solidFill>
            </p:spPr>
          </p:sp>
        </p:grpSp>
      </p:grpSp>
      <p:grpSp>
        <p:nvGrpSpPr>
          <p:cNvPr id="83" name="Group 29"/>
          <p:cNvGrpSpPr/>
          <p:nvPr/>
        </p:nvGrpSpPr>
        <p:grpSpPr>
          <a:xfrm>
            <a:off x="1668496" y="5875377"/>
            <a:ext cx="5318154" cy="167268"/>
            <a:chOff x="0" y="0"/>
            <a:chExt cx="7090872" cy="223024"/>
          </a:xfrm>
        </p:grpSpPr>
        <p:sp>
          <p:nvSpPr>
            <p:cNvPr id="1048666" name="AutoShape 30"/>
            <p:cNvSpPr/>
            <p:nvPr/>
          </p:nvSpPr>
          <p:spPr>
            <a:xfrm>
              <a:off x="111512" y="111512"/>
              <a:ext cx="6867848" cy="0"/>
            </a:xfrm>
            <a:prstGeom prst="line"/>
            <a:ln w="25400" cap="rnd">
              <a:solidFill>
                <a:srgbClr val="FF914D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84" name="Group 31"/>
            <p:cNvGrpSpPr/>
            <p:nvPr/>
          </p:nvGrpSpPr>
          <p:grpSpPr>
            <a:xfrm>
              <a:off x="0" y="0"/>
              <a:ext cx="223024" cy="223024"/>
              <a:chOff x="0" y="0"/>
              <a:chExt cx="6350000" cy="6350000"/>
            </a:xfrm>
          </p:grpSpPr>
          <p:sp>
            <p:nvSpPr>
              <p:cNvPr id="1048667" name="Freeform 3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ah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914D"/>
              </a:solidFill>
            </p:spPr>
          </p:sp>
        </p:grpSp>
        <p:grpSp>
          <p:nvGrpSpPr>
            <p:cNvPr id="85" name="Group 33"/>
            <p:cNvGrpSpPr/>
            <p:nvPr/>
          </p:nvGrpSpPr>
          <p:grpSpPr>
            <a:xfrm>
              <a:off x="6867848" y="0"/>
              <a:ext cx="223024" cy="223024"/>
              <a:chOff x="0" y="0"/>
              <a:chExt cx="6350000" cy="6350000"/>
            </a:xfrm>
          </p:grpSpPr>
          <p:sp>
            <p:nvSpPr>
              <p:cNvPr id="1048668" name="Freeform 3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ah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914D"/>
              </a:solidFill>
            </p:spPr>
          </p:sp>
        </p:grpSp>
        <p:grpSp>
          <p:nvGrpSpPr>
            <p:cNvPr id="86" name="Group 35"/>
            <p:cNvGrpSpPr/>
            <p:nvPr/>
          </p:nvGrpSpPr>
          <p:grpSpPr>
            <a:xfrm>
              <a:off x="3433924" y="0"/>
              <a:ext cx="223024" cy="223024"/>
              <a:chOff x="0" y="0"/>
              <a:chExt cx="6350000" cy="6350000"/>
            </a:xfrm>
          </p:grpSpPr>
          <p:sp>
            <p:nvSpPr>
              <p:cNvPr id="1048669" name="Freeform 3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ah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914D"/>
              </a:solidFill>
            </p:spPr>
          </p:sp>
        </p:grpSp>
      </p:grpSp>
      <p:grpSp>
        <p:nvGrpSpPr>
          <p:cNvPr id="87" name="Group 37"/>
          <p:cNvGrpSpPr/>
          <p:nvPr/>
        </p:nvGrpSpPr>
        <p:grpSpPr>
          <a:xfrm>
            <a:off x="1668496" y="2019589"/>
            <a:ext cx="5318154" cy="167268"/>
            <a:chOff x="0" y="0"/>
            <a:chExt cx="7090872" cy="223024"/>
          </a:xfrm>
        </p:grpSpPr>
        <p:sp>
          <p:nvSpPr>
            <p:cNvPr id="1048670" name="AutoShape 38"/>
            <p:cNvSpPr/>
            <p:nvPr/>
          </p:nvSpPr>
          <p:spPr>
            <a:xfrm>
              <a:off x="111512" y="111512"/>
              <a:ext cx="6867848" cy="0"/>
            </a:xfrm>
            <a:prstGeom prst="line"/>
            <a:ln w="25400" cap="rnd">
              <a:solidFill>
                <a:srgbClr val="FF914D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88" name="Group 39"/>
            <p:cNvGrpSpPr/>
            <p:nvPr/>
          </p:nvGrpSpPr>
          <p:grpSpPr>
            <a:xfrm>
              <a:off x="0" y="0"/>
              <a:ext cx="223024" cy="223024"/>
              <a:chOff x="0" y="0"/>
              <a:chExt cx="6350000" cy="6350000"/>
            </a:xfrm>
          </p:grpSpPr>
          <p:sp>
            <p:nvSpPr>
              <p:cNvPr id="1048671" name="Freeform 4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ah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914D"/>
              </a:solidFill>
            </p:spPr>
          </p:sp>
        </p:grpSp>
        <p:grpSp>
          <p:nvGrpSpPr>
            <p:cNvPr id="89" name="Group 41"/>
            <p:cNvGrpSpPr/>
            <p:nvPr/>
          </p:nvGrpSpPr>
          <p:grpSpPr>
            <a:xfrm>
              <a:off x="6867848" y="0"/>
              <a:ext cx="223024" cy="223024"/>
              <a:chOff x="0" y="0"/>
              <a:chExt cx="6350000" cy="6350000"/>
            </a:xfrm>
          </p:grpSpPr>
          <p:sp>
            <p:nvSpPr>
              <p:cNvPr id="1048672" name="Freeform 4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ah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914D"/>
              </a:solidFill>
            </p:spPr>
          </p:sp>
        </p:grpSp>
        <p:grpSp>
          <p:nvGrpSpPr>
            <p:cNvPr id="90" name="Group 43"/>
            <p:cNvGrpSpPr/>
            <p:nvPr/>
          </p:nvGrpSpPr>
          <p:grpSpPr>
            <a:xfrm>
              <a:off x="3433924" y="0"/>
              <a:ext cx="223024" cy="223024"/>
              <a:chOff x="0" y="0"/>
              <a:chExt cx="6350000" cy="6350000"/>
            </a:xfrm>
          </p:grpSpPr>
          <p:sp>
            <p:nvSpPr>
              <p:cNvPr id="1048673" name="Freeform 4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ah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914D"/>
              </a:solidFill>
            </p:spPr>
          </p:sp>
        </p:grpSp>
      </p:grpSp>
      <p:grpSp>
        <p:nvGrpSpPr>
          <p:cNvPr id="91" name="Group 45"/>
          <p:cNvGrpSpPr/>
          <p:nvPr/>
        </p:nvGrpSpPr>
        <p:grpSpPr>
          <a:xfrm>
            <a:off x="11074901" y="2019589"/>
            <a:ext cx="5318154" cy="167268"/>
            <a:chOff x="0" y="0"/>
            <a:chExt cx="7090872" cy="223024"/>
          </a:xfrm>
        </p:grpSpPr>
        <p:sp>
          <p:nvSpPr>
            <p:cNvPr id="1048674" name="AutoShape 46"/>
            <p:cNvSpPr/>
            <p:nvPr/>
          </p:nvSpPr>
          <p:spPr>
            <a:xfrm>
              <a:off x="111512" y="111512"/>
              <a:ext cx="6867848" cy="0"/>
            </a:xfrm>
            <a:prstGeom prst="line"/>
            <a:ln w="25400" cap="rnd">
              <a:solidFill>
                <a:srgbClr val="FF914D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92" name="Group 47"/>
            <p:cNvGrpSpPr/>
            <p:nvPr/>
          </p:nvGrpSpPr>
          <p:grpSpPr>
            <a:xfrm>
              <a:off x="0" y="0"/>
              <a:ext cx="223024" cy="223024"/>
              <a:chOff x="0" y="0"/>
              <a:chExt cx="6350000" cy="6350000"/>
            </a:xfrm>
          </p:grpSpPr>
          <p:sp>
            <p:nvSpPr>
              <p:cNvPr id="1048675" name="Freeform 4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ah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914D"/>
              </a:solidFill>
            </p:spPr>
          </p:sp>
        </p:grpSp>
        <p:grpSp>
          <p:nvGrpSpPr>
            <p:cNvPr id="93" name="Group 49"/>
            <p:cNvGrpSpPr/>
            <p:nvPr/>
          </p:nvGrpSpPr>
          <p:grpSpPr>
            <a:xfrm>
              <a:off x="6867848" y="0"/>
              <a:ext cx="223024" cy="223024"/>
              <a:chOff x="0" y="0"/>
              <a:chExt cx="6350000" cy="6350000"/>
            </a:xfrm>
          </p:grpSpPr>
          <p:sp>
            <p:nvSpPr>
              <p:cNvPr id="1048676" name="Freeform 5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ah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914D"/>
              </a:solidFill>
            </p:spPr>
          </p:sp>
        </p:grpSp>
        <p:grpSp>
          <p:nvGrpSpPr>
            <p:cNvPr id="94" name="Group 51"/>
            <p:cNvGrpSpPr/>
            <p:nvPr/>
          </p:nvGrpSpPr>
          <p:grpSpPr>
            <a:xfrm>
              <a:off x="3433924" y="0"/>
              <a:ext cx="223024" cy="223024"/>
              <a:chOff x="0" y="0"/>
              <a:chExt cx="6350000" cy="6350000"/>
            </a:xfrm>
          </p:grpSpPr>
          <p:sp>
            <p:nvSpPr>
              <p:cNvPr id="1048677" name="Freeform 5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ah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914D"/>
              </a:solidFill>
            </p:spPr>
          </p:sp>
        </p:grpSp>
      </p:grpSp>
      <p:grpSp>
        <p:nvGrpSpPr>
          <p:cNvPr id="95" name="Group 53"/>
          <p:cNvGrpSpPr/>
          <p:nvPr/>
        </p:nvGrpSpPr>
        <p:grpSpPr>
          <a:xfrm>
            <a:off x="11074901" y="3061735"/>
            <a:ext cx="5318154" cy="167268"/>
            <a:chOff x="0" y="0"/>
            <a:chExt cx="7090872" cy="223024"/>
          </a:xfrm>
        </p:grpSpPr>
        <p:sp>
          <p:nvSpPr>
            <p:cNvPr id="1048678" name="AutoShape 54"/>
            <p:cNvSpPr/>
            <p:nvPr/>
          </p:nvSpPr>
          <p:spPr>
            <a:xfrm>
              <a:off x="111512" y="111512"/>
              <a:ext cx="6867848" cy="0"/>
            </a:xfrm>
            <a:prstGeom prst="line"/>
            <a:ln w="25400" cap="rnd">
              <a:solidFill>
                <a:srgbClr val="FF914D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96" name="Group 55"/>
            <p:cNvGrpSpPr/>
            <p:nvPr/>
          </p:nvGrpSpPr>
          <p:grpSpPr>
            <a:xfrm>
              <a:off x="0" y="0"/>
              <a:ext cx="223024" cy="223024"/>
              <a:chOff x="0" y="0"/>
              <a:chExt cx="6350000" cy="6350000"/>
            </a:xfrm>
          </p:grpSpPr>
          <p:sp>
            <p:nvSpPr>
              <p:cNvPr id="1048679" name="Freeform 5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ah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914D"/>
              </a:solidFill>
            </p:spPr>
          </p:sp>
        </p:grpSp>
        <p:grpSp>
          <p:nvGrpSpPr>
            <p:cNvPr id="97" name="Group 57"/>
            <p:cNvGrpSpPr/>
            <p:nvPr/>
          </p:nvGrpSpPr>
          <p:grpSpPr>
            <a:xfrm>
              <a:off x="6867848" y="0"/>
              <a:ext cx="223024" cy="223024"/>
              <a:chOff x="0" y="0"/>
              <a:chExt cx="6350000" cy="6350000"/>
            </a:xfrm>
          </p:grpSpPr>
          <p:sp>
            <p:nvSpPr>
              <p:cNvPr id="1048680" name="Freeform 5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ah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914D"/>
              </a:solidFill>
            </p:spPr>
          </p:sp>
        </p:grpSp>
        <p:grpSp>
          <p:nvGrpSpPr>
            <p:cNvPr id="98" name="Group 59"/>
            <p:cNvGrpSpPr/>
            <p:nvPr/>
          </p:nvGrpSpPr>
          <p:grpSpPr>
            <a:xfrm>
              <a:off x="3433924" y="0"/>
              <a:ext cx="223024" cy="223024"/>
              <a:chOff x="0" y="0"/>
              <a:chExt cx="6350000" cy="6350000"/>
            </a:xfrm>
          </p:grpSpPr>
          <p:sp>
            <p:nvSpPr>
              <p:cNvPr id="1048681" name="Freeform 6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ah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914D"/>
              </a:solidFill>
            </p:spPr>
          </p:sp>
        </p:grpSp>
      </p:grpSp>
      <p:grpSp>
        <p:nvGrpSpPr>
          <p:cNvPr id="99" name="Group 61"/>
          <p:cNvGrpSpPr/>
          <p:nvPr/>
        </p:nvGrpSpPr>
        <p:grpSpPr>
          <a:xfrm>
            <a:off x="11074901" y="4020901"/>
            <a:ext cx="5318154" cy="167268"/>
            <a:chOff x="0" y="0"/>
            <a:chExt cx="7090872" cy="223024"/>
          </a:xfrm>
        </p:grpSpPr>
        <p:sp>
          <p:nvSpPr>
            <p:cNvPr id="1048682" name="AutoShape 62"/>
            <p:cNvSpPr/>
            <p:nvPr/>
          </p:nvSpPr>
          <p:spPr>
            <a:xfrm>
              <a:off x="111512" y="111512"/>
              <a:ext cx="6867848" cy="0"/>
            </a:xfrm>
            <a:prstGeom prst="line"/>
            <a:ln w="25400" cap="rnd">
              <a:solidFill>
                <a:srgbClr val="FF914D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100" name="Group 63"/>
            <p:cNvGrpSpPr/>
            <p:nvPr/>
          </p:nvGrpSpPr>
          <p:grpSpPr>
            <a:xfrm>
              <a:off x="0" y="0"/>
              <a:ext cx="223024" cy="223024"/>
              <a:chOff x="0" y="0"/>
              <a:chExt cx="6350000" cy="6350000"/>
            </a:xfrm>
          </p:grpSpPr>
          <p:sp>
            <p:nvSpPr>
              <p:cNvPr id="1048683" name="Freeform 6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ah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914D"/>
              </a:solidFill>
            </p:spPr>
          </p:sp>
        </p:grpSp>
        <p:grpSp>
          <p:nvGrpSpPr>
            <p:cNvPr id="101" name="Group 65"/>
            <p:cNvGrpSpPr/>
            <p:nvPr/>
          </p:nvGrpSpPr>
          <p:grpSpPr>
            <a:xfrm>
              <a:off x="6867848" y="0"/>
              <a:ext cx="223024" cy="223024"/>
              <a:chOff x="0" y="0"/>
              <a:chExt cx="6350000" cy="6350000"/>
            </a:xfrm>
          </p:grpSpPr>
          <p:sp>
            <p:nvSpPr>
              <p:cNvPr id="1048684" name="Freeform 6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ah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914D"/>
              </a:solidFill>
            </p:spPr>
          </p:sp>
        </p:grpSp>
        <p:grpSp>
          <p:nvGrpSpPr>
            <p:cNvPr id="102" name="Group 67"/>
            <p:cNvGrpSpPr/>
            <p:nvPr/>
          </p:nvGrpSpPr>
          <p:grpSpPr>
            <a:xfrm>
              <a:off x="3433924" y="0"/>
              <a:ext cx="223024" cy="223024"/>
              <a:chOff x="0" y="0"/>
              <a:chExt cx="6350000" cy="6350000"/>
            </a:xfrm>
          </p:grpSpPr>
          <p:sp>
            <p:nvSpPr>
              <p:cNvPr id="1048685" name="Freeform 6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ah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914D"/>
              </a:solidFill>
            </p:spPr>
          </p:sp>
        </p:grpSp>
      </p:grpSp>
      <p:grpSp>
        <p:nvGrpSpPr>
          <p:cNvPr id="103" name="Group 69"/>
          <p:cNvGrpSpPr/>
          <p:nvPr/>
        </p:nvGrpSpPr>
        <p:grpSpPr>
          <a:xfrm>
            <a:off x="11074901" y="4976232"/>
            <a:ext cx="5318154" cy="167268"/>
            <a:chOff x="0" y="0"/>
            <a:chExt cx="7090872" cy="223024"/>
          </a:xfrm>
        </p:grpSpPr>
        <p:sp>
          <p:nvSpPr>
            <p:cNvPr id="1048686" name="AutoShape 70"/>
            <p:cNvSpPr/>
            <p:nvPr/>
          </p:nvSpPr>
          <p:spPr>
            <a:xfrm>
              <a:off x="111512" y="111512"/>
              <a:ext cx="6867848" cy="0"/>
            </a:xfrm>
            <a:prstGeom prst="line"/>
            <a:ln w="25400" cap="rnd">
              <a:solidFill>
                <a:srgbClr val="FF914D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104" name="Group 71"/>
            <p:cNvGrpSpPr/>
            <p:nvPr/>
          </p:nvGrpSpPr>
          <p:grpSpPr>
            <a:xfrm>
              <a:off x="0" y="0"/>
              <a:ext cx="223024" cy="223024"/>
              <a:chOff x="0" y="0"/>
              <a:chExt cx="6350000" cy="6350000"/>
            </a:xfrm>
          </p:grpSpPr>
          <p:sp>
            <p:nvSpPr>
              <p:cNvPr id="1048687" name="Freeform 7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ah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914D"/>
              </a:solidFill>
            </p:spPr>
          </p:sp>
        </p:grpSp>
        <p:grpSp>
          <p:nvGrpSpPr>
            <p:cNvPr id="105" name="Group 73"/>
            <p:cNvGrpSpPr/>
            <p:nvPr/>
          </p:nvGrpSpPr>
          <p:grpSpPr>
            <a:xfrm>
              <a:off x="6867848" y="0"/>
              <a:ext cx="223024" cy="223024"/>
              <a:chOff x="0" y="0"/>
              <a:chExt cx="6350000" cy="6350000"/>
            </a:xfrm>
          </p:grpSpPr>
          <p:sp>
            <p:nvSpPr>
              <p:cNvPr id="1048688" name="Freeform 7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ah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914D"/>
              </a:solidFill>
            </p:spPr>
          </p:sp>
        </p:grpSp>
        <p:grpSp>
          <p:nvGrpSpPr>
            <p:cNvPr id="106" name="Group 75"/>
            <p:cNvGrpSpPr/>
            <p:nvPr/>
          </p:nvGrpSpPr>
          <p:grpSpPr>
            <a:xfrm>
              <a:off x="3433924" y="0"/>
              <a:ext cx="223024" cy="223024"/>
              <a:chOff x="0" y="0"/>
              <a:chExt cx="6350000" cy="6350000"/>
            </a:xfrm>
          </p:grpSpPr>
          <p:sp>
            <p:nvSpPr>
              <p:cNvPr id="1048689" name="Freeform 7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ah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914D"/>
              </a:solidFill>
            </p:spPr>
          </p:sp>
        </p:grpSp>
      </p:grpSp>
      <p:grpSp>
        <p:nvGrpSpPr>
          <p:cNvPr id="107" name="Group 77"/>
          <p:cNvGrpSpPr/>
          <p:nvPr/>
        </p:nvGrpSpPr>
        <p:grpSpPr>
          <a:xfrm>
            <a:off x="11074901" y="5891078"/>
            <a:ext cx="5318154" cy="167268"/>
            <a:chOff x="0" y="0"/>
            <a:chExt cx="7090872" cy="223024"/>
          </a:xfrm>
        </p:grpSpPr>
        <p:sp>
          <p:nvSpPr>
            <p:cNvPr id="1048690" name="AutoShape 78"/>
            <p:cNvSpPr/>
            <p:nvPr/>
          </p:nvSpPr>
          <p:spPr>
            <a:xfrm>
              <a:off x="111512" y="111512"/>
              <a:ext cx="6867848" cy="0"/>
            </a:xfrm>
            <a:prstGeom prst="line"/>
            <a:ln w="25400" cap="rnd">
              <a:solidFill>
                <a:srgbClr val="FF914D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108" name="Group 79"/>
            <p:cNvGrpSpPr/>
            <p:nvPr/>
          </p:nvGrpSpPr>
          <p:grpSpPr>
            <a:xfrm>
              <a:off x="0" y="0"/>
              <a:ext cx="223024" cy="223024"/>
              <a:chOff x="0" y="0"/>
              <a:chExt cx="6350000" cy="6350000"/>
            </a:xfrm>
          </p:grpSpPr>
          <p:sp>
            <p:nvSpPr>
              <p:cNvPr id="1048691" name="Freeform 8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ah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914D"/>
              </a:solidFill>
            </p:spPr>
          </p:sp>
        </p:grpSp>
        <p:grpSp>
          <p:nvGrpSpPr>
            <p:cNvPr id="109" name="Group 81"/>
            <p:cNvGrpSpPr/>
            <p:nvPr/>
          </p:nvGrpSpPr>
          <p:grpSpPr>
            <a:xfrm>
              <a:off x="6867848" y="0"/>
              <a:ext cx="223024" cy="223024"/>
              <a:chOff x="0" y="0"/>
              <a:chExt cx="6350000" cy="6350000"/>
            </a:xfrm>
          </p:grpSpPr>
          <p:sp>
            <p:nvSpPr>
              <p:cNvPr id="1048692" name="Freeform 8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ah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914D"/>
              </a:solidFill>
            </p:spPr>
          </p:sp>
        </p:grpSp>
        <p:grpSp>
          <p:nvGrpSpPr>
            <p:cNvPr id="110" name="Group 83"/>
            <p:cNvGrpSpPr/>
            <p:nvPr/>
          </p:nvGrpSpPr>
          <p:grpSpPr>
            <a:xfrm>
              <a:off x="3433924" y="0"/>
              <a:ext cx="223024" cy="223024"/>
              <a:chOff x="0" y="0"/>
              <a:chExt cx="6350000" cy="6350000"/>
            </a:xfrm>
          </p:grpSpPr>
          <p:sp>
            <p:nvSpPr>
              <p:cNvPr id="1048693" name="Freeform 8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ah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914D"/>
              </a:solidFill>
            </p:spPr>
          </p:sp>
        </p:grpSp>
      </p:grpSp>
      <p:grpSp>
        <p:nvGrpSpPr>
          <p:cNvPr id="111" name="Group 85"/>
          <p:cNvGrpSpPr/>
          <p:nvPr/>
        </p:nvGrpSpPr>
        <p:grpSpPr>
          <a:xfrm>
            <a:off x="11050939" y="6801180"/>
            <a:ext cx="5318154" cy="167268"/>
            <a:chOff x="0" y="0"/>
            <a:chExt cx="7090872" cy="223024"/>
          </a:xfrm>
        </p:grpSpPr>
        <p:sp>
          <p:nvSpPr>
            <p:cNvPr id="1048694" name="AutoShape 86"/>
            <p:cNvSpPr/>
            <p:nvPr/>
          </p:nvSpPr>
          <p:spPr>
            <a:xfrm>
              <a:off x="111512" y="111512"/>
              <a:ext cx="6867848" cy="0"/>
            </a:xfrm>
            <a:prstGeom prst="line"/>
            <a:ln w="25400" cap="rnd">
              <a:solidFill>
                <a:srgbClr val="FF914D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112" name="Group 87"/>
            <p:cNvGrpSpPr/>
            <p:nvPr/>
          </p:nvGrpSpPr>
          <p:grpSpPr>
            <a:xfrm>
              <a:off x="0" y="0"/>
              <a:ext cx="223024" cy="223024"/>
              <a:chOff x="0" y="0"/>
              <a:chExt cx="6350000" cy="6350000"/>
            </a:xfrm>
          </p:grpSpPr>
          <p:sp>
            <p:nvSpPr>
              <p:cNvPr id="1048695" name="Freeform 8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ah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914D"/>
              </a:solidFill>
            </p:spPr>
          </p:sp>
        </p:grpSp>
        <p:grpSp>
          <p:nvGrpSpPr>
            <p:cNvPr id="113" name="Group 89"/>
            <p:cNvGrpSpPr/>
            <p:nvPr/>
          </p:nvGrpSpPr>
          <p:grpSpPr>
            <a:xfrm>
              <a:off x="6867848" y="0"/>
              <a:ext cx="223024" cy="223024"/>
              <a:chOff x="0" y="0"/>
              <a:chExt cx="6350000" cy="6350000"/>
            </a:xfrm>
          </p:grpSpPr>
          <p:sp>
            <p:nvSpPr>
              <p:cNvPr id="1048696" name="Freeform 9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ah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914D"/>
              </a:solidFill>
            </p:spPr>
          </p:sp>
        </p:grpSp>
        <p:grpSp>
          <p:nvGrpSpPr>
            <p:cNvPr id="114" name="Group 91"/>
            <p:cNvGrpSpPr/>
            <p:nvPr/>
          </p:nvGrpSpPr>
          <p:grpSpPr>
            <a:xfrm>
              <a:off x="3433924" y="0"/>
              <a:ext cx="223024" cy="223024"/>
              <a:chOff x="0" y="0"/>
              <a:chExt cx="6350000" cy="6350000"/>
            </a:xfrm>
          </p:grpSpPr>
          <p:sp>
            <p:nvSpPr>
              <p:cNvPr id="1048697" name="Freeform 9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ah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914D"/>
              </a:solidFill>
            </p:spPr>
          </p:sp>
        </p:grpSp>
      </p:grpSp>
      <p:sp>
        <p:nvSpPr>
          <p:cNvPr id="1048698" name="TextBox 93"/>
          <p:cNvSpPr txBox="1"/>
          <p:nvPr/>
        </p:nvSpPr>
        <p:spPr>
          <a:xfrm>
            <a:off x="1961286" y="358775"/>
            <a:ext cx="14375638" cy="1301750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5199"/>
              </a:lnSpc>
            </a:pPr>
            <a:r>
              <a:rPr sz="3999" lang="en-US">
                <a:solidFill>
                  <a:srgbClr val="FFFFFF"/>
                </a:solidFill>
                <a:latin typeface="Fira Sans Medium"/>
              </a:rPr>
              <a:t>СЕРВИС УСКОРЕННЫХ КОНТЕЙНЕРНЫХ ПОЕЗДОВ ИЗ КАЗАХСТАНА НАПРЯМУЮ В КИТАЙ</a:t>
            </a:r>
          </a:p>
        </p:txBody>
      </p:sp>
      <p:sp>
        <p:nvSpPr>
          <p:cNvPr id="1048699" name="TextBox 94"/>
          <p:cNvSpPr txBox="1"/>
          <p:nvPr/>
        </p:nvSpPr>
        <p:spPr>
          <a:xfrm>
            <a:off x="1128248" y="2257009"/>
            <a:ext cx="1297781" cy="382270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sz="2199" lang="en-US" spc="10">
                <a:solidFill>
                  <a:srgbClr val="FFFFFF"/>
                </a:solidFill>
                <a:latin typeface="Fira Sans Light"/>
              </a:rPr>
              <a:t>Казахстан</a:t>
            </a:r>
          </a:p>
        </p:txBody>
      </p:sp>
      <p:sp>
        <p:nvSpPr>
          <p:cNvPr id="1048700" name="TextBox 95"/>
          <p:cNvSpPr txBox="1"/>
          <p:nvPr/>
        </p:nvSpPr>
        <p:spPr>
          <a:xfrm>
            <a:off x="6477512" y="2257009"/>
            <a:ext cx="1020366" cy="382270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sz="2199" lang="en-US" spc="10">
                <a:solidFill>
                  <a:srgbClr val="FFFFFF"/>
                </a:solidFill>
                <a:latin typeface="Fira Sans Light"/>
              </a:rPr>
              <a:t>Шанхай</a:t>
            </a:r>
          </a:p>
        </p:txBody>
      </p:sp>
      <p:sp>
        <p:nvSpPr>
          <p:cNvPr id="1048701" name="TextBox 96"/>
          <p:cNvSpPr txBox="1"/>
          <p:nvPr/>
        </p:nvSpPr>
        <p:spPr>
          <a:xfrm>
            <a:off x="3956235" y="2257009"/>
            <a:ext cx="908893" cy="382270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sz="2199" lang="en-US" spc="10">
                <a:solidFill>
                  <a:srgbClr val="FFFFFF"/>
                </a:solidFill>
                <a:latin typeface="Fira Sans Light"/>
              </a:rPr>
              <a:t>Локоть</a:t>
            </a:r>
          </a:p>
        </p:txBody>
      </p:sp>
      <p:sp>
        <p:nvSpPr>
          <p:cNvPr id="1048702" name="TextBox 97"/>
          <p:cNvSpPr txBox="1"/>
          <p:nvPr/>
        </p:nvSpPr>
        <p:spPr>
          <a:xfrm>
            <a:off x="6301225" y="3390348"/>
            <a:ext cx="1372939" cy="382270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sz="2199" lang="en-US" spc="10">
                <a:solidFill>
                  <a:srgbClr val="FFFFFF"/>
                </a:solidFill>
                <a:latin typeface="Fira Sans Light"/>
              </a:rPr>
              <a:t>Тяньцзинь</a:t>
            </a:r>
          </a:p>
        </p:txBody>
      </p:sp>
      <p:sp>
        <p:nvSpPr>
          <p:cNvPr id="1048703" name="TextBox 98"/>
          <p:cNvSpPr txBox="1"/>
          <p:nvPr/>
        </p:nvSpPr>
        <p:spPr>
          <a:xfrm>
            <a:off x="6450723" y="4260533"/>
            <a:ext cx="1073944" cy="382270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sz="2199" lang="en-US" spc="10">
                <a:solidFill>
                  <a:srgbClr val="FFFFFF"/>
                </a:solidFill>
                <a:latin typeface="Fira Sans Light"/>
              </a:rPr>
              <a:t>Нантонг</a:t>
            </a:r>
          </a:p>
        </p:txBody>
      </p:sp>
      <p:sp>
        <p:nvSpPr>
          <p:cNvPr id="1048704" name="TextBox 99"/>
          <p:cNvSpPr txBox="1"/>
          <p:nvPr/>
        </p:nvSpPr>
        <p:spPr>
          <a:xfrm>
            <a:off x="6517473" y="5181042"/>
            <a:ext cx="940445" cy="382270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sz="2199" lang="en-US" spc="10">
                <a:solidFill>
                  <a:srgbClr val="FFFFFF"/>
                </a:solidFill>
                <a:latin typeface="Fira Sans Light"/>
              </a:rPr>
              <a:t>Далянь</a:t>
            </a:r>
          </a:p>
        </p:txBody>
      </p:sp>
      <p:sp>
        <p:nvSpPr>
          <p:cNvPr id="1048705" name="TextBox 100"/>
          <p:cNvSpPr txBox="1"/>
          <p:nvPr/>
        </p:nvSpPr>
        <p:spPr>
          <a:xfrm>
            <a:off x="6567032" y="6123853"/>
            <a:ext cx="841325" cy="382270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sz="2199" lang="en-US" spc="10">
                <a:solidFill>
                  <a:srgbClr val="FFFFFF"/>
                </a:solidFill>
                <a:latin typeface="Fira Sans Light"/>
              </a:rPr>
              <a:t>Нинбо</a:t>
            </a:r>
          </a:p>
        </p:txBody>
      </p:sp>
      <p:sp>
        <p:nvSpPr>
          <p:cNvPr id="1048706" name="TextBox 101"/>
          <p:cNvSpPr txBox="1"/>
          <p:nvPr/>
        </p:nvSpPr>
        <p:spPr>
          <a:xfrm>
            <a:off x="16016746" y="2272710"/>
            <a:ext cx="754707" cy="382270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sz="2199" lang="en-US" spc="10">
                <a:solidFill>
                  <a:srgbClr val="FFFFFF"/>
                </a:solidFill>
                <a:latin typeface="Fira Sans Light"/>
              </a:rPr>
              <a:t>Чэнду</a:t>
            </a:r>
          </a:p>
        </p:txBody>
      </p:sp>
      <p:sp>
        <p:nvSpPr>
          <p:cNvPr id="1048707" name="TextBox 102"/>
          <p:cNvSpPr txBox="1"/>
          <p:nvPr/>
        </p:nvSpPr>
        <p:spPr>
          <a:xfrm>
            <a:off x="15756145" y="3314729"/>
            <a:ext cx="1281261" cy="382270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sz="2199" lang="en-US" spc="10">
                <a:solidFill>
                  <a:srgbClr val="FFFFFF"/>
                </a:solidFill>
                <a:latin typeface="Fira Sans Light"/>
              </a:rPr>
              <a:t>Ланчьжоу</a:t>
            </a:r>
          </a:p>
        </p:txBody>
      </p:sp>
      <p:sp>
        <p:nvSpPr>
          <p:cNvPr id="1048708" name="TextBox 103"/>
          <p:cNvSpPr txBox="1"/>
          <p:nvPr/>
        </p:nvSpPr>
        <p:spPr>
          <a:xfrm>
            <a:off x="16006623" y="4184913"/>
            <a:ext cx="780306" cy="382270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sz="2199" lang="en-US" spc="10">
                <a:solidFill>
                  <a:srgbClr val="FFFFFF"/>
                </a:solidFill>
                <a:latin typeface="Fira Sans Light"/>
              </a:rPr>
              <a:t>Сиань</a:t>
            </a:r>
          </a:p>
        </p:txBody>
      </p:sp>
      <p:sp>
        <p:nvSpPr>
          <p:cNvPr id="1048709" name="TextBox 104"/>
          <p:cNvSpPr txBox="1"/>
          <p:nvPr/>
        </p:nvSpPr>
        <p:spPr>
          <a:xfrm>
            <a:off x="15886593" y="5105422"/>
            <a:ext cx="1020366" cy="382270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sz="2199" lang="en-US" spc="10">
                <a:solidFill>
                  <a:srgbClr val="FFFFFF"/>
                </a:solidFill>
                <a:latin typeface="Fira Sans Light"/>
              </a:rPr>
              <a:t>Шанхай</a:t>
            </a:r>
          </a:p>
        </p:txBody>
      </p:sp>
      <p:sp>
        <p:nvSpPr>
          <p:cNvPr id="1048710" name="TextBox 105"/>
          <p:cNvSpPr txBox="1"/>
          <p:nvPr/>
        </p:nvSpPr>
        <p:spPr>
          <a:xfrm>
            <a:off x="15859804" y="6048233"/>
            <a:ext cx="1073944" cy="382270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sz="2199" lang="en-US" spc="10">
                <a:solidFill>
                  <a:srgbClr val="FFFFFF"/>
                </a:solidFill>
                <a:latin typeface="Fira Sans Light"/>
              </a:rPr>
              <a:t>Нантонг</a:t>
            </a:r>
          </a:p>
        </p:txBody>
      </p:sp>
      <p:sp>
        <p:nvSpPr>
          <p:cNvPr id="1048711" name="TextBox 106"/>
          <p:cNvSpPr txBox="1"/>
          <p:nvPr/>
        </p:nvSpPr>
        <p:spPr>
          <a:xfrm>
            <a:off x="15682624" y="7016073"/>
            <a:ext cx="1372939" cy="382270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sz="2199" lang="en-US" spc="10">
                <a:solidFill>
                  <a:srgbClr val="FFFFFF"/>
                </a:solidFill>
                <a:latin typeface="Fira Sans Light"/>
              </a:rPr>
              <a:t>Тяньцзинь</a:t>
            </a:r>
          </a:p>
        </p:txBody>
      </p:sp>
      <p:sp>
        <p:nvSpPr>
          <p:cNvPr id="1048712" name="TextBox 107"/>
          <p:cNvSpPr txBox="1"/>
          <p:nvPr/>
        </p:nvSpPr>
        <p:spPr>
          <a:xfrm>
            <a:off x="1128248" y="3279977"/>
            <a:ext cx="1297781" cy="382270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sz="2199" lang="en-US" spc="10">
                <a:solidFill>
                  <a:srgbClr val="FFFFFF"/>
                </a:solidFill>
                <a:latin typeface="Fira Sans Light"/>
              </a:rPr>
              <a:t>Казахстан</a:t>
            </a:r>
          </a:p>
        </p:txBody>
      </p:sp>
      <p:sp>
        <p:nvSpPr>
          <p:cNvPr id="1048713" name="TextBox 108"/>
          <p:cNvSpPr txBox="1"/>
          <p:nvPr/>
        </p:nvSpPr>
        <p:spPr>
          <a:xfrm>
            <a:off x="3956235" y="3279977"/>
            <a:ext cx="908893" cy="382270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sz="2199" lang="en-US" spc="10">
                <a:solidFill>
                  <a:srgbClr val="FFFFFF"/>
                </a:solidFill>
                <a:latin typeface="Fira Sans Light"/>
              </a:rPr>
              <a:t>Локоть</a:t>
            </a:r>
          </a:p>
        </p:txBody>
      </p:sp>
      <p:sp>
        <p:nvSpPr>
          <p:cNvPr id="1048714" name="TextBox 109"/>
          <p:cNvSpPr txBox="1"/>
          <p:nvPr/>
        </p:nvSpPr>
        <p:spPr>
          <a:xfrm>
            <a:off x="1128248" y="4239143"/>
            <a:ext cx="1297781" cy="382270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sz="2199" lang="en-US" spc="10">
                <a:solidFill>
                  <a:srgbClr val="FFFFFF"/>
                </a:solidFill>
                <a:latin typeface="Fira Sans Light"/>
              </a:rPr>
              <a:t>Казахстан</a:t>
            </a:r>
          </a:p>
        </p:txBody>
      </p:sp>
      <p:sp>
        <p:nvSpPr>
          <p:cNvPr id="1048715" name="TextBox 110"/>
          <p:cNvSpPr txBox="1"/>
          <p:nvPr/>
        </p:nvSpPr>
        <p:spPr>
          <a:xfrm>
            <a:off x="3956235" y="4239143"/>
            <a:ext cx="908893" cy="382270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sz="2199" lang="en-US" spc="10">
                <a:solidFill>
                  <a:srgbClr val="FFFFFF"/>
                </a:solidFill>
                <a:latin typeface="Fira Sans Light"/>
              </a:rPr>
              <a:t>Локоть</a:t>
            </a:r>
          </a:p>
        </p:txBody>
      </p:sp>
      <p:sp>
        <p:nvSpPr>
          <p:cNvPr id="1048716" name="TextBox 111"/>
          <p:cNvSpPr txBox="1"/>
          <p:nvPr/>
        </p:nvSpPr>
        <p:spPr>
          <a:xfrm>
            <a:off x="1128248" y="5194474"/>
            <a:ext cx="1297781" cy="382270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sz="2199" lang="en-US" spc="10">
                <a:solidFill>
                  <a:srgbClr val="FFFFFF"/>
                </a:solidFill>
                <a:latin typeface="Fira Sans Light"/>
              </a:rPr>
              <a:t>Казахстан</a:t>
            </a:r>
          </a:p>
        </p:txBody>
      </p:sp>
      <p:sp>
        <p:nvSpPr>
          <p:cNvPr id="1048717" name="TextBox 112"/>
          <p:cNvSpPr txBox="1"/>
          <p:nvPr/>
        </p:nvSpPr>
        <p:spPr>
          <a:xfrm>
            <a:off x="3956235" y="5194474"/>
            <a:ext cx="908893" cy="382270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sz="2199" lang="en-US" spc="10">
                <a:solidFill>
                  <a:srgbClr val="FFFFFF"/>
                </a:solidFill>
                <a:latin typeface="Fira Sans Light"/>
              </a:rPr>
              <a:t>Локоть</a:t>
            </a:r>
          </a:p>
        </p:txBody>
      </p:sp>
      <p:sp>
        <p:nvSpPr>
          <p:cNvPr id="1048718" name="TextBox 113"/>
          <p:cNvSpPr txBox="1"/>
          <p:nvPr/>
        </p:nvSpPr>
        <p:spPr>
          <a:xfrm>
            <a:off x="1128248" y="6109320"/>
            <a:ext cx="1297781" cy="382270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sz="2199" lang="en-US" spc="10">
                <a:solidFill>
                  <a:srgbClr val="FFFFFF"/>
                </a:solidFill>
                <a:latin typeface="Fira Sans Light"/>
              </a:rPr>
              <a:t>Казахстан</a:t>
            </a:r>
          </a:p>
        </p:txBody>
      </p:sp>
      <p:sp>
        <p:nvSpPr>
          <p:cNvPr id="1048719" name="TextBox 114"/>
          <p:cNvSpPr txBox="1"/>
          <p:nvPr/>
        </p:nvSpPr>
        <p:spPr>
          <a:xfrm>
            <a:off x="3956235" y="6109320"/>
            <a:ext cx="908893" cy="382270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sz="2199" lang="en-US" spc="10">
                <a:solidFill>
                  <a:srgbClr val="FFFFFF"/>
                </a:solidFill>
                <a:latin typeface="Fira Sans Light"/>
              </a:rPr>
              <a:t>Локоть</a:t>
            </a:r>
          </a:p>
        </p:txBody>
      </p:sp>
      <p:sp>
        <p:nvSpPr>
          <p:cNvPr id="1048720" name="TextBox 115"/>
          <p:cNvSpPr txBox="1"/>
          <p:nvPr/>
        </p:nvSpPr>
        <p:spPr>
          <a:xfrm>
            <a:off x="10559087" y="2257009"/>
            <a:ext cx="1297781" cy="382270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sz="2199" lang="en-US" spc="10">
                <a:solidFill>
                  <a:srgbClr val="FFFFFF"/>
                </a:solidFill>
                <a:latin typeface="Fira Sans Light"/>
              </a:rPr>
              <a:t>Казахстан</a:t>
            </a:r>
          </a:p>
        </p:txBody>
      </p:sp>
      <p:sp>
        <p:nvSpPr>
          <p:cNvPr id="1048721" name="TextBox 116"/>
          <p:cNvSpPr txBox="1"/>
          <p:nvPr/>
        </p:nvSpPr>
        <p:spPr>
          <a:xfrm>
            <a:off x="10559087" y="3279977"/>
            <a:ext cx="1297781" cy="382270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sz="2199" lang="en-US" spc="10">
                <a:solidFill>
                  <a:srgbClr val="FFFFFF"/>
                </a:solidFill>
                <a:latin typeface="Fira Sans Light"/>
              </a:rPr>
              <a:t>Казахстан</a:t>
            </a:r>
          </a:p>
        </p:txBody>
      </p:sp>
      <p:sp>
        <p:nvSpPr>
          <p:cNvPr id="1048722" name="TextBox 117"/>
          <p:cNvSpPr txBox="1"/>
          <p:nvPr/>
        </p:nvSpPr>
        <p:spPr>
          <a:xfrm>
            <a:off x="10559087" y="4239143"/>
            <a:ext cx="1297781" cy="382270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sz="2199" lang="en-US" spc="10">
                <a:solidFill>
                  <a:srgbClr val="FFFFFF"/>
                </a:solidFill>
                <a:latin typeface="Fira Sans Light"/>
              </a:rPr>
              <a:t>Казахстан</a:t>
            </a:r>
          </a:p>
        </p:txBody>
      </p:sp>
      <p:sp>
        <p:nvSpPr>
          <p:cNvPr id="1048723" name="TextBox 118"/>
          <p:cNvSpPr txBox="1"/>
          <p:nvPr/>
        </p:nvSpPr>
        <p:spPr>
          <a:xfrm>
            <a:off x="10559087" y="5194474"/>
            <a:ext cx="1297781" cy="382270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sz="2199" lang="en-US" spc="10">
                <a:solidFill>
                  <a:srgbClr val="FFFFFF"/>
                </a:solidFill>
                <a:latin typeface="Fira Sans Light"/>
              </a:rPr>
              <a:t>Казахстан</a:t>
            </a:r>
          </a:p>
        </p:txBody>
      </p:sp>
      <p:sp>
        <p:nvSpPr>
          <p:cNvPr id="1048724" name="TextBox 119"/>
          <p:cNvSpPr txBox="1"/>
          <p:nvPr/>
        </p:nvSpPr>
        <p:spPr>
          <a:xfrm>
            <a:off x="10559087" y="6109320"/>
            <a:ext cx="1297781" cy="382270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sz="2199" lang="en-US" spc="10">
                <a:solidFill>
                  <a:srgbClr val="FFFFFF"/>
                </a:solidFill>
                <a:latin typeface="Fira Sans Light"/>
              </a:rPr>
              <a:t>Казахстан</a:t>
            </a:r>
          </a:p>
        </p:txBody>
      </p:sp>
      <p:sp>
        <p:nvSpPr>
          <p:cNvPr id="1048725" name="TextBox 120"/>
          <p:cNvSpPr txBox="1"/>
          <p:nvPr/>
        </p:nvSpPr>
        <p:spPr>
          <a:xfrm>
            <a:off x="10559087" y="7016073"/>
            <a:ext cx="1297781" cy="382270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sz="2199" lang="en-US" spc="10">
                <a:solidFill>
                  <a:srgbClr val="FFFFFF"/>
                </a:solidFill>
                <a:latin typeface="Fira Sans Light"/>
              </a:rPr>
              <a:t>Казахстан</a:t>
            </a:r>
          </a:p>
        </p:txBody>
      </p:sp>
      <p:sp>
        <p:nvSpPr>
          <p:cNvPr id="1048726" name="TextBox 121"/>
          <p:cNvSpPr txBox="1"/>
          <p:nvPr/>
        </p:nvSpPr>
        <p:spPr>
          <a:xfrm>
            <a:off x="12403975" y="2272710"/>
            <a:ext cx="2660005" cy="382270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sz="2199" lang="en-US" spc="10">
                <a:solidFill>
                  <a:srgbClr val="FFFFFF"/>
                </a:solidFill>
                <a:latin typeface="Fira Sans Light"/>
              </a:rPr>
              <a:t>Достык/Алашанькоу</a:t>
            </a:r>
          </a:p>
        </p:txBody>
      </p:sp>
      <p:sp>
        <p:nvSpPr>
          <p:cNvPr id="1048727" name="TextBox 122"/>
          <p:cNvSpPr txBox="1"/>
          <p:nvPr/>
        </p:nvSpPr>
        <p:spPr>
          <a:xfrm>
            <a:off x="12403975" y="3279977"/>
            <a:ext cx="2660005" cy="382270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sz="2199" lang="en-US" spc="10">
                <a:solidFill>
                  <a:srgbClr val="FFFFFF"/>
                </a:solidFill>
                <a:latin typeface="Fira Sans Light"/>
              </a:rPr>
              <a:t>Достык/Алашанькоу</a:t>
            </a:r>
          </a:p>
        </p:txBody>
      </p:sp>
      <p:sp>
        <p:nvSpPr>
          <p:cNvPr id="1048728" name="TextBox 123"/>
          <p:cNvSpPr txBox="1"/>
          <p:nvPr/>
        </p:nvSpPr>
        <p:spPr>
          <a:xfrm>
            <a:off x="12403975" y="4239143"/>
            <a:ext cx="2660005" cy="382270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sz="2199" lang="en-US" spc="10">
                <a:solidFill>
                  <a:srgbClr val="FFFFFF"/>
                </a:solidFill>
                <a:latin typeface="Fira Sans Light"/>
              </a:rPr>
              <a:t>Достык/Алашанькоу</a:t>
            </a:r>
          </a:p>
        </p:txBody>
      </p:sp>
      <p:sp>
        <p:nvSpPr>
          <p:cNvPr id="1048729" name="TextBox 124"/>
          <p:cNvSpPr txBox="1"/>
          <p:nvPr/>
        </p:nvSpPr>
        <p:spPr>
          <a:xfrm>
            <a:off x="12380014" y="5229225"/>
            <a:ext cx="2660005" cy="382270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sz="2199" lang="en-US" spc="10">
                <a:solidFill>
                  <a:srgbClr val="FFFFFF"/>
                </a:solidFill>
                <a:latin typeface="Fira Sans Light"/>
              </a:rPr>
              <a:t>Достык/Алашанькоу</a:t>
            </a:r>
          </a:p>
        </p:txBody>
      </p:sp>
      <p:sp>
        <p:nvSpPr>
          <p:cNvPr id="1048730" name="TextBox 125"/>
          <p:cNvSpPr txBox="1"/>
          <p:nvPr/>
        </p:nvSpPr>
        <p:spPr>
          <a:xfrm>
            <a:off x="12403975" y="6144071"/>
            <a:ext cx="2660005" cy="382270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sz="2199" lang="en-US" spc="10">
                <a:solidFill>
                  <a:srgbClr val="FFFFFF"/>
                </a:solidFill>
                <a:latin typeface="Fira Sans Light"/>
              </a:rPr>
              <a:t>Достык/Алашанькоу</a:t>
            </a:r>
          </a:p>
        </p:txBody>
      </p:sp>
      <p:sp>
        <p:nvSpPr>
          <p:cNvPr id="1048731" name="TextBox 126"/>
          <p:cNvSpPr txBox="1"/>
          <p:nvPr/>
        </p:nvSpPr>
        <p:spPr>
          <a:xfrm>
            <a:off x="12380014" y="7016073"/>
            <a:ext cx="2660005" cy="382270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sz="2199" lang="en-US" spc="10">
                <a:solidFill>
                  <a:srgbClr val="FFFFFF"/>
                </a:solidFill>
                <a:latin typeface="Fira Sans Light"/>
              </a:rPr>
              <a:t>Достык/Алашанькоу</a:t>
            </a:r>
          </a:p>
        </p:txBody>
      </p:sp>
      <p:pic>
        <p:nvPicPr>
          <p:cNvPr id="2097172" name="Picture 2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rcRect/>
          <a:stretch>
            <a:fillRect/>
          </a:stretch>
        </p:blipFill>
        <p:spPr>
          <a:xfrm>
            <a:off x="-12370" y="9458895"/>
            <a:ext cx="1539384" cy="865007"/>
          </a:xfrm>
          <a:prstGeom prst="rect"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3" name="Picture 2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/>
        </p:spPr>
      </p:pic>
      <p:sp>
        <p:nvSpPr>
          <p:cNvPr id="1048732" name="AutoShape 8"/>
          <p:cNvSpPr/>
          <p:nvPr/>
        </p:nvSpPr>
        <p:spPr>
          <a:xfrm>
            <a:off x="1190713" y="6217086"/>
            <a:ext cx="4067087" cy="416607"/>
          </a:xfrm>
          <a:prstGeom prst="rect"/>
          <a:solidFill>
            <a:srgbClr val="05497C"/>
          </a:solidFill>
        </p:spPr>
      </p:sp>
      <p:sp>
        <p:nvSpPr>
          <p:cNvPr id="1048733" name="AutoShape 8"/>
          <p:cNvSpPr/>
          <p:nvPr/>
        </p:nvSpPr>
        <p:spPr>
          <a:xfrm>
            <a:off x="1144449" y="2916865"/>
            <a:ext cx="4418152" cy="416607"/>
          </a:xfrm>
          <a:prstGeom prst="rect"/>
          <a:solidFill>
            <a:srgbClr val="05497C"/>
          </a:solidFill>
        </p:spPr>
      </p:sp>
      <p:sp>
        <p:nvSpPr>
          <p:cNvPr id="1048734" name="AutoShape 3"/>
          <p:cNvSpPr/>
          <p:nvPr/>
        </p:nvSpPr>
        <p:spPr>
          <a:xfrm>
            <a:off x="13947462" y="0"/>
            <a:ext cx="4340538" cy="889566"/>
          </a:xfrm>
          <a:prstGeom prst="rect"/>
          <a:solidFill>
            <a:srgbClr val="FF914D"/>
          </a:solidFill>
        </p:spPr>
      </p:sp>
      <p:grpSp>
        <p:nvGrpSpPr>
          <p:cNvPr id="116" name="Group 4"/>
          <p:cNvGrpSpPr/>
          <p:nvPr/>
        </p:nvGrpSpPr>
        <p:grpSpPr>
          <a:xfrm rot="-10800000">
            <a:off x="11080872" y="-3890645"/>
            <a:ext cx="4711177" cy="6226137"/>
            <a:chOff x="0" y="0"/>
            <a:chExt cx="4064946" cy="5372100"/>
          </a:xfrm>
        </p:grpSpPr>
        <p:sp>
          <p:nvSpPr>
            <p:cNvPr id="1048735" name="Freeform 5"/>
            <p:cNvSpPr/>
            <p:nvPr/>
          </p:nvSpPr>
          <p:spPr>
            <a:xfrm>
              <a:off x="0" y="0"/>
              <a:ext cx="4064946" cy="5372100"/>
            </a:xfrm>
            <a:custGeom>
              <a:avLst/>
              <a:ahLst/>
              <a:rect l="l" t="t" r="r" b="b"/>
              <a:pathLst>
                <a:path w="4064946" h="5372100">
                  <a:moveTo>
                    <a:pt x="2514276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2514276" y="5372100"/>
                  </a:lnTo>
                  <a:lnTo>
                    <a:pt x="4064946" y="2686050"/>
                  </a:lnTo>
                  <a:lnTo>
                    <a:pt x="2514276" y="0"/>
                  </a:lnTo>
                  <a:close/>
                </a:path>
              </a:pathLst>
            </a:custGeom>
            <a:solidFill>
              <a:srgbClr val="B4D0DD"/>
            </a:solidFill>
          </p:spPr>
        </p:sp>
      </p:grpSp>
      <p:grpSp>
        <p:nvGrpSpPr>
          <p:cNvPr id="117" name="Group 6"/>
          <p:cNvGrpSpPr/>
          <p:nvPr/>
        </p:nvGrpSpPr>
        <p:grpSpPr>
          <a:xfrm rot="-10800000">
            <a:off x="-3765855" y="-9292562"/>
            <a:ext cx="19148938" cy="11621926"/>
            <a:chOff x="0" y="0"/>
            <a:chExt cx="8851374" cy="5372100"/>
          </a:xfrm>
        </p:grpSpPr>
        <p:sp>
          <p:nvSpPr>
            <p:cNvPr id="1048736" name="Freeform 7"/>
            <p:cNvSpPr/>
            <p:nvPr/>
          </p:nvSpPr>
          <p:spPr>
            <a:xfrm>
              <a:off x="0" y="0"/>
              <a:ext cx="8851374" cy="5372100"/>
            </a:xfrm>
            <a:custGeom>
              <a:avLst/>
              <a:ahLst/>
              <a:rect l="l" t="t" r="r" b="b"/>
              <a:pathLst>
                <a:path w="8851374" h="5372100">
                  <a:moveTo>
                    <a:pt x="7300704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7300704" y="5372100"/>
                  </a:lnTo>
                  <a:lnTo>
                    <a:pt x="8851374" y="2686050"/>
                  </a:lnTo>
                  <a:lnTo>
                    <a:pt x="7300704" y="0"/>
                  </a:lnTo>
                  <a:close/>
                </a:path>
              </a:pathLst>
            </a:custGeom>
            <a:solidFill>
              <a:srgbClr val="05497C"/>
            </a:solidFill>
          </p:spPr>
        </p:sp>
      </p:grpSp>
      <p:sp>
        <p:nvSpPr>
          <p:cNvPr id="1048737" name="TextBox 9"/>
          <p:cNvSpPr txBox="1"/>
          <p:nvPr/>
        </p:nvSpPr>
        <p:spPr>
          <a:xfrm>
            <a:off x="1169893" y="2961919"/>
            <a:ext cx="9910979" cy="2491644"/>
          </a:xfrm>
          <a:prstGeom prst="rect"/>
        </p:spPr>
        <p:txBody>
          <a:bodyPr anchor="t" bIns="0" lIns="0" rIns="0" rtlCol="0" tIns="0" wrap="square">
            <a:spAutoFit/>
          </a:bodyPr>
          <a:p>
            <a:pPr>
              <a:lnSpc>
                <a:spcPts val="2799"/>
              </a:lnSpc>
              <a:spcBef>
                <a:spcPct val="0"/>
              </a:spcBef>
            </a:pPr>
            <a:r>
              <a:rPr dirty="0" sz="1999" lang="en-US" spc="9">
                <a:solidFill>
                  <a:srgbClr val="FEFEFE"/>
                </a:solidFill>
                <a:latin typeface="Fira Sans Light Bold"/>
              </a:rPr>
              <a:t>ТЕХНОЛОГИЧЕСКИЕ ПРЕИМУЩЕСТВА</a:t>
            </a:r>
          </a:p>
          <a:p>
            <a:pPr algn="ctr">
              <a:lnSpc>
                <a:spcPts val="2799"/>
              </a:lnSpc>
              <a:spcBef>
                <a:spcPct val="0"/>
              </a:spcBef>
            </a:pPr>
            <a:endParaRPr dirty="0" sz="1999" lang="en-US" spc="9">
              <a:solidFill>
                <a:srgbClr val="FEFEFE"/>
              </a:solidFill>
              <a:latin typeface="Fira Sans Light Bold"/>
            </a:endParaRPr>
          </a:p>
          <a:p>
            <a:pPr indent="-241300">
              <a:lnSpc>
                <a:spcPts val="2799"/>
              </a:lnSpc>
              <a:spcBef>
                <a:spcPct val="0"/>
              </a:spcBef>
              <a:buFont typeface="Arial"/>
              <a:buChar char="•"/>
            </a:pPr>
            <a:r>
              <a:rPr dirty="0" sz="1999" lang="en-US" spc="9" err="1">
                <a:solidFill>
                  <a:srgbClr val="000000"/>
                </a:solidFill>
                <a:latin typeface="Fira Sans Light Bold"/>
              </a:rPr>
              <a:t>Быстр</a:t>
            </a:r>
            <a:r>
              <a:rPr dirty="0" sz="1999" lang="ru-RU" spc="9" err="1">
                <a:solidFill>
                  <a:srgbClr val="000000"/>
                </a:solidFill>
                <a:latin typeface="Fira Sans Light Bold"/>
              </a:rPr>
              <a:t>ая</a:t>
            </a:r>
            <a:r>
              <a:rPr dirty="0" sz="1999" lang="ru-RU" spc="9">
                <a:solidFill>
                  <a:srgbClr val="000000"/>
                </a:solidFill>
                <a:latin typeface="Fira Sans Light Bold"/>
              </a:rPr>
              <a:t> инсталляция</a:t>
            </a:r>
          </a:p>
          <a:p>
            <a:pPr indent="-241300">
              <a:lnSpc>
                <a:spcPts val="2799"/>
              </a:lnSpc>
              <a:spcBef>
                <a:spcPct val="0"/>
              </a:spcBef>
              <a:buFont typeface="Arial"/>
              <a:buChar char="•"/>
            </a:pPr>
            <a:r>
              <a:rPr dirty="0" sz="1999" lang="en-US" spc="9" err="1">
                <a:solidFill>
                  <a:srgbClr val="000000"/>
                </a:solidFill>
                <a:latin typeface="Fira Sans Light Bold"/>
              </a:rPr>
              <a:t>Герметич</a:t>
            </a:r>
            <a:r>
              <a:rPr dirty="0" sz="1999" lang="ru-RU" spc="9" err="1">
                <a:solidFill>
                  <a:srgbClr val="000000"/>
                </a:solidFill>
                <a:latin typeface="Fira Sans Light Bold"/>
              </a:rPr>
              <a:t>ность</a:t>
            </a:r>
            <a:endParaRPr dirty="0" sz="1999" lang="ru-RU" spc="9">
              <a:solidFill>
                <a:srgbClr val="000000"/>
              </a:solidFill>
              <a:latin typeface="Fira Sans Light Bold"/>
            </a:endParaRPr>
          </a:p>
          <a:p>
            <a:pPr indent="-241300">
              <a:lnSpc>
                <a:spcPts val="2799"/>
              </a:lnSpc>
              <a:spcBef>
                <a:spcPct val="0"/>
              </a:spcBef>
              <a:buFont typeface="Arial"/>
              <a:buChar char="•"/>
            </a:pPr>
            <a:r>
              <a:rPr dirty="0" sz="1999" lang="ru-RU" spc="9">
                <a:solidFill>
                  <a:srgbClr val="000000"/>
                </a:solidFill>
                <a:latin typeface="Fira Sans Light Bold"/>
              </a:rPr>
              <a:t>Гарантия</a:t>
            </a:r>
            <a:r>
              <a:rPr dirty="0" sz="1999" lang="en-US" spc="9">
                <a:solidFill>
                  <a:srgbClr val="000000"/>
                </a:solidFill>
                <a:latin typeface="Fira Sans Light Bold"/>
              </a:rPr>
              <a:t> </a:t>
            </a:r>
            <a:r>
              <a:rPr dirty="0" sz="1999" lang="en-US" spc="9" err="1">
                <a:solidFill>
                  <a:srgbClr val="000000"/>
                </a:solidFill>
                <a:latin typeface="Fira Sans Light Bold"/>
              </a:rPr>
              <a:t>сохранност</a:t>
            </a:r>
            <a:r>
              <a:rPr dirty="0" sz="1999" lang="ru-RU" spc="9">
                <a:solidFill>
                  <a:srgbClr val="000000"/>
                </a:solidFill>
                <a:latin typeface="Fira Sans Light Bold"/>
              </a:rPr>
              <a:t>и</a:t>
            </a:r>
            <a:r>
              <a:rPr dirty="0" sz="1999" lang="en-US" spc="9">
                <a:solidFill>
                  <a:srgbClr val="000000"/>
                </a:solidFill>
                <a:latin typeface="Fira Sans Light Bold"/>
              </a:rPr>
              <a:t> </a:t>
            </a:r>
            <a:r>
              <a:rPr dirty="0" sz="1999" lang="en-US" spc="9" err="1">
                <a:solidFill>
                  <a:srgbClr val="000000"/>
                </a:solidFill>
                <a:latin typeface="Fira Sans Light Bold"/>
              </a:rPr>
              <a:t>качества</a:t>
            </a:r>
            <a:r>
              <a:rPr dirty="0" sz="1999" lang="en-US" spc="9">
                <a:solidFill>
                  <a:srgbClr val="000000"/>
                </a:solidFill>
                <a:latin typeface="Fira Sans Light Bold"/>
              </a:rPr>
              <a:t> и </a:t>
            </a:r>
            <a:r>
              <a:rPr dirty="0" sz="1999" lang="en-US" spc="9" err="1">
                <a:solidFill>
                  <a:srgbClr val="000000"/>
                </a:solidFill>
                <a:latin typeface="Fira Sans Light Bold"/>
              </a:rPr>
              <a:t>количества</a:t>
            </a:r>
            <a:r>
              <a:rPr dirty="0" sz="1999" lang="en-US" spc="9">
                <a:solidFill>
                  <a:srgbClr val="000000"/>
                </a:solidFill>
                <a:latin typeface="Fira Sans Light Bold"/>
              </a:rPr>
              <a:t> </a:t>
            </a:r>
            <a:r>
              <a:rPr dirty="0" sz="1999" lang="en-US" spc="9" err="1">
                <a:solidFill>
                  <a:srgbClr val="000000"/>
                </a:solidFill>
                <a:latin typeface="Fira Sans Light Bold"/>
              </a:rPr>
              <a:t>груза</a:t>
            </a:r>
            <a:endParaRPr dirty="0" sz="1999" lang="ru-RU" spc="9">
              <a:solidFill>
                <a:srgbClr val="000000"/>
              </a:solidFill>
              <a:latin typeface="Fira Sans Light Bold"/>
            </a:endParaRPr>
          </a:p>
          <a:p>
            <a:pPr indent="-241300">
              <a:lnSpc>
                <a:spcPts val="2799"/>
              </a:lnSpc>
              <a:spcBef>
                <a:spcPct val="0"/>
              </a:spcBef>
              <a:buFont typeface="Arial"/>
              <a:buChar char="•"/>
            </a:pPr>
            <a:r>
              <a:rPr dirty="0" sz="1999" lang="en-US" spc="9" err="1">
                <a:solidFill>
                  <a:srgbClr val="000000"/>
                </a:solidFill>
                <a:latin typeface="Fira Sans Light Bold"/>
              </a:rPr>
              <a:t>Всегда</a:t>
            </a:r>
            <a:r>
              <a:rPr dirty="0" sz="1999" lang="en-US" spc="9">
                <a:solidFill>
                  <a:srgbClr val="000000"/>
                </a:solidFill>
                <a:latin typeface="Fira Sans Light Bold"/>
              </a:rPr>
              <a:t> </a:t>
            </a:r>
            <a:r>
              <a:rPr dirty="0" sz="1999" lang="en-US" spc="9" err="1">
                <a:solidFill>
                  <a:srgbClr val="000000"/>
                </a:solidFill>
                <a:latin typeface="Fira Sans Light Bold"/>
              </a:rPr>
              <a:t>чистый</a:t>
            </a:r>
            <a:r>
              <a:rPr dirty="0" sz="1999" lang="en-US" spc="9">
                <a:solidFill>
                  <a:srgbClr val="000000"/>
                </a:solidFill>
                <a:latin typeface="Fira Sans Light Bold"/>
              </a:rPr>
              <a:t> </a:t>
            </a:r>
            <a:r>
              <a:rPr dirty="0" sz="1999" lang="en-US" spc="9" err="1">
                <a:solidFill>
                  <a:srgbClr val="000000"/>
                </a:solidFill>
                <a:latin typeface="Fira Sans Light Bold"/>
              </a:rPr>
              <a:t>продукт</a:t>
            </a:r>
            <a:r>
              <a:rPr dirty="0" sz="1999" lang="en-US" spc="9">
                <a:solidFill>
                  <a:srgbClr val="000000"/>
                </a:solidFill>
                <a:latin typeface="Fira Sans Light Bold"/>
              </a:rPr>
              <a:t> </a:t>
            </a:r>
            <a:r>
              <a:rPr dirty="0" sz="1999" lang="en-US" spc="9" err="1">
                <a:solidFill>
                  <a:srgbClr val="000000"/>
                </a:solidFill>
                <a:latin typeface="Fira Sans Light Bold"/>
              </a:rPr>
              <a:t>без</a:t>
            </a:r>
            <a:r>
              <a:rPr dirty="0" sz="1999" lang="en-US" spc="9">
                <a:solidFill>
                  <a:srgbClr val="000000"/>
                </a:solidFill>
                <a:latin typeface="Fira Sans Light Bold"/>
              </a:rPr>
              <a:t> </a:t>
            </a:r>
            <a:r>
              <a:rPr dirty="0" sz="1999" lang="en-US" spc="9" err="1">
                <a:solidFill>
                  <a:srgbClr val="000000"/>
                </a:solidFill>
                <a:latin typeface="Fira Sans Light Bold"/>
              </a:rPr>
              <a:t>загрязнений</a:t>
            </a:r>
            <a:endParaRPr dirty="0" sz="1999" lang="ru-RU" spc="9">
              <a:solidFill>
                <a:srgbClr val="000000"/>
              </a:solidFill>
              <a:latin typeface="Fira Sans Light Bold"/>
            </a:endParaRPr>
          </a:p>
          <a:p>
            <a:pPr indent="-241300">
              <a:lnSpc>
                <a:spcPts val="2799"/>
              </a:lnSpc>
              <a:spcBef>
                <a:spcPct val="0"/>
              </a:spcBef>
              <a:buFont typeface="Arial"/>
              <a:buChar char="•"/>
            </a:pPr>
            <a:r>
              <a:rPr dirty="0" sz="1999" lang="en-US" spc="9" err="1">
                <a:solidFill>
                  <a:srgbClr val="000000"/>
                </a:solidFill>
                <a:latin typeface="Fira Sans Light Bold"/>
              </a:rPr>
              <a:t>Не</a:t>
            </a:r>
            <a:r>
              <a:rPr dirty="0" sz="1999" lang="en-US" spc="9">
                <a:solidFill>
                  <a:srgbClr val="000000"/>
                </a:solidFill>
                <a:latin typeface="Fira Sans Light Bold"/>
              </a:rPr>
              <a:t> </a:t>
            </a:r>
            <a:r>
              <a:rPr dirty="0" sz="1999" lang="en-US" spc="9" err="1">
                <a:solidFill>
                  <a:srgbClr val="000000"/>
                </a:solidFill>
                <a:latin typeface="Fira Sans Light Bold"/>
              </a:rPr>
              <a:t>требует</a:t>
            </a:r>
            <a:r>
              <a:rPr dirty="0" sz="1999" lang="en-US" spc="9">
                <a:solidFill>
                  <a:srgbClr val="000000"/>
                </a:solidFill>
                <a:latin typeface="Fira Sans Light Bold"/>
              </a:rPr>
              <a:t> </a:t>
            </a:r>
            <a:r>
              <a:rPr dirty="0" sz="1999" lang="en-US" spc="9" err="1">
                <a:solidFill>
                  <a:srgbClr val="000000"/>
                </a:solidFill>
                <a:latin typeface="Fira Sans Light Bold"/>
              </a:rPr>
              <a:t>промывки</a:t>
            </a:r>
            <a:r>
              <a:rPr dirty="0" sz="1999" lang="en-US" spc="9">
                <a:solidFill>
                  <a:srgbClr val="000000"/>
                </a:solidFill>
                <a:latin typeface="Fira Sans Light Bold"/>
              </a:rPr>
              <a:t> </a:t>
            </a:r>
            <a:r>
              <a:rPr dirty="0" sz="1999" lang="en-US" spc="9" err="1">
                <a:solidFill>
                  <a:srgbClr val="000000"/>
                </a:solidFill>
                <a:latin typeface="Fira Sans Light Bold"/>
              </a:rPr>
              <a:t>тары</a:t>
            </a:r>
            <a:r>
              <a:rPr dirty="0" sz="1999" lang="en-US" spc="9">
                <a:solidFill>
                  <a:srgbClr val="000000"/>
                </a:solidFill>
                <a:latin typeface="Fira Sans Light Bold"/>
              </a:rPr>
              <a:t> и </a:t>
            </a:r>
            <a:r>
              <a:rPr dirty="0" sz="1999" lang="en-US" spc="9" err="1">
                <a:solidFill>
                  <a:srgbClr val="000000"/>
                </a:solidFill>
                <a:latin typeface="Fira Sans Light Bold"/>
              </a:rPr>
              <a:t>возврата</a:t>
            </a:r>
            <a:r>
              <a:rPr dirty="0" sz="1999" lang="en-US" spc="9">
                <a:solidFill>
                  <a:srgbClr val="000000"/>
                </a:solidFill>
                <a:latin typeface="Fira Sans Light Bold"/>
              </a:rPr>
              <a:t> </a:t>
            </a:r>
            <a:r>
              <a:rPr dirty="0" sz="1999" lang="en-US" spc="9" err="1">
                <a:solidFill>
                  <a:srgbClr val="000000"/>
                </a:solidFill>
                <a:latin typeface="Fira Sans Light Bold"/>
              </a:rPr>
              <a:t>порожнего</a:t>
            </a:r>
            <a:r>
              <a:rPr dirty="0" sz="1999" lang="en-US" spc="9">
                <a:solidFill>
                  <a:srgbClr val="000000"/>
                </a:solidFill>
                <a:latin typeface="Fira Sans Light Bold"/>
              </a:rPr>
              <a:t>  </a:t>
            </a:r>
            <a:r>
              <a:rPr dirty="0" sz="1999" lang="en-US" spc="9" err="1">
                <a:solidFill>
                  <a:srgbClr val="000000"/>
                </a:solidFill>
                <a:latin typeface="Fira Sans Light Bold"/>
              </a:rPr>
              <a:t>контейнера</a:t>
            </a:r>
            <a:endParaRPr dirty="0" sz="1999" lang="en-US" spc="9">
              <a:solidFill>
                <a:srgbClr val="000000"/>
              </a:solidFill>
              <a:latin typeface="Fira Sans Light Bold"/>
            </a:endParaRPr>
          </a:p>
        </p:txBody>
      </p:sp>
      <p:sp>
        <p:nvSpPr>
          <p:cNvPr id="1048738" name="TextBox 11"/>
          <p:cNvSpPr txBox="1"/>
          <p:nvPr/>
        </p:nvSpPr>
        <p:spPr>
          <a:xfrm>
            <a:off x="1223683" y="6260042"/>
            <a:ext cx="9672918" cy="2491644"/>
          </a:xfrm>
          <a:prstGeom prst="rect"/>
        </p:spPr>
        <p:txBody>
          <a:bodyPr anchor="t" bIns="0" lIns="0" rIns="0" rtlCol="0" tIns="0" wrap="square">
            <a:spAutoFit/>
          </a:bodyPr>
          <a:p>
            <a:pPr>
              <a:lnSpc>
                <a:spcPts val="2799"/>
              </a:lnSpc>
              <a:spcBef>
                <a:spcPct val="0"/>
              </a:spcBef>
            </a:pPr>
            <a:r>
              <a:rPr dirty="0" sz="1999" lang="en-US" spc="9">
                <a:solidFill>
                  <a:srgbClr val="FEFEFE"/>
                </a:solidFill>
                <a:latin typeface="Fira Sans Light Bold"/>
              </a:rPr>
              <a:t>ЛОГИСТИЧЕСКИЕ ПРЕИМУЩЕСТВА</a:t>
            </a:r>
          </a:p>
          <a:p>
            <a:pPr algn="ctr">
              <a:lnSpc>
                <a:spcPts val="2799"/>
              </a:lnSpc>
              <a:spcBef>
                <a:spcPct val="0"/>
              </a:spcBef>
            </a:pPr>
            <a:endParaRPr dirty="0" sz="1999" lang="en-US" spc="9">
              <a:solidFill>
                <a:srgbClr val="FEFEFE"/>
              </a:solidFill>
              <a:latin typeface="Fira Sans Light Bold"/>
            </a:endParaRPr>
          </a:p>
          <a:p>
            <a:pPr indent="-241300">
              <a:lnSpc>
                <a:spcPts val="2799"/>
              </a:lnSpc>
              <a:spcBef>
                <a:spcPct val="0"/>
              </a:spcBef>
              <a:buFont typeface="Arial"/>
              <a:buChar char="•"/>
            </a:pPr>
            <a:r>
              <a:rPr dirty="0" sz="1999" lang="en-US" spc="9" err="1">
                <a:solidFill>
                  <a:srgbClr val="000000"/>
                </a:solidFill>
                <a:latin typeface="Fira Sans Light Bold"/>
              </a:rPr>
              <a:t>Выше</a:t>
            </a:r>
            <a:r>
              <a:rPr dirty="0" sz="1999" lang="en-US" spc="9">
                <a:solidFill>
                  <a:srgbClr val="000000"/>
                </a:solidFill>
                <a:latin typeface="Fira Sans Light Bold"/>
              </a:rPr>
              <a:t> </a:t>
            </a:r>
            <a:r>
              <a:rPr dirty="0" sz="1999" lang="en-US" spc="9" err="1">
                <a:solidFill>
                  <a:srgbClr val="000000"/>
                </a:solidFill>
                <a:latin typeface="Fira Sans Light Bold"/>
              </a:rPr>
              <a:t>скорость</a:t>
            </a:r>
            <a:r>
              <a:rPr dirty="0" sz="1999" lang="en-US" spc="9">
                <a:solidFill>
                  <a:srgbClr val="000000"/>
                </a:solidFill>
                <a:latin typeface="Fira Sans Light Bold"/>
              </a:rPr>
              <a:t> </a:t>
            </a:r>
            <a:r>
              <a:rPr dirty="0" sz="1999" lang="en-US" spc="9" err="1">
                <a:solidFill>
                  <a:srgbClr val="000000"/>
                </a:solidFill>
                <a:latin typeface="Fira Sans Light Bold"/>
              </a:rPr>
              <a:t>доставки</a:t>
            </a:r>
            <a:endParaRPr dirty="0" sz="1999" lang="ru-RU" spc="9">
              <a:solidFill>
                <a:srgbClr val="000000"/>
              </a:solidFill>
              <a:latin typeface="Fira Sans Light Bold"/>
            </a:endParaRPr>
          </a:p>
          <a:p>
            <a:pPr indent="-241300">
              <a:lnSpc>
                <a:spcPts val="2799"/>
              </a:lnSpc>
              <a:spcBef>
                <a:spcPct val="0"/>
              </a:spcBef>
              <a:buFont typeface="Arial"/>
              <a:buChar char="•"/>
            </a:pPr>
            <a:r>
              <a:rPr dirty="0" sz="1999" lang="en-US" spc="9" err="1">
                <a:solidFill>
                  <a:srgbClr val="000000"/>
                </a:solidFill>
                <a:latin typeface="Fira Sans Light Bold"/>
              </a:rPr>
              <a:t>Шире</a:t>
            </a:r>
            <a:r>
              <a:rPr dirty="0" sz="1999" lang="en-US" spc="9">
                <a:solidFill>
                  <a:srgbClr val="000000"/>
                </a:solidFill>
                <a:latin typeface="Fira Sans Light Bold"/>
              </a:rPr>
              <a:t> </a:t>
            </a:r>
            <a:r>
              <a:rPr dirty="0" sz="1999" lang="en-US" spc="9" err="1">
                <a:solidFill>
                  <a:srgbClr val="000000"/>
                </a:solidFill>
                <a:latin typeface="Fira Sans Light Bold"/>
              </a:rPr>
              <a:t>география</a:t>
            </a:r>
            <a:r>
              <a:rPr dirty="0" sz="1999" lang="en-US" spc="9">
                <a:solidFill>
                  <a:srgbClr val="000000"/>
                </a:solidFill>
                <a:latin typeface="Fira Sans Light Bold"/>
              </a:rPr>
              <a:t> </a:t>
            </a:r>
            <a:r>
              <a:rPr dirty="0" sz="1999" lang="en-US" spc="9" err="1">
                <a:solidFill>
                  <a:srgbClr val="000000"/>
                </a:solidFill>
                <a:latin typeface="Fira Sans Light Bold"/>
              </a:rPr>
              <a:t>поставок</a:t>
            </a:r>
            <a:endParaRPr dirty="0" sz="1999" lang="ru-RU" spc="9">
              <a:solidFill>
                <a:srgbClr val="000000"/>
              </a:solidFill>
              <a:latin typeface="Fira Sans Light Bold"/>
            </a:endParaRPr>
          </a:p>
          <a:p>
            <a:pPr indent="-241300">
              <a:lnSpc>
                <a:spcPts val="2799"/>
              </a:lnSpc>
              <a:spcBef>
                <a:spcPct val="0"/>
              </a:spcBef>
              <a:buFont typeface="Arial"/>
              <a:buChar char="•"/>
            </a:pPr>
            <a:r>
              <a:rPr dirty="0" sz="1999" lang="en-US" spc="9" err="1">
                <a:latin typeface="Fira Sans Light Bold"/>
              </a:rPr>
              <a:t>Разрешен</a:t>
            </a:r>
            <a:r>
              <a:rPr dirty="0" sz="1999" lang="en-US" spc="9">
                <a:latin typeface="Fira Sans Light Bold"/>
              </a:rPr>
              <a:t> к </a:t>
            </a:r>
            <a:r>
              <a:rPr dirty="0" sz="1999" lang="en-US" spc="9" err="1">
                <a:latin typeface="Fira Sans Light Bold"/>
              </a:rPr>
              <a:t>использованию</a:t>
            </a:r>
            <a:r>
              <a:rPr dirty="0" sz="1999" lang="en-US" spc="9">
                <a:latin typeface="Fira Sans Light Bold"/>
              </a:rPr>
              <a:t> </a:t>
            </a:r>
            <a:r>
              <a:rPr dirty="0" sz="1999" lang="en-US" spc="9" err="1">
                <a:latin typeface="Fira Sans Light Bold"/>
              </a:rPr>
              <a:t>по</a:t>
            </a:r>
            <a:r>
              <a:rPr dirty="0" sz="1999" lang="en-US" spc="9">
                <a:latin typeface="Fira Sans Light Bold"/>
              </a:rPr>
              <a:t> </a:t>
            </a:r>
            <a:r>
              <a:rPr dirty="0" sz="1999" lang="en-US" spc="9" err="1">
                <a:latin typeface="Fira Sans Light Bold"/>
              </a:rPr>
              <a:t>всей</a:t>
            </a:r>
            <a:r>
              <a:rPr dirty="0" sz="1999" lang="en-US" spc="9">
                <a:latin typeface="Fira Sans Light Bold"/>
              </a:rPr>
              <a:t> </a:t>
            </a:r>
            <a:r>
              <a:rPr dirty="0" sz="1999" lang="en-US" spc="9" err="1">
                <a:latin typeface="Fira Sans Light Bold"/>
              </a:rPr>
              <a:t>сети</a:t>
            </a:r>
            <a:r>
              <a:rPr dirty="0" sz="1999" lang="en-US" spc="9">
                <a:latin typeface="Fira Sans Light Bold"/>
              </a:rPr>
              <a:t> ОАО «РЖД», ж/д </a:t>
            </a:r>
            <a:r>
              <a:rPr dirty="0" sz="1999" lang="en-US" spc="9" err="1">
                <a:latin typeface="Fira Sans Light Bold"/>
              </a:rPr>
              <a:t>Китая</a:t>
            </a:r>
            <a:r>
              <a:rPr dirty="0" sz="1999" lang="en-US" spc="9">
                <a:latin typeface="Fira Sans Light Bold"/>
              </a:rPr>
              <a:t> и </a:t>
            </a:r>
            <a:r>
              <a:rPr dirty="0" sz="1999" lang="en-US" spc="9" err="1">
                <a:latin typeface="Fira Sans Light Bold"/>
              </a:rPr>
              <a:t>Казахстана</a:t>
            </a:r>
            <a:endParaRPr dirty="0" sz="1999" lang="ru-RU" spc="9">
              <a:latin typeface="Fira Sans Light Bold"/>
            </a:endParaRPr>
          </a:p>
          <a:p>
            <a:pPr indent="-241300">
              <a:lnSpc>
                <a:spcPts val="2799"/>
              </a:lnSpc>
              <a:spcBef>
                <a:spcPct val="0"/>
              </a:spcBef>
              <a:buFont typeface="Arial"/>
              <a:buChar char="•"/>
            </a:pPr>
            <a:r>
              <a:rPr dirty="0" sz="1999" lang="en-US" spc="9" err="1">
                <a:solidFill>
                  <a:srgbClr val="000000"/>
                </a:solidFill>
                <a:latin typeface="Fira Sans Light Bold"/>
              </a:rPr>
              <a:t>Возможность</a:t>
            </a:r>
            <a:r>
              <a:rPr dirty="0" sz="1999" lang="en-US" spc="9">
                <a:solidFill>
                  <a:srgbClr val="000000"/>
                </a:solidFill>
                <a:latin typeface="Fira Sans Light Bold"/>
              </a:rPr>
              <a:t> </a:t>
            </a:r>
            <a:r>
              <a:rPr dirty="0" sz="1999" lang="en-US" spc="9" err="1">
                <a:solidFill>
                  <a:srgbClr val="000000"/>
                </a:solidFill>
                <a:latin typeface="Fira Sans Light Bold"/>
              </a:rPr>
              <a:t>поставки</a:t>
            </a:r>
            <a:r>
              <a:rPr dirty="0" sz="1999" lang="en-US" spc="9">
                <a:solidFill>
                  <a:srgbClr val="000000"/>
                </a:solidFill>
                <a:latin typeface="Fira Sans Light Bold"/>
              </a:rPr>
              <a:t> </a:t>
            </a:r>
            <a:r>
              <a:rPr dirty="0" sz="1999" lang="en-US" spc="9" err="1">
                <a:solidFill>
                  <a:srgbClr val="000000"/>
                </a:solidFill>
                <a:latin typeface="Fira Sans Light Bold"/>
              </a:rPr>
              <a:t>наливных</a:t>
            </a:r>
            <a:r>
              <a:rPr dirty="0" sz="1999" lang="en-US" spc="9">
                <a:solidFill>
                  <a:srgbClr val="000000"/>
                </a:solidFill>
                <a:latin typeface="Fira Sans Light Bold"/>
              </a:rPr>
              <a:t> </a:t>
            </a:r>
            <a:r>
              <a:rPr dirty="0" sz="1999" lang="en-US" spc="9" err="1">
                <a:solidFill>
                  <a:srgbClr val="000000"/>
                </a:solidFill>
                <a:latin typeface="Fira Sans Light Bold"/>
              </a:rPr>
              <a:t>грузов</a:t>
            </a:r>
            <a:r>
              <a:rPr dirty="0" sz="1999" lang="en-US" spc="9">
                <a:solidFill>
                  <a:srgbClr val="000000"/>
                </a:solidFill>
                <a:latin typeface="Fira Sans Light Bold"/>
              </a:rPr>
              <a:t> </a:t>
            </a:r>
            <a:r>
              <a:rPr dirty="0" sz="1999" lang="en-US" spc="9" err="1">
                <a:solidFill>
                  <a:srgbClr val="000000"/>
                </a:solidFill>
                <a:latin typeface="Fira Sans Light Bold"/>
              </a:rPr>
              <a:t>небольшими</a:t>
            </a:r>
            <a:r>
              <a:rPr dirty="0" sz="1999" lang="en-US" spc="9">
                <a:solidFill>
                  <a:srgbClr val="000000"/>
                </a:solidFill>
                <a:latin typeface="Fira Sans Light Bold"/>
              </a:rPr>
              <a:t>  </a:t>
            </a:r>
            <a:r>
              <a:rPr dirty="0" sz="1999" lang="en-US" spc="9" err="1">
                <a:solidFill>
                  <a:srgbClr val="000000"/>
                </a:solidFill>
                <a:latin typeface="Fira Sans Light Bold"/>
              </a:rPr>
              <a:t>партиями</a:t>
            </a:r>
            <a:endParaRPr dirty="0" sz="1999" lang="ru-RU" spc="9">
              <a:solidFill>
                <a:srgbClr val="000000"/>
              </a:solidFill>
              <a:latin typeface="Fira Sans Light Bold"/>
            </a:endParaRPr>
          </a:p>
          <a:p>
            <a:pPr indent="-241300">
              <a:lnSpc>
                <a:spcPts val="2799"/>
              </a:lnSpc>
              <a:spcBef>
                <a:spcPct val="0"/>
              </a:spcBef>
              <a:buFont typeface="Arial"/>
              <a:buChar char="•"/>
            </a:pPr>
            <a:r>
              <a:rPr dirty="0" sz="1999" lang="en-US" spc="9" err="1">
                <a:solidFill>
                  <a:srgbClr val="000000"/>
                </a:solidFill>
                <a:latin typeface="Fira Sans Light Bold"/>
              </a:rPr>
              <a:t>Перевозка</a:t>
            </a:r>
            <a:r>
              <a:rPr dirty="0" sz="1999" lang="en-US" spc="9">
                <a:solidFill>
                  <a:srgbClr val="000000"/>
                </a:solidFill>
                <a:latin typeface="Fira Sans Light Bold"/>
              </a:rPr>
              <a:t> «</a:t>
            </a:r>
            <a:r>
              <a:rPr dirty="0" sz="1999" lang="en-US" spc="9" err="1">
                <a:solidFill>
                  <a:srgbClr val="000000"/>
                </a:solidFill>
                <a:latin typeface="Fira Sans Light Bold"/>
              </a:rPr>
              <a:t>от</a:t>
            </a:r>
            <a:r>
              <a:rPr dirty="0" sz="1999" lang="en-US" spc="9">
                <a:solidFill>
                  <a:srgbClr val="000000"/>
                </a:solidFill>
                <a:latin typeface="Fira Sans Light Bold"/>
              </a:rPr>
              <a:t> </a:t>
            </a:r>
            <a:r>
              <a:rPr dirty="0" sz="1999" lang="en-US" spc="9" err="1">
                <a:solidFill>
                  <a:srgbClr val="000000"/>
                </a:solidFill>
                <a:latin typeface="Fira Sans Light Bold"/>
              </a:rPr>
              <a:t>двери</a:t>
            </a:r>
            <a:r>
              <a:rPr dirty="0" sz="1999" lang="en-US" spc="9">
                <a:solidFill>
                  <a:srgbClr val="000000"/>
                </a:solidFill>
                <a:latin typeface="Fira Sans Light Bold"/>
              </a:rPr>
              <a:t> </a:t>
            </a:r>
            <a:r>
              <a:rPr dirty="0" sz="1999" lang="en-US" spc="9" err="1">
                <a:solidFill>
                  <a:srgbClr val="000000"/>
                </a:solidFill>
                <a:latin typeface="Fira Sans Light Bold"/>
              </a:rPr>
              <a:t>до</a:t>
            </a:r>
            <a:r>
              <a:rPr dirty="0" sz="1999" lang="en-US" spc="9">
                <a:solidFill>
                  <a:srgbClr val="000000"/>
                </a:solidFill>
                <a:latin typeface="Fira Sans Light Bold"/>
              </a:rPr>
              <a:t> </a:t>
            </a:r>
            <a:r>
              <a:rPr dirty="0" sz="1999" lang="en-US" spc="9" err="1">
                <a:solidFill>
                  <a:srgbClr val="000000"/>
                </a:solidFill>
                <a:latin typeface="Fira Sans Light Bold"/>
              </a:rPr>
              <a:t>двери</a:t>
            </a:r>
            <a:r>
              <a:rPr dirty="0" sz="1999" lang="en-US" spc="9">
                <a:solidFill>
                  <a:srgbClr val="000000"/>
                </a:solidFill>
                <a:latin typeface="Fira Sans Light Bold"/>
              </a:rPr>
              <a:t>»</a:t>
            </a:r>
          </a:p>
        </p:txBody>
      </p:sp>
      <p:sp>
        <p:nvSpPr>
          <p:cNvPr id="1048739" name="TextBox 13"/>
          <p:cNvSpPr txBox="1"/>
          <p:nvPr/>
        </p:nvSpPr>
        <p:spPr>
          <a:xfrm>
            <a:off x="381000" y="73237"/>
            <a:ext cx="11994693" cy="2159634"/>
          </a:xfrm>
          <a:prstGeom prst="rect"/>
        </p:spPr>
        <p:txBody>
          <a:bodyPr anchor="t" bIns="0" lIns="0" rIns="0" rtlCol="0" tIns="0">
            <a:spAutoFit/>
          </a:bodyPr>
          <a:p>
            <a:pPr>
              <a:lnSpc>
                <a:spcPts val="4340"/>
              </a:lnSpc>
            </a:pPr>
            <a:r>
              <a:rPr dirty="0" sz="3100" lang="en-US" spc="15">
                <a:solidFill>
                  <a:schemeClr val="bg1"/>
                </a:solidFill>
                <a:latin typeface="Fira Sans Medium Bold"/>
              </a:rPr>
              <a:t>«ФЛЕКСИТАНКИ ЕВРОПАК» </a:t>
            </a:r>
            <a:r>
              <a:rPr dirty="0" sz="3100" lang="en-US" spc="15">
                <a:solidFill>
                  <a:srgbClr val="FEFEFE"/>
                </a:solidFill>
                <a:latin typeface="Fira Sans Medium Bold"/>
              </a:rPr>
              <a:t>— ПОЛИМЕРНАЯ ОДНОРАЗОВАЯ УПАКОВКА ДЛЯ ТРАНСПОРТИРОВКИ И ХРАНЕНИЯ ЛЮБЫХ НЕОПАСНЫХ НАЛИВНЫХ ГРУЗОВ С ИСПОЛЬЗОВАНИЕМ</a:t>
            </a:r>
          </a:p>
          <a:p>
            <a:pPr>
              <a:lnSpc>
                <a:spcPts val="4340"/>
              </a:lnSpc>
              <a:spcBef>
                <a:spcPct val="0"/>
              </a:spcBef>
            </a:pPr>
            <a:r>
              <a:rPr dirty="0" sz="3100" lang="en-US" spc="15">
                <a:solidFill>
                  <a:srgbClr val="FEFEFE"/>
                </a:solidFill>
                <a:latin typeface="Fira Sans Medium Bold"/>
              </a:rPr>
              <a:t>20-ФУТОВОГО КОНТЕЙНЕРА</a:t>
            </a:r>
          </a:p>
        </p:txBody>
      </p:sp>
      <p:sp>
        <p:nvSpPr>
          <p:cNvPr id="1048740" name="TextBox 21"/>
          <p:cNvSpPr txBox="1"/>
          <p:nvPr/>
        </p:nvSpPr>
        <p:spPr>
          <a:xfrm>
            <a:off x="14630399" y="43780"/>
            <a:ext cx="3657601" cy="2850780"/>
          </a:xfrm>
          <a:prstGeom prst="rect"/>
        </p:spPr>
        <p:txBody>
          <a:bodyPr anchor="t" bIns="0" lIns="0" rIns="0" rtlCol="0" tIns="0" wrap="square">
            <a:spAutoFit/>
          </a:bodyPr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dirty="0" sz="2000" lang="en-US" spc="9">
                <a:solidFill>
                  <a:srgbClr val="000000"/>
                </a:solidFill>
                <a:latin typeface="Fira Sans Light Bold"/>
              </a:rPr>
              <a:t>ТЕХНИЧЕСКИЕ </a:t>
            </a:r>
          </a:p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dirty="0" sz="2000" lang="en-US" spc="9">
                <a:solidFill>
                  <a:srgbClr val="000000"/>
                </a:solidFill>
                <a:latin typeface="Fira Sans Light Bold"/>
              </a:rPr>
              <a:t>ХАРАКТЕРИСТИКИ</a:t>
            </a:r>
            <a:br>
              <a:rPr dirty="0" sz="2000" lang="ru-RU" spc="9">
                <a:solidFill>
                  <a:srgbClr val="000000"/>
                </a:solidFill>
                <a:latin typeface="Fira Sans Light Bold"/>
              </a:rPr>
            </a:br>
            <a:endParaRPr dirty="0" sz="2000" lang="en-US" spc="9">
              <a:solidFill>
                <a:srgbClr val="000000"/>
              </a:solidFill>
              <a:latin typeface="Fira Sans Light Bold"/>
            </a:endParaRPr>
          </a:p>
          <a:p>
            <a:pPr indent="-215899" lvl="1" marL="431799">
              <a:lnSpc>
                <a:spcPts val="2799"/>
              </a:lnSpc>
              <a:buFont typeface="Arial"/>
              <a:buChar char="•"/>
            </a:pPr>
            <a:r>
              <a:rPr dirty="0" sz="2000" lang="ru-RU" spc="9">
                <a:solidFill>
                  <a:srgbClr val="000000"/>
                </a:solidFill>
                <a:latin typeface="Fira Sans Light Bold"/>
              </a:rPr>
              <a:t>Разрешенный к погрузке вес продукции 14-26 тонн</a:t>
            </a:r>
            <a:endParaRPr dirty="0" sz="2000" lang="en-US" spc="9">
              <a:solidFill>
                <a:srgbClr val="000000"/>
              </a:solidFill>
              <a:highlight>
                <a:srgbClr val="FFFF00"/>
              </a:highlight>
              <a:latin typeface="Fira Sans Light Bold"/>
            </a:endParaRPr>
          </a:p>
          <a:p>
            <a:pPr indent="-215899" lvl="1" marL="431799">
              <a:lnSpc>
                <a:spcPts val="2799"/>
              </a:lnSpc>
              <a:spcBef>
                <a:spcPct val="0"/>
              </a:spcBef>
              <a:buFont typeface="Arial"/>
              <a:buChar char="•"/>
            </a:pPr>
            <a:r>
              <a:rPr dirty="0" sz="2000" lang="en-US" spc="9" err="1">
                <a:solidFill>
                  <a:srgbClr val="000000"/>
                </a:solidFill>
                <a:latin typeface="Fira Sans Light Bold"/>
              </a:rPr>
              <a:t>Усиленный</a:t>
            </a:r>
            <a:r>
              <a:rPr dirty="0" sz="2000" lang="en-US" spc="9">
                <a:solidFill>
                  <a:srgbClr val="000000"/>
                </a:solidFill>
                <a:latin typeface="Fira Sans Light Bold"/>
              </a:rPr>
              <a:t> </a:t>
            </a:r>
            <a:r>
              <a:rPr dirty="0" sz="2000" lang="en-US" spc="9" err="1">
                <a:solidFill>
                  <a:srgbClr val="000000"/>
                </a:solidFill>
                <a:latin typeface="Fira Sans Light Bold"/>
              </a:rPr>
              <a:t>комплект</a:t>
            </a:r>
            <a:br>
              <a:rPr dirty="0" sz="2000" lang="ru-RU" spc="9">
                <a:solidFill>
                  <a:srgbClr val="000000"/>
                </a:solidFill>
                <a:latin typeface="Fira Sans Light Bold"/>
              </a:rPr>
            </a:br>
            <a:r>
              <a:rPr dirty="0" sz="2000" lang="en-US" spc="9" err="1">
                <a:solidFill>
                  <a:srgbClr val="000000"/>
                </a:solidFill>
                <a:latin typeface="Fira Sans Light Bold"/>
              </a:rPr>
              <a:t>для</a:t>
            </a:r>
            <a:r>
              <a:rPr dirty="0" sz="2000" lang="en-US" spc="9">
                <a:solidFill>
                  <a:srgbClr val="000000"/>
                </a:solidFill>
                <a:latin typeface="Fira Sans Light Bold"/>
              </a:rPr>
              <a:t> </a:t>
            </a:r>
            <a:r>
              <a:rPr dirty="0" sz="2000" lang="en-US" spc="9" err="1">
                <a:solidFill>
                  <a:srgbClr val="000000"/>
                </a:solidFill>
                <a:latin typeface="Fira Sans Light Bold"/>
              </a:rPr>
              <a:t>отправок</a:t>
            </a:r>
            <a:r>
              <a:rPr dirty="0" sz="2000" lang="en-US" spc="9">
                <a:solidFill>
                  <a:srgbClr val="000000"/>
                </a:solidFill>
                <a:latin typeface="Fira Sans Light Bold"/>
              </a:rPr>
              <a:t> ж/д </a:t>
            </a:r>
            <a:r>
              <a:rPr dirty="0" sz="2000" lang="en-US" spc="9" err="1">
                <a:solidFill>
                  <a:srgbClr val="000000"/>
                </a:solidFill>
                <a:latin typeface="Fira Sans Light Bold"/>
              </a:rPr>
              <a:t>транспортом</a:t>
            </a:r>
            <a:endParaRPr dirty="0" sz="2000" lang="en-US" spc="9">
              <a:solidFill>
                <a:srgbClr val="000000"/>
              </a:solidFill>
              <a:latin typeface="Fira Sans Light Bold"/>
            </a:endParaRPr>
          </a:p>
        </p:txBody>
      </p:sp>
      <p:cxnSp>
        <p:nvCxnSpPr>
          <p:cNvPr id="3145732" name="Прямая соединительная линия 21"/>
          <p:cNvCxnSpPr>
            <a:cxnSpLocks/>
          </p:cNvCxnSpPr>
          <p:nvPr/>
        </p:nvCxnSpPr>
        <p:spPr>
          <a:xfrm>
            <a:off x="1219200" y="2705100"/>
            <a:ext cx="9067800" cy="0"/>
          </a:xfrm>
          <a:prstGeom prst="line"/>
          <a:ln w="38100" cap="rnd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45733" name="Прямая соединительная линия 24"/>
          <p:cNvCxnSpPr>
            <a:cxnSpLocks/>
          </p:cNvCxnSpPr>
          <p:nvPr/>
        </p:nvCxnSpPr>
        <p:spPr>
          <a:xfrm>
            <a:off x="1219200" y="5829300"/>
            <a:ext cx="9067800" cy="0"/>
          </a:xfrm>
          <a:prstGeom prst="line"/>
          <a:ln w="38100" cap="rnd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45734" name="Прямая соединительная линия 25"/>
          <p:cNvCxnSpPr>
            <a:cxnSpLocks/>
          </p:cNvCxnSpPr>
          <p:nvPr/>
        </p:nvCxnSpPr>
        <p:spPr>
          <a:xfrm>
            <a:off x="1219200" y="9030690"/>
            <a:ext cx="9067800" cy="0"/>
          </a:xfrm>
          <a:prstGeom prst="line"/>
          <a:ln w="38100" cap="rnd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097174" name="Picture 2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rcRect/>
          <a:stretch>
            <a:fillRect/>
          </a:stretch>
        </p:blipFill>
        <p:spPr>
          <a:xfrm>
            <a:off x="-12370" y="9458895"/>
            <a:ext cx="1539384" cy="865007"/>
          </a:xfrm>
          <a:prstGeom prst="rect"/>
        </p:spPr>
      </p:pic>
      <p:pic>
        <p:nvPicPr>
          <p:cNvPr id="2097175" name="object 7"/>
          <p:cNvPicPr>
            <a:picLocks/>
          </p:cNvPicPr>
          <p:nvPr/>
        </p:nvPicPr>
        <p:blipFill>
          <a:blip xmlns:r="http://schemas.openxmlformats.org/officeDocument/2006/relationships" r:embed="rId3" cstate="print"/>
          <a:stretch>
            <a:fillRect/>
          </a:stretch>
        </p:blipFill>
        <p:spPr>
          <a:xfrm>
            <a:off x="11508801" y="3815251"/>
            <a:ext cx="6009762" cy="5636884"/>
          </a:xfrm>
          <a:prstGeom prst="rect"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6" name="Picture 2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/>
        </p:spPr>
      </p:pic>
      <p:sp>
        <p:nvSpPr>
          <p:cNvPr id="1048741" name="Прямоугольник 20"/>
          <p:cNvSpPr/>
          <p:nvPr/>
        </p:nvSpPr>
        <p:spPr>
          <a:xfrm>
            <a:off x="5447481" y="6482443"/>
            <a:ext cx="6600836" cy="3334985"/>
          </a:xfrm>
          <a:prstGeom prst="rect"/>
          <a:solidFill>
            <a:srgbClr val="05497C"/>
          </a:solidFill>
          <a:ln>
            <a:solidFill>
              <a:srgbClr val="0549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ru-RU"/>
          </a:p>
        </p:txBody>
      </p:sp>
      <p:sp>
        <p:nvSpPr>
          <p:cNvPr id="1048742" name="Прямоугольник 19"/>
          <p:cNvSpPr/>
          <p:nvPr/>
        </p:nvSpPr>
        <p:spPr>
          <a:xfrm>
            <a:off x="5447481" y="5396212"/>
            <a:ext cx="6600836" cy="661688"/>
          </a:xfrm>
          <a:prstGeom prst="rect"/>
          <a:solidFill>
            <a:srgbClr val="05497C"/>
          </a:solidFill>
          <a:ln>
            <a:solidFill>
              <a:srgbClr val="0549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ru-RU"/>
          </a:p>
        </p:txBody>
      </p:sp>
      <p:sp>
        <p:nvSpPr>
          <p:cNvPr id="1048743" name="Прямоугольник 18"/>
          <p:cNvSpPr/>
          <p:nvPr/>
        </p:nvSpPr>
        <p:spPr>
          <a:xfrm>
            <a:off x="1828800" y="2703282"/>
            <a:ext cx="3002023" cy="7114149"/>
          </a:xfrm>
          <a:prstGeom prst="rect"/>
          <a:solidFill>
            <a:srgbClr val="05497C"/>
          </a:solidFill>
          <a:ln>
            <a:solidFill>
              <a:srgbClr val="0549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ru-RU"/>
          </a:p>
        </p:txBody>
      </p:sp>
      <p:sp>
        <p:nvSpPr>
          <p:cNvPr id="1048744" name="TextBox 8"/>
          <p:cNvSpPr txBox="1"/>
          <p:nvPr/>
        </p:nvSpPr>
        <p:spPr>
          <a:xfrm>
            <a:off x="1967537" y="2602824"/>
            <a:ext cx="2863286" cy="7131119"/>
          </a:xfrm>
          <a:prstGeom prst="rect"/>
        </p:spPr>
        <p:txBody>
          <a:bodyPr anchor="t" bIns="0" lIns="0" rIns="0" rtlCol="0" tIns="0" wrap="square">
            <a:spAutoFit/>
          </a:bodyPr>
          <a:p>
            <a:pPr>
              <a:lnSpc>
                <a:spcPts val="3079"/>
              </a:lnSpc>
            </a:pPr>
            <a:endParaRPr dirty="0" sz="2199" lang="ru-RU" spc="10">
              <a:solidFill>
                <a:srgbClr val="FEFEFE"/>
              </a:solidFill>
              <a:latin typeface="Fira Sans Light"/>
            </a:endParaRPr>
          </a:p>
          <a:p>
            <a:pPr>
              <a:lnSpc>
                <a:spcPts val="3079"/>
              </a:lnSpc>
            </a:pPr>
            <a:r>
              <a:rPr dirty="0" sz="2199" lang="en-US" spc="10" err="1">
                <a:solidFill>
                  <a:srgbClr val="FEFEFE"/>
                </a:solidFill>
                <a:latin typeface="Fira Sans Light"/>
              </a:rPr>
              <a:t>Виноматериалы</a:t>
            </a:r>
            <a:endParaRPr dirty="0" sz="2199" lang="ru-RU" spc="10">
              <a:solidFill>
                <a:srgbClr val="FEFEFE"/>
              </a:solidFill>
              <a:latin typeface="Fira Sans Light"/>
            </a:endParaRPr>
          </a:p>
          <a:p>
            <a:pPr>
              <a:lnSpc>
                <a:spcPts val="3079"/>
              </a:lnSpc>
            </a:pPr>
            <a:endParaRPr dirty="0" sz="2199" lang="ru-RU" spc="10">
              <a:solidFill>
                <a:srgbClr val="FEFEFE"/>
              </a:solidFill>
              <a:latin typeface="Fira Sans Light"/>
            </a:endParaRPr>
          </a:p>
          <a:p>
            <a:pPr>
              <a:lnSpc>
                <a:spcPts val="3079"/>
              </a:lnSpc>
            </a:pPr>
            <a:r>
              <a:rPr dirty="0" sz="2199" lang="en-US" spc="10">
                <a:solidFill>
                  <a:srgbClr val="FEFEFE"/>
                </a:solidFill>
                <a:latin typeface="Fira Sans Light"/>
              </a:rPr>
              <a:t>Крахмальная </a:t>
            </a:r>
            <a:r>
              <a:rPr dirty="0" sz="2199" lang="en-US" spc="10" err="1">
                <a:solidFill>
                  <a:srgbClr val="FEFEFE"/>
                </a:solidFill>
                <a:latin typeface="Fira Sans Light"/>
              </a:rPr>
              <a:t>патока</a:t>
            </a:r>
            <a:endParaRPr dirty="0" sz="2199" lang="en-US" spc="10">
              <a:solidFill>
                <a:srgbClr val="FEFEFE"/>
              </a:solidFill>
              <a:latin typeface="Fira Sans Light"/>
            </a:endParaRPr>
          </a:p>
          <a:p>
            <a:pPr>
              <a:lnSpc>
                <a:spcPts val="3079"/>
              </a:lnSpc>
            </a:pPr>
            <a:endParaRPr dirty="0" sz="2199" lang="en-US" spc="10">
              <a:solidFill>
                <a:srgbClr val="FEFEFE"/>
              </a:solidFill>
              <a:latin typeface="Fira Sans Light"/>
            </a:endParaRPr>
          </a:p>
          <a:p>
            <a:pPr>
              <a:lnSpc>
                <a:spcPts val="3079"/>
              </a:lnSpc>
            </a:pPr>
            <a:r>
              <a:rPr dirty="0" sz="2199" lang="en-US" spc="10" err="1">
                <a:solidFill>
                  <a:srgbClr val="FEFEFE"/>
                </a:solidFill>
                <a:latin typeface="Fira Sans Light"/>
              </a:rPr>
              <a:t>Меласса</a:t>
            </a:r>
            <a:endParaRPr dirty="0" sz="2199" lang="en-US" spc="10">
              <a:solidFill>
                <a:srgbClr val="FEFEFE"/>
              </a:solidFill>
              <a:latin typeface="Fira Sans Light"/>
            </a:endParaRPr>
          </a:p>
          <a:p>
            <a:pPr>
              <a:lnSpc>
                <a:spcPts val="3079"/>
              </a:lnSpc>
            </a:pPr>
            <a:endParaRPr dirty="0" sz="2199" lang="en-US" spc="10">
              <a:solidFill>
                <a:srgbClr val="FEFEFE"/>
              </a:solidFill>
              <a:latin typeface="Fira Sans Light"/>
            </a:endParaRPr>
          </a:p>
          <a:p>
            <a:pPr>
              <a:lnSpc>
                <a:spcPts val="3079"/>
              </a:lnSpc>
            </a:pPr>
            <a:r>
              <a:rPr dirty="0" sz="2199" lang="en-US" spc="10" err="1">
                <a:solidFill>
                  <a:srgbClr val="FEFEFE"/>
                </a:solidFill>
                <a:latin typeface="Fira Sans Light"/>
              </a:rPr>
              <a:t>Жирные</a:t>
            </a:r>
            <a:r>
              <a:rPr dirty="0" sz="2199" lang="en-US" spc="10">
                <a:solidFill>
                  <a:srgbClr val="FEFEFE"/>
                </a:solidFill>
                <a:latin typeface="Fira Sans Light"/>
              </a:rPr>
              <a:t> </a:t>
            </a:r>
            <a:r>
              <a:rPr dirty="0" sz="2199" lang="en-US" spc="10" err="1">
                <a:solidFill>
                  <a:srgbClr val="FEFEFE"/>
                </a:solidFill>
                <a:latin typeface="Fira Sans Light"/>
              </a:rPr>
              <a:t>кислоты</a:t>
            </a:r>
            <a:endParaRPr dirty="0" sz="2199" lang="en-US" spc="10">
              <a:solidFill>
                <a:srgbClr val="FEFEFE"/>
              </a:solidFill>
              <a:latin typeface="Fira Sans Light"/>
            </a:endParaRPr>
          </a:p>
          <a:p>
            <a:pPr>
              <a:lnSpc>
                <a:spcPts val="3079"/>
              </a:lnSpc>
            </a:pPr>
            <a:endParaRPr dirty="0" sz="2199" lang="en-US" spc="10">
              <a:solidFill>
                <a:srgbClr val="FEFEFE"/>
              </a:solidFill>
              <a:latin typeface="Fira Sans Light"/>
            </a:endParaRPr>
          </a:p>
          <a:p>
            <a:pPr>
              <a:lnSpc>
                <a:spcPts val="3079"/>
              </a:lnSpc>
            </a:pPr>
            <a:r>
              <a:rPr dirty="0" sz="2199" lang="en-US" spc="10" err="1">
                <a:solidFill>
                  <a:srgbClr val="FEFEFE"/>
                </a:solidFill>
                <a:latin typeface="Fira Sans Light"/>
              </a:rPr>
              <a:t>Лецитин</a:t>
            </a:r>
            <a:endParaRPr dirty="0" sz="2199" lang="en-US" spc="10">
              <a:solidFill>
                <a:srgbClr val="FEFEFE"/>
              </a:solidFill>
              <a:latin typeface="Fira Sans Light"/>
            </a:endParaRPr>
          </a:p>
          <a:p>
            <a:pPr>
              <a:lnSpc>
                <a:spcPts val="3079"/>
              </a:lnSpc>
            </a:pPr>
            <a:endParaRPr dirty="0" sz="2199" lang="en-US" spc="10">
              <a:solidFill>
                <a:srgbClr val="FEFEFE"/>
              </a:solidFill>
              <a:latin typeface="Fira Sans Light"/>
            </a:endParaRPr>
          </a:p>
          <a:p>
            <a:pPr>
              <a:lnSpc>
                <a:spcPts val="3079"/>
              </a:lnSpc>
            </a:pPr>
            <a:r>
              <a:rPr dirty="0" sz="2199" lang="en-US" spc="10" err="1">
                <a:solidFill>
                  <a:srgbClr val="FEFEFE"/>
                </a:solidFill>
                <a:latin typeface="Fira Sans Light"/>
              </a:rPr>
              <a:t>Рыбий</a:t>
            </a:r>
            <a:r>
              <a:rPr dirty="0" sz="2199" lang="en-US" spc="10">
                <a:solidFill>
                  <a:srgbClr val="FEFEFE"/>
                </a:solidFill>
                <a:latin typeface="Fira Sans Light"/>
              </a:rPr>
              <a:t> </a:t>
            </a:r>
            <a:r>
              <a:rPr dirty="0" sz="2199" lang="en-US" spc="10" err="1">
                <a:solidFill>
                  <a:srgbClr val="FEFEFE"/>
                </a:solidFill>
                <a:latin typeface="Fira Sans Light"/>
              </a:rPr>
              <a:t>жир</a:t>
            </a:r>
            <a:endParaRPr dirty="0" sz="2199" lang="ru-RU" spc="10">
              <a:solidFill>
                <a:srgbClr val="FEFEFE"/>
              </a:solidFill>
              <a:latin typeface="Fira Sans Light"/>
            </a:endParaRPr>
          </a:p>
          <a:p>
            <a:pPr>
              <a:lnSpc>
                <a:spcPts val="3079"/>
              </a:lnSpc>
            </a:pPr>
            <a:endParaRPr dirty="0" sz="2199" lang="ru-RU" spc="10">
              <a:solidFill>
                <a:srgbClr val="FEFEFE"/>
              </a:solidFill>
              <a:latin typeface="Fira Sans Light"/>
            </a:endParaRPr>
          </a:p>
          <a:p>
            <a:pPr>
              <a:lnSpc>
                <a:spcPts val="3079"/>
              </a:lnSpc>
            </a:pPr>
            <a:r>
              <a:rPr dirty="0" sz="2199" lang="en-US" spc="10" err="1">
                <a:solidFill>
                  <a:srgbClr val="FEFEFE"/>
                </a:solidFill>
                <a:latin typeface="Fira Sans Light"/>
              </a:rPr>
              <a:t>Соковый</a:t>
            </a:r>
            <a:r>
              <a:rPr dirty="0" sz="2199" lang="en-US" spc="10">
                <a:solidFill>
                  <a:srgbClr val="FEFEFE"/>
                </a:solidFill>
                <a:latin typeface="Fira Sans Light"/>
              </a:rPr>
              <a:t> </a:t>
            </a:r>
            <a:r>
              <a:rPr dirty="0" sz="2199" lang="en-US" spc="10" err="1">
                <a:solidFill>
                  <a:srgbClr val="FEFEFE"/>
                </a:solidFill>
                <a:latin typeface="Fira Sans Light"/>
              </a:rPr>
              <a:t>концентрат</a:t>
            </a:r>
            <a:endParaRPr dirty="0" sz="2199" lang="en-US" spc="10">
              <a:solidFill>
                <a:srgbClr val="FEFEFE"/>
              </a:solidFill>
              <a:latin typeface="Fira Sans Light"/>
            </a:endParaRPr>
          </a:p>
          <a:p>
            <a:pPr>
              <a:lnSpc>
                <a:spcPts val="3079"/>
              </a:lnSpc>
            </a:pPr>
            <a:endParaRPr dirty="0" sz="2199" lang="ru-RU" spc="10">
              <a:solidFill>
                <a:srgbClr val="FEFEFE"/>
              </a:solidFill>
              <a:latin typeface="Fira Sans Light"/>
            </a:endParaRPr>
          </a:p>
          <a:p>
            <a:pPr>
              <a:lnSpc>
                <a:spcPts val="3079"/>
              </a:lnSpc>
            </a:pPr>
            <a:r>
              <a:rPr dirty="0" sz="2199" lang="en-US" spc="10" err="1">
                <a:solidFill>
                  <a:srgbClr val="FEFEFE"/>
                </a:solidFill>
                <a:latin typeface="Fira Sans Light"/>
              </a:rPr>
              <a:t>Сиропы</a:t>
            </a:r>
            <a:endParaRPr dirty="0" sz="2199" lang="ru-RU" spc="10">
              <a:solidFill>
                <a:srgbClr val="FEFEFE"/>
              </a:solidFill>
              <a:latin typeface="Fira Sans Light"/>
            </a:endParaRPr>
          </a:p>
          <a:p>
            <a:pPr>
              <a:lnSpc>
                <a:spcPts val="3079"/>
              </a:lnSpc>
            </a:pPr>
            <a:endParaRPr dirty="0" sz="2199" lang="en-US" spc="10">
              <a:solidFill>
                <a:srgbClr val="FEFEFE"/>
              </a:solidFill>
              <a:latin typeface="Fira Sans Light"/>
            </a:endParaRPr>
          </a:p>
          <a:p>
            <a:pPr>
              <a:lnSpc>
                <a:spcPts val="3079"/>
              </a:lnSpc>
              <a:spcBef>
                <a:spcPct val="0"/>
              </a:spcBef>
            </a:pPr>
            <a:r>
              <a:rPr dirty="0" sz="2199" lang="ru-RU" spc="10">
                <a:solidFill>
                  <a:srgbClr val="FEFEFE"/>
                </a:solidFill>
                <a:latin typeface="Fira Sans Light"/>
              </a:rPr>
              <a:t>Другие грузы</a:t>
            </a:r>
            <a:endParaRPr dirty="0" sz="2199" lang="en-US" spc="10">
              <a:solidFill>
                <a:srgbClr val="FEFEFE"/>
              </a:solidFill>
              <a:latin typeface="Fira Sans Light"/>
            </a:endParaRPr>
          </a:p>
        </p:txBody>
      </p:sp>
      <p:grpSp>
        <p:nvGrpSpPr>
          <p:cNvPr id="119" name="Group 11"/>
          <p:cNvGrpSpPr>
            <a:grpSpLocks noChangeAspect="1"/>
          </p:cNvGrpSpPr>
          <p:nvPr/>
        </p:nvGrpSpPr>
        <p:grpSpPr>
          <a:xfrm>
            <a:off x="12495426" y="457291"/>
            <a:ext cx="5405153" cy="9400629"/>
            <a:chOff x="0" y="0"/>
            <a:chExt cx="3291840" cy="5725160"/>
          </a:xfrm>
        </p:grpSpPr>
        <p:sp>
          <p:nvSpPr>
            <p:cNvPr id="1048745" name="Freeform 12"/>
            <p:cNvSpPr/>
            <p:nvPr/>
          </p:nvSpPr>
          <p:spPr>
            <a:xfrm>
              <a:off x="38100" y="0"/>
              <a:ext cx="3252470" cy="1734820"/>
            </a:xfrm>
            <a:custGeom>
              <a:avLst/>
              <a:ahLst/>
              <a:rect l="l" t="t" r="r" b="b"/>
              <a:pathLst>
                <a:path w="3252470" h="1734820">
                  <a:moveTo>
                    <a:pt x="3021330" y="0"/>
                  </a:moveTo>
                  <a:cubicBezTo>
                    <a:pt x="2995930" y="2540"/>
                    <a:pt x="2971800" y="6350"/>
                    <a:pt x="2946400" y="8890"/>
                  </a:cubicBezTo>
                  <a:cubicBezTo>
                    <a:pt x="2937510" y="10160"/>
                    <a:pt x="2927350" y="11430"/>
                    <a:pt x="2918460" y="12700"/>
                  </a:cubicBezTo>
                  <a:cubicBezTo>
                    <a:pt x="2905760" y="13970"/>
                    <a:pt x="2915920" y="12700"/>
                    <a:pt x="2918460" y="12700"/>
                  </a:cubicBezTo>
                  <a:cubicBezTo>
                    <a:pt x="2894330" y="16510"/>
                    <a:pt x="2871470" y="19050"/>
                    <a:pt x="2847340" y="22860"/>
                  </a:cubicBezTo>
                  <a:cubicBezTo>
                    <a:pt x="2815590" y="26670"/>
                    <a:pt x="2783840" y="30480"/>
                    <a:pt x="2752090" y="31750"/>
                  </a:cubicBezTo>
                  <a:cubicBezTo>
                    <a:pt x="2519680" y="46990"/>
                    <a:pt x="2286000" y="16510"/>
                    <a:pt x="2053590" y="15240"/>
                  </a:cubicBezTo>
                  <a:cubicBezTo>
                    <a:pt x="1816100" y="12700"/>
                    <a:pt x="1577340" y="13970"/>
                    <a:pt x="1339850" y="19050"/>
                  </a:cubicBezTo>
                  <a:cubicBezTo>
                    <a:pt x="892810" y="27940"/>
                    <a:pt x="445770" y="46990"/>
                    <a:pt x="0" y="49530"/>
                  </a:cubicBezTo>
                  <a:cubicBezTo>
                    <a:pt x="1270" y="480060"/>
                    <a:pt x="12700" y="911860"/>
                    <a:pt x="21590" y="1342390"/>
                  </a:cubicBezTo>
                  <a:cubicBezTo>
                    <a:pt x="24130" y="1470660"/>
                    <a:pt x="26670" y="1598930"/>
                    <a:pt x="27940" y="1725930"/>
                  </a:cubicBezTo>
                  <a:cubicBezTo>
                    <a:pt x="228600" y="1728470"/>
                    <a:pt x="427990" y="1734820"/>
                    <a:pt x="628650" y="1733550"/>
                  </a:cubicBezTo>
                  <a:cubicBezTo>
                    <a:pt x="871220" y="1732280"/>
                    <a:pt x="1113790" y="1714500"/>
                    <a:pt x="1356360" y="1710690"/>
                  </a:cubicBezTo>
                  <a:cubicBezTo>
                    <a:pt x="1596390" y="1706880"/>
                    <a:pt x="1835150" y="1711960"/>
                    <a:pt x="2075180" y="1715770"/>
                  </a:cubicBezTo>
                  <a:cubicBezTo>
                    <a:pt x="2316480" y="1719580"/>
                    <a:pt x="2559050" y="1720850"/>
                    <a:pt x="2800350" y="1713230"/>
                  </a:cubicBezTo>
                  <a:cubicBezTo>
                    <a:pt x="2917190" y="1709420"/>
                    <a:pt x="3034030" y="1705610"/>
                    <a:pt x="3150870" y="1709420"/>
                  </a:cubicBezTo>
                  <a:cubicBezTo>
                    <a:pt x="3185160" y="1710690"/>
                    <a:pt x="3218180" y="1710690"/>
                    <a:pt x="3252470" y="1711960"/>
                  </a:cubicBezTo>
                  <a:cubicBezTo>
                    <a:pt x="3247390" y="1141730"/>
                    <a:pt x="3233420" y="570230"/>
                    <a:pt x="3233420" y="0"/>
                  </a:cubicBezTo>
                  <a:lnTo>
                    <a:pt x="3021330" y="0"/>
                  </a:lnTo>
                  <a:close/>
                </a:path>
              </a:pathLst>
            </a:custGeom>
            <a:blipFill>
              <a:blip xmlns:r="http://schemas.openxmlformats.org/officeDocument/2006/relationships" r:embed="rId2"/>
              <a:stretch>
                <a:fillRect t="-20350" b="-20350"/>
              </a:stretch>
            </a:blipFill>
          </p:spPr>
          <p:txBody>
            <a:bodyPr/>
            <a:p>
              <a:endParaRPr dirty="0" lang="ru-RU"/>
            </a:p>
          </p:txBody>
        </p:sp>
        <p:sp>
          <p:nvSpPr>
            <p:cNvPr id="1048746" name="Freeform 13"/>
            <p:cNvSpPr/>
            <p:nvPr/>
          </p:nvSpPr>
          <p:spPr>
            <a:xfrm>
              <a:off x="31750" y="2037080"/>
              <a:ext cx="3260090" cy="1697990"/>
            </a:xfrm>
            <a:custGeom>
              <a:avLst/>
              <a:ahLst/>
              <a:rect l="l" t="t" r="r" b="b"/>
              <a:pathLst>
                <a:path w="3260090" h="1697990">
                  <a:moveTo>
                    <a:pt x="3260090" y="10160"/>
                  </a:moveTo>
                  <a:lnTo>
                    <a:pt x="3111500" y="6350"/>
                  </a:lnTo>
                  <a:cubicBezTo>
                    <a:pt x="2979420" y="3810"/>
                    <a:pt x="2847340" y="11430"/>
                    <a:pt x="2715260" y="13970"/>
                  </a:cubicBezTo>
                  <a:cubicBezTo>
                    <a:pt x="2233930" y="25400"/>
                    <a:pt x="1752600" y="0"/>
                    <a:pt x="1271270" y="11430"/>
                  </a:cubicBezTo>
                  <a:cubicBezTo>
                    <a:pt x="1028700" y="16510"/>
                    <a:pt x="786130" y="34290"/>
                    <a:pt x="543560" y="33020"/>
                  </a:cubicBezTo>
                  <a:cubicBezTo>
                    <a:pt x="374650" y="31750"/>
                    <a:pt x="205740" y="27940"/>
                    <a:pt x="36830" y="25400"/>
                  </a:cubicBezTo>
                  <a:cubicBezTo>
                    <a:pt x="38100" y="227330"/>
                    <a:pt x="36830" y="429260"/>
                    <a:pt x="31750" y="629920"/>
                  </a:cubicBezTo>
                  <a:cubicBezTo>
                    <a:pt x="26670" y="829310"/>
                    <a:pt x="16510" y="1028700"/>
                    <a:pt x="10160" y="1226820"/>
                  </a:cubicBezTo>
                  <a:cubicBezTo>
                    <a:pt x="6350" y="1372870"/>
                    <a:pt x="2540" y="1520190"/>
                    <a:pt x="0" y="1666240"/>
                  </a:cubicBezTo>
                  <a:cubicBezTo>
                    <a:pt x="242570" y="1663700"/>
                    <a:pt x="486410" y="1654810"/>
                    <a:pt x="728980" y="1648460"/>
                  </a:cubicBezTo>
                  <a:cubicBezTo>
                    <a:pt x="967740" y="1642110"/>
                    <a:pt x="1205230" y="1647190"/>
                    <a:pt x="1443990" y="1648460"/>
                  </a:cubicBezTo>
                  <a:cubicBezTo>
                    <a:pt x="1680210" y="1648460"/>
                    <a:pt x="1916430" y="1642110"/>
                    <a:pt x="2153920" y="1643380"/>
                  </a:cubicBezTo>
                  <a:cubicBezTo>
                    <a:pt x="2387600" y="1643380"/>
                    <a:pt x="2620010" y="1653540"/>
                    <a:pt x="2851150" y="1680210"/>
                  </a:cubicBezTo>
                  <a:cubicBezTo>
                    <a:pt x="2959100" y="1692910"/>
                    <a:pt x="3068320" y="1697990"/>
                    <a:pt x="3177540" y="1696720"/>
                  </a:cubicBezTo>
                  <a:cubicBezTo>
                    <a:pt x="3188970" y="1696720"/>
                    <a:pt x="3200400" y="1696720"/>
                    <a:pt x="3211830" y="1695450"/>
                  </a:cubicBezTo>
                  <a:lnTo>
                    <a:pt x="3219450" y="1474470"/>
                  </a:lnTo>
                  <a:cubicBezTo>
                    <a:pt x="3227070" y="1287780"/>
                    <a:pt x="3238500" y="1099820"/>
                    <a:pt x="3247391" y="913130"/>
                  </a:cubicBezTo>
                  <a:cubicBezTo>
                    <a:pt x="3256281" y="722630"/>
                    <a:pt x="3258820" y="532130"/>
                    <a:pt x="3260091" y="341630"/>
                  </a:cubicBezTo>
                  <a:lnTo>
                    <a:pt x="3260091" y="10160"/>
                  </a:lnTo>
                  <a:close/>
                </a:path>
              </a:pathLst>
            </a:custGeom>
            <a:blipFill>
              <a:blip xmlns:r="http://schemas.openxmlformats.org/officeDocument/2006/relationships" r:embed="rId3"/>
              <a:stretch>
                <a:fillRect t="-4220" b="-4220"/>
              </a:stretch>
            </a:blipFill>
          </p:spPr>
        </p:sp>
        <p:sp>
          <p:nvSpPr>
            <p:cNvPr id="1048747" name="Freeform 14"/>
            <p:cNvSpPr/>
            <p:nvPr/>
          </p:nvSpPr>
          <p:spPr>
            <a:xfrm>
              <a:off x="-3810" y="3986530"/>
              <a:ext cx="3270250" cy="1742440"/>
            </a:xfrm>
            <a:custGeom>
              <a:avLst/>
              <a:ahLst/>
              <a:rect l="l" t="t" r="r" b="b"/>
              <a:pathLst>
                <a:path w="3270250" h="1742440">
                  <a:moveTo>
                    <a:pt x="3267710" y="727710"/>
                  </a:moveTo>
                  <a:cubicBezTo>
                    <a:pt x="3267710" y="549910"/>
                    <a:pt x="3247390" y="372110"/>
                    <a:pt x="3243580" y="193040"/>
                  </a:cubicBezTo>
                  <a:cubicBezTo>
                    <a:pt x="3243580" y="153670"/>
                    <a:pt x="3242310" y="114300"/>
                    <a:pt x="3242310" y="74930"/>
                  </a:cubicBezTo>
                  <a:cubicBezTo>
                    <a:pt x="3224530" y="74930"/>
                    <a:pt x="3206750" y="76200"/>
                    <a:pt x="3188970" y="76200"/>
                  </a:cubicBezTo>
                  <a:cubicBezTo>
                    <a:pt x="3064510" y="76200"/>
                    <a:pt x="2942590" y="64770"/>
                    <a:pt x="2819400" y="50800"/>
                  </a:cubicBezTo>
                  <a:cubicBezTo>
                    <a:pt x="2348230" y="0"/>
                    <a:pt x="1873250" y="31750"/>
                    <a:pt x="1400810" y="26670"/>
                  </a:cubicBezTo>
                  <a:cubicBezTo>
                    <a:pt x="1159510" y="24130"/>
                    <a:pt x="919480" y="22861"/>
                    <a:pt x="678180" y="30480"/>
                  </a:cubicBezTo>
                  <a:cubicBezTo>
                    <a:pt x="462280" y="36830"/>
                    <a:pt x="246380" y="44450"/>
                    <a:pt x="29210" y="45720"/>
                  </a:cubicBezTo>
                  <a:cubicBezTo>
                    <a:pt x="24130" y="416561"/>
                    <a:pt x="20320" y="787400"/>
                    <a:pt x="10160" y="1156970"/>
                  </a:cubicBezTo>
                  <a:cubicBezTo>
                    <a:pt x="5080" y="1341120"/>
                    <a:pt x="0" y="1526540"/>
                    <a:pt x="3810" y="1710690"/>
                  </a:cubicBezTo>
                  <a:cubicBezTo>
                    <a:pt x="266700" y="1710690"/>
                    <a:pt x="528320" y="1715770"/>
                    <a:pt x="791210" y="1720850"/>
                  </a:cubicBezTo>
                  <a:cubicBezTo>
                    <a:pt x="1275080" y="1731010"/>
                    <a:pt x="1760220" y="1742440"/>
                    <a:pt x="2244090" y="1732280"/>
                  </a:cubicBezTo>
                  <a:cubicBezTo>
                    <a:pt x="2585720" y="1724660"/>
                    <a:pt x="2928620" y="1717040"/>
                    <a:pt x="3270250" y="1713230"/>
                  </a:cubicBezTo>
                  <a:cubicBezTo>
                    <a:pt x="3218180" y="1389380"/>
                    <a:pt x="3268980" y="1055370"/>
                    <a:pt x="3267710" y="727710"/>
                  </a:cubicBezTo>
                  <a:close/>
                </a:path>
              </a:pathLst>
            </a:custGeom>
            <a:blipFill>
              <a:blip xmlns:r="http://schemas.openxmlformats.org/officeDocument/2006/relationships" r:embed="rId4"/>
              <a:stretch>
                <a:fillRect l="-5290" r="-5290"/>
              </a:stretch>
            </a:blipFill>
          </p:spPr>
        </p:sp>
      </p:grpSp>
      <p:grpSp>
        <p:nvGrpSpPr>
          <p:cNvPr id="120" name="Group 15"/>
          <p:cNvGrpSpPr/>
          <p:nvPr/>
        </p:nvGrpSpPr>
        <p:grpSpPr>
          <a:xfrm rot="-10800000">
            <a:off x="-3046173" y="-7664906"/>
            <a:ext cx="16467120" cy="9994270"/>
            <a:chOff x="0" y="0"/>
            <a:chExt cx="8851374" cy="5372100"/>
          </a:xfrm>
        </p:grpSpPr>
        <p:sp>
          <p:nvSpPr>
            <p:cNvPr id="1048748" name="Freeform 16"/>
            <p:cNvSpPr/>
            <p:nvPr/>
          </p:nvSpPr>
          <p:spPr>
            <a:xfrm>
              <a:off x="0" y="0"/>
              <a:ext cx="8851374" cy="5372100"/>
            </a:xfrm>
            <a:custGeom>
              <a:avLst/>
              <a:ahLst/>
              <a:rect l="l" t="t" r="r" b="b"/>
              <a:pathLst>
                <a:path w="8851374" h="5372100">
                  <a:moveTo>
                    <a:pt x="7300704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7300704" y="5372100"/>
                  </a:lnTo>
                  <a:lnTo>
                    <a:pt x="8851374" y="2686050"/>
                  </a:lnTo>
                  <a:lnTo>
                    <a:pt x="7300704" y="0"/>
                  </a:lnTo>
                  <a:close/>
                </a:path>
              </a:pathLst>
            </a:custGeom>
            <a:solidFill>
              <a:srgbClr val="05497C"/>
            </a:solidFill>
          </p:spPr>
        </p:sp>
      </p:grpSp>
      <p:sp>
        <p:nvSpPr>
          <p:cNvPr id="1048749" name="TextBox 27"/>
          <p:cNvSpPr txBox="1"/>
          <p:nvPr/>
        </p:nvSpPr>
        <p:spPr>
          <a:xfrm>
            <a:off x="367987" y="203342"/>
            <a:ext cx="10158987" cy="1846659"/>
          </a:xfrm>
          <a:prstGeom prst="rect"/>
        </p:spPr>
        <p:txBody>
          <a:bodyPr anchor="t" bIns="0" lIns="0" rIns="0" rtlCol="0" tIns="0" wrap="square">
            <a:spAutoFit/>
          </a:bodyPr>
          <a:p>
            <a:pPr>
              <a:spcBef>
                <a:spcPct val="0"/>
              </a:spcBef>
            </a:pPr>
            <a:r>
              <a:rPr dirty="0" sz="4000" lang="en-US" spc="20">
                <a:solidFill>
                  <a:schemeClr val="bg1"/>
                </a:solidFill>
                <a:latin typeface="Fira Sans Medium" panose="020B0603050000020004" pitchFamily="34" charset="0"/>
              </a:rPr>
              <a:t>ВО «ФЛЕКСИТАНКАХ ЕВРОПАК»</a:t>
            </a:r>
            <a:r>
              <a:rPr dirty="0" sz="4000" lang="ru-RU" spc="20">
                <a:solidFill>
                  <a:schemeClr val="bg1"/>
                </a:solidFill>
                <a:latin typeface="Fira Sans Medium" panose="020B0603050000020004" pitchFamily="34" charset="0"/>
              </a:rPr>
              <a:t> МОЖНО ПЕРЕВОЗИТЬ ЛЮБУЮ НЕОПАСНУЮ НАЛИВНУЮ ПРОДУКЦИЮ:</a:t>
            </a:r>
            <a:endParaRPr dirty="0" sz="4000" lang="en-US" spc="20">
              <a:solidFill>
                <a:schemeClr val="bg1"/>
              </a:solidFill>
              <a:latin typeface="Fira Sans Medium" panose="020B0603050000020004" pitchFamily="34" charset="0"/>
            </a:endParaRPr>
          </a:p>
        </p:txBody>
      </p:sp>
      <p:sp>
        <p:nvSpPr>
          <p:cNvPr id="1048750" name="TextBox 28"/>
          <p:cNvSpPr txBox="1"/>
          <p:nvPr/>
        </p:nvSpPr>
        <p:spPr>
          <a:xfrm>
            <a:off x="8839200" y="6722236"/>
            <a:ext cx="3209117" cy="2850717"/>
          </a:xfrm>
          <a:prstGeom prst="rect"/>
        </p:spPr>
        <p:txBody>
          <a:bodyPr anchor="t" bIns="0" lIns="0" rIns="0" rtlCol="0" tIns="0" wrap="square">
            <a:spAutoFit/>
          </a:bodyPr>
          <a:p>
            <a:pPr indent="-215899" lvl="1" marL="431799">
              <a:lnSpc>
                <a:spcPts val="2799"/>
              </a:lnSpc>
              <a:buFont typeface="Arial"/>
              <a:buChar char="•"/>
            </a:pPr>
            <a:r>
              <a:rPr dirty="0" sz="1999" lang="en-US" spc="9" err="1">
                <a:solidFill>
                  <a:srgbClr val="FEFEFE"/>
                </a:solidFill>
                <a:latin typeface="Fira Sans Light"/>
              </a:rPr>
              <a:t>Базовые</a:t>
            </a:r>
            <a:r>
              <a:rPr dirty="0" sz="1999" lang="en-US" spc="9">
                <a:solidFill>
                  <a:srgbClr val="FEFEFE"/>
                </a:solidFill>
                <a:latin typeface="Fira Sans Light"/>
              </a:rPr>
              <a:t> </a:t>
            </a:r>
            <a:r>
              <a:rPr dirty="0" sz="1999" lang="en-US" spc="9" err="1">
                <a:solidFill>
                  <a:srgbClr val="FEFEFE"/>
                </a:solidFill>
                <a:latin typeface="Fira Sans Light"/>
              </a:rPr>
              <a:t>масла</a:t>
            </a:r>
            <a:endParaRPr dirty="0" sz="1999" lang="en-US" spc="9">
              <a:solidFill>
                <a:srgbClr val="FEFEFE"/>
              </a:solidFill>
              <a:latin typeface="Fira Sans Light"/>
            </a:endParaRPr>
          </a:p>
          <a:p>
            <a:pPr indent="-215899" lvl="1" marL="431799">
              <a:lnSpc>
                <a:spcPts val="2799"/>
              </a:lnSpc>
              <a:spcBef>
                <a:spcPct val="0"/>
              </a:spcBef>
              <a:buFont typeface="Arial"/>
              <a:buChar char="•"/>
            </a:pPr>
            <a:r>
              <a:rPr dirty="0" sz="1999" lang="en-US" spc="9" err="1">
                <a:solidFill>
                  <a:srgbClr val="FEFEFE"/>
                </a:solidFill>
                <a:latin typeface="Fira Sans Light"/>
              </a:rPr>
              <a:t>Жидкие</a:t>
            </a:r>
            <a:r>
              <a:rPr dirty="0" sz="1999" lang="en-US" spc="9">
                <a:solidFill>
                  <a:srgbClr val="FEFEFE"/>
                </a:solidFill>
                <a:latin typeface="Fira Sans Light"/>
              </a:rPr>
              <a:t> </a:t>
            </a:r>
            <a:r>
              <a:rPr dirty="0" sz="1999" lang="en-US" spc="9" err="1">
                <a:solidFill>
                  <a:srgbClr val="FEFEFE"/>
                </a:solidFill>
                <a:latin typeface="Fira Sans Light"/>
              </a:rPr>
              <a:t>минеральные</a:t>
            </a:r>
            <a:r>
              <a:rPr dirty="0" sz="1999" lang="en-US" spc="9">
                <a:solidFill>
                  <a:srgbClr val="FEFEFE"/>
                </a:solidFill>
                <a:latin typeface="Fira Sans Light"/>
              </a:rPr>
              <a:t> </a:t>
            </a:r>
            <a:r>
              <a:rPr dirty="0" sz="1999" lang="en-US" spc="9" err="1">
                <a:solidFill>
                  <a:srgbClr val="FEFEFE"/>
                </a:solidFill>
                <a:latin typeface="Fira Sans Light"/>
              </a:rPr>
              <a:t>удобрения</a:t>
            </a:r>
            <a:endParaRPr dirty="0" sz="1999" lang="en-US" spc="9">
              <a:solidFill>
                <a:srgbClr val="FEFEFE"/>
              </a:solidFill>
              <a:latin typeface="Fira Sans Light"/>
            </a:endParaRPr>
          </a:p>
          <a:p>
            <a:pPr indent="-215899" lvl="1" marL="431799">
              <a:lnSpc>
                <a:spcPts val="2799"/>
              </a:lnSpc>
              <a:spcBef>
                <a:spcPct val="0"/>
              </a:spcBef>
              <a:buFont typeface="Arial"/>
              <a:buChar char="•"/>
            </a:pPr>
            <a:r>
              <a:rPr dirty="0" sz="1999" lang="en-US" spc="9" err="1">
                <a:solidFill>
                  <a:srgbClr val="FEFEFE"/>
                </a:solidFill>
                <a:latin typeface="Fira Sans Light"/>
              </a:rPr>
              <a:t>Моторные</a:t>
            </a:r>
            <a:r>
              <a:rPr dirty="0" sz="1999" lang="en-US" spc="9">
                <a:solidFill>
                  <a:srgbClr val="FEFEFE"/>
                </a:solidFill>
                <a:latin typeface="Fira Sans Light"/>
              </a:rPr>
              <a:t> </a:t>
            </a:r>
            <a:r>
              <a:rPr dirty="0" sz="1999" lang="en-US" spc="9" err="1">
                <a:solidFill>
                  <a:srgbClr val="FEFEFE"/>
                </a:solidFill>
                <a:latin typeface="Fira Sans Light"/>
              </a:rPr>
              <a:t>масла</a:t>
            </a:r>
            <a:endParaRPr dirty="0" sz="1999" lang="en-US" spc="9">
              <a:solidFill>
                <a:srgbClr val="FEFEFE"/>
              </a:solidFill>
              <a:latin typeface="Fira Sans Light"/>
            </a:endParaRPr>
          </a:p>
          <a:p>
            <a:pPr indent="-215899" lvl="1" marL="431799">
              <a:lnSpc>
                <a:spcPts val="2799"/>
              </a:lnSpc>
              <a:spcBef>
                <a:spcPct val="0"/>
              </a:spcBef>
              <a:buFont typeface="Arial"/>
              <a:buChar char="•"/>
            </a:pPr>
            <a:r>
              <a:rPr dirty="0" sz="1999" lang="en-US" spc="9" err="1">
                <a:solidFill>
                  <a:srgbClr val="FEFEFE"/>
                </a:solidFill>
                <a:latin typeface="Fira Sans Light"/>
              </a:rPr>
              <a:t>Глицерин</a:t>
            </a:r>
            <a:endParaRPr dirty="0" sz="1999" lang="en-US" spc="9">
              <a:solidFill>
                <a:srgbClr val="FEFEFE"/>
              </a:solidFill>
              <a:latin typeface="Fira Sans Light"/>
            </a:endParaRPr>
          </a:p>
          <a:p>
            <a:pPr indent="-215899" lvl="1" marL="431799">
              <a:lnSpc>
                <a:spcPts val="2799"/>
              </a:lnSpc>
              <a:spcBef>
                <a:spcPct val="0"/>
              </a:spcBef>
              <a:buFont typeface="Arial"/>
              <a:buChar char="•"/>
            </a:pPr>
            <a:r>
              <a:rPr dirty="0" sz="1999" lang="en-US" spc="9" err="1">
                <a:solidFill>
                  <a:srgbClr val="FEFEFE"/>
                </a:solidFill>
                <a:latin typeface="Fira Sans Light"/>
              </a:rPr>
              <a:t>Минеральные</a:t>
            </a:r>
            <a:r>
              <a:rPr dirty="0" sz="1999" lang="en-US" spc="9">
                <a:solidFill>
                  <a:srgbClr val="FEFEFE"/>
                </a:solidFill>
                <a:latin typeface="Fira Sans Light"/>
              </a:rPr>
              <a:t> </a:t>
            </a:r>
            <a:r>
              <a:rPr dirty="0" sz="1999" lang="en-US" spc="9" err="1">
                <a:solidFill>
                  <a:srgbClr val="FEFEFE"/>
                </a:solidFill>
                <a:latin typeface="Fira Sans Light"/>
              </a:rPr>
              <a:t>масла</a:t>
            </a:r>
            <a:endParaRPr dirty="0" sz="1999" lang="en-US" spc="9">
              <a:solidFill>
                <a:srgbClr val="FEFEFE"/>
              </a:solidFill>
              <a:latin typeface="Fira Sans Light"/>
            </a:endParaRPr>
          </a:p>
          <a:p>
            <a:pPr indent="-215899" lvl="1" marL="431799">
              <a:lnSpc>
                <a:spcPts val="2799"/>
              </a:lnSpc>
              <a:spcBef>
                <a:spcPct val="0"/>
              </a:spcBef>
              <a:buFont typeface="Arial"/>
              <a:buChar char="•"/>
            </a:pPr>
            <a:r>
              <a:rPr dirty="0" sz="1999" lang="en-US" spc="9">
                <a:solidFill>
                  <a:srgbClr val="FEFEFE"/>
                </a:solidFill>
                <a:latin typeface="Fira Sans Light"/>
              </a:rPr>
              <a:t>А</a:t>
            </a:r>
            <a:r>
              <a:rPr dirty="0" sz="1999" lang="ru-RU" spc="9">
                <a:solidFill>
                  <a:srgbClr val="FEFEFE"/>
                </a:solidFill>
                <a:latin typeface="Fira Sans Light"/>
              </a:rPr>
              <a:t>н</a:t>
            </a:r>
            <a:r>
              <a:rPr dirty="0" sz="1999" lang="en-US" spc="9" err="1">
                <a:solidFill>
                  <a:srgbClr val="FEFEFE"/>
                </a:solidFill>
                <a:latin typeface="Fira Sans Light"/>
              </a:rPr>
              <a:t>тифриз</a:t>
            </a:r>
            <a:endParaRPr dirty="0" sz="1999" lang="ru-RU" spc="9">
              <a:solidFill>
                <a:srgbClr val="FEFEFE"/>
              </a:solidFill>
              <a:latin typeface="Fira Sans Light"/>
            </a:endParaRPr>
          </a:p>
          <a:p>
            <a:pPr indent="-215899" lvl="1" marL="431799">
              <a:lnSpc>
                <a:spcPts val="2799"/>
              </a:lnSpc>
              <a:spcBef>
                <a:spcPct val="0"/>
              </a:spcBef>
              <a:buFont typeface="Arial"/>
              <a:buChar char="•"/>
            </a:pPr>
            <a:r>
              <a:rPr dirty="0" sz="1999" lang="ru-RU" spc="9">
                <a:solidFill>
                  <a:srgbClr val="FEFEFE"/>
                </a:solidFill>
                <a:latin typeface="Fira Sans Light"/>
              </a:rPr>
              <a:t>Пластификаторы</a:t>
            </a:r>
            <a:endParaRPr dirty="0" sz="1999" lang="en-US" spc="9">
              <a:solidFill>
                <a:srgbClr val="FEFEFE"/>
              </a:solidFill>
              <a:latin typeface="Fira Sans Light"/>
            </a:endParaRPr>
          </a:p>
        </p:txBody>
      </p:sp>
      <p:sp>
        <p:nvSpPr>
          <p:cNvPr id="1048751" name="TextBox 29"/>
          <p:cNvSpPr txBox="1"/>
          <p:nvPr/>
        </p:nvSpPr>
        <p:spPr>
          <a:xfrm>
            <a:off x="5447481" y="6783547"/>
            <a:ext cx="3056717" cy="2491644"/>
          </a:xfrm>
          <a:prstGeom prst="rect"/>
        </p:spPr>
        <p:txBody>
          <a:bodyPr anchor="t" bIns="0" lIns="0" rIns="0" rtlCol="0" tIns="0" wrap="square">
            <a:spAutoFit/>
          </a:bodyPr>
          <a:p>
            <a:pPr indent="-215899" lvl="1" marL="431799">
              <a:lnSpc>
                <a:spcPts val="2799"/>
              </a:lnSpc>
              <a:buFont typeface="Arial"/>
              <a:buChar char="•"/>
            </a:pPr>
            <a:r>
              <a:rPr dirty="0" sz="1999" lang="en-US" spc="9" err="1">
                <a:solidFill>
                  <a:srgbClr val="FEFEFE"/>
                </a:solidFill>
                <a:latin typeface="Fira Sans Light"/>
              </a:rPr>
              <a:t>Рапсовое</a:t>
            </a:r>
            <a:endParaRPr dirty="0" sz="1999" lang="en-US" spc="9">
              <a:solidFill>
                <a:srgbClr val="FEFEFE"/>
              </a:solidFill>
              <a:latin typeface="Fira Sans Light"/>
            </a:endParaRPr>
          </a:p>
          <a:p>
            <a:pPr indent="-215899" lvl="1" marL="431799">
              <a:lnSpc>
                <a:spcPts val="2799"/>
              </a:lnSpc>
              <a:spcBef>
                <a:spcPct val="0"/>
              </a:spcBef>
              <a:buFont typeface="Arial"/>
              <a:buChar char="•"/>
            </a:pPr>
            <a:r>
              <a:rPr dirty="0" sz="1999" lang="en-US" spc="9" err="1">
                <a:solidFill>
                  <a:srgbClr val="FEFEFE"/>
                </a:solidFill>
                <a:latin typeface="Fira Sans Light"/>
              </a:rPr>
              <a:t>Пальмовое</a:t>
            </a:r>
            <a:endParaRPr dirty="0" sz="1999" lang="en-US" spc="9">
              <a:solidFill>
                <a:srgbClr val="FEFEFE"/>
              </a:solidFill>
              <a:latin typeface="Fira Sans Light"/>
            </a:endParaRPr>
          </a:p>
          <a:p>
            <a:pPr indent="-215899" lvl="1" marL="431799">
              <a:lnSpc>
                <a:spcPts val="2799"/>
              </a:lnSpc>
              <a:spcBef>
                <a:spcPct val="0"/>
              </a:spcBef>
              <a:buFont typeface="Arial"/>
              <a:buChar char="•"/>
            </a:pPr>
            <a:r>
              <a:rPr dirty="0" sz="1999" lang="en-US" spc="9" err="1">
                <a:solidFill>
                  <a:srgbClr val="FEFEFE"/>
                </a:solidFill>
                <a:latin typeface="Fira Sans Light"/>
              </a:rPr>
              <a:t>Льняное</a:t>
            </a:r>
            <a:endParaRPr dirty="0" sz="1999" lang="en-US" spc="9">
              <a:solidFill>
                <a:srgbClr val="FEFEFE"/>
              </a:solidFill>
              <a:latin typeface="Fira Sans Light"/>
            </a:endParaRPr>
          </a:p>
          <a:p>
            <a:pPr indent="-215899" lvl="1" marL="431799">
              <a:lnSpc>
                <a:spcPts val="2799"/>
              </a:lnSpc>
              <a:spcBef>
                <a:spcPct val="0"/>
              </a:spcBef>
              <a:buFont typeface="Arial"/>
              <a:buChar char="•"/>
            </a:pPr>
            <a:r>
              <a:rPr dirty="0" sz="1999" lang="en-US" spc="9" err="1">
                <a:solidFill>
                  <a:srgbClr val="FEFEFE"/>
                </a:solidFill>
                <a:latin typeface="Fira Sans Light"/>
              </a:rPr>
              <a:t>Соевое</a:t>
            </a:r>
            <a:endParaRPr dirty="0" sz="1999" lang="en-US" spc="9">
              <a:solidFill>
                <a:srgbClr val="FEFEFE"/>
              </a:solidFill>
              <a:latin typeface="Fira Sans Light"/>
            </a:endParaRPr>
          </a:p>
          <a:p>
            <a:pPr indent="-215899" lvl="1" marL="431799">
              <a:lnSpc>
                <a:spcPts val="2799"/>
              </a:lnSpc>
              <a:spcBef>
                <a:spcPct val="0"/>
              </a:spcBef>
              <a:buFont typeface="Arial"/>
              <a:buChar char="•"/>
            </a:pPr>
            <a:r>
              <a:rPr dirty="0" sz="1999" lang="en-US" spc="9" err="1">
                <a:solidFill>
                  <a:srgbClr val="FEFEFE"/>
                </a:solidFill>
                <a:latin typeface="Fira Sans Light"/>
              </a:rPr>
              <a:t>Подсолнечное</a:t>
            </a:r>
            <a:endParaRPr dirty="0" sz="1999" lang="en-US" spc="9">
              <a:solidFill>
                <a:srgbClr val="FEFEFE"/>
              </a:solidFill>
              <a:latin typeface="Fira Sans Light"/>
            </a:endParaRPr>
          </a:p>
          <a:p>
            <a:pPr indent="-215899" lvl="1" marL="431799">
              <a:lnSpc>
                <a:spcPts val="2799"/>
              </a:lnSpc>
              <a:spcBef>
                <a:spcPct val="0"/>
              </a:spcBef>
              <a:buFont typeface="Arial"/>
              <a:buChar char="•"/>
            </a:pPr>
            <a:r>
              <a:rPr dirty="0" sz="1999" lang="en-US" spc="9" err="1">
                <a:solidFill>
                  <a:srgbClr val="FEFEFE"/>
                </a:solidFill>
                <a:latin typeface="Fira Sans Light"/>
              </a:rPr>
              <a:t>Рыжиковое</a:t>
            </a:r>
            <a:endParaRPr dirty="0" sz="1999" lang="en-US" spc="9">
              <a:solidFill>
                <a:srgbClr val="FEFEFE"/>
              </a:solidFill>
              <a:latin typeface="Fira Sans Light"/>
            </a:endParaRPr>
          </a:p>
          <a:p>
            <a:pPr indent="-215899" lvl="1" marL="431799">
              <a:lnSpc>
                <a:spcPts val="2799"/>
              </a:lnSpc>
              <a:spcBef>
                <a:spcPct val="0"/>
              </a:spcBef>
              <a:buFont typeface="Arial"/>
              <a:buChar char="•"/>
            </a:pPr>
            <a:r>
              <a:rPr dirty="0" sz="1999" lang="en-US" spc="9" err="1">
                <a:solidFill>
                  <a:srgbClr val="FEFEFE"/>
                </a:solidFill>
                <a:latin typeface="Fira Sans Light"/>
              </a:rPr>
              <a:t>Конопляное</a:t>
            </a:r>
            <a:endParaRPr dirty="0" sz="1999" lang="en-US" spc="9">
              <a:solidFill>
                <a:srgbClr val="FEFEFE"/>
              </a:solidFill>
              <a:latin typeface="Fira Sans Light"/>
            </a:endParaRPr>
          </a:p>
        </p:txBody>
      </p:sp>
      <p:sp>
        <p:nvSpPr>
          <p:cNvPr id="1048752" name="TextBox 30"/>
          <p:cNvSpPr txBox="1"/>
          <p:nvPr/>
        </p:nvSpPr>
        <p:spPr>
          <a:xfrm>
            <a:off x="5591079" y="5500562"/>
            <a:ext cx="2730580" cy="339725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dirty="0" sz="1999" lang="en-US" spc="9">
                <a:solidFill>
                  <a:srgbClr val="FFFFFF"/>
                </a:solidFill>
                <a:latin typeface="Fira Sans Light Bold"/>
              </a:rPr>
              <a:t>РАСТИТЕЛЬНЫЕ МАСЛА</a:t>
            </a:r>
          </a:p>
        </p:txBody>
      </p:sp>
      <p:sp>
        <p:nvSpPr>
          <p:cNvPr id="1048753" name="TextBox 31"/>
          <p:cNvSpPr txBox="1"/>
          <p:nvPr/>
        </p:nvSpPr>
        <p:spPr>
          <a:xfrm>
            <a:off x="9144000" y="5528291"/>
            <a:ext cx="2578370" cy="339725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dirty="0" sz="1999" lang="en-US" spc="9">
                <a:solidFill>
                  <a:srgbClr val="FFFFFF"/>
                </a:solidFill>
                <a:latin typeface="Fira Sans Light Bold"/>
              </a:rPr>
              <a:t>ХИМИЧЕСКИЕ ГРУЗЫ</a:t>
            </a:r>
          </a:p>
        </p:txBody>
      </p:sp>
      <p:cxnSp>
        <p:nvCxnSpPr>
          <p:cNvPr id="3145735" name="Прямая соединительная линия 33"/>
          <p:cNvCxnSpPr>
            <a:cxnSpLocks/>
          </p:cNvCxnSpPr>
          <p:nvPr/>
        </p:nvCxnSpPr>
        <p:spPr>
          <a:xfrm>
            <a:off x="1967537" y="3543300"/>
            <a:ext cx="2792567" cy="0"/>
          </a:xfrm>
          <a:prstGeom prst="line"/>
          <a:ln w="38100" cap="rnd" cmpd="sng" algn="ctr">
            <a:solidFill>
              <a:schemeClr val="accent6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45736" name="Прямая соединительная линия 40"/>
          <p:cNvCxnSpPr>
            <a:cxnSpLocks/>
          </p:cNvCxnSpPr>
          <p:nvPr/>
        </p:nvCxnSpPr>
        <p:spPr>
          <a:xfrm>
            <a:off x="1931833" y="4305300"/>
            <a:ext cx="2792567" cy="0"/>
          </a:xfrm>
          <a:prstGeom prst="line"/>
          <a:ln w="38100" cap="rnd" cmpd="sng" algn="ctr">
            <a:solidFill>
              <a:schemeClr val="accent6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45737" name="Прямая соединительная линия 41"/>
          <p:cNvCxnSpPr>
            <a:cxnSpLocks/>
          </p:cNvCxnSpPr>
          <p:nvPr/>
        </p:nvCxnSpPr>
        <p:spPr>
          <a:xfrm>
            <a:off x="1967537" y="5143500"/>
            <a:ext cx="2792567" cy="0"/>
          </a:xfrm>
          <a:prstGeom prst="line"/>
          <a:ln w="38100" cap="rnd" cmpd="sng" algn="ctr">
            <a:solidFill>
              <a:schemeClr val="accent6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45738" name="Прямая соединительная линия 42"/>
          <p:cNvCxnSpPr>
            <a:cxnSpLocks/>
          </p:cNvCxnSpPr>
          <p:nvPr/>
        </p:nvCxnSpPr>
        <p:spPr>
          <a:xfrm>
            <a:off x="1931833" y="6057900"/>
            <a:ext cx="2792567" cy="0"/>
          </a:xfrm>
          <a:prstGeom prst="line"/>
          <a:ln w="38100" cap="rnd" cmpd="sng" algn="ctr">
            <a:solidFill>
              <a:schemeClr val="accent6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45739" name="Прямая соединительная линия 43"/>
          <p:cNvCxnSpPr>
            <a:cxnSpLocks/>
          </p:cNvCxnSpPr>
          <p:nvPr/>
        </p:nvCxnSpPr>
        <p:spPr>
          <a:xfrm>
            <a:off x="1967537" y="6783547"/>
            <a:ext cx="2792567" cy="0"/>
          </a:xfrm>
          <a:prstGeom prst="line"/>
          <a:ln w="38100" cap="rnd" cmpd="sng" algn="ctr">
            <a:solidFill>
              <a:schemeClr val="accent6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45740" name="Прямая соединительная линия 44"/>
          <p:cNvCxnSpPr>
            <a:cxnSpLocks/>
          </p:cNvCxnSpPr>
          <p:nvPr/>
        </p:nvCxnSpPr>
        <p:spPr>
          <a:xfrm>
            <a:off x="1967537" y="7581900"/>
            <a:ext cx="2792567" cy="0"/>
          </a:xfrm>
          <a:prstGeom prst="line"/>
          <a:ln w="38100" cap="rnd" cmpd="sng" algn="ctr">
            <a:solidFill>
              <a:schemeClr val="accent6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45741" name="Прямая соединительная линия 45"/>
          <p:cNvCxnSpPr>
            <a:cxnSpLocks/>
          </p:cNvCxnSpPr>
          <p:nvPr/>
        </p:nvCxnSpPr>
        <p:spPr>
          <a:xfrm>
            <a:off x="1931833" y="8343900"/>
            <a:ext cx="2792567" cy="0"/>
          </a:xfrm>
          <a:prstGeom prst="line"/>
          <a:ln w="38100" cap="rnd" cmpd="sng" algn="ctr">
            <a:solidFill>
              <a:schemeClr val="accent6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45742" name="Прямая соединительная линия 46"/>
          <p:cNvCxnSpPr>
            <a:cxnSpLocks/>
          </p:cNvCxnSpPr>
          <p:nvPr/>
        </p:nvCxnSpPr>
        <p:spPr>
          <a:xfrm>
            <a:off x="1931833" y="9215320"/>
            <a:ext cx="2792567" cy="0"/>
          </a:xfrm>
          <a:prstGeom prst="line"/>
          <a:ln w="38100" cap="rnd" cmpd="sng" algn="ctr">
            <a:solidFill>
              <a:schemeClr val="accent6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45743" name="Прямая соединительная линия 47"/>
          <p:cNvCxnSpPr>
            <a:cxnSpLocks/>
          </p:cNvCxnSpPr>
          <p:nvPr/>
        </p:nvCxnSpPr>
        <p:spPr>
          <a:xfrm>
            <a:off x="5471886" y="6270171"/>
            <a:ext cx="6655596" cy="0"/>
          </a:xfrm>
          <a:prstGeom prst="line"/>
          <a:ln w="38100" cap="rnd" cmpd="sng" algn="ctr">
            <a:solidFill>
              <a:schemeClr val="accent6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097177" name="Picture 26"/>
          <p:cNvPicPr>
            <a:picLocks noChangeAspect="1"/>
          </p:cNvPicPr>
          <p:nvPr/>
        </p:nvPicPr>
        <p:blipFill>
          <a:blip xmlns:r="http://schemas.openxmlformats.org/officeDocument/2006/relationships" r:embed="rId5"/>
          <a:srcRect/>
          <a:stretch>
            <a:fillRect/>
          </a:stretch>
        </p:blipFill>
        <p:spPr>
          <a:xfrm>
            <a:off x="6459779" y="2329365"/>
            <a:ext cx="4088837" cy="3051671"/>
          </a:xfrm>
          <a:prstGeom prst="rect"/>
        </p:spPr>
      </p:pic>
      <p:pic>
        <p:nvPicPr>
          <p:cNvPr id="2097178" name="Picture 2"/>
          <p:cNvPicPr>
            <a:picLocks noChangeAspect="1"/>
          </p:cNvPicPr>
          <p:nvPr/>
        </p:nvPicPr>
        <p:blipFill>
          <a:blip xmlns:r="http://schemas.openxmlformats.org/officeDocument/2006/relationships" r:embed="rId6"/>
          <a:srcRect/>
          <a:stretch>
            <a:fillRect/>
          </a:stretch>
        </p:blipFill>
        <p:spPr>
          <a:xfrm>
            <a:off x="-12370" y="9458895"/>
            <a:ext cx="1539384" cy="865007"/>
          </a:xfrm>
          <a:prstGeom prst="rect"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9" name="Picture 2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/>
        </p:spPr>
      </p:pic>
      <p:sp>
        <p:nvSpPr>
          <p:cNvPr id="1048757" name="AutoShape 3"/>
          <p:cNvSpPr/>
          <p:nvPr/>
        </p:nvSpPr>
        <p:spPr>
          <a:xfrm>
            <a:off x="13947462" y="0"/>
            <a:ext cx="4340538" cy="889566"/>
          </a:xfrm>
          <a:prstGeom prst="rect"/>
          <a:solidFill>
            <a:srgbClr val="FF914D"/>
          </a:solidFill>
        </p:spPr>
      </p:sp>
      <p:grpSp>
        <p:nvGrpSpPr>
          <p:cNvPr id="124" name="Group 4"/>
          <p:cNvGrpSpPr/>
          <p:nvPr/>
        </p:nvGrpSpPr>
        <p:grpSpPr>
          <a:xfrm rot="-10800000">
            <a:off x="11080873" y="-3896773"/>
            <a:ext cx="4711177" cy="6226137"/>
            <a:chOff x="0" y="0"/>
            <a:chExt cx="4064946" cy="5372100"/>
          </a:xfrm>
        </p:grpSpPr>
        <p:sp>
          <p:nvSpPr>
            <p:cNvPr id="1048758" name="Freeform 5"/>
            <p:cNvSpPr/>
            <p:nvPr/>
          </p:nvSpPr>
          <p:spPr>
            <a:xfrm>
              <a:off x="0" y="0"/>
              <a:ext cx="4064946" cy="5372100"/>
            </a:xfrm>
            <a:custGeom>
              <a:avLst/>
              <a:ahLst/>
              <a:rect l="l" t="t" r="r" b="b"/>
              <a:pathLst>
                <a:path w="4064946" h="5372100">
                  <a:moveTo>
                    <a:pt x="2514276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2514276" y="5372100"/>
                  </a:lnTo>
                  <a:lnTo>
                    <a:pt x="4064946" y="2686050"/>
                  </a:lnTo>
                  <a:lnTo>
                    <a:pt x="2514276" y="0"/>
                  </a:lnTo>
                  <a:close/>
                </a:path>
              </a:pathLst>
            </a:custGeom>
            <a:solidFill>
              <a:srgbClr val="B4D0DD"/>
            </a:solidFill>
          </p:spPr>
        </p:sp>
      </p:grpSp>
      <p:grpSp>
        <p:nvGrpSpPr>
          <p:cNvPr id="125" name="Group 6"/>
          <p:cNvGrpSpPr/>
          <p:nvPr/>
        </p:nvGrpSpPr>
        <p:grpSpPr>
          <a:xfrm rot="-10800000">
            <a:off x="-3765855" y="-9292562"/>
            <a:ext cx="19148938" cy="11621926"/>
            <a:chOff x="0" y="0"/>
            <a:chExt cx="8851374" cy="5372100"/>
          </a:xfrm>
        </p:grpSpPr>
        <p:sp>
          <p:nvSpPr>
            <p:cNvPr id="1048759" name="Freeform 7"/>
            <p:cNvSpPr/>
            <p:nvPr/>
          </p:nvSpPr>
          <p:spPr>
            <a:xfrm>
              <a:off x="0" y="0"/>
              <a:ext cx="8851374" cy="5372100"/>
            </a:xfrm>
            <a:custGeom>
              <a:avLst/>
              <a:ahLst/>
              <a:rect l="l" t="t" r="r" b="b"/>
              <a:pathLst>
                <a:path w="8851374" h="5372100">
                  <a:moveTo>
                    <a:pt x="7300704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7300704" y="5372100"/>
                  </a:lnTo>
                  <a:lnTo>
                    <a:pt x="8851374" y="2686050"/>
                  </a:lnTo>
                  <a:lnTo>
                    <a:pt x="7300704" y="0"/>
                  </a:lnTo>
                  <a:close/>
                </a:path>
              </a:pathLst>
            </a:custGeom>
            <a:solidFill>
              <a:srgbClr val="05497C"/>
            </a:solidFill>
          </p:spPr>
        </p:sp>
      </p:grpSp>
      <p:sp>
        <p:nvSpPr>
          <p:cNvPr id="1048760" name="AutoShape 8"/>
          <p:cNvSpPr/>
          <p:nvPr/>
        </p:nvSpPr>
        <p:spPr>
          <a:xfrm>
            <a:off x="1233153" y="2962647"/>
            <a:ext cx="4405648" cy="416607"/>
          </a:xfrm>
          <a:prstGeom prst="rect"/>
          <a:solidFill>
            <a:srgbClr val="05497C"/>
          </a:solidFill>
        </p:spPr>
      </p:sp>
      <p:sp>
        <p:nvSpPr>
          <p:cNvPr id="1048761" name="TextBox 9"/>
          <p:cNvSpPr txBox="1"/>
          <p:nvPr/>
        </p:nvSpPr>
        <p:spPr>
          <a:xfrm>
            <a:off x="1257299" y="3000967"/>
            <a:ext cx="9990121" cy="2491644"/>
          </a:xfrm>
          <a:prstGeom prst="rect"/>
        </p:spPr>
        <p:txBody>
          <a:bodyPr anchor="t" bIns="0" lIns="0" rIns="0" rtlCol="0" tIns="0" wrap="square">
            <a:spAutoFit/>
          </a:bodyPr>
          <a:p>
            <a:pPr>
              <a:lnSpc>
                <a:spcPts val="2799"/>
              </a:lnSpc>
              <a:spcBef>
                <a:spcPct val="0"/>
              </a:spcBef>
            </a:pPr>
            <a:r>
              <a:rPr dirty="0" sz="1999" lang="en-US" spc="9">
                <a:solidFill>
                  <a:srgbClr val="FEFEFE"/>
                </a:solidFill>
                <a:latin typeface="Fira Sans Light Bold"/>
              </a:rPr>
              <a:t>ТЕХНОЛОГИЧЕСКИЕ ПРЕИМУЩЕСТВА</a:t>
            </a:r>
          </a:p>
          <a:p>
            <a:pPr algn="ctr">
              <a:lnSpc>
                <a:spcPts val="2799"/>
              </a:lnSpc>
              <a:spcBef>
                <a:spcPct val="0"/>
              </a:spcBef>
            </a:pPr>
            <a:endParaRPr dirty="0" sz="1999" lang="en-US" spc="9">
              <a:solidFill>
                <a:srgbClr val="FEFEFE"/>
              </a:solidFill>
              <a:latin typeface="Fira Sans Light Bold"/>
            </a:endParaRPr>
          </a:p>
          <a:p>
            <a:pPr indent="-342900" marL="342900">
              <a:lnSpc>
                <a:spcPts val="279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dirty="0" sz="1999" lang="en-US" spc="9" err="1">
                <a:solidFill>
                  <a:srgbClr val="000000"/>
                </a:solidFill>
                <a:latin typeface="Fira Sans Light Bold"/>
              </a:rPr>
              <a:t>Отгрузка</a:t>
            </a:r>
            <a:r>
              <a:rPr dirty="0" sz="1999" lang="en-US" spc="9">
                <a:solidFill>
                  <a:srgbClr val="000000"/>
                </a:solidFill>
                <a:latin typeface="Fira Sans Light Bold"/>
              </a:rPr>
              <a:t> </a:t>
            </a:r>
            <a:r>
              <a:rPr dirty="0" sz="1999" lang="en-US" spc="9" err="1">
                <a:solidFill>
                  <a:srgbClr val="000000"/>
                </a:solidFill>
                <a:latin typeface="Fira Sans Light Bold"/>
              </a:rPr>
              <a:t>напрямую</a:t>
            </a:r>
            <a:r>
              <a:rPr dirty="0" sz="1999" lang="en-US" spc="9">
                <a:solidFill>
                  <a:srgbClr val="000000"/>
                </a:solidFill>
                <a:latin typeface="Fira Sans Light Bold"/>
              </a:rPr>
              <a:t> </a:t>
            </a:r>
            <a:r>
              <a:rPr dirty="0" sz="1999" lang="en-US" spc="9" err="1">
                <a:solidFill>
                  <a:srgbClr val="000000"/>
                </a:solidFill>
                <a:latin typeface="Fira Sans Light Bold"/>
              </a:rPr>
              <a:t>со</a:t>
            </a:r>
            <a:r>
              <a:rPr dirty="0" sz="1999" lang="en-US" spc="9">
                <a:solidFill>
                  <a:srgbClr val="000000"/>
                </a:solidFill>
                <a:latin typeface="Fira Sans Light Bold"/>
              </a:rPr>
              <a:t> </a:t>
            </a:r>
            <a:r>
              <a:rPr dirty="0" sz="1999" lang="en-US" spc="9" err="1">
                <a:solidFill>
                  <a:srgbClr val="000000"/>
                </a:solidFill>
                <a:latin typeface="Fira Sans Light Bold"/>
              </a:rPr>
              <a:t>склада</a:t>
            </a:r>
            <a:r>
              <a:rPr dirty="0" sz="1999" lang="en-US" spc="9">
                <a:solidFill>
                  <a:srgbClr val="000000"/>
                </a:solidFill>
                <a:latin typeface="Fira Sans Light Bold"/>
              </a:rPr>
              <a:t>/</a:t>
            </a:r>
            <a:r>
              <a:rPr dirty="0" sz="1999" lang="en-US" spc="9" err="1">
                <a:solidFill>
                  <a:srgbClr val="000000"/>
                </a:solidFill>
                <a:latin typeface="Fira Sans Light Bold"/>
              </a:rPr>
              <a:t>производственной</a:t>
            </a:r>
            <a:r>
              <a:rPr dirty="0" sz="1999" lang="en-US" spc="9">
                <a:solidFill>
                  <a:srgbClr val="000000"/>
                </a:solidFill>
                <a:latin typeface="Fira Sans Light Bold"/>
              </a:rPr>
              <a:t> </a:t>
            </a:r>
            <a:r>
              <a:rPr dirty="0" sz="1999" lang="en-US" spc="9" err="1">
                <a:solidFill>
                  <a:srgbClr val="000000"/>
                </a:solidFill>
                <a:latin typeface="Fira Sans Light Bold"/>
              </a:rPr>
              <a:t>площадки</a:t>
            </a:r>
            <a:endParaRPr dirty="0" sz="1999" lang="en-US" spc="9">
              <a:solidFill>
                <a:srgbClr val="000000"/>
              </a:solidFill>
              <a:latin typeface="Fira Sans Light Bold"/>
            </a:endParaRPr>
          </a:p>
          <a:p>
            <a:pPr indent="-342900" marL="342900">
              <a:lnSpc>
                <a:spcPts val="279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dirty="0" sz="1999" lang="ru-RU" spc="9">
                <a:solidFill>
                  <a:srgbClr val="000000"/>
                </a:solidFill>
                <a:latin typeface="Fira Sans Light Bold"/>
              </a:rPr>
              <a:t>Оптимально использует рабочий объем контейнера</a:t>
            </a:r>
            <a:endParaRPr dirty="0" sz="1999" lang="en-US" spc="9">
              <a:solidFill>
                <a:srgbClr val="000000"/>
              </a:solidFill>
              <a:latin typeface="Fira Sans Light Bold"/>
            </a:endParaRPr>
          </a:p>
          <a:p>
            <a:pPr indent="-342900" marL="342900">
              <a:lnSpc>
                <a:spcPts val="279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dirty="0" sz="1999" lang="en-US" spc="9" err="1">
                <a:solidFill>
                  <a:srgbClr val="000000"/>
                </a:solidFill>
                <a:latin typeface="Fira Sans Light Bold"/>
              </a:rPr>
              <a:t>Гарантирует</a:t>
            </a:r>
            <a:r>
              <a:rPr dirty="0" sz="1999" lang="en-US" spc="9">
                <a:solidFill>
                  <a:srgbClr val="000000"/>
                </a:solidFill>
                <a:latin typeface="Fira Sans Light Bold"/>
              </a:rPr>
              <a:t> </a:t>
            </a:r>
            <a:r>
              <a:rPr dirty="0" sz="1999" lang="en-US" spc="9" err="1">
                <a:solidFill>
                  <a:srgbClr val="000000"/>
                </a:solidFill>
                <a:latin typeface="Fira Sans Light Bold"/>
              </a:rPr>
              <a:t>сохранность</a:t>
            </a:r>
            <a:r>
              <a:rPr dirty="0" sz="1999" lang="en-US" spc="9">
                <a:solidFill>
                  <a:srgbClr val="000000"/>
                </a:solidFill>
                <a:latin typeface="Fira Sans Light Bold"/>
              </a:rPr>
              <a:t> </a:t>
            </a:r>
            <a:r>
              <a:rPr dirty="0" sz="1999" lang="en-US" spc="9" err="1">
                <a:solidFill>
                  <a:srgbClr val="000000"/>
                </a:solidFill>
                <a:latin typeface="Fira Sans Light Bold"/>
              </a:rPr>
              <a:t>качества</a:t>
            </a:r>
            <a:r>
              <a:rPr dirty="0" sz="1999" lang="en-US" spc="9">
                <a:solidFill>
                  <a:srgbClr val="000000"/>
                </a:solidFill>
                <a:latin typeface="Fira Sans Light Bold"/>
              </a:rPr>
              <a:t> и </a:t>
            </a:r>
            <a:r>
              <a:rPr dirty="0" sz="1999" lang="en-US" spc="9" err="1">
                <a:solidFill>
                  <a:srgbClr val="000000"/>
                </a:solidFill>
                <a:latin typeface="Fira Sans Light Bold"/>
              </a:rPr>
              <a:t>количества</a:t>
            </a:r>
            <a:r>
              <a:rPr dirty="0" sz="1999" lang="en-US" spc="9">
                <a:solidFill>
                  <a:srgbClr val="000000"/>
                </a:solidFill>
                <a:latin typeface="Fira Sans Light Bold"/>
              </a:rPr>
              <a:t> </a:t>
            </a:r>
            <a:r>
              <a:rPr dirty="0" sz="1999" lang="en-US" spc="9" err="1">
                <a:solidFill>
                  <a:srgbClr val="000000"/>
                </a:solidFill>
                <a:latin typeface="Fira Sans Light Bold"/>
              </a:rPr>
              <a:t>груза</a:t>
            </a:r>
            <a:endParaRPr dirty="0" sz="1999" lang="en-US" spc="9">
              <a:solidFill>
                <a:srgbClr val="000000"/>
              </a:solidFill>
              <a:latin typeface="Fira Sans Light Bold"/>
            </a:endParaRPr>
          </a:p>
          <a:p>
            <a:pPr indent="-342900" marL="342900">
              <a:lnSpc>
                <a:spcPts val="279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dirty="0" sz="1999" lang="en-US" spc="9" err="1">
                <a:solidFill>
                  <a:srgbClr val="000000"/>
                </a:solidFill>
                <a:latin typeface="Fira Sans Light Bold"/>
              </a:rPr>
              <a:t>Всегда</a:t>
            </a:r>
            <a:r>
              <a:rPr dirty="0" sz="1999" lang="en-US" spc="9">
                <a:solidFill>
                  <a:srgbClr val="000000"/>
                </a:solidFill>
                <a:latin typeface="Fira Sans Light Bold"/>
              </a:rPr>
              <a:t> </a:t>
            </a:r>
            <a:r>
              <a:rPr dirty="0" sz="1999" lang="en-US" spc="9" err="1">
                <a:solidFill>
                  <a:srgbClr val="000000"/>
                </a:solidFill>
                <a:latin typeface="Fira Sans Light Bold"/>
              </a:rPr>
              <a:t>чистый</a:t>
            </a:r>
            <a:r>
              <a:rPr dirty="0" sz="1999" lang="en-US" spc="9">
                <a:solidFill>
                  <a:srgbClr val="000000"/>
                </a:solidFill>
                <a:latin typeface="Fira Sans Light Bold"/>
              </a:rPr>
              <a:t> </a:t>
            </a:r>
            <a:r>
              <a:rPr dirty="0" sz="1999" lang="en-US" spc="9" err="1">
                <a:solidFill>
                  <a:srgbClr val="000000"/>
                </a:solidFill>
                <a:latin typeface="Fira Sans Light Bold"/>
              </a:rPr>
              <a:t>продукт</a:t>
            </a:r>
            <a:r>
              <a:rPr dirty="0" sz="1999" lang="en-US" spc="9">
                <a:solidFill>
                  <a:srgbClr val="000000"/>
                </a:solidFill>
                <a:latin typeface="Fira Sans Light Bold"/>
              </a:rPr>
              <a:t> </a:t>
            </a:r>
            <a:r>
              <a:rPr dirty="0" sz="1999" lang="en-US" spc="9" err="1">
                <a:solidFill>
                  <a:srgbClr val="000000"/>
                </a:solidFill>
                <a:latin typeface="Fira Sans Light Bold"/>
              </a:rPr>
              <a:t>без</a:t>
            </a:r>
            <a:r>
              <a:rPr dirty="0" sz="1999" lang="en-US" spc="9">
                <a:solidFill>
                  <a:srgbClr val="000000"/>
                </a:solidFill>
                <a:latin typeface="Fira Sans Light Bold"/>
              </a:rPr>
              <a:t> </a:t>
            </a:r>
            <a:r>
              <a:rPr dirty="0" sz="1999" lang="en-US" spc="9" err="1">
                <a:solidFill>
                  <a:srgbClr val="000000"/>
                </a:solidFill>
                <a:latin typeface="Fira Sans Light Bold"/>
              </a:rPr>
              <a:t>загрязнений</a:t>
            </a:r>
            <a:endParaRPr dirty="0" sz="1999" lang="en-US" spc="9">
              <a:solidFill>
                <a:srgbClr val="000000"/>
              </a:solidFill>
              <a:latin typeface="Fira Sans Light Bold"/>
            </a:endParaRPr>
          </a:p>
          <a:p>
            <a:pPr indent="-342900" marL="342900">
              <a:lnSpc>
                <a:spcPts val="279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dirty="0" sz="1999" lang="ru-RU" spc="9">
                <a:solidFill>
                  <a:srgbClr val="000000"/>
                </a:solidFill>
                <a:latin typeface="Fira Sans Light Bold"/>
              </a:rPr>
              <a:t>Предназначен для одноразового использования</a:t>
            </a:r>
            <a:endParaRPr dirty="0" sz="1999" lang="en-US" spc="9">
              <a:solidFill>
                <a:srgbClr val="000000"/>
              </a:solidFill>
              <a:latin typeface="Fira Sans Light Bold"/>
            </a:endParaRPr>
          </a:p>
        </p:txBody>
      </p:sp>
      <p:sp>
        <p:nvSpPr>
          <p:cNvPr id="1048762" name="AutoShape 10"/>
          <p:cNvSpPr/>
          <p:nvPr/>
        </p:nvSpPr>
        <p:spPr>
          <a:xfrm>
            <a:off x="1233153" y="6214234"/>
            <a:ext cx="4100847" cy="416607"/>
          </a:xfrm>
          <a:prstGeom prst="rect"/>
          <a:solidFill>
            <a:srgbClr val="05497C"/>
          </a:solidFill>
        </p:spPr>
      </p:sp>
      <p:sp>
        <p:nvSpPr>
          <p:cNvPr id="1048763" name="TextBox 11"/>
          <p:cNvSpPr txBox="1"/>
          <p:nvPr/>
        </p:nvSpPr>
        <p:spPr>
          <a:xfrm>
            <a:off x="1257299" y="6256268"/>
            <a:ext cx="10017673" cy="2491644"/>
          </a:xfrm>
          <a:prstGeom prst="rect"/>
        </p:spPr>
        <p:txBody>
          <a:bodyPr anchor="t" bIns="0" lIns="0" rIns="0" rtlCol="0" tIns="0" wrap="square">
            <a:spAutoFit/>
          </a:bodyPr>
          <a:p>
            <a:pPr>
              <a:lnSpc>
                <a:spcPts val="2799"/>
              </a:lnSpc>
              <a:spcBef>
                <a:spcPct val="0"/>
              </a:spcBef>
            </a:pPr>
            <a:r>
              <a:rPr dirty="0" sz="1999" lang="en-US" spc="9">
                <a:solidFill>
                  <a:srgbClr val="FEFEFE"/>
                </a:solidFill>
                <a:latin typeface="Fira Sans Light Bold"/>
              </a:rPr>
              <a:t>ЛОГИСТИЧЕСКИЕ ПРЕИМУЩЕСТВА</a:t>
            </a:r>
          </a:p>
          <a:p>
            <a:pPr lvl="1" marL="215900">
              <a:lnSpc>
                <a:spcPts val="2799"/>
              </a:lnSpc>
              <a:spcBef>
                <a:spcPct val="0"/>
              </a:spcBef>
            </a:pPr>
            <a:endParaRPr dirty="0" sz="1999" lang="en-US" spc="9">
              <a:solidFill>
                <a:srgbClr val="FEFEFE"/>
              </a:solidFill>
              <a:latin typeface="Fira Sans Light Bold"/>
            </a:endParaRPr>
          </a:p>
          <a:p>
            <a:pPr indent="-342900" marL="101600">
              <a:lnSpc>
                <a:spcPts val="279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dirty="0" sz="1999" lang="en-US" spc="9" err="1">
                <a:solidFill>
                  <a:srgbClr val="000000"/>
                </a:solidFill>
                <a:latin typeface="Fira Sans Light Bold"/>
              </a:rPr>
              <a:t>Выше</a:t>
            </a:r>
            <a:r>
              <a:rPr dirty="0" sz="1999" lang="en-US" spc="9">
                <a:solidFill>
                  <a:srgbClr val="000000"/>
                </a:solidFill>
                <a:latin typeface="Fira Sans Light Bold"/>
              </a:rPr>
              <a:t> </a:t>
            </a:r>
            <a:r>
              <a:rPr dirty="0" sz="1999" lang="en-US" spc="9" err="1">
                <a:solidFill>
                  <a:srgbClr val="000000"/>
                </a:solidFill>
                <a:latin typeface="Fira Sans Light Bold"/>
              </a:rPr>
              <a:t>скорость</a:t>
            </a:r>
            <a:r>
              <a:rPr dirty="0" sz="1999" lang="en-US" spc="9">
                <a:solidFill>
                  <a:srgbClr val="000000"/>
                </a:solidFill>
                <a:latin typeface="Fira Sans Light Bold"/>
              </a:rPr>
              <a:t> </a:t>
            </a:r>
            <a:r>
              <a:rPr dirty="0" sz="1999" lang="en-US" spc="9" err="1">
                <a:solidFill>
                  <a:srgbClr val="000000"/>
                </a:solidFill>
                <a:latin typeface="Fira Sans Light Bold"/>
              </a:rPr>
              <a:t>доставки</a:t>
            </a:r>
            <a:endParaRPr dirty="0" sz="1999" lang="ru-RU" spc="9">
              <a:solidFill>
                <a:srgbClr val="000000"/>
              </a:solidFill>
              <a:latin typeface="Fira Sans Light Bold"/>
            </a:endParaRPr>
          </a:p>
          <a:p>
            <a:pPr indent="-342900" marL="101600">
              <a:lnSpc>
                <a:spcPts val="279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dirty="0" sz="1999" lang="en-US" spc="9" err="1">
                <a:solidFill>
                  <a:srgbClr val="000000"/>
                </a:solidFill>
                <a:latin typeface="Fira Sans Light Bold"/>
              </a:rPr>
              <a:t>Шире</a:t>
            </a:r>
            <a:r>
              <a:rPr dirty="0" sz="1999" lang="en-US" spc="9">
                <a:solidFill>
                  <a:srgbClr val="000000"/>
                </a:solidFill>
                <a:latin typeface="Fira Sans Light Bold"/>
              </a:rPr>
              <a:t> </a:t>
            </a:r>
            <a:r>
              <a:rPr dirty="0" sz="1999" lang="en-US" spc="9" err="1">
                <a:solidFill>
                  <a:srgbClr val="000000"/>
                </a:solidFill>
                <a:latin typeface="Fira Sans Light Bold"/>
              </a:rPr>
              <a:t>география</a:t>
            </a:r>
            <a:r>
              <a:rPr dirty="0" sz="1999" lang="en-US" spc="9">
                <a:solidFill>
                  <a:srgbClr val="000000"/>
                </a:solidFill>
                <a:latin typeface="Fira Sans Light Bold"/>
              </a:rPr>
              <a:t> </a:t>
            </a:r>
            <a:r>
              <a:rPr dirty="0" sz="1999" lang="en-US" spc="9" err="1">
                <a:solidFill>
                  <a:srgbClr val="000000"/>
                </a:solidFill>
                <a:latin typeface="Fira Sans Light Bold"/>
              </a:rPr>
              <a:t>поставок</a:t>
            </a:r>
            <a:endParaRPr dirty="0" sz="1999" lang="ru-RU" spc="9">
              <a:solidFill>
                <a:srgbClr val="000000"/>
              </a:solidFill>
              <a:latin typeface="Fira Sans Light Bold"/>
            </a:endParaRPr>
          </a:p>
          <a:p>
            <a:pPr indent="-342900" marL="101600">
              <a:lnSpc>
                <a:spcPts val="279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dirty="0" sz="1999" lang="ru-RU" spc="9">
                <a:solidFill>
                  <a:srgbClr val="000000"/>
                </a:solidFill>
                <a:latin typeface="Fira Sans Light Bold"/>
              </a:rPr>
              <a:t>Р</a:t>
            </a:r>
            <a:r>
              <a:rPr dirty="0" sz="1999" lang="en-US" spc="9" err="1">
                <a:latin typeface="Fira Sans Light Bold"/>
              </a:rPr>
              <a:t>азрешен</a:t>
            </a:r>
            <a:r>
              <a:rPr dirty="0" sz="1999" lang="en-US" spc="9">
                <a:latin typeface="Fira Sans Light Bold"/>
              </a:rPr>
              <a:t> к </a:t>
            </a:r>
            <a:r>
              <a:rPr dirty="0" sz="1999" lang="en-US" spc="9" err="1">
                <a:latin typeface="Fira Sans Light Bold"/>
              </a:rPr>
              <a:t>использованию</a:t>
            </a:r>
            <a:r>
              <a:rPr dirty="0" sz="1999" lang="en-US" spc="9">
                <a:latin typeface="Fira Sans Light Bold"/>
              </a:rPr>
              <a:t> </a:t>
            </a:r>
            <a:r>
              <a:rPr dirty="0" sz="1999" lang="en-US" spc="9" err="1">
                <a:latin typeface="Fira Sans Light Bold"/>
              </a:rPr>
              <a:t>по</a:t>
            </a:r>
            <a:r>
              <a:rPr dirty="0" sz="1999" lang="en-US" spc="9">
                <a:latin typeface="Fira Sans Light Bold"/>
              </a:rPr>
              <a:t> </a:t>
            </a:r>
            <a:r>
              <a:rPr dirty="0" sz="1999" lang="en-US" spc="9" err="1">
                <a:latin typeface="Fira Sans Light Bold"/>
              </a:rPr>
              <a:t>всей</a:t>
            </a:r>
            <a:r>
              <a:rPr dirty="0" sz="1999" lang="en-US" spc="9">
                <a:latin typeface="Fira Sans Light Bold"/>
              </a:rPr>
              <a:t> </a:t>
            </a:r>
            <a:r>
              <a:rPr dirty="0" sz="1999" lang="en-US" spc="9" err="1">
                <a:latin typeface="Fira Sans Light Bold"/>
              </a:rPr>
              <a:t>сети</a:t>
            </a:r>
            <a:r>
              <a:rPr dirty="0" sz="1999" lang="en-US" spc="9">
                <a:latin typeface="Fira Sans Light Bold"/>
              </a:rPr>
              <a:t> ОАО «РЖД», ж/д </a:t>
            </a:r>
            <a:r>
              <a:rPr dirty="0" sz="1999" lang="en-US" spc="9" err="1">
                <a:latin typeface="Fira Sans Light Bold"/>
              </a:rPr>
              <a:t>Китая</a:t>
            </a:r>
            <a:r>
              <a:rPr dirty="0" sz="1999" lang="en-US" spc="9">
                <a:latin typeface="Fira Sans Light Bold"/>
              </a:rPr>
              <a:t> и </a:t>
            </a:r>
            <a:r>
              <a:rPr dirty="0" sz="1999" lang="en-US" spc="9" err="1">
                <a:latin typeface="Fira Sans Light Bold"/>
              </a:rPr>
              <a:t>Казахстана</a:t>
            </a:r>
            <a:endParaRPr dirty="0" sz="1999" lang="ru-RU" spc="9">
              <a:latin typeface="Fira Sans Light Bold"/>
            </a:endParaRPr>
          </a:p>
          <a:p>
            <a:pPr indent="-342900" marL="101600">
              <a:lnSpc>
                <a:spcPts val="279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dirty="0" sz="1999" lang="en-US" spc="9" err="1">
                <a:solidFill>
                  <a:srgbClr val="000000"/>
                </a:solidFill>
                <a:latin typeface="Fira Sans Light Bold"/>
              </a:rPr>
              <a:t>Возможность</a:t>
            </a:r>
            <a:r>
              <a:rPr dirty="0" sz="1999" lang="en-US" spc="9">
                <a:solidFill>
                  <a:srgbClr val="000000"/>
                </a:solidFill>
                <a:latin typeface="Fira Sans Light Bold"/>
              </a:rPr>
              <a:t> </a:t>
            </a:r>
            <a:r>
              <a:rPr dirty="0" sz="1999" lang="en-US" spc="9" err="1">
                <a:solidFill>
                  <a:srgbClr val="000000"/>
                </a:solidFill>
                <a:latin typeface="Fira Sans Light Bold"/>
              </a:rPr>
              <a:t>поставки</a:t>
            </a:r>
            <a:r>
              <a:rPr dirty="0" sz="1999" lang="en-US" spc="9">
                <a:solidFill>
                  <a:srgbClr val="000000"/>
                </a:solidFill>
                <a:latin typeface="Fira Sans Light Bold"/>
              </a:rPr>
              <a:t> </a:t>
            </a:r>
            <a:r>
              <a:rPr dirty="0" sz="1999" lang="en-US" spc="9" err="1">
                <a:solidFill>
                  <a:srgbClr val="000000"/>
                </a:solidFill>
                <a:latin typeface="Fira Sans Light Bold"/>
              </a:rPr>
              <a:t>насыпных</a:t>
            </a:r>
            <a:r>
              <a:rPr dirty="0" sz="1999" lang="en-US" spc="9">
                <a:solidFill>
                  <a:srgbClr val="000000"/>
                </a:solidFill>
                <a:latin typeface="Fira Sans Light Bold"/>
              </a:rPr>
              <a:t> </a:t>
            </a:r>
            <a:r>
              <a:rPr dirty="0" sz="1999" lang="en-US" spc="9" err="1">
                <a:solidFill>
                  <a:srgbClr val="000000"/>
                </a:solidFill>
                <a:latin typeface="Fira Sans Light Bold"/>
              </a:rPr>
              <a:t>грузов</a:t>
            </a:r>
            <a:r>
              <a:rPr dirty="0" sz="1999" lang="en-US" spc="9">
                <a:solidFill>
                  <a:srgbClr val="000000"/>
                </a:solidFill>
                <a:latin typeface="Fira Sans Light Bold"/>
              </a:rPr>
              <a:t> </a:t>
            </a:r>
            <a:r>
              <a:rPr dirty="0" sz="1999" lang="en-US" spc="9" err="1">
                <a:solidFill>
                  <a:srgbClr val="000000"/>
                </a:solidFill>
                <a:latin typeface="Fira Sans Light Bold"/>
              </a:rPr>
              <a:t>небольшими</a:t>
            </a:r>
            <a:r>
              <a:rPr dirty="0" sz="1999" lang="en-US" spc="9">
                <a:solidFill>
                  <a:srgbClr val="000000"/>
                </a:solidFill>
                <a:latin typeface="Fira Sans Light Bold"/>
              </a:rPr>
              <a:t> </a:t>
            </a:r>
            <a:r>
              <a:rPr dirty="0" sz="1999" lang="en-US" spc="9" err="1">
                <a:solidFill>
                  <a:srgbClr val="000000"/>
                </a:solidFill>
                <a:latin typeface="Fira Sans Light Bold"/>
              </a:rPr>
              <a:t>партиями</a:t>
            </a:r>
            <a:endParaRPr dirty="0" sz="1999" lang="ru-RU" spc="9">
              <a:solidFill>
                <a:srgbClr val="000000"/>
              </a:solidFill>
              <a:latin typeface="Fira Sans Light Bold"/>
            </a:endParaRPr>
          </a:p>
          <a:p>
            <a:pPr indent="-342900" marL="101600">
              <a:lnSpc>
                <a:spcPts val="279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dirty="0" sz="1999" lang="en-US" spc="9" err="1">
                <a:solidFill>
                  <a:srgbClr val="000000"/>
                </a:solidFill>
                <a:latin typeface="Fira Sans Light Bold"/>
              </a:rPr>
              <a:t>Перевозка</a:t>
            </a:r>
            <a:r>
              <a:rPr dirty="0" sz="1999" lang="en-US" spc="9">
                <a:solidFill>
                  <a:srgbClr val="000000"/>
                </a:solidFill>
                <a:latin typeface="Fira Sans Light Bold"/>
              </a:rPr>
              <a:t> «</a:t>
            </a:r>
            <a:r>
              <a:rPr dirty="0" sz="1999" lang="en-US" spc="9" err="1">
                <a:solidFill>
                  <a:srgbClr val="000000"/>
                </a:solidFill>
                <a:latin typeface="Fira Sans Light Bold"/>
              </a:rPr>
              <a:t>от</a:t>
            </a:r>
            <a:r>
              <a:rPr dirty="0" sz="1999" lang="en-US" spc="9">
                <a:solidFill>
                  <a:srgbClr val="000000"/>
                </a:solidFill>
                <a:latin typeface="Fira Sans Light Bold"/>
              </a:rPr>
              <a:t> </a:t>
            </a:r>
            <a:r>
              <a:rPr dirty="0" sz="1999" lang="en-US" spc="9" err="1">
                <a:solidFill>
                  <a:srgbClr val="000000"/>
                </a:solidFill>
                <a:latin typeface="Fira Sans Light Bold"/>
              </a:rPr>
              <a:t>двери</a:t>
            </a:r>
            <a:r>
              <a:rPr dirty="0" sz="1999" lang="en-US" spc="9">
                <a:solidFill>
                  <a:srgbClr val="000000"/>
                </a:solidFill>
                <a:latin typeface="Fira Sans Light Bold"/>
              </a:rPr>
              <a:t> </a:t>
            </a:r>
            <a:r>
              <a:rPr dirty="0" sz="1999" lang="en-US" spc="9" err="1">
                <a:solidFill>
                  <a:srgbClr val="000000"/>
                </a:solidFill>
                <a:latin typeface="Fira Sans Light Bold"/>
              </a:rPr>
              <a:t>до</a:t>
            </a:r>
            <a:r>
              <a:rPr dirty="0" sz="1999" lang="en-US" spc="9">
                <a:solidFill>
                  <a:srgbClr val="000000"/>
                </a:solidFill>
                <a:latin typeface="Fira Sans Light Bold"/>
              </a:rPr>
              <a:t> </a:t>
            </a:r>
            <a:r>
              <a:rPr dirty="0" sz="1999" lang="en-US" spc="9" err="1">
                <a:solidFill>
                  <a:srgbClr val="000000"/>
                </a:solidFill>
                <a:latin typeface="Fira Sans Light Bold"/>
              </a:rPr>
              <a:t>двери</a:t>
            </a:r>
            <a:r>
              <a:rPr dirty="0" sz="1999" lang="en-US" spc="9">
                <a:solidFill>
                  <a:srgbClr val="000000"/>
                </a:solidFill>
                <a:latin typeface="Fira Sans Light Bold"/>
              </a:rPr>
              <a:t>»</a:t>
            </a:r>
          </a:p>
        </p:txBody>
      </p:sp>
      <p:sp>
        <p:nvSpPr>
          <p:cNvPr id="1048764" name="TextBox 20"/>
          <p:cNvSpPr txBox="1"/>
          <p:nvPr/>
        </p:nvSpPr>
        <p:spPr>
          <a:xfrm>
            <a:off x="372786" y="281451"/>
            <a:ext cx="11707014" cy="1661993"/>
          </a:xfrm>
          <a:prstGeom prst="rect"/>
        </p:spPr>
        <p:txBody>
          <a:bodyPr anchor="t" bIns="0" lIns="0" rIns="0" rtlCol="0" tIns="0" wrap="square">
            <a:spAutoFit/>
          </a:bodyPr>
          <a:p>
            <a:r>
              <a:rPr dirty="0" sz="3600" lang="en-US" spc="20">
                <a:solidFill>
                  <a:schemeClr val="bg1"/>
                </a:solidFill>
                <a:latin typeface="Fira Sans Medium Bold" panose="020B0604020202020204" charset="0"/>
              </a:rPr>
              <a:t>«ВКЛАДЫШ В КОНТЕЙНЕР ЕВРОПАК» </a:t>
            </a:r>
            <a:r>
              <a:rPr dirty="0" sz="3600" lang="en-US" spc="20">
                <a:solidFill>
                  <a:srgbClr val="FEFEFE"/>
                </a:solidFill>
                <a:latin typeface="Fira Sans Medium Bold" panose="020B0604020202020204" charset="0"/>
              </a:rPr>
              <a:t>—</a:t>
            </a:r>
          </a:p>
          <a:p>
            <a:pPr>
              <a:spcBef>
                <a:spcPct val="0"/>
              </a:spcBef>
            </a:pPr>
            <a:r>
              <a:rPr dirty="0" sz="3600" lang="en-US" spc="10">
                <a:solidFill>
                  <a:srgbClr val="FEFEFE"/>
                </a:solidFill>
                <a:latin typeface="Fira Sans Medium Bold" panose="020B0604020202020204" charset="0"/>
              </a:rPr>
              <a:t>КАЧЕСТВЕННАЯ АЛЬТЕРНАТИВА ПЕРЕВОЗКЕ НАСЫПНЫХ ГРУЗОВ </a:t>
            </a:r>
            <a:r>
              <a:rPr dirty="0" sz="3600" lang="ru-RU" spc="10">
                <a:solidFill>
                  <a:srgbClr val="FEFEFE"/>
                </a:solidFill>
                <a:latin typeface="Fira Sans Medium Bold" panose="020B0604020202020204" charset="0"/>
              </a:rPr>
              <a:t>ТРАДИЦИОННЫМИ СПОСОБАМИ</a:t>
            </a:r>
            <a:endParaRPr dirty="0" sz="3600" lang="en-US" spc="10">
              <a:solidFill>
                <a:srgbClr val="FEFEFE"/>
              </a:solidFill>
              <a:latin typeface="Fira Sans Medium Bold" panose="020B0604020202020204" charset="0"/>
            </a:endParaRPr>
          </a:p>
        </p:txBody>
      </p:sp>
      <p:sp>
        <p:nvSpPr>
          <p:cNvPr id="1048765" name="TextBox 21"/>
          <p:cNvSpPr txBox="1"/>
          <p:nvPr/>
        </p:nvSpPr>
        <p:spPr>
          <a:xfrm>
            <a:off x="14575749" y="117407"/>
            <a:ext cx="3712251" cy="2850717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dirty="0" sz="1999" lang="en-US" spc="9">
                <a:solidFill>
                  <a:srgbClr val="000000"/>
                </a:solidFill>
                <a:latin typeface="Fira Sans Light Bold"/>
              </a:rPr>
              <a:t>ТЕХНИЧЕСКИЕ </a:t>
            </a:r>
          </a:p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dirty="0" sz="1999" lang="en-US" spc="9">
                <a:solidFill>
                  <a:srgbClr val="000000"/>
                </a:solidFill>
                <a:latin typeface="Fira Sans Light Bold"/>
              </a:rPr>
              <a:t>ХАРАКТЕРИСТИКИ</a:t>
            </a:r>
          </a:p>
          <a:p>
            <a:pPr algn="ctr">
              <a:lnSpc>
                <a:spcPts val="2799"/>
              </a:lnSpc>
              <a:spcBef>
                <a:spcPct val="0"/>
              </a:spcBef>
            </a:pPr>
            <a:endParaRPr dirty="0" sz="1999" lang="en-US" spc="9">
              <a:solidFill>
                <a:srgbClr val="000000"/>
              </a:solidFill>
              <a:latin typeface="Fira Sans Light Bold"/>
            </a:endParaRPr>
          </a:p>
          <a:p>
            <a:pPr indent="-215899" lvl="1" marL="431799">
              <a:lnSpc>
                <a:spcPts val="2799"/>
              </a:lnSpc>
              <a:buFont typeface="Arial"/>
              <a:buChar char="•"/>
            </a:pPr>
            <a:r>
              <a:rPr dirty="0" sz="1999" lang="ru-RU" spc="9">
                <a:solidFill>
                  <a:srgbClr val="000000"/>
                </a:solidFill>
                <a:latin typeface="Fira Sans Light Bold"/>
              </a:rPr>
              <a:t>Разрешенный к погрузке вес продукции 12-26 тонн</a:t>
            </a:r>
            <a:endParaRPr dirty="0" sz="1999" lang="en-US" spc="9">
              <a:solidFill>
                <a:srgbClr val="000000"/>
              </a:solidFill>
              <a:highlight>
                <a:srgbClr val="FFFF00"/>
              </a:highlight>
              <a:latin typeface="Fira Sans Light Bold"/>
            </a:endParaRPr>
          </a:p>
          <a:p>
            <a:pPr indent="-215899" lvl="1" marL="431799">
              <a:lnSpc>
                <a:spcPts val="2799"/>
              </a:lnSpc>
              <a:spcBef>
                <a:spcPct val="0"/>
              </a:spcBef>
              <a:buFont typeface="Arial"/>
              <a:buChar char="•"/>
            </a:pPr>
            <a:r>
              <a:rPr dirty="0" sz="1999" lang="en-US" spc="9" err="1">
                <a:solidFill>
                  <a:srgbClr val="000000"/>
                </a:solidFill>
                <a:latin typeface="Fira Sans Light Bold"/>
              </a:rPr>
              <a:t>Усиленный</a:t>
            </a:r>
            <a:r>
              <a:rPr dirty="0" sz="1999" lang="en-US" spc="9">
                <a:solidFill>
                  <a:srgbClr val="000000"/>
                </a:solidFill>
                <a:latin typeface="Fira Sans Light Bold"/>
              </a:rPr>
              <a:t> </a:t>
            </a:r>
            <a:r>
              <a:rPr dirty="0" sz="1999" lang="en-US" spc="9" err="1">
                <a:solidFill>
                  <a:srgbClr val="000000"/>
                </a:solidFill>
                <a:latin typeface="Fira Sans Light Bold"/>
              </a:rPr>
              <a:t>комплект</a:t>
            </a:r>
            <a:br>
              <a:rPr dirty="0" sz="1999" lang="ru-RU" spc="9">
                <a:solidFill>
                  <a:srgbClr val="000000"/>
                </a:solidFill>
                <a:latin typeface="Fira Sans Light Bold"/>
              </a:rPr>
            </a:br>
            <a:r>
              <a:rPr dirty="0" sz="1999" lang="en-US" spc="9" err="1">
                <a:solidFill>
                  <a:srgbClr val="000000"/>
                </a:solidFill>
                <a:latin typeface="Fira Sans Light Bold"/>
              </a:rPr>
              <a:t>для</a:t>
            </a:r>
            <a:r>
              <a:rPr dirty="0" sz="1999" lang="en-US" spc="9">
                <a:solidFill>
                  <a:srgbClr val="000000"/>
                </a:solidFill>
                <a:latin typeface="Fira Sans Light Bold"/>
              </a:rPr>
              <a:t> </a:t>
            </a:r>
            <a:r>
              <a:rPr dirty="0" sz="1999" lang="en-US" spc="9" err="1">
                <a:solidFill>
                  <a:srgbClr val="000000"/>
                </a:solidFill>
                <a:latin typeface="Fira Sans Light Bold"/>
              </a:rPr>
              <a:t>отправок</a:t>
            </a:r>
            <a:r>
              <a:rPr dirty="0" sz="1999" lang="en-US" spc="9">
                <a:solidFill>
                  <a:srgbClr val="000000"/>
                </a:solidFill>
                <a:latin typeface="Fira Sans Light Bold"/>
              </a:rPr>
              <a:t> ж/д </a:t>
            </a:r>
            <a:r>
              <a:rPr dirty="0" sz="1999" lang="en-US" spc="9" err="1">
                <a:solidFill>
                  <a:srgbClr val="000000"/>
                </a:solidFill>
                <a:latin typeface="Fira Sans Light Bold"/>
              </a:rPr>
              <a:t>транспортом</a:t>
            </a:r>
            <a:endParaRPr dirty="0" sz="1999" lang="en-US" spc="9">
              <a:solidFill>
                <a:srgbClr val="000000"/>
              </a:solidFill>
              <a:latin typeface="Fira Sans Light Bold"/>
            </a:endParaRPr>
          </a:p>
        </p:txBody>
      </p:sp>
      <p:cxnSp>
        <p:nvCxnSpPr>
          <p:cNvPr id="3145744" name="Прямая соединительная линия 21"/>
          <p:cNvCxnSpPr>
            <a:cxnSpLocks/>
          </p:cNvCxnSpPr>
          <p:nvPr/>
        </p:nvCxnSpPr>
        <p:spPr>
          <a:xfrm>
            <a:off x="1219200" y="5829300"/>
            <a:ext cx="9067800" cy="0"/>
          </a:xfrm>
          <a:prstGeom prst="line"/>
          <a:ln w="38100" cap="rnd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45745" name="Прямая соединительная линия 22"/>
          <p:cNvCxnSpPr>
            <a:cxnSpLocks/>
          </p:cNvCxnSpPr>
          <p:nvPr/>
        </p:nvCxnSpPr>
        <p:spPr>
          <a:xfrm>
            <a:off x="1257299" y="9051496"/>
            <a:ext cx="9067800" cy="0"/>
          </a:xfrm>
          <a:prstGeom prst="line"/>
          <a:ln w="38100" cap="rnd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45746" name="Прямая соединительная линия 23"/>
          <p:cNvCxnSpPr>
            <a:cxnSpLocks/>
          </p:cNvCxnSpPr>
          <p:nvPr/>
        </p:nvCxnSpPr>
        <p:spPr>
          <a:xfrm>
            <a:off x="1219200" y="2705100"/>
            <a:ext cx="9067800" cy="0"/>
          </a:xfrm>
          <a:prstGeom prst="line"/>
          <a:ln w="38100" cap="rnd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097180" name="Picture 2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rcRect/>
          <a:stretch>
            <a:fillRect/>
          </a:stretch>
        </p:blipFill>
        <p:spPr>
          <a:xfrm>
            <a:off x="-12370" y="9458895"/>
            <a:ext cx="1539384" cy="865007"/>
          </a:xfrm>
          <a:prstGeom prst="rect"/>
        </p:spPr>
      </p:pic>
      <p:pic>
        <p:nvPicPr>
          <p:cNvPr id="2097181" name="object 7"/>
          <p:cNvPicPr>
            <a:picLocks/>
          </p:cNvPicPr>
          <p:nvPr/>
        </p:nvPicPr>
        <p:blipFill>
          <a:blip xmlns:r="http://schemas.openxmlformats.org/officeDocument/2006/relationships" r:embed="rId3" cstate="print"/>
          <a:stretch>
            <a:fillRect/>
          </a:stretch>
        </p:blipFill>
        <p:spPr>
          <a:xfrm>
            <a:off x="11841352" y="3336437"/>
            <a:ext cx="5468793" cy="6172200"/>
          </a:xfrm>
          <a:prstGeom prst="rect"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2" name="Picture 2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>
          <a:xfrm>
            <a:off x="9372" y="0"/>
            <a:ext cx="18288000" cy="10287000"/>
          </a:xfrm>
          <a:prstGeom prst="rect"/>
        </p:spPr>
      </p:pic>
      <p:grpSp>
        <p:nvGrpSpPr>
          <p:cNvPr id="127" name="Group 7"/>
          <p:cNvGrpSpPr/>
          <p:nvPr/>
        </p:nvGrpSpPr>
        <p:grpSpPr>
          <a:xfrm rot="-10800000">
            <a:off x="-3200400" y="-7674030"/>
            <a:ext cx="18288000" cy="9911792"/>
            <a:chOff x="0" y="0"/>
            <a:chExt cx="8851374" cy="5372100"/>
          </a:xfrm>
        </p:grpSpPr>
        <p:sp>
          <p:nvSpPr>
            <p:cNvPr id="1048766" name="Freeform 8"/>
            <p:cNvSpPr/>
            <p:nvPr/>
          </p:nvSpPr>
          <p:spPr>
            <a:xfrm>
              <a:off x="0" y="0"/>
              <a:ext cx="8851374" cy="5372100"/>
            </a:xfrm>
            <a:custGeom>
              <a:avLst/>
              <a:ahLst/>
              <a:rect l="l" t="t" r="r" b="b"/>
              <a:pathLst>
                <a:path w="8851374" h="5372100">
                  <a:moveTo>
                    <a:pt x="7300704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7300704" y="5372100"/>
                  </a:lnTo>
                  <a:lnTo>
                    <a:pt x="8851374" y="2686050"/>
                  </a:lnTo>
                  <a:lnTo>
                    <a:pt x="7300704" y="0"/>
                  </a:lnTo>
                  <a:close/>
                </a:path>
              </a:pathLst>
            </a:custGeom>
            <a:solidFill>
              <a:srgbClr val="05497C"/>
            </a:solidFill>
          </p:spPr>
        </p:sp>
      </p:grpSp>
      <p:sp>
        <p:nvSpPr>
          <p:cNvPr id="1048767" name="TextBox 9"/>
          <p:cNvSpPr txBox="1"/>
          <p:nvPr/>
        </p:nvSpPr>
        <p:spPr>
          <a:xfrm>
            <a:off x="345090" y="-23455"/>
            <a:ext cx="12662240" cy="2828980"/>
          </a:xfrm>
          <a:prstGeom prst="rect"/>
        </p:spPr>
        <p:txBody>
          <a:bodyPr anchor="t" bIns="0" lIns="0" rIns="0" rtlCol="0" tIns="0" wrap="square">
            <a:spAutoFit/>
          </a:bodyPr>
          <a:p>
            <a:pPr>
              <a:lnSpc>
                <a:spcPts val="5600"/>
              </a:lnSpc>
            </a:pPr>
            <a:r>
              <a:rPr dirty="0" sz="4000" lang="en-US" spc="20">
                <a:solidFill>
                  <a:srgbClr val="FEFEFE"/>
                </a:solidFill>
                <a:latin typeface="Fira Sans Medium Bold"/>
              </a:rPr>
              <a:t>ВО «ВКЛАДЫШАХ В КОНТЕЙНЕР ЕВРОПАК» МОЖНО ПЕРЕВОЗИТЬ </a:t>
            </a:r>
            <a:r>
              <a:rPr dirty="0" sz="4000" lang="ru-RU" spc="20">
                <a:solidFill>
                  <a:srgbClr val="FEFEFE"/>
                </a:solidFill>
                <a:latin typeface="Fira Sans Medium Bold"/>
              </a:rPr>
              <a:t>Л</a:t>
            </a:r>
            <a:r>
              <a:rPr dirty="0" sz="4000" lang="en-US" spc="20">
                <a:solidFill>
                  <a:schemeClr val="bg1"/>
                </a:solidFill>
                <a:latin typeface="Fira Sans Medium Bold"/>
              </a:rPr>
              <a:t>ЮБУЮ НЕОПАСНУЮ НАСЫПНУЮ</a:t>
            </a:r>
            <a:r>
              <a:rPr dirty="0" sz="4000" lang="ru-RU" spc="20">
                <a:solidFill>
                  <a:schemeClr val="bg1"/>
                </a:solidFill>
                <a:latin typeface="Fira Sans Medium Bold"/>
              </a:rPr>
              <a:t> </a:t>
            </a:r>
            <a:r>
              <a:rPr dirty="0" sz="4000" lang="en-US" spc="20">
                <a:solidFill>
                  <a:schemeClr val="bg1"/>
                </a:solidFill>
                <a:latin typeface="Fira Sans Medium Bold"/>
              </a:rPr>
              <a:t>ПРОДУКЦИЮ</a:t>
            </a:r>
          </a:p>
          <a:p>
            <a:pPr>
              <a:lnSpc>
                <a:spcPts val="5600"/>
              </a:lnSpc>
              <a:spcBef>
                <a:spcPct val="0"/>
              </a:spcBef>
            </a:pPr>
            <a:endParaRPr dirty="0" sz="4000" lang="en-US" spc="20">
              <a:solidFill>
                <a:srgbClr val="B4D0DD"/>
              </a:solidFill>
              <a:latin typeface="Fira Sans Medium Bold"/>
            </a:endParaRPr>
          </a:p>
        </p:txBody>
      </p:sp>
      <p:pic>
        <p:nvPicPr>
          <p:cNvPr id="2097183" name="object 14"/>
          <p:cNvPicPr>
            <a:picLocks/>
          </p:cNvPicPr>
          <p:nvPr/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14187313" y="6291385"/>
            <a:ext cx="3505200" cy="2567942"/>
          </a:xfrm>
          <a:prstGeom prst="rect"/>
          <a:ln w="19050">
            <a:solidFill>
              <a:srgbClr val="205D8A"/>
            </a:solidFill>
          </a:ln>
        </p:spPr>
      </p:pic>
      <p:pic>
        <p:nvPicPr>
          <p:cNvPr id="2097184" name="object 15"/>
          <p:cNvPicPr>
            <a:picLocks/>
          </p:cNvPicPr>
          <p:nvPr/>
        </p:nvPicPr>
        <p:blipFill>
          <a:blip xmlns:r="http://schemas.openxmlformats.org/officeDocument/2006/relationships" r:embed="rId3" cstate="print"/>
          <a:stretch>
            <a:fillRect/>
          </a:stretch>
        </p:blipFill>
        <p:spPr>
          <a:xfrm>
            <a:off x="14187313" y="3201814"/>
            <a:ext cx="3505200" cy="2567942"/>
          </a:xfrm>
          <a:prstGeom prst="rect"/>
          <a:ln w="19050">
            <a:solidFill>
              <a:srgbClr val="205D8A"/>
            </a:solidFill>
          </a:ln>
        </p:spPr>
      </p:pic>
      <p:pic>
        <p:nvPicPr>
          <p:cNvPr id="2097185" name="Picture 2" descr="Флекситанки, наливные и насыпные грузы | Европак — Упаковка и Перевозка  Грузов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4"/>
          <a:srcRect/>
          <a:stretch>
            <a:fillRect/>
          </a:stretch>
        </p:blipFill>
        <p:spPr bwMode="auto">
          <a:xfrm>
            <a:off x="10274263" y="3201814"/>
            <a:ext cx="3374854" cy="2567942"/>
          </a:xfrm>
          <a:prstGeom prst="rect"/>
          <a:noFill/>
          <a:ln w="19050">
            <a:solidFill>
              <a:srgbClr val="205D8A"/>
            </a:solidFill>
          </a:ln>
        </p:spPr>
      </p:pic>
      <p:pic>
        <p:nvPicPr>
          <p:cNvPr id="2097186" name="Picture 2"/>
          <p:cNvPicPr>
            <a:picLocks noChangeAspect="1"/>
          </p:cNvPicPr>
          <p:nvPr/>
        </p:nvPicPr>
        <p:blipFill>
          <a:blip xmlns:r="http://schemas.openxmlformats.org/officeDocument/2006/relationships" r:embed="rId5"/>
          <a:srcRect/>
          <a:stretch>
            <a:fillRect/>
          </a:stretch>
        </p:blipFill>
        <p:spPr>
          <a:xfrm>
            <a:off x="-12370" y="9458895"/>
            <a:ext cx="1539384" cy="865007"/>
          </a:xfrm>
          <a:prstGeom prst="rect"/>
        </p:spPr>
      </p:pic>
      <p:sp>
        <p:nvSpPr>
          <p:cNvPr id="1048768" name="Прямоугольник 50"/>
          <p:cNvSpPr/>
          <p:nvPr/>
        </p:nvSpPr>
        <p:spPr>
          <a:xfrm>
            <a:off x="7196873" y="4098055"/>
            <a:ext cx="2555447" cy="4761269"/>
          </a:xfrm>
          <a:prstGeom prst="rect"/>
          <a:solidFill>
            <a:srgbClr val="05497C"/>
          </a:solidFill>
          <a:ln>
            <a:solidFill>
              <a:srgbClr val="0549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>
              <a:lnSpc>
                <a:spcPts val="3079"/>
              </a:lnSpc>
            </a:pPr>
            <a:endParaRPr dirty="0" sz="1800" lang="ru-RU" spc="10">
              <a:solidFill>
                <a:srgbClr val="FEFEFE"/>
              </a:solidFill>
              <a:latin typeface="Fira Sans Light"/>
            </a:endParaRPr>
          </a:p>
          <a:p>
            <a:pPr algn="ctr">
              <a:lnSpc>
                <a:spcPts val="3079"/>
              </a:lnSpc>
            </a:pPr>
            <a:r>
              <a:rPr dirty="0" sz="1800" lang="ru-RU" spc="10">
                <a:solidFill>
                  <a:srgbClr val="FEFEFE"/>
                </a:solidFill>
                <a:latin typeface="Fira Sans Light"/>
              </a:rPr>
              <a:t>Цемент</a:t>
            </a:r>
          </a:p>
          <a:p>
            <a:pPr algn="ctr">
              <a:lnSpc>
                <a:spcPts val="3079"/>
              </a:lnSpc>
            </a:pPr>
            <a:endParaRPr dirty="0" sz="1800" lang="ru-RU" spc="10">
              <a:solidFill>
                <a:srgbClr val="FEFEFE"/>
              </a:solidFill>
              <a:latin typeface="Fira Sans Light"/>
            </a:endParaRPr>
          </a:p>
          <a:p>
            <a:pPr algn="ctr">
              <a:lnSpc>
                <a:spcPts val="3079"/>
              </a:lnSpc>
            </a:pPr>
            <a:r>
              <a:rPr dirty="0" lang="ru-RU" spc="10">
                <a:solidFill>
                  <a:srgbClr val="FEFEFE"/>
                </a:solidFill>
                <a:latin typeface="Fira Sans Light"/>
              </a:rPr>
              <a:t>Нефтяной кокс</a:t>
            </a:r>
          </a:p>
          <a:p>
            <a:pPr algn="ctr">
              <a:lnSpc>
                <a:spcPts val="3079"/>
              </a:lnSpc>
            </a:pPr>
            <a:endParaRPr dirty="0" sz="1800" lang="ru-RU" spc="10">
              <a:solidFill>
                <a:srgbClr val="FEFEFE"/>
              </a:solidFill>
              <a:latin typeface="Fira Sans Light"/>
            </a:endParaRPr>
          </a:p>
          <a:p>
            <a:pPr algn="ctr">
              <a:lnSpc>
                <a:spcPts val="3079"/>
              </a:lnSpc>
            </a:pPr>
            <a:r>
              <a:rPr dirty="0" lang="ru-RU" spc="10">
                <a:solidFill>
                  <a:srgbClr val="FEFEFE"/>
                </a:solidFill>
                <a:latin typeface="Fira Sans Light"/>
              </a:rPr>
              <a:t>Добавки к строительным смесям</a:t>
            </a:r>
          </a:p>
          <a:p>
            <a:pPr algn="ctr">
              <a:lnSpc>
                <a:spcPts val="3079"/>
              </a:lnSpc>
            </a:pPr>
            <a:endParaRPr dirty="0" lang="ru-RU" spc="10">
              <a:solidFill>
                <a:srgbClr val="FEFEFE"/>
              </a:solidFill>
              <a:latin typeface="Fira Sans Light"/>
            </a:endParaRPr>
          </a:p>
          <a:p>
            <a:pPr algn="ctr">
              <a:lnSpc>
                <a:spcPts val="3079"/>
              </a:lnSpc>
            </a:pPr>
            <a:r>
              <a:rPr dirty="0" lang="ru-RU" spc="10">
                <a:solidFill>
                  <a:srgbClr val="FEFEFE"/>
                </a:solidFill>
                <a:latin typeface="Fira Sans Light"/>
              </a:rPr>
              <a:t>Пластификаторы</a:t>
            </a:r>
          </a:p>
          <a:p>
            <a:pPr algn="ctr">
              <a:lnSpc>
                <a:spcPts val="3079"/>
              </a:lnSpc>
            </a:pPr>
            <a:endParaRPr dirty="0" lang="ru-RU" spc="10">
              <a:solidFill>
                <a:srgbClr val="FEFEFE"/>
              </a:solidFill>
              <a:latin typeface="Fira Sans Light"/>
            </a:endParaRPr>
          </a:p>
          <a:p>
            <a:pPr algn="ctr">
              <a:lnSpc>
                <a:spcPts val="3079"/>
              </a:lnSpc>
            </a:pPr>
            <a:r>
              <a:rPr dirty="0" lang="ru-RU" spc="10">
                <a:solidFill>
                  <a:srgbClr val="FEFEFE"/>
                </a:solidFill>
                <a:latin typeface="Fira Sans Light"/>
              </a:rPr>
              <a:t>Другие грузы</a:t>
            </a:r>
          </a:p>
          <a:p>
            <a:pPr algn="ctr"/>
            <a:endParaRPr dirty="0" lang="ru-RU"/>
          </a:p>
        </p:txBody>
      </p:sp>
      <p:sp>
        <p:nvSpPr>
          <p:cNvPr id="1048769" name="Прямоугольник 51"/>
          <p:cNvSpPr/>
          <p:nvPr/>
        </p:nvSpPr>
        <p:spPr>
          <a:xfrm>
            <a:off x="533400" y="5268635"/>
            <a:ext cx="1482532" cy="3596651"/>
          </a:xfrm>
          <a:prstGeom prst="rect"/>
          <a:solidFill>
            <a:srgbClr val="05497C"/>
          </a:solidFill>
          <a:ln>
            <a:solidFill>
              <a:srgbClr val="0549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>
              <a:lnSpc>
                <a:spcPts val="3079"/>
              </a:lnSpc>
            </a:pPr>
            <a:r>
              <a:rPr dirty="0" sz="1800" lang="ru-RU" spc="10">
                <a:solidFill>
                  <a:srgbClr val="FEFEFE"/>
                </a:solidFill>
                <a:latin typeface="Fira Sans Light"/>
              </a:rPr>
              <a:t>Пшеница</a:t>
            </a:r>
          </a:p>
          <a:p>
            <a:pPr algn="ctr">
              <a:lnSpc>
                <a:spcPts val="3079"/>
              </a:lnSpc>
            </a:pPr>
            <a:endParaRPr dirty="0" lang="ru-RU" spc="10">
              <a:solidFill>
                <a:srgbClr val="FEFEFE"/>
              </a:solidFill>
              <a:latin typeface="Fira Sans Light"/>
            </a:endParaRPr>
          </a:p>
          <a:p>
            <a:pPr algn="ctr">
              <a:lnSpc>
                <a:spcPts val="3079"/>
              </a:lnSpc>
            </a:pPr>
            <a:r>
              <a:rPr dirty="0" sz="1800" lang="ru-RU" spc="10">
                <a:solidFill>
                  <a:srgbClr val="FEFEFE"/>
                </a:solidFill>
                <a:latin typeface="Fira Sans Light"/>
              </a:rPr>
              <a:t>Овес</a:t>
            </a:r>
          </a:p>
          <a:p>
            <a:pPr algn="ctr">
              <a:lnSpc>
                <a:spcPts val="3079"/>
              </a:lnSpc>
            </a:pPr>
            <a:endParaRPr dirty="0" lang="ru-RU" spc="10">
              <a:solidFill>
                <a:srgbClr val="FEFEFE"/>
              </a:solidFill>
              <a:latin typeface="Fira Sans Light"/>
            </a:endParaRPr>
          </a:p>
          <a:p>
            <a:pPr algn="ctr">
              <a:lnSpc>
                <a:spcPts val="3079"/>
              </a:lnSpc>
            </a:pPr>
            <a:r>
              <a:rPr dirty="0" sz="1800" lang="ru-RU" spc="10">
                <a:solidFill>
                  <a:srgbClr val="FEFEFE"/>
                </a:solidFill>
                <a:latin typeface="Fira Sans Light"/>
              </a:rPr>
              <a:t>Ячмень</a:t>
            </a:r>
          </a:p>
        </p:txBody>
      </p:sp>
      <p:sp>
        <p:nvSpPr>
          <p:cNvPr id="1048770" name="Прямоугольник 52"/>
          <p:cNvSpPr/>
          <p:nvPr/>
        </p:nvSpPr>
        <p:spPr>
          <a:xfrm>
            <a:off x="533399" y="3201813"/>
            <a:ext cx="6548267" cy="661688"/>
          </a:xfrm>
          <a:prstGeom prst="rect"/>
          <a:solidFill>
            <a:srgbClr val="FF914D"/>
          </a:solidFill>
          <a:ln>
            <a:solidFill>
              <a:srgbClr val="FF91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ru-RU"/>
          </a:p>
        </p:txBody>
      </p:sp>
      <p:sp>
        <p:nvSpPr>
          <p:cNvPr id="1048771" name="Прямоугольник 53"/>
          <p:cNvSpPr/>
          <p:nvPr/>
        </p:nvSpPr>
        <p:spPr>
          <a:xfrm>
            <a:off x="7198153" y="3201813"/>
            <a:ext cx="2555447" cy="661688"/>
          </a:xfrm>
          <a:prstGeom prst="rect"/>
          <a:solidFill>
            <a:srgbClr val="FF914D"/>
          </a:solidFill>
          <a:ln>
            <a:solidFill>
              <a:srgbClr val="FF91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dirty="0" lang="ru-RU"/>
          </a:p>
        </p:txBody>
      </p:sp>
      <p:sp>
        <p:nvSpPr>
          <p:cNvPr id="1048772" name="Прямоугольник 54"/>
          <p:cNvSpPr/>
          <p:nvPr/>
        </p:nvSpPr>
        <p:spPr>
          <a:xfrm>
            <a:off x="2135732" y="5268635"/>
            <a:ext cx="1469905" cy="3583969"/>
          </a:xfrm>
          <a:prstGeom prst="rect"/>
          <a:solidFill>
            <a:srgbClr val="05497C"/>
          </a:solidFill>
          <a:ln>
            <a:solidFill>
              <a:srgbClr val="0549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>
              <a:lnSpc>
                <a:spcPts val="3079"/>
              </a:lnSpc>
            </a:pPr>
            <a:r>
              <a:rPr dirty="0" sz="1800" lang="ru-RU" spc="10">
                <a:solidFill>
                  <a:srgbClr val="FEFEFE"/>
                </a:solidFill>
                <a:latin typeface="Fira Sans Light"/>
              </a:rPr>
              <a:t>Рапс</a:t>
            </a:r>
          </a:p>
          <a:p>
            <a:pPr algn="ctr">
              <a:lnSpc>
                <a:spcPts val="3079"/>
              </a:lnSpc>
            </a:pPr>
            <a:endParaRPr dirty="0" lang="ru-RU" spc="10">
              <a:solidFill>
                <a:srgbClr val="FEFEFE"/>
              </a:solidFill>
              <a:latin typeface="Fira Sans Light"/>
            </a:endParaRPr>
          </a:p>
          <a:p>
            <a:pPr algn="ctr">
              <a:lnSpc>
                <a:spcPts val="3079"/>
              </a:lnSpc>
            </a:pPr>
            <a:r>
              <a:rPr dirty="0" sz="1800" lang="ru-RU" spc="10">
                <a:solidFill>
                  <a:srgbClr val="FEFEFE"/>
                </a:solidFill>
                <a:latin typeface="Fira Sans Light"/>
              </a:rPr>
              <a:t>Лен</a:t>
            </a:r>
          </a:p>
          <a:p>
            <a:pPr algn="ctr">
              <a:lnSpc>
                <a:spcPts val="3079"/>
              </a:lnSpc>
            </a:pPr>
            <a:endParaRPr dirty="0" lang="ru-RU" spc="10">
              <a:solidFill>
                <a:srgbClr val="FEFEFE"/>
              </a:solidFill>
              <a:latin typeface="Fira Sans Light"/>
            </a:endParaRPr>
          </a:p>
          <a:p>
            <a:pPr algn="ctr">
              <a:lnSpc>
                <a:spcPts val="3079"/>
              </a:lnSpc>
            </a:pPr>
            <a:r>
              <a:rPr dirty="0" sz="1800" lang="ru-RU" spc="10">
                <a:solidFill>
                  <a:srgbClr val="FEFEFE"/>
                </a:solidFill>
                <a:latin typeface="Fira Sans Light"/>
              </a:rPr>
              <a:t>Соя</a:t>
            </a:r>
            <a:endParaRPr dirty="0" lang="ru-RU"/>
          </a:p>
        </p:txBody>
      </p:sp>
      <p:sp>
        <p:nvSpPr>
          <p:cNvPr id="1048773" name="TextBox 55"/>
          <p:cNvSpPr txBox="1"/>
          <p:nvPr/>
        </p:nvSpPr>
        <p:spPr>
          <a:xfrm>
            <a:off x="512570" y="3320689"/>
            <a:ext cx="6569096" cy="422808"/>
          </a:xfrm>
          <a:prstGeom prst="rect"/>
          <a:noFill/>
        </p:spPr>
        <p:txBody>
          <a:bodyPr wrap="square">
            <a:spAutoFit/>
          </a:bodyPr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b="1" dirty="0" lang="ru-RU" spc="9">
                <a:latin typeface="Fira Sans Light Bold"/>
              </a:rPr>
              <a:t>ПИЩЕВЫЕ ГРУЗЫ</a:t>
            </a:r>
            <a:endParaRPr b="1" dirty="0" lang="en-US" spc="9">
              <a:latin typeface="Fira Sans Light Bold"/>
            </a:endParaRPr>
          </a:p>
        </p:txBody>
      </p:sp>
      <p:sp>
        <p:nvSpPr>
          <p:cNvPr id="1048774" name="TextBox 56"/>
          <p:cNvSpPr txBox="1"/>
          <p:nvPr/>
        </p:nvSpPr>
        <p:spPr>
          <a:xfrm>
            <a:off x="7198549" y="3324600"/>
            <a:ext cx="2555447" cy="422808"/>
          </a:xfrm>
          <a:prstGeom prst="rect"/>
          <a:noFill/>
        </p:spPr>
        <p:txBody>
          <a:bodyPr wrap="square">
            <a:spAutoFit/>
          </a:bodyPr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b="1" dirty="0" lang="ru-RU" spc="9">
                <a:latin typeface="Fira Sans Light Bold"/>
              </a:rPr>
              <a:t>ХИМИЧЕСКИЕ ГРУЗЫ</a:t>
            </a:r>
            <a:endParaRPr b="1" dirty="0" lang="en-US" spc="9">
              <a:latin typeface="Fira Sans Light Bold"/>
            </a:endParaRPr>
          </a:p>
        </p:txBody>
      </p:sp>
      <p:sp>
        <p:nvSpPr>
          <p:cNvPr id="1048775" name="Прямоугольник 57"/>
          <p:cNvSpPr/>
          <p:nvPr/>
        </p:nvSpPr>
        <p:spPr>
          <a:xfrm>
            <a:off x="3725437" y="5289051"/>
            <a:ext cx="1475573" cy="3573635"/>
          </a:xfrm>
          <a:prstGeom prst="rect"/>
          <a:solidFill>
            <a:srgbClr val="05497C"/>
          </a:solidFill>
          <a:ln>
            <a:solidFill>
              <a:srgbClr val="0549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>
              <a:lnSpc>
                <a:spcPts val="3079"/>
              </a:lnSpc>
            </a:pPr>
            <a:r>
              <a:rPr dirty="0" sz="1800" lang="ru-RU" spc="10">
                <a:solidFill>
                  <a:srgbClr val="FEFEFE"/>
                </a:solidFill>
                <a:latin typeface="Fira Sans Light"/>
              </a:rPr>
              <a:t>Нут</a:t>
            </a:r>
          </a:p>
          <a:p>
            <a:pPr algn="ctr">
              <a:lnSpc>
                <a:spcPts val="3079"/>
              </a:lnSpc>
            </a:pPr>
            <a:endParaRPr dirty="0" lang="ru-RU" spc="10">
              <a:solidFill>
                <a:srgbClr val="FEFEFE"/>
              </a:solidFill>
              <a:latin typeface="Fira Sans Light"/>
            </a:endParaRPr>
          </a:p>
          <a:p>
            <a:pPr algn="ctr">
              <a:lnSpc>
                <a:spcPts val="3079"/>
              </a:lnSpc>
            </a:pPr>
            <a:r>
              <a:rPr dirty="0" sz="1800" lang="ru-RU" spc="10">
                <a:solidFill>
                  <a:srgbClr val="FEFEFE"/>
                </a:solidFill>
                <a:latin typeface="Fira Sans Light"/>
              </a:rPr>
              <a:t>Горох</a:t>
            </a:r>
          </a:p>
          <a:p>
            <a:pPr algn="ctr">
              <a:lnSpc>
                <a:spcPts val="3079"/>
              </a:lnSpc>
            </a:pPr>
            <a:endParaRPr dirty="0" lang="ru-RU" spc="10">
              <a:solidFill>
                <a:srgbClr val="FEFEFE"/>
              </a:solidFill>
              <a:latin typeface="Fira Sans Light"/>
            </a:endParaRPr>
          </a:p>
          <a:p>
            <a:pPr algn="ctr">
              <a:lnSpc>
                <a:spcPts val="3079"/>
              </a:lnSpc>
            </a:pPr>
            <a:r>
              <a:rPr dirty="0" sz="1800" lang="ru-RU" spc="10">
                <a:solidFill>
                  <a:srgbClr val="FEFEFE"/>
                </a:solidFill>
                <a:latin typeface="Fira Sans Light"/>
              </a:rPr>
              <a:t>Чечевица</a:t>
            </a:r>
          </a:p>
        </p:txBody>
      </p:sp>
      <p:sp>
        <p:nvSpPr>
          <p:cNvPr id="1048776" name="Прямоугольник 58"/>
          <p:cNvSpPr/>
          <p:nvPr/>
        </p:nvSpPr>
        <p:spPr>
          <a:xfrm>
            <a:off x="3725996" y="4091655"/>
            <a:ext cx="1475573" cy="969242"/>
          </a:xfrm>
          <a:prstGeom prst="rect"/>
          <a:solidFill>
            <a:srgbClr val="05497C"/>
          </a:solidFill>
          <a:ln>
            <a:solidFill>
              <a:srgbClr val="0549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r>
              <a:rPr dirty="0" sz="1600" lang="ru-RU">
                <a:latin typeface="Fira Sans Medium" panose="020B0603050000020004" pitchFamily="34" charset="0"/>
              </a:rPr>
              <a:t>ЗЕРНОБОБО-ВЫЕ</a:t>
            </a:r>
          </a:p>
        </p:txBody>
      </p:sp>
      <p:cxnSp>
        <p:nvCxnSpPr>
          <p:cNvPr id="3145747" name="Прямая соединительная линия 59"/>
          <p:cNvCxnSpPr>
            <a:cxnSpLocks/>
          </p:cNvCxnSpPr>
          <p:nvPr/>
        </p:nvCxnSpPr>
        <p:spPr>
          <a:xfrm>
            <a:off x="7251212" y="5141258"/>
            <a:ext cx="2502388" cy="0"/>
          </a:xfrm>
          <a:prstGeom prst="line"/>
          <a:ln w="38100" cap="rnd" cmpd="sng" algn="ctr">
            <a:solidFill>
              <a:schemeClr val="accent6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45748" name="Прямая соединительная линия 60"/>
          <p:cNvCxnSpPr>
            <a:cxnSpLocks/>
          </p:cNvCxnSpPr>
          <p:nvPr/>
        </p:nvCxnSpPr>
        <p:spPr>
          <a:xfrm>
            <a:off x="7251212" y="6057900"/>
            <a:ext cx="2502388" cy="0"/>
          </a:xfrm>
          <a:prstGeom prst="line"/>
          <a:ln w="38100" cap="rnd" cmpd="sng" algn="ctr">
            <a:solidFill>
              <a:schemeClr val="accent6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45749" name="Прямая соединительная линия 61"/>
          <p:cNvCxnSpPr>
            <a:cxnSpLocks/>
          </p:cNvCxnSpPr>
          <p:nvPr/>
        </p:nvCxnSpPr>
        <p:spPr>
          <a:xfrm>
            <a:off x="7251212" y="7070890"/>
            <a:ext cx="2502388" cy="0"/>
          </a:xfrm>
          <a:prstGeom prst="line"/>
          <a:ln w="38100" cap="rnd" cmpd="sng" algn="ctr">
            <a:solidFill>
              <a:schemeClr val="accent6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45750" name="Прямая соединительная линия 62"/>
          <p:cNvCxnSpPr>
            <a:cxnSpLocks/>
          </p:cNvCxnSpPr>
          <p:nvPr/>
        </p:nvCxnSpPr>
        <p:spPr>
          <a:xfrm>
            <a:off x="7251212" y="8039100"/>
            <a:ext cx="2502388" cy="0"/>
          </a:xfrm>
          <a:prstGeom prst="line"/>
          <a:ln w="38100" cap="rnd" cmpd="sng" algn="ctr">
            <a:solidFill>
              <a:schemeClr val="accent6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097187" name="Рисунок 63"/>
          <p:cNvPicPr>
            <a:picLocks noChangeAspect="1"/>
          </p:cNvPicPr>
          <p:nvPr/>
        </p:nvPicPr>
        <p:blipFill>
          <a:blip xmlns:r="http://schemas.openxmlformats.org/officeDocument/2006/relationships" r:embed="rId6"/>
          <a:stretch>
            <a:fillRect/>
          </a:stretch>
        </p:blipFill>
        <p:spPr>
          <a:xfrm>
            <a:off x="10274262" y="6291384"/>
            <a:ext cx="3374854" cy="2567940"/>
          </a:xfrm>
          <a:prstGeom prst="rect"/>
          <a:ln w="12700">
            <a:solidFill>
              <a:srgbClr val="05497C"/>
            </a:solidFill>
          </a:ln>
        </p:spPr>
      </p:pic>
      <p:sp>
        <p:nvSpPr>
          <p:cNvPr id="1048777" name="Прямоугольник 64"/>
          <p:cNvSpPr/>
          <p:nvPr/>
        </p:nvSpPr>
        <p:spPr>
          <a:xfrm>
            <a:off x="5313887" y="5289051"/>
            <a:ext cx="1772713" cy="3573635"/>
          </a:xfrm>
          <a:prstGeom prst="rect"/>
          <a:solidFill>
            <a:srgbClr val="05497C"/>
          </a:solidFill>
          <a:ln>
            <a:solidFill>
              <a:srgbClr val="0549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>
              <a:lnSpc>
                <a:spcPts val="3079"/>
              </a:lnSpc>
            </a:pPr>
            <a:r>
              <a:rPr dirty="0" lang="ru-RU" spc="10">
                <a:solidFill>
                  <a:srgbClr val="FEFEFE"/>
                </a:solidFill>
                <a:latin typeface="Fira Sans Light"/>
              </a:rPr>
              <a:t>Жом свекловичный</a:t>
            </a:r>
          </a:p>
          <a:p>
            <a:pPr algn="ctr">
              <a:lnSpc>
                <a:spcPts val="3079"/>
              </a:lnSpc>
            </a:pPr>
            <a:endParaRPr dirty="0" lang="ru-RU" spc="10">
              <a:solidFill>
                <a:srgbClr val="FEFEFE"/>
              </a:solidFill>
              <a:latin typeface="Fira Sans Light"/>
            </a:endParaRPr>
          </a:p>
          <a:p>
            <a:pPr algn="ctr">
              <a:lnSpc>
                <a:spcPts val="3079"/>
              </a:lnSpc>
            </a:pPr>
            <a:r>
              <a:rPr dirty="0" lang="ru-RU" spc="10">
                <a:solidFill>
                  <a:srgbClr val="FEFEFE"/>
                </a:solidFill>
                <a:latin typeface="Fira Sans Light"/>
              </a:rPr>
              <a:t>Шрот подсолнечный</a:t>
            </a:r>
          </a:p>
        </p:txBody>
      </p:sp>
      <p:sp>
        <p:nvSpPr>
          <p:cNvPr id="1048778" name="Прямоугольник 65"/>
          <p:cNvSpPr/>
          <p:nvPr/>
        </p:nvSpPr>
        <p:spPr>
          <a:xfrm>
            <a:off x="5316776" y="4091655"/>
            <a:ext cx="1764890" cy="969242"/>
          </a:xfrm>
          <a:prstGeom prst="rect"/>
          <a:solidFill>
            <a:srgbClr val="05497C"/>
          </a:solidFill>
          <a:ln>
            <a:solidFill>
              <a:srgbClr val="0549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r>
              <a:rPr dirty="0" sz="1600" lang="ru-RU">
                <a:latin typeface="Fira Sans Medium" panose="020B0603050000020004" pitchFamily="34" charset="0"/>
              </a:rPr>
              <a:t>ДРУГИЕ</a:t>
            </a:r>
          </a:p>
        </p:txBody>
      </p:sp>
      <p:sp>
        <p:nvSpPr>
          <p:cNvPr id="1048779" name="Прямоугольник 66"/>
          <p:cNvSpPr/>
          <p:nvPr/>
        </p:nvSpPr>
        <p:spPr>
          <a:xfrm>
            <a:off x="533399" y="4084936"/>
            <a:ext cx="1475573" cy="969242"/>
          </a:xfrm>
          <a:prstGeom prst="rect"/>
          <a:solidFill>
            <a:srgbClr val="05497C"/>
          </a:solidFill>
          <a:ln>
            <a:solidFill>
              <a:srgbClr val="0549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r>
              <a:rPr dirty="0" sz="1600" lang="ru-RU">
                <a:latin typeface="Fira Sans Medium" panose="020B0603050000020004" pitchFamily="34" charset="0"/>
              </a:rPr>
              <a:t>ЗЕРНОВЫЕ</a:t>
            </a:r>
          </a:p>
        </p:txBody>
      </p:sp>
      <p:sp>
        <p:nvSpPr>
          <p:cNvPr id="1048780" name="Прямоугольник 67"/>
          <p:cNvSpPr/>
          <p:nvPr/>
        </p:nvSpPr>
        <p:spPr>
          <a:xfrm>
            <a:off x="2130064" y="4081447"/>
            <a:ext cx="1475573" cy="969242"/>
          </a:xfrm>
          <a:prstGeom prst="rect"/>
          <a:solidFill>
            <a:srgbClr val="05497C"/>
          </a:solidFill>
          <a:ln>
            <a:solidFill>
              <a:srgbClr val="0549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r>
              <a:rPr dirty="0" sz="1600" lang="ru-RU">
                <a:latin typeface="Fira Sans Medium" panose="020B0603050000020004" pitchFamily="34" charset="0"/>
              </a:rPr>
              <a:t>МАСЛИЧНЫЕ</a:t>
            </a:r>
          </a:p>
        </p:txBody>
      </p:sp>
      <p:cxnSp>
        <p:nvCxnSpPr>
          <p:cNvPr id="3145751" name="Прямая соединительная линия 68"/>
          <p:cNvCxnSpPr>
            <a:cxnSpLocks/>
          </p:cNvCxnSpPr>
          <p:nvPr/>
        </p:nvCxnSpPr>
        <p:spPr>
          <a:xfrm>
            <a:off x="533399" y="6743700"/>
            <a:ext cx="1475573" cy="0"/>
          </a:xfrm>
          <a:prstGeom prst="line"/>
          <a:ln w="38100" cap="rnd" cmpd="sng" algn="ctr">
            <a:solidFill>
              <a:schemeClr val="accent6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45752" name="Прямая соединительная линия 69"/>
          <p:cNvCxnSpPr>
            <a:cxnSpLocks/>
          </p:cNvCxnSpPr>
          <p:nvPr/>
        </p:nvCxnSpPr>
        <p:spPr>
          <a:xfrm>
            <a:off x="540359" y="7505700"/>
            <a:ext cx="1475573" cy="0"/>
          </a:xfrm>
          <a:prstGeom prst="line"/>
          <a:ln w="38100" cap="rnd" cmpd="sng" algn="ctr">
            <a:solidFill>
              <a:schemeClr val="accent6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45753" name="Прямая соединительная линия 70"/>
          <p:cNvCxnSpPr>
            <a:cxnSpLocks/>
          </p:cNvCxnSpPr>
          <p:nvPr/>
        </p:nvCxnSpPr>
        <p:spPr>
          <a:xfrm>
            <a:off x="2130064" y="6743700"/>
            <a:ext cx="1475573" cy="0"/>
          </a:xfrm>
          <a:prstGeom prst="line"/>
          <a:ln w="38100" cap="rnd" cmpd="sng" algn="ctr">
            <a:solidFill>
              <a:schemeClr val="accent6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45754" name="Прямая соединительная линия 71"/>
          <p:cNvCxnSpPr>
            <a:cxnSpLocks/>
          </p:cNvCxnSpPr>
          <p:nvPr/>
        </p:nvCxnSpPr>
        <p:spPr>
          <a:xfrm>
            <a:off x="2130063" y="7505700"/>
            <a:ext cx="1475573" cy="0"/>
          </a:xfrm>
          <a:prstGeom prst="line"/>
          <a:ln w="38100" cap="rnd" cmpd="sng" algn="ctr">
            <a:solidFill>
              <a:schemeClr val="accent6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45755" name="Прямая соединительная линия 72"/>
          <p:cNvCxnSpPr>
            <a:cxnSpLocks/>
          </p:cNvCxnSpPr>
          <p:nvPr/>
        </p:nvCxnSpPr>
        <p:spPr>
          <a:xfrm>
            <a:off x="3725437" y="6743700"/>
            <a:ext cx="1475573" cy="0"/>
          </a:xfrm>
          <a:prstGeom prst="line"/>
          <a:ln w="38100" cap="rnd" cmpd="sng" algn="ctr">
            <a:solidFill>
              <a:schemeClr val="accent6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45756" name="Прямая соединительная линия 73"/>
          <p:cNvCxnSpPr>
            <a:cxnSpLocks/>
          </p:cNvCxnSpPr>
          <p:nvPr/>
        </p:nvCxnSpPr>
        <p:spPr>
          <a:xfrm>
            <a:off x="3725436" y="7503459"/>
            <a:ext cx="1475573" cy="0"/>
          </a:xfrm>
          <a:prstGeom prst="line"/>
          <a:ln w="38100" cap="rnd" cmpd="sng" algn="ctr">
            <a:solidFill>
              <a:schemeClr val="accent6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45757" name="Прямая соединительная линия 74"/>
          <p:cNvCxnSpPr>
            <a:cxnSpLocks/>
          </p:cNvCxnSpPr>
          <p:nvPr/>
        </p:nvCxnSpPr>
        <p:spPr>
          <a:xfrm>
            <a:off x="5315331" y="7077610"/>
            <a:ext cx="1767779" cy="0"/>
          </a:xfrm>
          <a:prstGeom prst="line"/>
          <a:ln w="38100" cap="rnd" cmpd="sng" algn="ctr">
            <a:solidFill>
              <a:schemeClr val="accent6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lastClr="000000" val="windowText"/>
      </a:dk1>
      <a:lt1>
        <a:sysClr lastClr="FFFFFF" val="window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Properties xmlns="http://schemas.openxmlformats.org/officeDocument/2006/extended-properties">
  <Application>Microsoft Office PowerPoint</Application>
  <ScaleCrop>0</ScaleCrop>
  <LinksUpToDate>0</LinksUpToDate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title>Комплексный сервис «Evropac»</dc:title>
  <dc:creator>Иван Кошелев</dc:creator>
  <cp:lastModifiedBy>S. M.</cp:lastModifiedBy>
  <dcterms:created xsi:type="dcterms:W3CDTF">2006-08-15T16:00:00Z</dcterms:created>
  <dcterms:modified xsi:type="dcterms:W3CDTF">2022-05-22T09:33:27Z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98d294b90cde4be08b540fe060c61536</vt:lpwstr>
  </property>
</Properties>
</file>