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72" r:id="rId2"/>
    <p:sldId id="3115" r:id="rId3"/>
    <p:sldId id="3151" r:id="rId4"/>
    <p:sldId id="3110" r:id="rId5"/>
    <p:sldId id="3150" r:id="rId6"/>
    <p:sldId id="3145" r:id="rId7"/>
    <p:sldId id="3152" r:id="rId8"/>
    <p:sldId id="3153" r:id="rId9"/>
    <p:sldId id="3148" r:id="rId10"/>
  </p:sldIdLst>
  <p:sldSz cx="12858750" cy="7232650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084"/>
    <a:srgbClr val="FBBF09"/>
    <a:srgbClr val="1CB7F1"/>
    <a:srgbClr val="0170C1"/>
    <a:srgbClr val="006AB6"/>
    <a:srgbClr val="8ED7F1"/>
    <a:srgbClr val="D52C0A"/>
    <a:srgbClr val="535353"/>
    <a:srgbClr val="30B9C3"/>
    <a:srgbClr val="15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73" d="100"/>
          <a:sy n="73" d="100"/>
        </p:scale>
        <p:origin x="762" y="7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8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2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200" y="0"/>
            <a:ext cx="1733550" cy="709542"/>
          </a:xfrm>
          <a:prstGeom prst="rect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549"/>
            <a:ext cx="12939020" cy="7278199"/>
          </a:xfrm>
          <a:prstGeom prst="rect">
            <a:avLst/>
          </a:prstGeom>
        </p:spPr>
      </p:pic>
      <p:sp>
        <p:nvSpPr>
          <p:cNvPr id="104" name="TextBox 10"/>
          <p:cNvSpPr txBox="1"/>
          <p:nvPr/>
        </p:nvSpPr>
        <p:spPr>
          <a:xfrm>
            <a:off x="589806" y="4944547"/>
            <a:ext cx="1071030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kk-KZ" altLang="zh-CN" sz="3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Роль Казахстана в мировом рынке продуктов</a:t>
            </a:r>
            <a:endParaRPr lang="zh-CN" altLang="en-US" sz="3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717323" y="6390586"/>
            <a:ext cx="1073313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k-KZ" altLang="zh-CN" sz="2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Есенеев Е</a:t>
            </a:r>
            <a:r>
              <a:rPr lang="ru-RU" altLang="zh-CN" sz="2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.Е. – Директор Департамента АПК и пищевой промышленности НПП РК «</a:t>
            </a:r>
            <a:r>
              <a:rPr lang="ru-RU" altLang="zh-CN" sz="2000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Атамекен</a:t>
            </a:r>
            <a:r>
              <a:rPr lang="ru-RU" altLang="zh-CN" sz="2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»</a:t>
            </a:r>
            <a:endParaRPr lang="en-US" altLang="zh-CN" sz="20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ource Han Sans ExtraLight" panose="020B02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68735" y="5482708"/>
            <a:ext cx="8637983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k-KZ" altLang="zh-CN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Собственный путь развития</a:t>
            </a:r>
            <a:endParaRPr lang="en-US" altLang="zh-CN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79" y="0"/>
            <a:ext cx="10851624" cy="7232650"/>
          </a:xfrm>
          <a:prstGeom prst="parallelogram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"/>
          <a:stretch/>
        </p:blipFill>
        <p:spPr>
          <a:xfrm>
            <a:off x="-2211585" y="0"/>
            <a:ext cx="9501989" cy="7232650"/>
          </a:xfrm>
          <a:prstGeom prst="parallelogram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63" y="-200099"/>
            <a:ext cx="9641626" cy="723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1820863" y="303957"/>
            <a:ext cx="896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Увеличение</a:t>
            </a:r>
            <a:r>
              <a:rPr lang="kk-KZ" sz="320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стоимости продуктов питания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9731" r="-280" b="10745"/>
          <a:stretch/>
        </p:blipFill>
        <p:spPr>
          <a:xfrm>
            <a:off x="6736" y="0"/>
            <a:ext cx="12852014" cy="72292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6687" y="327899"/>
            <a:ext cx="1224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Обеспечения внутреннего рынка и экспорт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3" y="1744117"/>
            <a:ext cx="10636956" cy="52569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37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/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9579" y="231949"/>
            <a:ext cx="1161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Органическая продукция – современный тренд успеха 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593" y="-14500"/>
            <a:ext cx="9643533" cy="7232650"/>
          </a:xfrm>
          <a:prstGeom prst="parallelogram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370" r="635" b="-370"/>
          <a:stretch/>
        </p:blipFill>
        <p:spPr>
          <a:xfrm>
            <a:off x="5608555" y="-14500"/>
            <a:ext cx="9533788" cy="7232650"/>
          </a:xfrm>
          <a:prstGeom prst="parallelogram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015" y="231949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Здоровое питание как образ жизни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t="14000" r="906" b="6476"/>
          <a:stretch/>
        </p:blipFill>
        <p:spPr>
          <a:xfrm>
            <a:off x="-123354" y="-9993"/>
            <a:ext cx="12982103" cy="730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863" y="303957"/>
            <a:ext cx="948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Преимущества Казахстана в животноводстве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001" y="3833870"/>
            <a:ext cx="7272807" cy="4796483"/>
          </a:xfrm>
          <a:prstGeom prst="parallelogram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441" y="0"/>
            <a:ext cx="8022443" cy="3750112"/>
          </a:xfrm>
          <a:prstGeom prst="parallelogram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63" y="0"/>
            <a:ext cx="13090296" cy="7199663"/>
          </a:xfrm>
          <a:prstGeom prst="parallelogram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1023" y="230544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Роль государства в развитии АПК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85" r="96308">
                        <a14:backgroundMark x1="41769" y1="47626" x2="41769" y2="47626"/>
                        <a14:backgroundMark x1="51231" y1="49065" x2="34846" y2="4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" y="1038086"/>
            <a:ext cx="6084102" cy="65053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0" r="96462">
                        <a14:backgroundMark x1="62462" y1="48417" x2="62462" y2="48417"/>
                        <a14:backgroundMark x1="54769" y1="46691" x2="37923" y2="4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9" y="1134632"/>
            <a:ext cx="6013050" cy="64293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906914" y="3952425"/>
            <a:ext cx="2384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11508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Монголия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49547" y="3936798"/>
            <a:ext cx="231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11508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Казахстан</a:t>
            </a:r>
            <a:endParaRPr lang="ru-RU" sz="4000" dirty="0">
              <a:solidFill>
                <a:srgbClr val="115084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926"/>
          <a:stretch/>
        </p:blipFill>
        <p:spPr>
          <a:xfrm>
            <a:off x="0" y="0"/>
            <a:ext cx="12858044" cy="72326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0943" y="159941"/>
            <a:ext cx="735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Долгосрочный план развитии АПК</a:t>
            </a:r>
            <a:endParaRPr lang="ru-RU" sz="3200" dirty="0">
              <a:ln w="1905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2413532" y="5920581"/>
            <a:ext cx="8031687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kk-KZ" altLang="zh-CN" sz="6600" dirty="0" smtClean="0">
                <a:solidFill>
                  <a:srgbClr val="11508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Спасибо за внимание!</a:t>
            </a:r>
            <a:endParaRPr lang="zh-CN" altLang="en-US" sz="6600" dirty="0">
              <a:solidFill>
                <a:srgbClr val="115084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9" y="375965"/>
            <a:ext cx="3312368" cy="170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30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FFC000"/>
      </a:accent2>
      <a:accent3>
        <a:srgbClr val="3F3F3F"/>
      </a:accent3>
      <a:accent4>
        <a:srgbClr val="FFC000"/>
      </a:accent4>
      <a:accent5>
        <a:srgbClr val="3F3F3F"/>
      </a:accent5>
      <a:accent6>
        <a:srgbClr val="FFC000"/>
      </a:accent6>
      <a:hlink>
        <a:srgbClr val="3F3F3F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Произвольный</PresentationFormat>
  <Paragraphs>19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Agency FB</vt:lpstr>
      <vt:lpstr>Arial</vt:lpstr>
      <vt:lpstr>Calibri</vt:lpstr>
      <vt:lpstr>Calibri Light</vt:lpstr>
      <vt:lpstr>Source Han Sans ExtraLight</vt:lpstr>
      <vt:lpstr>1_自定义设计方案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2022-04-19T11:08:17Z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