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" name="Group 7" hidden="0"/>
          <p:cNvGrpSpPr/>
          <p:nvPr isPhoto="0" userDrawn="0"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32" name="Straight Connector 31" hidden="0"/>
            <p:cNvCxnSpPr>
              <a:cxnSpLocks/>
            </p:cNvCxnSpPr>
            <p:nvPr isPhoto="0" userDrawn="0"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 hidden="0"/>
            <p:cNvCxnSpPr>
              <a:cxnSpLocks/>
            </p:cNvCxnSpPr>
            <p:nvPr isPhoto="0" userDrawn="0"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 hidden="0"/>
            <p:cNvSpPr/>
            <p:nvPr isPhoto="0" userDrawn="0"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 hidden="0"/>
            <p:cNvSpPr/>
            <p:nvPr isPhoto="0" userDrawn="0"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 hidden="0"/>
            <p:cNvSpPr/>
            <p:nvPr isPhoto="0" userDrawn="0"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 hidden="0"/>
            <p:cNvSpPr/>
            <p:nvPr isPhoto="0" userDrawn="0"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 hidden="0"/>
            <p:cNvSpPr/>
            <p:nvPr isPhoto="0" userDrawn="0"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 hidden="0"/>
            <p:cNvSpPr/>
            <p:nvPr isPhoto="0" userDrawn="0"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 hidden="0"/>
            <p:cNvSpPr/>
            <p:nvPr isPhoto="0" userDrawn="0"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 hidden="0"/>
            <p:cNvSpPr/>
            <p:nvPr isPhoto="0" userDrawn="0"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  <p:sp>
        <p:nvSpPr>
          <p:cNvPr id="20" name="TextBox 19" hidden="0"/>
          <p:cNvSpPr txBox="1"/>
          <p:nvPr isPhoto="0" userDrawn="0"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2" name="TextBox 21" hidden="0"/>
          <p:cNvSpPr txBox="1"/>
          <p:nvPr isPhoto="0" userDrawn="0"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карточки имен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  <p:sp>
        <p:nvSpPr>
          <p:cNvPr id="24" name="TextBox 23" hidden="0"/>
          <p:cNvSpPr txBox="1"/>
          <p:nvPr isPhoto="0" userDrawn="0"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 hidden="0"/>
          <p:cNvSpPr txBox="1"/>
          <p:nvPr isPhoto="0" userDrawn="0"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Истина или ложь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" name="Group 7" hidden="0"/>
          <p:cNvGrpSpPr/>
          <p:nvPr isPhoto="0" userDrawn="0"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20" name="Straight Connector 19" hidden="0"/>
            <p:cNvCxnSpPr>
              <a:cxnSpLocks/>
            </p:cNvCxnSpPr>
            <p:nvPr isPhoto="0" userDrawn="0"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 hidden="0"/>
            <p:cNvCxnSpPr>
              <a:cxnSpLocks/>
            </p:cNvCxnSpPr>
            <p:nvPr isPhoto="0" userDrawn="0"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 hidden="0"/>
            <p:cNvSpPr/>
            <p:nvPr isPhoto="0" userDrawn="0"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 hidden="0"/>
            <p:cNvSpPr/>
            <p:nvPr isPhoto="0" userDrawn="0"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 hidden="0"/>
            <p:cNvSpPr/>
            <p:nvPr isPhoto="0" userDrawn="0"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 hidden="0"/>
            <p:cNvSpPr/>
            <p:nvPr isPhoto="0" userDrawn="0"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 hidden="0"/>
            <p:cNvSpPr/>
            <p:nvPr isPhoto="0" userDrawn="0"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 hidden="0"/>
            <p:cNvSpPr/>
            <p:nvPr isPhoto="0" userDrawn="0"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 hidden="0"/>
            <p:cNvSpPr/>
            <p:nvPr isPhoto="0" userDrawn="0"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 hidden="0"/>
            <p:cNvSpPr/>
            <p:nvPr isPhoto="0" userDrawn="0"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6AEBA7-0C2A-4755-A05F-88E28B3C9CCA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D32C3E4-90B7-43BA-A0B0-17B02235304C}" type="slidenum">
              <a:rPr lang="ru-RU"/>
              <a:t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0"/>
          <p:cNvSpPr>
            <a:spLocks noGrp="1"/>
          </p:cNvSpPr>
          <p:nvPr isPhoto="0" userDrawn="0">
            <p:ph type="title" hasCustomPrompt="0"/>
          </p:nvPr>
        </p:nvSpPr>
        <p:spPr bwMode="auto"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Индустрия.</a:t>
            </a:r>
            <a:br>
              <a:rPr lang="ru-RU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Молочный завод будущего.</a:t>
            </a: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 hidden="0"/>
          <p:cNvSpPr txBox="1"/>
          <p:nvPr isPhoto="0" userDrawn="0"/>
        </p:nvSpPr>
        <p:spPr bwMode="auto">
          <a:xfrm>
            <a:off x="4803648" y="5815584"/>
            <a:ext cx="715612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Андрей Владимирович Шилов</a:t>
            </a:r>
            <a:endParaRPr/>
          </a:p>
          <a:p>
            <a:pPr algn="r"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Генеральный директор ООО «Пречистенский молочный продукт»</a:t>
            </a:r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Объект 8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677334" y="2031550"/>
            <a:ext cx="6939202" cy="37840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Историческая география поставок ингредиентов на примере сырья для производства сыра </a:t>
            </a: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моцарелла</a:t>
            </a: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/>
          </a:p>
        </p:txBody>
      </p:sp>
      <p:pic>
        <p:nvPicPr>
          <p:cNvPr id="4" name="Объект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975644" y="1681018"/>
            <a:ext cx="8298358" cy="46678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Измененная </a:t>
            </a: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география поставок ингредиентов </a:t>
            </a: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после переломного момента 24 февраля 2022 года.</a:t>
            </a:r>
            <a:endParaRPr lang="ru-RU" sz="2400"/>
          </a:p>
        </p:txBody>
      </p:sp>
      <p:pic>
        <p:nvPicPr>
          <p:cNvPr id="4" name="Объект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872836" y="1641764"/>
            <a:ext cx="8401166" cy="4725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>
                <a:solidFill>
                  <a:schemeClr val="accent2">
                    <a:lumMod val="75000"/>
                  </a:schemeClr>
                </a:solidFill>
              </a:rPr>
              <a:t>Консолидация производства: от логистики через процессинг на склад.</a:t>
            </a:r>
            <a:endParaRPr/>
          </a:p>
        </p:txBody>
      </p:sp>
      <p:pic>
        <p:nvPicPr>
          <p:cNvPr id="4" name="Объект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563034" y="1795318"/>
            <a:ext cx="3884467" cy="25896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715001" y="1795318"/>
            <a:ext cx="3917374" cy="26109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294012" y="4010889"/>
            <a:ext cx="3519055" cy="26392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7" name="TextBox 6" hidden="0"/>
          <p:cNvSpPr txBox="1"/>
          <p:nvPr isPhoto="0" userDrawn="0"/>
        </p:nvSpPr>
        <p:spPr bwMode="auto">
          <a:xfrm>
            <a:off x="474706" y="4384963"/>
            <a:ext cx="2723769" cy="2554545"/>
          </a:xfrm>
          <a:prstGeom prst="rect">
            <a:avLst/>
          </a:prstGeom>
          <a:noFill/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Усложнение логистики</a:t>
            </a:r>
            <a:endParaRPr/>
          </a:p>
          <a:p>
            <a:pPr>
              <a:defRPr/>
            </a:pP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предполагает за собой </a:t>
            </a:r>
            <a:endParaRPr/>
          </a:p>
          <a:p>
            <a:pPr>
              <a:defRPr/>
            </a:pP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увеличение текущего объема поставляемого сырья. От единичных лотов 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к контейнерным 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партиям, с 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увеличением 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производственных мощностей.</a:t>
            </a:r>
            <a:endParaRPr/>
          </a:p>
          <a:p>
            <a:pPr>
              <a:defRPr/>
            </a:pPr>
            <a:endParaRPr lang="ru-RU" sz="16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>
                <a:solidFill>
                  <a:schemeClr val="accent2">
                    <a:lumMod val="75000"/>
                  </a:schemeClr>
                </a:solidFill>
              </a:rPr>
              <a:t>Производство будущего – миллион направлений развития.</a:t>
            </a:r>
            <a:endParaRPr/>
          </a:p>
        </p:txBody>
      </p:sp>
      <p:pic>
        <p:nvPicPr>
          <p:cNvPr id="7" name="Объект 6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6433899" y="1930400"/>
            <a:ext cx="2481502" cy="19076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8" name="Рисунок 7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50717" y="1930400"/>
            <a:ext cx="5756564" cy="38339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Рисунок 8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433899" y="3903235"/>
            <a:ext cx="2481502" cy="18611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Переломный момент.</a:t>
            </a:r>
            <a:br>
              <a:rPr lang="ru-RU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24 февраля 2022 года.</a:t>
            </a:r>
            <a:endParaRPr/>
          </a:p>
        </p:txBody>
      </p:sp>
      <p:pic>
        <p:nvPicPr>
          <p:cNvPr id="4" name="Объект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766889" y="2046288"/>
            <a:ext cx="2911077" cy="38814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791869" y="3437082"/>
            <a:ext cx="5305933" cy="29497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891645" y="998641"/>
            <a:ext cx="3918200" cy="39133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Удар по всем отраслям: секторальные санкции против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РФ.</a:t>
            </a: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77334" y="1930400"/>
            <a:ext cx="8596668" cy="3880773"/>
          </a:xfrm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Банки</a:t>
            </a:r>
            <a:endParaRPr/>
          </a:p>
          <a:p>
            <a:pPr>
              <a:defRPr/>
            </a:pP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Частичное (пока) отключение от SWIFT и заморозка резервов ЦБ</a:t>
            </a:r>
            <a:endParaRPr/>
          </a:p>
          <a:p>
            <a:pPr>
              <a:defRPr/>
            </a:pP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Инвестиции</a:t>
            </a:r>
            <a:endParaRPr/>
          </a:p>
          <a:p>
            <a:pPr>
              <a:defRPr/>
            </a:pP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Технологическая 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изоляция</a:t>
            </a:r>
            <a:endParaRPr/>
          </a:p>
          <a:p>
            <a:pPr>
              <a:defRPr/>
            </a:pP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Персональные санкции</a:t>
            </a:r>
            <a:endParaRPr/>
          </a:p>
          <a:p>
            <a:pPr>
              <a:defRPr/>
            </a:pP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Всемирная «отмена России»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TextBox 3" hidden="0"/>
          <p:cNvSpPr txBox="1"/>
          <p:nvPr isPhoto="0" userDrawn="0"/>
        </p:nvSpPr>
        <p:spPr bwMode="auto">
          <a:xfrm>
            <a:off x="4478483" y="3138055"/>
            <a:ext cx="4551217" cy="32932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/>
              <a:t>Основные рекомендации:</a:t>
            </a:r>
            <a:endParaRPr/>
          </a:p>
          <a:p>
            <a:pPr>
              <a:defRPr/>
            </a:pPr>
            <a:r>
              <a:rPr lang="ru-RU" sz="1600"/>
              <a:t> </a:t>
            </a:r>
            <a:r>
              <a:rPr lang="ru-RU" sz="1600"/>
              <a:t>— Ориентироваться на внутреннего потребителя.</a:t>
            </a:r>
            <a:endParaRPr/>
          </a:p>
          <a:p>
            <a:pPr>
              <a:defRPr/>
            </a:pPr>
            <a:r>
              <a:rPr lang="ru-RU" sz="1600"/>
              <a:t>— Заботиться о своих кадрах, в первую очередь материально и психологически.</a:t>
            </a:r>
            <a:endParaRPr/>
          </a:p>
          <a:p>
            <a:pPr>
              <a:defRPr/>
            </a:pPr>
            <a:r>
              <a:rPr lang="ru-RU" sz="1600"/>
              <a:t>— Пользоваться любыми мерами господдержки.</a:t>
            </a:r>
            <a:endParaRPr/>
          </a:p>
          <a:p>
            <a:pPr>
              <a:defRPr/>
            </a:pPr>
            <a:r>
              <a:rPr lang="ru-RU" sz="1600"/>
              <a:t>— Немедленно осваивать возможности, связанные с международными рынками в Латиноамериканском и Азиатском регионах.</a:t>
            </a:r>
            <a:endParaRPr/>
          </a:p>
          <a:p>
            <a:pPr>
              <a:defRPr/>
            </a:pPr>
            <a:r>
              <a:rPr lang="ru-RU" sz="1600"/>
              <a:t>— Отойти от традиционных коммерческих моделей в пользу креативных решений, не бояться смелых инициатив.</a:t>
            </a:r>
            <a:endParaRPr lang="ru-RU" sz="1600"/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8477" y="4430659"/>
            <a:ext cx="2992583" cy="19950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В 2022 году более 500 иностранных компаний решили приостановить деятельность или вовсе уйти из России.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77334" y="2160589"/>
            <a:ext cx="7957511" cy="3880773"/>
          </a:xfrm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В секторе 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продукты и напитки это 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компании: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Diageo (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марки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Guinness, Johnnie Walker, Smirnoff, Baileys, Captain Morgan), Brown-Forman (Jack Daniel's,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Finlandia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) Budweiser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Budvar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, Coca-Cola, Fanta, Sprite, PepsiCo, Schweppes,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BonAqua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, Aqua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Minerale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Velkopopovick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Kozel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, Pilsner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Urquell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, Bernard,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Gambrinus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Staropramen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Pernod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Ricard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Chivas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 Regal, Jameson, Ballantine’s, Absolut, Havana Club, Fazer, Carlsberg,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Valio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Paulig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, Pulpy, Rich, J7, «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Моя семья», «Добрый», «Русский дар», «Любимый», «Я», «Фруктовый сад», «Чудо», «Домик в деревне», «Веселый молочник», «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Агуша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»,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Mountain dew, Adrenaline Rush, Lipton, Heineken,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Mondelez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, Mars (Snickers, Twix, Bounty, Milky Way, Orbit, Whiskas 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и 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Pedigree),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Lindt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, Brooke Bond, «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Инмарко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»,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Winston, Imperial Brands, Davidoff, Richmond, Philip Morris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/>
          </a:p>
          <a:p>
            <a:pPr marL="0" indent="0">
              <a:buNone/>
              <a:defRPr/>
            </a:pP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Компании 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прекратили экспорт и поставили на паузу работу своих фабрик в России (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Coca-Cola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 — только части фабрик). Некоторые компании закрывают на время некоторые направления, но оставляют другие (холдинг 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PepsiCo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 и 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Danone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 продолжат производить детское питание и молочные продукты). Другие отказываются от инвестиций и рекламы, но продолжают экспорт товаров (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Nestle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/>
          </a:p>
        </p:txBody>
      </p:sp>
      <p:pic>
        <p:nvPicPr>
          <p:cNvPr id="7" name="Рисунок 6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634845" y="1786517"/>
            <a:ext cx="3242924" cy="24321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Немного истории. Классический сыродельный </a:t>
            </a: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завод </a:t>
            </a:r>
            <a:r>
              <a:rPr lang="en-US" sz="2800">
                <a:solidFill>
                  <a:schemeClr val="accent2">
                    <a:lumMod val="75000"/>
                  </a:schemeClr>
                </a:solidFill>
              </a:rPr>
              <a:t>XVIII</a:t>
            </a: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2800">
                <a:solidFill>
                  <a:schemeClr val="accent2">
                    <a:lumMod val="75000"/>
                  </a:schemeClr>
                </a:solidFill>
              </a:rPr>
              <a:t>XIX </a:t>
            </a: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460916" y="1857664"/>
            <a:ext cx="3619418" cy="28701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217986" y="1857664"/>
            <a:ext cx="5056016" cy="3792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6" name="TextBox 5" hidden="0"/>
          <p:cNvSpPr txBox="1"/>
          <p:nvPr isPhoto="0" userDrawn="0"/>
        </p:nvSpPr>
        <p:spPr bwMode="auto">
          <a:xfrm>
            <a:off x="554450" y="4862945"/>
            <a:ext cx="3432350" cy="323165"/>
          </a:xfrm>
          <a:prstGeom prst="rect">
            <a:avLst/>
          </a:prstGeom>
          <a:noFill/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500" b="1">
                <a:solidFill>
                  <a:schemeClr val="accent2">
                    <a:lumMod val="50000"/>
                  </a:schemeClr>
                </a:solidFill>
              </a:rPr>
              <a:t>1815 </a:t>
            </a:r>
            <a:r>
              <a:rPr lang="ru-RU" sz="1500" b="1">
                <a:solidFill>
                  <a:schemeClr val="accent2">
                    <a:lumMod val="50000"/>
                  </a:schemeClr>
                </a:solidFill>
              </a:rPr>
              <a:t>год, сыроварня в Швейцарии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 hidden="0"/>
          <p:cNvSpPr txBox="1"/>
          <p:nvPr isPhoto="0" userDrawn="0"/>
        </p:nvSpPr>
        <p:spPr bwMode="auto">
          <a:xfrm>
            <a:off x="675409" y="554274"/>
            <a:ext cx="6868391" cy="553998"/>
          </a:xfrm>
          <a:prstGeom prst="rect">
            <a:avLst/>
          </a:prstGeom>
          <a:noFill/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500" b="1">
                <a:solidFill>
                  <a:schemeClr val="accent2">
                    <a:lumMod val="50000"/>
                  </a:schemeClr>
                </a:solidFill>
              </a:rPr>
              <a:t>Николай Верещагин, брат известного художника, ещё при Александре II развернул масштабное производство сыра в России:</a:t>
            </a:r>
            <a:endParaRPr/>
          </a:p>
        </p:txBody>
      </p:sp>
      <p:pic>
        <p:nvPicPr>
          <p:cNvPr id="9" name="Рисунок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68928" y="1219017"/>
            <a:ext cx="4748645" cy="26199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10" name="TextBox 9" hidden="0"/>
          <p:cNvSpPr txBox="1"/>
          <p:nvPr isPhoto="0" userDrawn="0"/>
        </p:nvSpPr>
        <p:spPr bwMode="auto">
          <a:xfrm>
            <a:off x="675409" y="3949704"/>
            <a:ext cx="8956964" cy="2169825"/>
          </a:xfrm>
          <a:prstGeom prst="rect">
            <a:avLst/>
          </a:prstGeom>
          <a:noFill/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500" b="1">
                <a:solidFill>
                  <a:schemeClr val="accent2">
                    <a:lumMod val="50000"/>
                  </a:schemeClr>
                </a:solidFill>
              </a:rPr>
              <a:t>В 1866 году на средства ВЭО открыл первую в России артельную крестьянскую сыроварню в Тверском уезде, затем на ссуды земства и ВЭО — ещё несколько под Тверью и под Рыбинском (совместно с В. И. </a:t>
            </a:r>
            <a:r>
              <a:rPr lang="ru-RU" sz="1500" b="1">
                <a:solidFill>
                  <a:schemeClr val="accent2">
                    <a:lumMod val="50000"/>
                  </a:schemeClr>
                </a:solidFill>
              </a:rPr>
              <a:t>Бландовым</a:t>
            </a:r>
            <a:r>
              <a:rPr lang="ru-RU" sz="1500" b="1">
                <a:solidFill>
                  <a:schemeClr val="accent2">
                    <a:lumMod val="50000"/>
                  </a:schemeClr>
                </a:solidFill>
              </a:rPr>
              <a:t>), где начали готовить швейцарский и голландский сыры</a:t>
            </a:r>
            <a:r>
              <a:rPr lang="ru-RU" sz="1500" b="1">
                <a:solidFill>
                  <a:schemeClr val="accent2">
                    <a:lumMod val="50000"/>
                  </a:schemeClr>
                </a:solidFill>
              </a:rPr>
              <a:t>. </a:t>
            </a:r>
            <a:br>
              <a:rPr lang="ru-RU" sz="1500" b="1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500" b="1">
                <a:solidFill>
                  <a:schemeClr val="accent2">
                    <a:lumMod val="50000"/>
                  </a:schemeClr>
                </a:solidFill>
              </a:rPr>
              <a:t>В следующем десятилетии наладил производство английского сыра чеддер на собственных сыроварнях. Получил за него высшие награды на международных выставках в Великобритании в 1878, 1879, 1880 годах и в России. Освоил выпуск французских сыров и «нормандского масла». Швейцарский сыр готовился под Тверью, голландский — под Рыбинском.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Современный агрохолдинг</a:t>
            </a:r>
            <a:endParaRPr/>
          </a:p>
        </p:txBody>
      </p:sp>
      <p:pic>
        <p:nvPicPr>
          <p:cNvPr id="4" name="Объект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2361994" y="1350097"/>
            <a:ext cx="5227348" cy="52273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Одна из возможных дальнейших альтернатив развития производства в </a:t>
            </a: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России.</a:t>
            </a:r>
            <a:endParaRPr lang="ru-RU" sz="2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«Сборочное» производства сыра из полуфабрикатного сырья: 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кальята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 обезжиренная, масло сливочное, казеин сычужный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. ООО «Пречистенский молочный продукт» и 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моцарелла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HoReCa</a:t>
            </a:r>
            <a:r>
              <a:rPr lang="en-US" sz="1600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</a:rPr>
              <a:t>– нетрадиционные традиции.</a:t>
            </a:r>
            <a:endParaRPr lang="ru-RU" sz="16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669957" y="3156239"/>
            <a:ext cx="3370118" cy="25275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10491" y="3156239"/>
            <a:ext cx="2436170" cy="32444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379818" y="3156239"/>
            <a:ext cx="2156981" cy="32444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Формула современного </a:t>
            </a: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сыра: </a:t>
            </a: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молочный жир </a:t>
            </a: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казеиновый белок </a:t>
            </a: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+ душа сыровара.</a:t>
            </a:r>
            <a:endParaRPr/>
          </a:p>
        </p:txBody>
      </p:sp>
      <p:pic>
        <p:nvPicPr>
          <p:cNvPr id="4" name="Объект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462776" y="2057885"/>
            <a:ext cx="2734661" cy="36420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258180" y="1930400"/>
            <a:ext cx="3587812" cy="20181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906736" y="2057885"/>
            <a:ext cx="2428009" cy="36420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7" name="Рисунок 6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3258180" y="4050251"/>
            <a:ext cx="3576521" cy="18621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Грань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рань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Глянец">
      <a:fillStyleLst>
        <a:solidFill>
          <a:schemeClr val="phClr"/>
        </a:solidFill>
        <a:gradFill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R7-Office/7.0.1.62</Application>
  <DocSecurity>0</DocSecurity>
  <PresentationFormat>Широкоэкранный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Индустрия. Молочный завод будущего.</dc:title>
  <dc:subject/>
  <dc:creator>Olga Pokrovskaya</dc:creator>
  <cp:keywords/>
  <dc:description/>
  <dc:identifier/>
  <dc:language/>
  <cp:lastModifiedBy>Екатерина Захарова</cp:lastModifiedBy>
  <cp:revision>35</cp:revision>
  <dcterms:created xsi:type="dcterms:W3CDTF">2022-05-11T14:49:26Z</dcterms:created>
  <dcterms:modified xsi:type="dcterms:W3CDTF">2022-05-16T19:18:03Z</dcterms:modified>
  <cp:category/>
  <cp:contentStatus/>
  <cp:version/>
</cp:coreProperties>
</file>