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9647" r:id="rId2"/>
    <p:sldId id="29679" r:id="rId3"/>
    <p:sldId id="29640" r:id="rId4"/>
    <p:sldId id="29665" r:id="rId5"/>
    <p:sldId id="29666" r:id="rId6"/>
    <p:sldId id="29669" r:id="rId7"/>
    <p:sldId id="29676" r:id="rId8"/>
    <p:sldId id="29678" r:id="rId9"/>
    <p:sldId id="29677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78"/>
    <p:restoredTop sz="94674"/>
  </p:normalViewPr>
  <p:slideViewPr>
    <p:cSldViewPr snapToGrid="0">
      <p:cViewPr varScale="1">
        <p:scale>
          <a:sx n="119" d="100"/>
          <a:sy n="119" d="100"/>
        </p:scale>
        <p:origin x="9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ISAUTOV Dinmukhamed" userId="5b17d7d0-10fa-4178-9b6d-0377995b3d98" providerId="ADAL" clId="{A4D4D1E4-A35C-0544-ACD4-0BEE803E1A33}"/>
    <pc:docChg chg="modSld">
      <pc:chgData name="AISAUTOV Dinmukhamed" userId="5b17d7d0-10fa-4178-9b6d-0377995b3d98" providerId="ADAL" clId="{A4D4D1E4-A35C-0544-ACD4-0BEE803E1A33}" dt="2022-05-17T04:28:42.973" v="39" actId="20577"/>
      <pc:docMkLst>
        <pc:docMk/>
      </pc:docMkLst>
      <pc:sldChg chg="modSp mod">
        <pc:chgData name="AISAUTOV Dinmukhamed" userId="5b17d7d0-10fa-4178-9b6d-0377995b3d98" providerId="ADAL" clId="{A4D4D1E4-A35C-0544-ACD4-0BEE803E1A33}" dt="2022-05-17T04:14:42.946" v="14" actId="20577"/>
        <pc:sldMkLst>
          <pc:docMk/>
          <pc:sldMk cId="1873961237" sldId="29640"/>
        </pc:sldMkLst>
        <pc:spChg chg="mod">
          <ac:chgData name="AISAUTOV Dinmukhamed" userId="5b17d7d0-10fa-4178-9b6d-0377995b3d98" providerId="ADAL" clId="{A4D4D1E4-A35C-0544-ACD4-0BEE803E1A33}" dt="2022-05-17T04:14:42.946" v="14" actId="20577"/>
          <ac:spMkLst>
            <pc:docMk/>
            <pc:sldMk cId="1873961237" sldId="29640"/>
            <ac:spMk id="13" creationId="{FD81F908-FDDF-41CF-AA59-3B189E82D997}"/>
          </ac:spMkLst>
        </pc:spChg>
      </pc:sldChg>
      <pc:sldChg chg="modSp mod">
        <pc:chgData name="AISAUTOV Dinmukhamed" userId="5b17d7d0-10fa-4178-9b6d-0377995b3d98" providerId="ADAL" clId="{A4D4D1E4-A35C-0544-ACD4-0BEE803E1A33}" dt="2022-05-17T04:22:04.341" v="20" actId="20577"/>
        <pc:sldMkLst>
          <pc:docMk/>
          <pc:sldMk cId="1817580510" sldId="29665"/>
        </pc:sldMkLst>
        <pc:spChg chg="mod">
          <ac:chgData name="AISAUTOV Dinmukhamed" userId="5b17d7d0-10fa-4178-9b6d-0377995b3d98" providerId="ADAL" clId="{A4D4D1E4-A35C-0544-ACD4-0BEE803E1A33}" dt="2022-05-17T04:22:04.341" v="20" actId="20577"/>
          <ac:spMkLst>
            <pc:docMk/>
            <pc:sldMk cId="1817580510" sldId="29665"/>
            <ac:spMk id="7" creationId="{C2E23B9D-5BC2-4759-8B1E-63AA1B22D6D0}"/>
          </ac:spMkLst>
        </pc:spChg>
      </pc:sldChg>
      <pc:sldChg chg="modSp mod">
        <pc:chgData name="AISAUTOV Dinmukhamed" userId="5b17d7d0-10fa-4178-9b6d-0377995b3d98" providerId="ADAL" clId="{A4D4D1E4-A35C-0544-ACD4-0BEE803E1A33}" dt="2022-05-17T04:22:13.116" v="25" actId="20577"/>
        <pc:sldMkLst>
          <pc:docMk/>
          <pc:sldMk cId="2602054732" sldId="29666"/>
        </pc:sldMkLst>
        <pc:spChg chg="mod">
          <ac:chgData name="AISAUTOV Dinmukhamed" userId="5b17d7d0-10fa-4178-9b6d-0377995b3d98" providerId="ADAL" clId="{A4D4D1E4-A35C-0544-ACD4-0BEE803E1A33}" dt="2022-05-17T04:22:13.116" v="25" actId="20577"/>
          <ac:spMkLst>
            <pc:docMk/>
            <pc:sldMk cId="2602054732" sldId="29666"/>
            <ac:spMk id="10" creationId="{83BF7A5E-6526-41E0-B360-E694CFED9054}"/>
          </ac:spMkLst>
        </pc:spChg>
      </pc:sldChg>
      <pc:sldChg chg="modSp mod">
        <pc:chgData name="AISAUTOV Dinmukhamed" userId="5b17d7d0-10fa-4178-9b6d-0377995b3d98" providerId="ADAL" clId="{A4D4D1E4-A35C-0544-ACD4-0BEE803E1A33}" dt="2022-05-17T04:28:42.973" v="39" actId="20577"/>
        <pc:sldMkLst>
          <pc:docMk/>
          <pc:sldMk cId="4243186436" sldId="29669"/>
        </pc:sldMkLst>
        <pc:spChg chg="mod">
          <ac:chgData name="AISAUTOV Dinmukhamed" userId="5b17d7d0-10fa-4178-9b6d-0377995b3d98" providerId="ADAL" clId="{A4D4D1E4-A35C-0544-ACD4-0BEE803E1A33}" dt="2022-05-17T04:22:22.468" v="30" actId="20577"/>
          <ac:spMkLst>
            <pc:docMk/>
            <pc:sldMk cId="4243186436" sldId="29669"/>
            <ac:spMk id="10" creationId="{83BF7A5E-6526-41E0-B360-E694CFED9054}"/>
          </ac:spMkLst>
        </pc:spChg>
        <pc:spChg chg="mod">
          <ac:chgData name="AISAUTOV Dinmukhamed" userId="5b17d7d0-10fa-4178-9b6d-0377995b3d98" providerId="ADAL" clId="{A4D4D1E4-A35C-0544-ACD4-0BEE803E1A33}" dt="2022-05-17T04:28:42.973" v="39" actId="20577"/>
          <ac:spMkLst>
            <pc:docMk/>
            <pc:sldMk cId="4243186436" sldId="29669"/>
            <ac:spMk id="26" creationId="{C954A727-8E70-48F1-9638-47FAC8380D44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Volume (1000 ton)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Sheet1!$B$1:$N$1</c:f>
              <c:strCache>
                <c:ptCount val="13"/>
                <c:pt idx="0">
                  <c:v>MAR 2021</c:v>
                </c:pt>
                <c:pt idx="1">
                  <c:v>APR 2021</c:v>
                </c:pt>
                <c:pt idx="2">
                  <c:v>MAY 2021</c:v>
                </c:pt>
                <c:pt idx="3">
                  <c:v>JUN 2021</c:v>
                </c:pt>
                <c:pt idx="4">
                  <c:v>JUL 2021</c:v>
                </c:pt>
                <c:pt idx="5">
                  <c:v>AUG 2021</c:v>
                </c:pt>
                <c:pt idx="6">
                  <c:v>SEP'21</c:v>
                </c:pt>
                <c:pt idx="7">
                  <c:v>OCT'21</c:v>
                </c:pt>
                <c:pt idx="8">
                  <c:v>NOV'21</c:v>
                </c:pt>
                <c:pt idx="9">
                  <c:v>DEC'21</c:v>
                </c:pt>
                <c:pt idx="10">
                  <c:v>JAN'22</c:v>
                </c:pt>
                <c:pt idx="11">
                  <c:v>FEB'22</c:v>
                </c:pt>
                <c:pt idx="12">
                  <c:v>MAR'22</c:v>
                </c:pt>
              </c:strCache>
            </c:strRef>
          </c:cat>
          <c:val>
            <c:numRef>
              <c:f>Sheet1!$B$2:$N$2</c:f>
              <c:numCache>
                <c:formatCode>0.0</c:formatCode>
                <c:ptCount val="13"/>
                <c:pt idx="0">
                  <c:v>23.479182000000002</c:v>
                </c:pt>
                <c:pt idx="1">
                  <c:v>23.525300300000001</c:v>
                </c:pt>
                <c:pt idx="2">
                  <c:v>23.238005899999997</c:v>
                </c:pt>
                <c:pt idx="3">
                  <c:v>24.242827499999997</c:v>
                </c:pt>
                <c:pt idx="4">
                  <c:v>24.316294000000013</c:v>
                </c:pt>
                <c:pt idx="5">
                  <c:v>24.634148199999995</c:v>
                </c:pt>
                <c:pt idx="6">
                  <c:v>24.063389299999987</c:v>
                </c:pt>
                <c:pt idx="7">
                  <c:v>24.367440299999995</c:v>
                </c:pt>
                <c:pt idx="8">
                  <c:v>24.824619200000001</c:v>
                </c:pt>
                <c:pt idx="9">
                  <c:v>24.745045699999999</c:v>
                </c:pt>
                <c:pt idx="10">
                  <c:v>23.785624299999956</c:v>
                </c:pt>
                <c:pt idx="11">
                  <c:v>24.792234499999971</c:v>
                </c:pt>
                <c:pt idx="12" formatCode="General">
                  <c:v>24.7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28-413F-BC58-A60B431B21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9203887"/>
        <c:axId val="1518982111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Value (bln KZT)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rgbClr val="FFC000"/>
              </a:solidFill>
              <a:ln w="9525">
                <a:solidFill>
                  <a:srgbClr val="FFC000">
                    <a:alpha val="43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FC000"/>
                    </a:solidFill>
                    <a:latin typeface="+mn-lt"/>
                    <a:ea typeface="+mn-ea"/>
                    <a:cs typeface="+mn-cs"/>
                  </a:defRPr>
                </a:pPr>
                <a:endParaRPr lang="en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Sheet1!$B$1:$N$1</c:f>
              <c:strCache>
                <c:ptCount val="13"/>
                <c:pt idx="0">
                  <c:v>MAR 2021</c:v>
                </c:pt>
                <c:pt idx="1">
                  <c:v>APR 2021</c:v>
                </c:pt>
                <c:pt idx="2">
                  <c:v>MAY 2021</c:v>
                </c:pt>
                <c:pt idx="3">
                  <c:v>JUN 2021</c:v>
                </c:pt>
                <c:pt idx="4">
                  <c:v>JUL 2021</c:v>
                </c:pt>
                <c:pt idx="5">
                  <c:v>AUG 2021</c:v>
                </c:pt>
                <c:pt idx="6">
                  <c:v>SEP'21</c:v>
                </c:pt>
                <c:pt idx="7">
                  <c:v>OCT'21</c:v>
                </c:pt>
                <c:pt idx="8">
                  <c:v>NOV'21</c:v>
                </c:pt>
                <c:pt idx="9">
                  <c:v>DEC'21</c:v>
                </c:pt>
                <c:pt idx="10">
                  <c:v>JAN'22</c:v>
                </c:pt>
                <c:pt idx="11">
                  <c:v>FEB'22</c:v>
                </c:pt>
                <c:pt idx="12">
                  <c:v>MAR'22</c:v>
                </c:pt>
              </c:strCache>
            </c:strRef>
          </c:cat>
          <c:val>
            <c:numRef>
              <c:f>Sheet1!$B$3:$N$3</c:f>
              <c:numCache>
                <c:formatCode>0.0</c:formatCode>
                <c:ptCount val="13"/>
                <c:pt idx="0">
                  <c:v>13.246811399999997</c:v>
                </c:pt>
                <c:pt idx="1">
                  <c:v>13.4509869</c:v>
                </c:pt>
                <c:pt idx="2">
                  <c:v>13.101840800000002</c:v>
                </c:pt>
                <c:pt idx="3">
                  <c:v>13.495989099999997</c:v>
                </c:pt>
                <c:pt idx="4">
                  <c:v>13.617333800000003</c:v>
                </c:pt>
                <c:pt idx="5">
                  <c:v>14.005339299999999</c:v>
                </c:pt>
                <c:pt idx="6">
                  <c:v>13.972161799999999</c:v>
                </c:pt>
                <c:pt idx="7">
                  <c:v>14.4838763</c:v>
                </c:pt>
                <c:pt idx="8">
                  <c:v>14.916525699999994</c:v>
                </c:pt>
                <c:pt idx="9">
                  <c:v>14.987823699999982</c:v>
                </c:pt>
                <c:pt idx="10">
                  <c:v>14.626017800000024</c:v>
                </c:pt>
                <c:pt idx="11">
                  <c:v>15.912843899999976</c:v>
                </c:pt>
                <c:pt idx="12" formatCode="General">
                  <c:v>16.3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3428-413F-BC58-A60B431B21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02544991"/>
        <c:axId val="1333114271"/>
      </c:lineChart>
      <c:catAx>
        <c:axId val="10192038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518982111"/>
        <c:crosses val="autoZero"/>
        <c:auto val="1"/>
        <c:lblAlgn val="ctr"/>
        <c:lblOffset val="100"/>
        <c:noMultiLvlLbl val="0"/>
      </c:catAx>
      <c:valAx>
        <c:axId val="1518982111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1019203887"/>
        <c:crosses val="autoZero"/>
        <c:crossBetween val="between"/>
      </c:valAx>
      <c:valAx>
        <c:axId val="1333114271"/>
        <c:scaling>
          <c:orientation val="minMax"/>
        </c:scaling>
        <c:delete val="1"/>
        <c:axPos val="r"/>
        <c:numFmt formatCode="0.0" sourceLinked="1"/>
        <c:majorTickMark val="out"/>
        <c:minorTickMark val="none"/>
        <c:tickLblPos val="nextTo"/>
        <c:crossAx val="1202544991"/>
        <c:crosses val="max"/>
        <c:crossBetween val="between"/>
      </c:valAx>
      <c:catAx>
        <c:axId val="120254499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333114271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6892776976113595"/>
          <c:y val="0.14963700077741879"/>
          <c:w val="0.26214437845672395"/>
          <c:h val="5.77766444897413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19A63999-C79B-420F-BEF1-36C934329F4F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EA2-47FC-94B9-8B3243A4CA0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C3299EA2-6941-426B-BF43-F062A39CD1D4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FEA2-47FC-94B9-8B3243A4CA0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AD113C9-BCCE-49AA-BC43-15253EAABEA4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EA2-47FC-94B9-8B3243A4CA0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CFC92ED2-1B7F-496F-9CBB-D039827DC466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FEA2-47FC-94B9-8B3243A4CA0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BF829DF9-2EE2-45C1-B7D2-F881A9502079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EA2-47FC-94B9-8B3243A4CA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Less than 1 month</c:v>
                </c:pt>
                <c:pt idx="1">
                  <c:v>1-3 month</c:v>
                </c:pt>
                <c:pt idx="2">
                  <c:v>4-6 month</c:v>
                </c:pt>
                <c:pt idx="3">
                  <c:v>7-12 month</c:v>
                </c:pt>
                <c:pt idx="4">
                  <c:v>More than 1 year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0.5</c:v>
                </c:pt>
                <c:pt idx="1">
                  <c:v>19.899999999999999</c:v>
                </c:pt>
                <c:pt idx="2">
                  <c:v>23.88</c:v>
                </c:pt>
                <c:pt idx="3">
                  <c:v>12.94</c:v>
                </c:pt>
                <c:pt idx="4">
                  <c:v>42.79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69-4186-92E8-0B418E3DD14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668233359"/>
        <c:axId val="668794319"/>
      </c:barChart>
      <c:catAx>
        <c:axId val="66823335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668794319"/>
        <c:crosses val="autoZero"/>
        <c:auto val="1"/>
        <c:lblAlgn val="ctr"/>
        <c:lblOffset val="100"/>
        <c:noMultiLvlLbl val="0"/>
      </c:catAx>
      <c:valAx>
        <c:axId val="668794319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6682333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62CE-4A8A-A4C6-5D9183BAB5CE}"/>
              </c:ext>
            </c:extLst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2CE-4A8A-A4C6-5D9183BAB5C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2CE-4A8A-A4C6-5D9183BAB5CE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CB437FA-F5DA-4E39-ABD3-C5BA3EF479CF}" type="VALUE">
                      <a:rPr lang="en-US" smtClean="0">
                        <a:solidFill>
                          <a:schemeClr val="bg1"/>
                        </a:solidFill>
                      </a:rPr>
                      <a:pPr>
                        <a:defRPr sz="2000"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r>
                      <a:rPr lang="en-US">
                        <a:solidFill>
                          <a:schemeClr val="bg1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62CE-4A8A-A4C6-5D9183BAB5C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E6FC591-A7E9-4B18-BC09-2E48D2B77BFF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2CE-4A8A-A4C6-5D9183BAB5C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E054CA9-99DF-44C3-9314-D59A915102D5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62CE-4A8A-A4C6-5D9183BAB5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Doesn't limit him/her-self in comsumption of meat</c:v>
                </c:pt>
                <c:pt idx="1">
                  <c:v>Doesn't consume red meat</c:v>
                </c:pt>
                <c:pt idx="2">
                  <c:v>Doesn't consume meat at all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63.18</c:v>
                </c:pt>
                <c:pt idx="1">
                  <c:v>31.84</c:v>
                </c:pt>
                <c:pt idx="2">
                  <c:v>4.9800000000000004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CE-4A8A-A4C6-5D9183BAB5C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6006105694407315"/>
          <c:y val="0.11729534639205226"/>
          <c:w val="0.41995037483811753"/>
          <c:h val="0.765409307215895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BFA-45DF-BD9A-D3A626A58D4C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BFA-45DF-BD9A-D3A626A58D4C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65.2</c:v>
                </c:pt>
                <c:pt idx="1">
                  <c:v>34.799999999999997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BFA-45DF-BD9A-D3A626A58D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97B3B863-609B-4FD7-86A5-EC19ADB64EF6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0C69-4186-92E8-0B418E3DD14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EE3FBC0-ABC5-4567-924E-954F33A2D4E1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C69-4186-92E8-0B418E3DD14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64DAF453-D52A-4A77-BFFF-D2D0729B9E0F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0C69-4186-92E8-0B418E3DD14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72DD2D4B-25DE-44E2-BF29-DE000988BB8D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C69-4186-92E8-0B418E3DD14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7CAB55D8-D6F1-4D39-A79D-6E229F5651F1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0C69-4186-92E8-0B418E3DD14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22B84B20-32C5-4E3D-A0F3-36AF0DEBC5E4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0C69-4186-92E8-0B418E3DD14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D3955736-D483-45BA-AC46-FE3CA9C562F0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0C69-4186-92E8-0B418E3DD14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9D1D1F2B-7BAD-4D96-9781-017B07B8DD98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0C69-4186-92E8-0B418E3DD14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09BB799E-D31D-41E0-BB9C-BE4DDEB93898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0C69-4186-92E8-0B418E3DD1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Immedeate environment's advice</c:v>
                </c:pt>
                <c:pt idx="1">
                  <c:v>Doctor's/nutritionist's advice</c:v>
                </c:pt>
                <c:pt idx="2">
                  <c:v>Decided to try after ad</c:v>
                </c:pt>
                <c:pt idx="3">
                  <c:v>Fitness trainer's advice</c:v>
                </c:pt>
                <c:pt idx="4">
                  <c:v>Decided to try after reading web articles</c:v>
                </c:pt>
                <c:pt idx="5">
                  <c:v>Decided to try something new</c:v>
                </c:pt>
                <c:pt idx="6">
                  <c:v>Barista's/waiter's advice</c:v>
                </c:pt>
                <c:pt idx="7">
                  <c:v>Blogger's advice</c:v>
                </c:pt>
                <c:pt idx="8">
                  <c:v>Other</c:v>
                </c:pt>
              </c:strCache>
            </c:strRef>
          </c:cat>
          <c:val>
            <c:numRef>
              <c:f>Sheet1!$B$2:$B$10</c:f>
              <c:numCache>
                <c:formatCode>0.0</c:formatCode>
                <c:ptCount val="9"/>
                <c:pt idx="0">
                  <c:v>40.299999999999997</c:v>
                </c:pt>
                <c:pt idx="1">
                  <c:v>12.94</c:v>
                </c:pt>
                <c:pt idx="2">
                  <c:v>11.44</c:v>
                </c:pt>
                <c:pt idx="3">
                  <c:v>8.4600000000000009</c:v>
                </c:pt>
                <c:pt idx="4">
                  <c:v>6.97</c:v>
                </c:pt>
                <c:pt idx="5">
                  <c:v>6.97</c:v>
                </c:pt>
                <c:pt idx="6">
                  <c:v>5.47</c:v>
                </c:pt>
                <c:pt idx="7">
                  <c:v>4.4800000000000004</c:v>
                </c:pt>
                <c:pt idx="8">
                  <c:v>2.99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69-4186-92E8-0B418E3DD14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668233359"/>
        <c:axId val="668794319"/>
      </c:barChart>
      <c:catAx>
        <c:axId val="66823335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668794319"/>
        <c:crosses val="autoZero"/>
        <c:auto val="1"/>
        <c:lblAlgn val="ctr"/>
        <c:lblOffset val="100"/>
        <c:noMultiLvlLbl val="0"/>
      </c:catAx>
      <c:valAx>
        <c:axId val="668794319"/>
        <c:scaling>
          <c:orientation val="minMax"/>
        </c:scaling>
        <c:delete val="1"/>
        <c:axPos val="t"/>
        <c:numFmt formatCode="0.0" sourceLinked="1"/>
        <c:majorTickMark val="none"/>
        <c:minorTickMark val="none"/>
        <c:tickLblPos val="nextTo"/>
        <c:crossAx val="6682333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101-4BAE-AA15-3C3A4F9416F0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101-4BAE-AA15-3C3A4F9416F0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31.8</c:v>
                </c:pt>
                <c:pt idx="1">
                  <c:v>68.8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101-4BAE-AA15-3C3A4F9416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FF2-4F36-B05F-A62BBF529B40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FF2-4F36-B05F-A62BBF529B40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21.4</c:v>
                </c:pt>
                <c:pt idx="1">
                  <c:v>78.599999999999994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FF2-4F36-B05F-A62BBF529B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7.6953431812518416E-2"/>
                  <c:y val="1.0931121093126057E-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7B3B863-609B-4FD7-86A5-EC19ADB64EF6}" type="VALUE">
                      <a:rPr lang="en-US" smtClean="0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r>
                      <a:rPr lang="en-US">
                        <a:solidFill>
                          <a:schemeClr val="bg1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2F6B-433B-91FE-6D678D87BB0B}"/>
                </c:ext>
              </c:extLst>
            </c:dLbl>
            <c:dLbl>
              <c:idx val="1"/>
              <c:layout>
                <c:manualLayout>
                  <c:x val="-9.6191789765648017E-2"/>
                  <c:y val="-3.4706309470422707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EE3FBC0-ABC5-4567-924E-954F33A2D4E1}" type="VALUE">
                      <a:rPr lang="en-US" smtClean="0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r>
                      <a:rPr lang="en-US">
                        <a:solidFill>
                          <a:schemeClr val="bg1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F6B-433B-91FE-6D678D87BB0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64DAF453-D52A-4A77-BFFF-D2D0729B9E0F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2F6B-433B-91FE-6D678D87BB0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72DD2D4B-25DE-44E2-BF29-DE000988BB8D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F6B-433B-91FE-6D678D87BB0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7CAB55D8-D6F1-4D39-A79D-6E229F5651F1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2F6B-433B-91FE-6D678D87BB0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22B84B20-32C5-4E3D-A0F3-36AF0DEBC5E4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F6B-433B-91FE-6D678D87BB0B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D3955736-D483-45BA-AC46-FE3CA9C562F0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2F6B-433B-91FE-6D678D87BB0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9D1D1F2B-7BAD-4D96-9781-017B07B8DD98}" type="VALUE">
                      <a:rPr lang="en-US" smtClean="0"/>
                      <a:pPr/>
                      <a:t>[VALUE]</a:t>
                    </a:fld>
                    <a:r>
                      <a:rPr lang="en-US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2F6B-433B-91FE-6D678D87BB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As a pure product</c:v>
                </c:pt>
                <c:pt idx="1">
                  <c:v>With a coffee</c:v>
                </c:pt>
                <c:pt idx="2">
                  <c:v>With a porridge</c:v>
                </c:pt>
                <c:pt idx="3">
                  <c:v>With a tea</c:v>
                </c:pt>
                <c:pt idx="4">
                  <c:v>With a muesli/flakes</c:v>
                </c:pt>
                <c:pt idx="5">
                  <c:v>With a cocktail/smoothie</c:v>
                </c:pt>
                <c:pt idx="6">
                  <c:v>Use in a baking</c:v>
                </c:pt>
                <c:pt idx="7">
                  <c:v>With a sports nutrition (whey protein/gainer)</c:v>
                </c:pt>
              </c:strCache>
            </c:strRef>
          </c:cat>
          <c:val>
            <c:numRef>
              <c:f>Sheet1!$B$2:$B$9</c:f>
              <c:numCache>
                <c:formatCode>0.0</c:formatCode>
                <c:ptCount val="8"/>
                <c:pt idx="0">
                  <c:v>53.23</c:v>
                </c:pt>
                <c:pt idx="1">
                  <c:v>52.24</c:v>
                </c:pt>
                <c:pt idx="2">
                  <c:v>50.75</c:v>
                </c:pt>
                <c:pt idx="3">
                  <c:v>45.27</c:v>
                </c:pt>
                <c:pt idx="4">
                  <c:v>33.33</c:v>
                </c:pt>
                <c:pt idx="5">
                  <c:v>22.89</c:v>
                </c:pt>
                <c:pt idx="6">
                  <c:v>13.43</c:v>
                </c:pt>
                <c:pt idx="7">
                  <c:v>10.45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F6B-433B-91FE-6D678D87BB0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668233359"/>
        <c:axId val="668794319"/>
      </c:barChart>
      <c:catAx>
        <c:axId val="66823335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668794319"/>
        <c:crosses val="autoZero"/>
        <c:auto val="1"/>
        <c:lblAlgn val="ctr"/>
        <c:lblOffset val="100"/>
        <c:noMultiLvlLbl val="0"/>
      </c:catAx>
      <c:valAx>
        <c:axId val="668794319"/>
        <c:scaling>
          <c:orientation val="minMax"/>
        </c:scaling>
        <c:delete val="1"/>
        <c:axPos val="t"/>
        <c:numFmt formatCode="0.0" sourceLinked="1"/>
        <c:majorTickMark val="none"/>
        <c:minorTickMark val="none"/>
        <c:tickLblPos val="nextTo"/>
        <c:crossAx val="6682333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Value</c:v>
                </c:pt>
              </c:strCache>
            </c:strRef>
          </c:tx>
          <c:spPr>
            <a:ln w="25400" cap="rnd">
              <a:solidFill>
                <a:srgbClr val="0070C0"/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rgbClr val="0070C0"/>
              </a:solidFill>
              <a:ln w="50800">
                <a:solidFill>
                  <a:srgbClr val="0070C0"/>
                </a:solidFill>
                <a:prstDash val="dash"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SEP'21</c:v>
                </c:pt>
                <c:pt idx="1">
                  <c:v>OCT'21</c:v>
                </c:pt>
                <c:pt idx="2">
                  <c:v>NOV'21</c:v>
                </c:pt>
                <c:pt idx="3">
                  <c:v>DEC'21</c:v>
                </c:pt>
                <c:pt idx="4">
                  <c:v>JAN'22</c:v>
                </c:pt>
                <c:pt idx="5">
                  <c:v>FEB'22</c:v>
                </c:pt>
                <c:pt idx="6">
                  <c:v>MAR'22</c:v>
                </c:pt>
              </c:strCache>
            </c:strRef>
          </c:cat>
          <c:val>
            <c:numRef>
              <c:f>Sheet1!$B$2:$H$2</c:f>
              <c:numCache>
                <c:formatCode>[Color10]\+#\ ##0.0%;[Red]\-#\ ##0.0%</c:formatCode>
                <c:ptCount val="7"/>
                <c:pt idx="0">
                  <c:v>0.21688876792185807</c:v>
                </c:pt>
                <c:pt idx="1">
                  <c:v>0.2510380072225995</c:v>
                </c:pt>
                <c:pt idx="2">
                  <c:v>0.25252577243186258</c:v>
                </c:pt>
                <c:pt idx="3">
                  <c:v>0.2370682110680038</c:v>
                </c:pt>
                <c:pt idx="4">
                  <c:v>0.20573566288921841</c:v>
                </c:pt>
                <c:pt idx="5">
                  <c:v>0.24046969888316183</c:v>
                </c:pt>
                <c:pt idx="6">
                  <c:v>0.248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BEC2-4825-B5DA-4A6F57E2EA0D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Volume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</a:schemeClr>
              </a:solidFill>
              <a:prstDash val="sysDash"/>
              <a:round/>
            </a:ln>
            <a:effectLst/>
          </c:spPr>
          <c:marker>
            <c:symbol val="circle"/>
            <c:size val="9"/>
            <c:spPr>
              <a:solidFill>
                <a:schemeClr val="bg2">
                  <a:lumMod val="50000"/>
                </a:schemeClr>
              </a:solidFill>
              <a:ln w="9525">
                <a:solidFill>
                  <a:schemeClr val="bg2">
                    <a:lumMod val="50000"/>
                  </a:schemeClr>
                </a:solidFill>
                <a:prstDash val="sysDash"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SEP'21</c:v>
                </c:pt>
                <c:pt idx="1">
                  <c:v>OCT'21</c:v>
                </c:pt>
                <c:pt idx="2">
                  <c:v>NOV'21</c:v>
                </c:pt>
                <c:pt idx="3">
                  <c:v>DEC'21</c:v>
                </c:pt>
                <c:pt idx="4">
                  <c:v>JAN'22</c:v>
                </c:pt>
                <c:pt idx="5">
                  <c:v>FEB'22</c:v>
                </c:pt>
                <c:pt idx="6">
                  <c:v>MAR'22</c:v>
                </c:pt>
              </c:strCache>
            </c:strRef>
          </c:cat>
          <c:val>
            <c:numRef>
              <c:f>Sheet1!$B$3:$H$3</c:f>
              <c:numCache>
                <c:formatCode>[Color10]\+#\ ##0.0%;[Red]\-#\ ##0.0%</c:formatCode>
                <c:ptCount val="7"/>
                <c:pt idx="0">
                  <c:v>0.12730432646372924</c:v>
                </c:pt>
                <c:pt idx="1">
                  <c:v>0.15219111340706837</c:v>
                </c:pt>
                <c:pt idx="2">
                  <c:v>0.15326623704937958</c:v>
                </c:pt>
                <c:pt idx="3">
                  <c:v>0.13710941236221252</c:v>
                </c:pt>
                <c:pt idx="4">
                  <c:v>0.10733868943920921</c:v>
                </c:pt>
                <c:pt idx="5">
                  <c:v>0.10005502667160426</c:v>
                </c:pt>
                <c:pt idx="6">
                  <c:v>9.7000000000000003E-2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BEC2-4825-B5DA-4A6F57E2EA0D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63560208"/>
        <c:axId val="1155072064"/>
      </c:lineChart>
      <c:catAx>
        <c:axId val="11635602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glow>
              <a:schemeClr val="accent1">
                <a:alpha val="40000"/>
              </a:schemeClr>
            </a:glow>
            <a:softEdge rad="0"/>
          </a:effectLst>
        </c:spPr>
        <c:txPr>
          <a:bodyPr rot="0" spcFirstLastPara="1" vertOverflow="ellipsis" wrap="square" anchor="ctr" anchorCtr="0"/>
          <a:lstStyle/>
          <a:p>
            <a:pPr>
              <a:defRPr sz="1000" b="0" i="0" u="none" strike="noStrike" kern="120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155072064"/>
        <c:crosses val="autoZero"/>
        <c:auto val="1"/>
        <c:lblAlgn val="ctr"/>
        <c:lblOffset val="100"/>
        <c:noMultiLvlLbl val="0"/>
      </c:catAx>
      <c:valAx>
        <c:axId val="1155072064"/>
        <c:scaling>
          <c:orientation val="minMax"/>
          <c:min val="9.0000000000000024E-2"/>
        </c:scaling>
        <c:delete val="1"/>
        <c:axPos val="l"/>
        <c:numFmt formatCode="[Color10]\+#\ ##0.0%;[Red]\-#\ ##0.0%" sourceLinked="1"/>
        <c:majorTickMark val="out"/>
        <c:minorTickMark val="none"/>
        <c:tickLblPos val="nextTo"/>
        <c:crossAx val="1163560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Value</c:v>
                </c:pt>
              </c:strCache>
            </c:strRef>
          </c:tx>
          <c:spPr>
            <a:ln w="25400" cap="rnd">
              <a:solidFill>
                <a:schemeClr val="accent2">
                  <a:lumMod val="75000"/>
                </a:schemeClr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75000"/>
                </a:schemeClr>
              </a:solidFill>
              <a:ln w="50800">
                <a:solidFill>
                  <a:schemeClr val="accent2">
                    <a:lumMod val="75000"/>
                  </a:schemeClr>
                </a:solidFill>
                <a:prstDash val="dash"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DEC'21</c:v>
                </c:pt>
                <c:pt idx="1">
                  <c:v>JAN'22</c:v>
                </c:pt>
                <c:pt idx="2">
                  <c:v>FEB'22</c:v>
                </c:pt>
                <c:pt idx="3">
                  <c:v>MAR'22</c:v>
                </c:pt>
              </c:strCache>
            </c:strRef>
          </c:cat>
          <c:val>
            <c:numRef>
              <c:f>Sheet1!$B$2:$E$2</c:f>
              <c:numCache>
                <c:formatCode>[Color10]\+#\ ##0.0%;[Red]\-#\ ##0.0%</c:formatCode>
                <c:ptCount val="4"/>
                <c:pt idx="0">
                  <c:v>0.13380898882151882</c:v>
                </c:pt>
                <c:pt idx="1">
                  <c:v>0.15254628142654458</c:v>
                </c:pt>
                <c:pt idx="2">
                  <c:v>0.18377581897861561</c:v>
                </c:pt>
                <c:pt idx="3">
                  <c:v>0.22500000000000001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0799-43CE-BB38-DEEEE517BA6B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Volume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</a:schemeClr>
              </a:solidFill>
              <a:prstDash val="sysDash"/>
              <a:round/>
            </a:ln>
            <a:effectLst/>
          </c:spPr>
          <c:marker>
            <c:symbol val="circle"/>
            <c:size val="9"/>
            <c:spPr>
              <a:solidFill>
                <a:schemeClr val="bg2">
                  <a:lumMod val="50000"/>
                </a:schemeClr>
              </a:solidFill>
              <a:ln w="9525">
                <a:solidFill>
                  <a:schemeClr val="bg2">
                    <a:lumMod val="50000"/>
                  </a:schemeClr>
                </a:solidFill>
                <a:prstDash val="sysDash"/>
              </a:ln>
              <a:effectLst/>
            </c:spPr>
          </c:marker>
          <c:dLbls>
            <c:dLbl>
              <c:idx val="0"/>
              <c:layout>
                <c:manualLayout>
                  <c:x val="-8.8894531958925341E-2"/>
                  <c:y val="-4.62089688183938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71E-4EC8-9A32-F170E30FDB0D}"/>
                </c:ext>
              </c:extLst>
            </c:dLbl>
            <c:dLbl>
              <c:idx val="1"/>
              <c:layout>
                <c:manualLayout>
                  <c:x val="-3.0826403377588445E-2"/>
                  <c:y val="-9.84720923836443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71E-4EC8-9A32-F170E30FDB0D}"/>
                </c:ext>
              </c:extLst>
            </c:dLbl>
            <c:dLbl>
              <c:idx val="2"/>
              <c:layout>
                <c:manualLayout>
                  <c:x val="-5.539368854661559E-2"/>
                  <c:y val="-8.10510511952276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71E-4EC8-9A32-F170E30FDB0D}"/>
                </c:ext>
              </c:extLst>
            </c:dLbl>
            <c:dLbl>
              <c:idx val="3"/>
              <c:layout>
                <c:manualLayout>
                  <c:x val="-5.0926909424974291E-2"/>
                  <c:y val="-0.1158931335720610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71E-4EC8-9A32-F170E30FDB0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DEC'21</c:v>
                </c:pt>
                <c:pt idx="1">
                  <c:v>JAN'22</c:v>
                </c:pt>
                <c:pt idx="2">
                  <c:v>FEB'22</c:v>
                </c:pt>
                <c:pt idx="3">
                  <c:v>MAR'22</c:v>
                </c:pt>
              </c:strCache>
            </c:strRef>
          </c:cat>
          <c:val>
            <c:numRef>
              <c:f>Sheet1!$B$3:$E$3</c:f>
              <c:numCache>
                <c:formatCode>[Color10]\+#\ ##0.0%;[Red]\-#\ ##0.0%</c:formatCode>
                <c:ptCount val="4"/>
                <c:pt idx="0">
                  <c:v>2.9548597721819281E-2</c:v>
                </c:pt>
                <c:pt idx="1">
                  <c:v>3.5811597089699054E-2</c:v>
                </c:pt>
                <c:pt idx="2">
                  <c:v>4.3691461534330456E-2</c:v>
                </c:pt>
                <c:pt idx="3">
                  <c:v>4.1000000000000002E-2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0799-43CE-BB38-DEEEE517BA6B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63560208"/>
        <c:axId val="1155072064"/>
      </c:lineChart>
      <c:catAx>
        <c:axId val="11635602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glow>
              <a:schemeClr val="accent1">
                <a:alpha val="40000"/>
              </a:schemeClr>
            </a:glow>
            <a:softEdge rad="0"/>
          </a:effectLst>
        </c:spPr>
        <c:txPr>
          <a:bodyPr rot="0" spcFirstLastPara="1" vertOverflow="ellipsis" wrap="square" anchor="ctr" anchorCtr="0"/>
          <a:lstStyle/>
          <a:p>
            <a:pPr>
              <a:defRPr sz="1000" b="0" i="0" u="none" strike="noStrike" kern="120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155072064"/>
        <c:crosses val="autoZero"/>
        <c:auto val="1"/>
        <c:lblAlgn val="ctr"/>
        <c:lblOffset val="100"/>
        <c:noMultiLvlLbl val="0"/>
      </c:catAx>
      <c:valAx>
        <c:axId val="1155072064"/>
        <c:scaling>
          <c:orientation val="minMax"/>
        </c:scaling>
        <c:delete val="1"/>
        <c:axPos val="l"/>
        <c:numFmt formatCode="[Color10]\+#\ ##0.0%;[Red]\-#\ ##0.0%" sourceLinked="1"/>
        <c:majorTickMark val="out"/>
        <c:minorTickMark val="none"/>
        <c:tickLblPos val="nextTo"/>
        <c:crossAx val="1163560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Value</c:v>
                </c:pt>
              </c:strCache>
            </c:strRef>
          </c:tx>
          <c:spPr>
            <a:ln w="25400" cap="rnd">
              <a:solidFill>
                <a:srgbClr val="002060"/>
              </a:solidFill>
              <a:prstDash val="dash"/>
              <a:round/>
            </a:ln>
            <a:effectLst/>
          </c:spPr>
          <c:marker>
            <c:symbol val="circle"/>
            <c:size val="5"/>
            <c:spPr>
              <a:solidFill>
                <a:srgbClr val="002060"/>
              </a:solidFill>
              <a:ln w="50800">
                <a:solidFill>
                  <a:srgbClr val="002060"/>
                </a:solidFill>
                <a:prstDash val="dash"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DEC'21</c:v>
                </c:pt>
                <c:pt idx="1">
                  <c:v>JAN'22</c:v>
                </c:pt>
                <c:pt idx="2">
                  <c:v>FEB'22</c:v>
                </c:pt>
                <c:pt idx="3">
                  <c:v>MAR'22</c:v>
                </c:pt>
              </c:strCache>
            </c:strRef>
          </c:cat>
          <c:val>
            <c:numRef>
              <c:f>Sheet1!$B$2:$E$2</c:f>
              <c:numCache>
                <c:formatCode>[Color10]\+#\ ##0.0%;[Red]\-#\ ##0.0%</c:formatCode>
                <c:ptCount val="4"/>
                <c:pt idx="0">
                  <c:v>0.16371550001637747</c:v>
                </c:pt>
                <c:pt idx="1">
                  <c:v>0.1678518453422071</c:v>
                </c:pt>
                <c:pt idx="2">
                  <c:v>0.20077111042987994</c:v>
                </c:pt>
                <c:pt idx="3">
                  <c:v>0.23200000000000001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33B8-4EDB-8D7D-EA1096819B29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Volume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</a:schemeClr>
              </a:solidFill>
              <a:prstDash val="sysDash"/>
              <a:round/>
            </a:ln>
            <a:effectLst/>
          </c:spPr>
          <c:marker>
            <c:symbol val="circle"/>
            <c:size val="9"/>
            <c:spPr>
              <a:solidFill>
                <a:schemeClr val="bg2">
                  <a:lumMod val="50000"/>
                </a:schemeClr>
              </a:solidFill>
              <a:ln w="9525">
                <a:solidFill>
                  <a:schemeClr val="bg2">
                    <a:lumMod val="50000"/>
                  </a:schemeClr>
                </a:solidFill>
                <a:prstDash val="sysDash"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DEC'21</c:v>
                </c:pt>
                <c:pt idx="1">
                  <c:v>JAN'22</c:v>
                </c:pt>
                <c:pt idx="2">
                  <c:v>FEB'22</c:v>
                </c:pt>
                <c:pt idx="3">
                  <c:v>MAR'22</c:v>
                </c:pt>
              </c:strCache>
            </c:strRef>
          </c:cat>
          <c:val>
            <c:numRef>
              <c:f>Sheet1!$B$3:$E$3</c:f>
              <c:numCache>
                <c:formatCode>[Color10]\+#\ ##0.0%;[Red]\-#\ ##0.0%</c:formatCode>
                <c:ptCount val="4"/>
                <c:pt idx="0">
                  <c:v>4.9178747894883967E-2</c:v>
                </c:pt>
                <c:pt idx="1">
                  <c:v>4.881938006131703E-2</c:v>
                </c:pt>
                <c:pt idx="2">
                  <c:v>5.442953590130295E-2</c:v>
                </c:pt>
                <c:pt idx="3">
                  <c:v>5.1999999999999998E-2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33B8-4EDB-8D7D-EA1096819B29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63560208"/>
        <c:axId val="1155072064"/>
      </c:lineChart>
      <c:catAx>
        <c:axId val="11635602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glow>
              <a:schemeClr val="accent1">
                <a:alpha val="40000"/>
              </a:schemeClr>
            </a:glow>
            <a:softEdge rad="0"/>
          </a:effectLst>
        </c:spPr>
        <c:txPr>
          <a:bodyPr rot="0" spcFirstLastPara="1" vertOverflow="ellipsis" wrap="square" anchor="ctr" anchorCtr="0"/>
          <a:lstStyle/>
          <a:p>
            <a:pPr>
              <a:defRPr sz="1000" b="0" i="0" u="none" strike="noStrike" kern="120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155072064"/>
        <c:crosses val="autoZero"/>
        <c:auto val="1"/>
        <c:lblAlgn val="ctr"/>
        <c:lblOffset val="100"/>
        <c:noMultiLvlLbl val="0"/>
      </c:catAx>
      <c:valAx>
        <c:axId val="1155072064"/>
        <c:scaling>
          <c:orientation val="minMax"/>
          <c:max val="0.25"/>
          <c:min val="0"/>
        </c:scaling>
        <c:delete val="1"/>
        <c:axPos val="l"/>
        <c:numFmt formatCode="[Color10]\+#\ ##0.0%;[Red]\-#\ ##0.0%" sourceLinked="1"/>
        <c:majorTickMark val="out"/>
        <c:minorTickMark val="none"/>
        <c:tickLblPos val="nextTo"/>
        <c:crossAx val="1163560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vs YA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8FC-4D25-A0A6-E844C4CD24A0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8FC-4D25-A0A6-E844C4CD24A0}"/>
              </c:ext>
            </c:extLst>
          </c:dPt>
          <c:dPt>
            <c:idx val="1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68FC-4D25-A0A6-E844C4CD24A0}"/>
              </c:ext>
            </c:extLst>
          </c:dPt>
          <c:dLbls>
            <c:dLbl>
              <c:idx val="5"/>
              <c:layout>
                <c:manualLayout>
                  <c:x val="-0.18421047860275627"/>
                  <c:y val="-2.491579637947928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8FC-4D25-A0A6-E844C4CD24A0}"/>
                </c:ext>
              </c:extLst>
            </c:dLbl>
            <c:dLbl>
              <c:idx val="9"/>
              <c:layout>
                <c:manualLayout>
                  <c:x val="-0.15460470508580984"/>
                  <c:y val="2.491972012694107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8FC-4D25-A0A6-E844C4CD24A0}"/>
                </c:ext>
              </c:extLst>
            </c:dLbl>
            <c:dLbl>
              <c:idx val="11"/>
              <c:layout>
                <c:manualLayout>
                  <c:x val="-0.28947335021929382"/>
                  <c:y val="2.49177582532104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8FC-4D25-A0A6-E844C4CD24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TOTAL DAIRY</c:v>
                </c:pt>
                <c:pt idx="1">
                  <c:v>TRADI DAIRY</c:v>
                </c:pt>
                <c:pt idx="2">
                  <c:v>UHT Milk</c:v>
                </c:pt>
                <c:pt idx="3">
                  <c:v>EVP Milk</c:v>
                </c:pt>
                <c:pt idx="4">
                  <c:v>Sour Cream</c:v>
                </c:pt>
                <c:pt idx="5">
                  <c:v>Curd</c:v>
                </c:pt>
                <c:pt idx="6">
                  <c:v>Kefir</c:v>
                </c:pt>
                <c:pt idx="7">
                  <c:v>Glazed Curds</c:v>
                </c:pt>
                <c:pt idx="8">
                  <c:v>MODERN DAIRY</c:v>
                </c:pt>
                <c:pt idx="9">
                  <c:v>Spoonable Yo</c:v>
                </c:pt>
                <c:pt idx="10">
                  <c:v>Drinkable Yo</c:v>
                </c:pt>
                <c:pt idx="11">
                  <c:v>Cheese</c:v>
                </c:pt>
                <c:pt idx="12">
                  <c:v>Milk Cocktails</c:v>
                </c:pt>
              </c:strCache>
            </c:strRef>
          </c:cat>
          <c:val>
            <c:numRef>
              <c:f>Sheet1!$B$2:$B$14</c:f>
              <c:numCache>
                <c:formatCode>0.0%</c:formatCode>
                <c:ptCount val="13"/>
                <c:pt idx="0">
                  <c:v>5.1593522295625638E-2</c:v>
                </c:pt>
                <c:pt idx="1">
                  <c:v>4.1215819379771368E-2</c:v>
                </c:pt>
                <c:pt idx="2">
                  <c:v>2.146186336515532E-2</c:v>
                </c:pt>
                <c:pt idx="3">
                  <c:v>0.25249528294272539</c:v>
                </c:pt>
                <c:pt idx="4">
                  <c:v>3.2086250946847361E-2</c:v>
                </c:pt>
                <c:pt idx="5">
                  <c:v>-1.6534416025494214E-2</c:v>
                </c:pt>
                <c:pt idx="6">
                  <c:v>6.3222335727147971E-2</c:v>
                </c:pt>
                <c:pt idx="7">
                  <c:v>0.16490528962532802</c:v>
                </c:pt>
                <c:pt idx="8">
                  <c:v>9.7268840100563914E-2</c:v>
                </c:pt>
                <c:pt idx="9">
                  <c:v>-1.5110978362334881E-2</c:v>
                </c:pt>
                <c:pt idx="10">
                  <c:v>0.15812129705696121</c:v>
                </c:pt>
                <c:pt idx="11">
                  <c:v>-7.55171396155635E-2</c:v>
                </c:pt>
                <c:pt idx="12">
                  <c:v>0.17243465507489764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1C-41A7-A481-EBB2886C673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167826719"/>
        <c:axId val="1326375487"/>
      </c:barChart>
      <c:catAx>
        <c:axId val="116782671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326375487"/>
        <c:crosses val="autoZero"/>
        <c:auto val="1"/>
        <c:lblAlgn val="ctr"/>
        <c:lblOffset val="100"/>
        <c:noMultiLvlLbl val="0"/>
      </c:catAx>
      <c:valAx>
        <c:axId val="1326375487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11678267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vs YA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06DE-42F3-8814-160FE0DCADF5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F58-4E89-8FBB-FDFCE555CA60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6DE-42F3-8814-160FE0DCADF5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8576-48DB-B842-DDCE46DCFA1B}"/>
              </c:ext>
            </c:extLst>
          </c:dPt>
          <c:dPt>
            <c:idx val="8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6DE-42F3-8814-160FE0DCADF5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06DE-42F3-8814-160FE0DCADF5}"/>
              </c:ext>
            </c:extLst>
          </c:dPt>
          <c:dPt>
            <c:idx val="1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06DE-42F3-8814-160FE0DCADF5}"/>
              </c:ext>
            </c:extLst>
          </c:dPt>
          <c:dPt>
            <c:idx val="1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6DE-42F3-8814-160FE0DCADF5}"/>
              </c:ext>
            </c:extLst>
          </c:dPt>
          <c:dPt>
            <c:idx val="1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576-48DB-B842-DDCE46DCFA1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TOTAL DAIRY</c:v>
                </c:pt>
                <c:pt idx="1">
                  <c:v>TRADI DAIRY</c:v>
                </c:pt>
                <c:pt idx="2">
                  <c:v>UHT Milk</c:v>
                </c:pt>
                <c:pt idx="3">
                  <c:v>EVP Milk</c:v>
                </c:pt>
                <c:pt idx="4">
                  <c:v>Sour Cream</c:v>
                </c:pt>
                <c:pt idx="5">
                  <c:v>Curd</c:v>
                </c:pt>
                <c:pt idx="6">
                  <c:v>Kefir</c:v>
                </c:pt>
                <c:pt idx="7">
                  <c:v>Glazed Curds</c:v>
                </c:pt>
                <c:pt idx="8">
                  <c:v>MODERN DAIRY</c:v>
                </c:pt>
                <c:pt idx="9">
                  <c:v>Spoonable Yo</c:v>
                </c:pt>
                <c:pt idx="10">
                  <c:v>Drinkable Yo</c:v>
                </c:pt>
                <c:pt idx="11">
                  <c:v>Cheese</c:v>
                </c:pt>
                <c:pt idx="12">
                  <c:v>Milk Cocktails</c:v>
                </c:pt>
              </c:strCache>
            </c:strRef>
          </c:cat>
          <c:val>
            <c:numRef>
              <c:f>Sheet1!$B$2:$B$14</c:f>
              <c:numCache>
                <c:formatCode>0.0%</c:formatCode>
                <c:ptCount val="13"/>
                <c:pt idx="0">
                  <c:v>-4.1012358123648784E-3</c:v>
                </c:pt>
                <c:pt idx="1">
                  <c:v>2.8291364364552152E-3</c:v>
                </c:pt>
                <c:pt idx="2">
                  <c:v>-3.2219146575261814E-2</c:v>
                </c:pt>
                <c:pt idx="3">
                  <c:v>0.11844032364880053</c:v>
                </c:pt>
                <c:pt idx="4">
                  <c:v>1.5233138558055526E-2</c:v>
                </c:pt>
                <c:pt idx="5">
                  <c:v>-3.1560528793559861E-2</c:v>
                </c:pt>
                <c:pt idx="6">
                  <c:v>5.1708463770621993E-2</c:v>
                </c:pt>
                <c:pt idx="7">
                  <c:v>5.5511182400996617E-2</c:v>
                </c:pt>
                <c:pt idx="8">
                  <c:v>-3.2039242991141359E-2</c:v>
                </c:pt>
                <c:pt idx="9">
                  <c:v>-3.5423630581516541E-2</c:v>
                </c:pt>
                <c:pt idx="10">
                  <c:v>-2.5396515114138207E-2</c:v>
                </c:pt>
                <c:pt idx="11">
                  <c:v>-0.10693950615313019</c:v>
                </c:pt>
                <c:pt idx="12">
                  <c:v>4.6565231512929461E-3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76-48DB-B842-DDCE46DCFA1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167826719"/>
        <c:axId val="1326375487"/>
      </c:barChart>
      <c:catAx>
        <c:axId val="1167826719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nextTo"/>
        <c:crossAx val="1326375487"/>
        <c:crosses val="autoZero"/>
        <c:auto val="1"/>
        <c:lblAlgn val="ctr"/>
        <c:lblOffset val="100"/>
        <c:noMultiLvlLbl val="0"/>
      </c:catAx>
      <c:valAx>
        <c:axId val="1326375487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1167826719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vs YA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9B8-433F-A5B8-EC1497667182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29B8-433F-A5B8-EC1497667182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9B8-433F-A5B8-EC1497667182}"/>
              </c:ext>
            </c:extLst>
          </c:dPt>
          <c:dPt>
            <c:idx val="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485-492B-AA50-8F0344D77B23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29B8-433F-A5B8-EC1497667182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8FC-4D25-A0A6-E844C4CD24A0}"/>
              </c:ext>
            </c:extLst>
          </c:dPt>
          <c:dPt>
            <c:idx val="6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2485-492B-AA50-8F0344D77B23}"/>
              </c:ext>
            </c:extLst>
          </c:dPt>
          <c:dPt>
            <c:idx val="7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29B8-433F-A5B8-EC1497667182}"/>
              </c:ext>
            </c:extLst>
          </c:dPt>
          <c:dPt>
            <c:idx val="8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29B8-433F-A5B8-EC1497667182}"/>
              </c:ext>
            </c:extLst>
          </c:dPt>
          <c:dPt>
            <c:idx val="9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8FC-4D25-A0A6-E844C4CD24A0}"/>
              </c:ext>
            </c:extLst>
          </c:dPt>
          <c:dPt>
            <c:idx val="1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2485-492B-AA50-8F0344D77B23}"/>
              </c:ext>
            </c:extLst>
          </c:dPt>
          <c:dPt>
            <c:idx val="1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68FC-4D25-A0A6-E844C4CD24A0}"/>
              </c:ext>
            </c:extLst>
          </c:dPt>
          <c:dPt>
            <c:idx val="1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2485-492B-AA50-8F0344D77B2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Total Dairy</c:v>
                </c:pt>
                <c:pt idx="1">
                  <c:v>Tradi Dairy</c:v>
                </c:pt>
                <c:pt idx="2">
                  <c:v>UHT Milk</c:v>
                </c:pt>
                <c:pt idx="3">
                  <c:v>EVP Milk</c:v>
                </c:pt>
                <c:pt idx="4">
                  <c:v>Sour Cream</c:v>
                </c:pt>
                <c:pt idx="5">
                  <c:v>Curd</c:v>
                </c:pt>
                <c:pt idx="6">
                  <c:v>Kefir</c:v>
                </c:pt>
                <c:pt idx="7">
                  <c:v>Glazed Curds</c:v>
                </c:pt>
                <c:pt idx="8">
                  <c:v>Modern Dairy</c:v>
                </c:pt>
                <c:pt idx="9">
                  <c:v>Spoonable Yo</c:v>
                </c:pt>
                <c:pt idx="10">
                  <c:v>Drinkable Yo</c:v>
                </c:pt>
                <c:pt idx="11">
                  <c:v>Cheese</c:v>
                </c:pt>
                <c:pt idx="12">
                  <c:v>Milk Cocktails</c:v>
                </c:pt>
              </c:strCache>
            </c:strRef>
          </c:cat>
          <c:val>
            <c:numRef>
              <c:f>Sheet1!$B$2:$B$14</c:f>
              <c:numCache>
                <c:formatCode>0.0</c:formatCode>
                <c:ptCount val="13"/>
                <c:pt idx="0">
                  <c:v>660.78345089656932</c:v>
                </c:pt>
                <c:pt idx="1">
                  <c:v>574.16172785749302</c:v>
                </c:pt>
                <c:pt idx="2">
                  <c:v>427.38445261396913</c:v>
                </c:pt>
                <c:pt idx="3">
                  <c:v>1134.1565598240252</c:v>
                </c:pt>
                <c:pt idx="4">
                  <c:v>1270.708896391598</c:v>
                </c:pt>
                <c:pt idx="5">
                  <c:v>1816.7703626107882</c:v>
                </c:pt>
                <c:pt idx="6">
                  <c:v>399.27484204652239</c:v>
                </c:pt>
                <c:pt idx="7">
                  <c:v>4556.2247965342513</c:v>
                </c:pt>
                <c:pt idx="8">
                  <c:v>1000.0591761967211</c:v>
                </c:pt>
                <c:pt idx="9">
                  <c:v>1456.2512268812472</c:v>
                </c:pt>
                <c:pt idx="10">
                  <c:v>756.65639484422331</c:v>
                </c:pt>
                <c:pt idx="11">
                  <c:v>2046.9116661436167</c:v>
                </c:pt>
                <c:pt idx="12">
                  <c:v>1052.1832312351676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1C-41A7-A481-EBB2886C673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167826719"/>
        <c:axId val="1326375487"/>
      </c:barChart>
      <c:catAx>
        <c:axId val="116782671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326375487"/>
        <c:crosses val="autoZero"/>
        <c:auto val="1"/>
        <c:lblAlgn val="ctr"/>
        <c:lblOffset val="100"/>
        <c:noMultiLvlLbl val="0"/>
      </c:catAx>
      <c:valAx>
        <c:axId val="1326375487"/>
        <c:scaling>
          <c:orientation val="minMax"/>
        </c:scaling>
        <c:delete val="1"/>
        <c:axPos val="t"/>
        <c:numFmt formatCode="0.0" sourceLinked="1"/>
        <c:majorTickMark val="none"/>
        <c:minorTickMark val="none"/>
        <c:tickLblPos val="nextTo"/>
        <c:crossAx val="11678267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188709026960988"/>
          <c:y val="2.7407376017427716E-2"/>
          <c:w val="0.39850771899406362"/>
          <c:h val="0.9451852479651445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vs YA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C90-4860-A315-9F86DA49C11E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C90-4860-A315-9F86DA49C11E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C90-4860-A315-9F86DA49C11E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C90-4860-A315-9F86DA49C11E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1C90-4860-A315-9F86DA49C11E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1C90-4860-A315-9F86DA49C11E}"/>
              </c:ext>
            </c:extLst>
          </c:dPt>
          <c:dPt>
            <c:idx val="9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1C90-4860-A315-9F86DA49C11E}"/>
              </c:ext>
            </c:extLst>
          </c:dPt>
          <c:dPt>
            <c:idx val="1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57A5-4377-AF22-06215080EB05}"/>
              </c:ext>
            </c:extLst>
          </c:dPt>
          <c:dPt>
            <c:idx val="1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57A5-4377-AF22-06215080EB05}"/>
              </c:ext>
            </c:extLst>
          </c:dPt>
          <c:dPt>
            <c:idx val="1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57A5-4377-AF22-06215080EB05}"/>
              </c:ext>
            </c:extLst>
          </c:dPt>
          <c:dLbls>
            <c:dLbl>
              <c:idx val="3"/>
              <c:layout>
                <c:manualLayout>
                  <c:x val="-0.16447364160960382"/>
                  <c:y val="2.491579637947974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C90-4860-A315-9F86DA49C1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Total Dairy</c:v>
                </c:pt>
                <c:pt idx="1">
                  <c:v>Tradi Dairy</c:v>
                </c:pt>
                <c:pt idx="2">
                  <c:v>UHT Milk</c:v>
                </c:pt>
                <c:pt idx="3">
                  <c:v>EVP Milk</c:v>
                </c:pt>
                <c:pt idx="4">
                  <c:v>Sour Cream</c:v>
                </c:pt>
                <c:pt idx="5">
                  <c:v>Curd</c:v>
                </c:pt>
                <c:pt idx="6">
                  <c:v>Kefir</c:v>
                </c:pt>
                <c:pt idx="7">
                  <c:v>Glazed Curds</c:v>
                </c:pt>
                <c:pt idx="8">
                  <c:v>Modern Dairy</c:v>
                </c:pt>
                <c:pt idx="9">
                  <c:v>Spoonable Yo</c:v>
                </c:pt>
                <c:pt idx="10">
                  <c:v>Drinkable Yo</c:v>
                </c:pt>
                <c:pt idx="11">
                  <c:v>Cheese</c:v>
                </c:pt>
                <c:pt idx="12">
                  <c:v>Milk Cocktails</c:v>
                </c:pt>
              </c:strCache>
            </c:strRef>
          </c:cat>
          <c:val>
            <c:numRef>
              <c:f>Sheet1!$B$2:$B$14</c:f>
              <c:numCache>
                <c:formatCode>0.0%</c:formatCode>
                <c:ptCount val="13"/>
                <c:pt idx="0">
                  <c:v>2.9501600801034478E-2</c:v>
                </c:pt>
                <c:pt idx="1">
                  <c:v>3.8287560242752594E-2</c:v>
                </c:pt>
                <c:pt idx="2">
                  <c:v>4.1074730706400997E-2</c:v>
                </c:pt>
                <c:pt idx="3">
                  <c:v>-4.8362274322413246E-3</c:v>
                </c:pt>
                <c:pt idx="4">
                  <c:v>3.6160143469861739E-2</c:v>
                </c:pt>
                <c:pt idx="5">
                  <c:v>1.9015892054434325E-2</c:v>
                </c:pt>
                <c:pt idx="6">
                  <c:v>3.5834784439727096E-2</c:v>
                </c:pt>
                <c:pt idx="7">
                  <c:v>2.0951789687023714E-2</c:v>
                </c:pt>
                <c:pt idx="8">
                  <c:v>2.2494879174919991E-2</c:v>
                </c:pt>
                <c:pt idx="9">
                  <c:v>2.4422869136158987E-2</c:v>
                </c:pt>
                <c:pt idx="10">
                  <c:v>2.9388677002486041E-2</c:v>
                </c:pt>
                <c:pt idx="11">
                  <c:v>4.7987191660106898E-2</c:v>
                </c:pt>
                <c:pt idx="12">
                  <c:v>2.1848699519255499E-2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1C90-4860-A315-9F86DA49C11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167826719"/>
        <c:axId val="1326375487"/>
      </c:barChart>
      <c:catAx>
        <c:axId val="116782671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326375487"/>
        <c:crosses val="autoZero"/>
        <c:auto val="1"/>
        <c:lblAlgn val="ctr"/>
        <c:lblOffset val="100"/>
        <c:noMultiLvlLbl val="0"/>
      </c:catAx>
      <c:valAx>
        <c:axId val="1326375487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11678267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188709026960988"/>
          <c:y val="2.7407376017427716E-2"/>
          <c:w val="0.39850771899406362"/>
          <c:h val="0.9451852479651445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vs YA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53D-4F84-9E0F-9FEF4B64CAEC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53D-4F84-9E0F-9FEF4B64CAEC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53D-4F84-9E0F-9FEF4B64CAEC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A53D-4F84-9E0F-9FEF4B64CAEC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A53D-4F84-9E0F-9FEF4B64CAEC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A53D-4F84-9E0F-9FEF4B64CAEC}"/>
              </c:ext>
            </c:extLst>
          </c:dPt>
          <c:dPt>
            <c:idx val="9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A53D-4F84-9E0F-9FEF4B64CAEC}"/>
              </c:ext>
            </c:extLst>
          </c:dPt>
          <c:dPt>
            <c:idx val="1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CDA6-4E89-8F59-97B91375C47E}"/>
              </c:ext>
            </c:extLst>
          </c:dPt>
          <c:dPt>
            <c:idx val="1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CDA6-4E89-8F59-97B91375C47E}"/>
              </c:ext>
            </c:extLst>
          </c:dPt>
          <c:dPt>
            <c:idx val="1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CDA6-4E89-8F59-97B91375C47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Total Dairy</c:v>
                </c:pt>
                <c:pt idx="1">
                  <c:v>Tradi Dairy</c:v>
                </c:pt>
                <c:pt idx="2">
                  <c:v>UHT Milk</c:v>
                </c:pt>
                <c:pt idx="3">
                  <c:v>EVP Milk</c:v>
                </c:pt>
                <c:pt idx="4">
                  <c:v>Sour Cream</c:v>
                </c:pt>
                <c:pt idx="5">
                  <c:v>Curd</c:v>
                </c:pt>
                <c:pt idx="6">
                  <c:v>Kefir</c:v>
                </c:pt>
                <c:pt idx="7">
                  <c:v>Glazed Curds</c:v>
                </c:pt>
                <c:pt idx="8">
                  <c:v>Modern Dairy</c:v>
                </c:pt>
                <c:pt idx="9">
                  <c:v>Spoonable Yo</c:v>
                </c:pt>
                <c:pt idx="10">
                  <c:v>Drinkable Yo</c:v>
                </c:pt>
                <c:pt idx="11">
                  <c:v>Cheese</c:v>
                </c:pt>
                <c:pt idx="12">
                  <c:v>Milk Cocktails</c:v>
                </c:pt>
              </c:strCache>
            </c:strRef>
          </c:cat>
          <c:val>
            <c:numRef>
              <c:f>Sheet1!$B$2:$B$14</c:f>
              <c:numCache>
                <c:formatCode>0.0%</c:formatCode>
                <c:ptCount val="13"/>
                <c:pt idx="0">
                  <c:v>0.17119919939289074</c:v>
                </c:pt>
                <c:pt idx="1">
                  <c:v>0.17624344436114758</c:v>
                </c:pt>
                <c:pt idx="2">
                  <c:v>0.21401975770846127</c:v>
                </c:pt>
                <c:pt idx="3">
                  <c:v>9.9009680540480094E-2</c:v>
                </c:pt>
                <c:pt idx="4">
                  <c:v>0.16120337191625245</c:v>
                </c:pt>
                <c:pt idx="5">
                  <c:v>0.12805795490802052</c:v>
                </c:pt>
                <c:pt idx="6">
                  <c:v>0.13295060561453931</c:v>
                </c:pt>
                <c:pt idx="7">
                  <c:v>0.17149145930156928</c:v>
                </c:pt>
                <c:pt idx="8">
                  <c:v>0.13747955276973967</c:v>
                </c:pt>
                <c:pt idx="9">
                  <c:v>0.22109511075214794</c:v>
                </c:pt>
                <c:pt idx="10">
                  <c:v>0.176397986491732</c:v>
                </c:pt>
                <c:pt idx="11">
                  <c:v>0.14881430560998932</c:v>
                </c:pt>
                <c:pt idx="12">
                  <c:v>0.20649025639266338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A53D-4F84-9E0F-9FEF4B64CAE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167826719"/>
        <c:axId val="1326375487"/>
      </c:barChart>
      <c:catAx>
        <c:axId val="116782671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326375487"/>
        <c:crosses val="autoZero"/>
        <c:auto val="1"/>
        <c:lblAlgn val="ctr"/>
        <c:lblOffset val="100"/>
        <c:noMultiLvlLbl val="0"/>
      </c:catAx>
      <c:valAx>
        <c:axId val="1326375487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11678267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BC3C71-435F-6741-B68D-12DD1EE6B7A1}" type="datetimeFigureOut">
              <a:rPr lang="en-RU" smtClean="0"/>
              <a:t>17/05/2022</a:t>
            </a:fld>
            <a:endParaRPr lang="en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85F4E6-177B-FD45-B9EB-C8015F873569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229987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85F4E6-177B-FD45-B9EB-C8015F873569}" type="slidenum">
              <a:rPr lang="en-RU" smtClean="0"/>
              <a:t>1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843778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85F4E6-177B-FD45-B9EB-C8015F873569}" type="slidenum">
              <a:rPr lang="en-RU" smtClean="0"/>
              <a:t>4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701051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0ADE-F4BA-420A-914C-31B6B2CADD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7EACFA-1233-4C2A-BFCE-7293021FA2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145CA7-9338-4C5A-AD49-7F401654E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140E-0DE5-45FC-9765-8226CD5C0810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00D9D-2357-4154-818B-D332E2021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BE29E-102E-46CB-9743-8EEEF3E74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D62B-642E-4571-BA5C-BF67B0B9CB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3959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0DB2D-1960-4812-8F3C-C98A1069A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64CBD0-08F8-4742-9A19-6CAEBD78C8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F029C0-EA51-401F-ABA7-4B28315FA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140E-0DE5-45FC-9765-8226CD5C0810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2281A-FC85-4D7D-88F5-43F5090E8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9797D-4782-4698-9B8B-122F4437F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D62B-642E-4571-BA5C-BF67B0B9CB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541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6054D7-1AE3-4793-A262-D52B5D4D78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DF9B84-163E-4ABF-98D8-BFF6660646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D150BB-DCDF-467B-BB39-F6580561F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140E-0DE5-45FC-9765-8226CD5C0810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731AE-B32B-4244-A8F1-80DCFFD26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4C98CC-BA1D-4C55-97EF-C8808FA81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D62B-642E-4571-BA5C-BF67B0B9CB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3518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ext Full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anone_PPT Footer image.png">
            <a:extLst>
              <a:ext uri="{FF2B5EF4-FFF2-40B4-BE49-F238E27FC236}">
                <a16:creationId xmlns:a16="http://schemas.microsoft.com/office/drawing/2014/main" id="{502D6422-8A22-AA41-8B36-005D08B7799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" y="6118579"/>
            <a:ext cx="12241609" cy="762024"/>
          </a:xfrm>
          <a:prstGeom prst="rect">
            <a:avLst/>
          </a:prstGeom>
        </p:spPr>
      </p:pic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9" y="1590"/>
          <a:ext cx="1588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think-cell Slide" r:id="rId5" imgW="360" imgH="360" progId="TCLayout.ActiveDocument.1">
                  <p:embed/>
                </p:oleObj>
              </mc:Choice>
              <mc:Fallback>
                <p:oleObj name="think-cell Slide" r:id="rId5" imgW="360" imgH="36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8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77606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C6E7C-E2E3-4E1B-804D-FBA49BE03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E99F1-8320-494C-9E0E-42A6AA029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50493-BA59-4961-B992-311DA27C2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140E-0DE5-45FC-9765-8226CD5C0810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010BC-98B6-4BA6-81F8-CA76DF34D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50FC5B-24B2-4483-B7CF-0C0900C92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D62B-642E-4571-BA5C-BF67B0B9CB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952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119B9-F188-48FC-B5BA-1058CF619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01043F-BAC3-4DDC-BFDC-349D5E50C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55EE96-6B8D-43F9-91A2-D51756741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140E-0DE5-45FC-9765-8226CD5C0810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F17EE-ED54-4DF7-B05A-7E7F1B86E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EA202-B2E7-4321-8967-FAB615777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D62B-642E-4571-BA5C-BF67B0B9CB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455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F754A-65F7-49A7-A603-85D6370AC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4B67F9-CB22-4B5F-83CD-77E58F6835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8800CE-E75F-4DB8-AC23-0E86C25415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10295-BF36-465D-81B9-3932DF7E0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140E-0DE5-45FC-9765-8226CD5C0810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994F69-3139-437E-8BD2-1D8828406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809C76-1349-43D9-894B-DC0B8E6C3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D62B-642E-4571-BA5C-BF67B0B9CB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444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98F8D-ADDA-4272-913D-DF82A6061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D30F96-62F0-46E6-87B3-6801936EA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2FD733-77F2-49C3-BE2A-EDA30655A6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997EF4-29EF-4765-8C71-DD0A316530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A83867-FA77-4B39-9B3D-B1F1C72512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FEB0A2-8E0E-4808-AE0F-C70785012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140E-0DE5-45FC-9765-8226CD5C0810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6D30EE-A34F-4898-82CF-5407B830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0CDEFA-08EF-48E8-98DE-2215BA617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D62B-642E-4571-BA5C-BF67B0B9CB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185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9769F-4F90-43B9-9D53-046C4FECB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5224E0-95A5-46B8-9469-066B42EEA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140E-0DE5-45FC-9765-8226CD5C0810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43F76B-C02A-4301-9208-4AE9B1A9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39B4A1-B156-4A91-935F-C3A9FCE83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D62B-642E-4571-BA5C-BF67B0B9CB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561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6913A6-85D8-4340-9110-CF48062FC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140E-0DE5-45FC-9765-8226CD5C0810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A08D99-C336-4A86-8CB8-38DC34376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34C608-AB3C-4907-A515-B79738EB9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D62B-642E-4571-BA5C-BF67B0B9CB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016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9DEE5-DA49-4728-93D6-23B29E295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71A24-CED3-48E2-864D-445CD97B0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3EAE7F-955D-4E1A-90B3-A01E8F5A2C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ECF5DA-21B9-4FCE-BDA4-22E104B2B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140E-0DE5-45FC-9765-8226CD5C0810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960401-82CA-4D7E-AE51-49DC5A289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1A6B3F-23F8-4482-AC90-0478ECCE3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D62B-642E-4571-BA5C-BF67B0B9CB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6023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9DFFD-6C7D-4C76-832B-849EE74E6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88007F-E2A6-4103-BC6B-191F8DB22A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1E6C51-0144-440E-B30B-8E73F148C9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3BF8B7-1DC0-4AA9-9417-51465CAB1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8140E-0DE5-45FC-9765-8226CD5C0810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A2ED9-468F-4D2D-A94B-5A82FA60D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D89629-8015-479B-A56D-BF8C8315B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9D62B-642E-4571-BA5C-BF67B0B9CB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693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A1DAC0-2FA3-42E7-8EF7-E8F87DB7C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129C83-421B-4238-BF29-B259DAA3E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0D1D9-0350-40FC-A2F9-C82C7EAC75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8140E-0DE5-45FC-9765-8226CD5C0810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5DD15-7514-4D3E-BB6E-A7F2F5617F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2E3783-22FB-423A-BBDC-DC3C1CF4BF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9D62B-642E-4571-BA5C-BF67B0B9CB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191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2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258996-F16C-4B1F-B59A-0C9E67647DAD}"/>
              </a:ext>
            </a:extLst>
          </p:cNvPr>
          <p:cNvSpPr txBox="1"/>
          <p:nvPr/>
        </p:nvSpPr>
        <p:spPr>
          <a:xfrm>
            <a:off x="2588533" y="2166636"/>
            <a:ext cx="701493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002060"/>
                </a:solidFill>
              </a:rPr>
              <a:t>TOTAL DAIRY</a:t>
            </a:r>
            <a:r>
              <a:rPr lang="ru-RU" sz="6000" dirty="0">
                <a:solidFill>
                  <a:srgbClr val="002060"/>
                </a:solidFill>
              </a:rPr>
              <a:t> </a:t>
            </a:r>
            <a:r>
              <a:rPr lang="en-US" sz="6000" dirty="0">
                <a:solidFill>
                  <a:srgbClr val="002060"/>
                </a:solidFill>
              </a:rPr>
              <a:t>MARKET</a:t>
            </a:r>
            <a:endParaRPr lang="ru-RU" sz="6000" dirty="0">
              <a:solidFill>
                <a:srgbClr val="002060"/>
              </a:solidFill>
            </a:endParaRPr>
          </a:p>
        </p:txBody>
      </p:sp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A65077BE-3D91-4D37-8D07-7EB364338B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47" y="6291928"/>
            <a:ext cx="496510" cy="547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838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DA7ADCC-276B-FA4C-8169-413F31C7BA10}"/>
              </a:ext>
            </a:extLst>
          </p:cNvPr>
          <p:cNvSpPr/>
          <p:nvPr/>
        </p:nvSpPr>
        <p:spPr>
          <a:xfrm>
            <a:off x="1264777" y="1713484"/>
            <a:ext cx="1004985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RU" dirty="0"/>
              <a:t>​In 2021 milk and dairy consumption by population has decreased by 6,3% p.a to 243,2 kg/ per capita. In cities average consumption is 254,7 kg, in rural areas — 226,7 kg.</a:t>
            </a:r>
          </a:p>
          <a:p>
            <a:endParaRPr lang="en-RU" dirty="0"/>
          </a:p>
          <a:p>
            <a:r>
              <a:rPr lang="en-RU" dirty="0"/>
              <a:t>Highest consumption spotted in Eastern Kazakhstan region: 294,9 kg, still less by 1,6% from past year. Among leaders are Karagandy and Akmola regions. Lowest consumption spotted in Shymkent: totally 140,1 kg — less by 15,4% than year before.</a:t>
            </a:r>
          </a:p>
          <a:p>
            <a:endParaRPr lang="en-RU" dirty="0"/>
          </a:p>
          <a:p>
            <a:r>
              <a:rPr lang="en-RU" dirty="0"/>
              <a:t>In 2021 consumption per capita was 16 kg of milk, 15,3 kg of kefir, 4,9 kg of sour cream, 4,6 kg of curd, 2,2 kg of yogurt, 2,1 kg of cheese.</a:t>
            </a:r>
          </a:p>
          <a:p>
            <a:endParaRPr lang="en-RU" dirty="0"/>
          </a:p>
          <a:p>
            <a:r>
              <a:rPr lang="en-RU" b="1" dirty="0"/>
              <a:t>Источник: Бюро национальной статистики АСПиР РК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C95A3A-FA96-054D-97B3-C9E829B0C94A}"/>
              </a:ext>
            </a:extLst>
          </p:cNvPr>
          <p:cNvSpPr txBox="1"/>
          <p:nvPr/>
        </p:nvSpPr>
        <p:spPr>
          <a:xfrm>
            <a:off x="2341547" y="606751"/>
            <a:ext cx="6734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MILK AND DAIRY CONSUMPTION IN KAZAKHSTAN </a:t>
            </a:r>
            <a:endParaRPr lang="en-RU" b="1" dirty="0"/>
          </a:p>
        </p:txBody>
      </p:sp>
    </p:spTree>
    <p:extLst>
      <p:ext uri="{BB962C8B-B14F-4D97-AF65-F5344CB8AC3E}">
        <p14:creationId xmlns:p14="http://schemas.microsoft.com/office/powerpoint/2010/main" val="1661671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BF320-1D6C-4FA7-B7AE-B3A7848E5A5F}"/>
              </a:ext>
            </a:extLst>
          </p:cNvPr>
          <p:cNvSpPr txBox="1">
            <a:spLocks/>
          </p:cNvSpPr>
          <p:nvPr/>
        </p:nvSpPr>
        <p:spPr>
          <a:xfrm>
            <a:off x="146360" y="110079"/>
            <a:ext cx="12045639" cy="77492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b="1" i="0" kern="1200" cap="none" spc="60" baseline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</a:lstStyle>
          <a:p>
            <a:pPr lvl="0" defTabSz="1219170">
              <a:defRPr/>
            </a:pPr>
            <a:r>
              <a:rPr lang="en-GB" sz="2000" spc="80" dirty="0">
                <a:solidFill>
                  <a:srgbClr val="2C488F"/>
                </a:solidFill>
              </a:rPr>
              <a:t>TOTAL </a:t>
            </a:r>
            <a:r>
              <a:rPr lang="en-US" sz="2000" spc="80" dirty="0">
                <a:solidFill>
                  <a:srgbClr val="2C488F"/>
                </a:solidFill>
              </a:rPr>
              <a:t>DAIRY MARKET DYNAMICS*</a:t>
            </a:r>
            <a:endParaRPr lang="en-GB" sz="2000" spc="80" dirty="0">
              <a:solidFill>
                <a:srgbClr val="2C488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81F908-FDDF-41CF-AA59-3B189E82D997}"/>
              </a:ext>
            </a:extLst>
          </p:cNvPr>
          <p:cNvSpPr txBox="1"/>
          <p:nvPr/>
        </p:nvSpPr>
        <p:spPr>
          <a:xfrm>
            <a:off x="0" y="356379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</a:t>
            </a:r>
            <a:r>
              <a:rPr lang="en-US" b="1" dirty="0"/>
              <a:t>MAR’22</a:t>
            </a:r>
            <a:r>
              <a:rPr lang="en-US" dirty="0"/>
              <a:t> Total Dairy market slightly decreased in volume (</a:t>
            </a:r>
            <a:r>
              <a:rPr lang="en-US" b="1" dirty="0">
                <a:solidFill>
                  <a:srgbClr val="FF0000"/>
                </a:solidFill>
              </a:rPr>
              <a:t>-0</a:t>
            </a:r>
            <a:r>
              <a:rPr lang="ru-RU" b="1" dirty="0">
                <a:solidFill>
                  <a:srgbClr val="FF0000"/>
                </a:solidFill>
              </a:rPr>
              <a:t>,</a:t>
            </a:r>
            <a:r>
              <a:rPr lang="en-US" b="1" dirty="0">
                <a:solidFill>
                  <a:srgbClr val="FF0000"/>
                </a:solidFill>
              </a:rPr>
              <a:t>4%</a:t>
            </a:r>
            <a:r>
              <a:rPr lang="en-US" dirty="0"/>
              <a:t>) but grew in value (</a:t>
            </a:r>
            <a:r>
              <a:rPr lang="en-US" b="1" dirty="0">
                <a:solidFill>
                  <a:srgbClr val="00B050"/>
                </a:solidFill>
              </a:rPr>
              <a:t>+2</a:t>
            </a:r>
            <a:r>
              <a:rPr lang="ru-RU" b="1" dirty="0">
                <a:solidFill>
                  <a:srgbClr val="00B050"/>
                </a:solidFill>
              </a:rPr>
              <a:t>,</a:t>
            </a:r>
            <a:r>
              <a:rPr lang="en-US" b="1" dirty="0">
                <a:solidFill>
                  <a:srgbClr val="00B050"/>
                </a:solidFill>
              </a:rPr>
              <a:t>5%</a:t>
            </a:r>
            <a:r>
              <a:rPr lang="en-US" dirty="0"/>
              <a:t>) compared to the previous period. At the same time the market showed a positive long-term trend (</a:t>
            </a:r>
            <a:r>
              <a:rPr lang="en-US" b="1" dirty="0">
                <a:solidFill>
                  <a:srgbClr val="00B050"/>
                </a:solidFill>
              </a:rPr>
              <a:t>+5,2% </a:t>
            </a:r>
            <a:r>
              <a:rPr lang="en-US" dirty="0"/>
              <a:t>in volume and </a:t>
            </a:r>
            <a:r>
              <a:rPr lang="en-US" b="1" dirty="0">
                <a:solidFill>
                  <a:srgbClr val="00B050"/>
                </a:solidFill>
              </a:rPr>
              <a:t>+23,2% </a:t>
            </a:r>
            <a:r>
              <a:rPr lang="en-US" dirty="0"/>
              <a:t>in value in terms of dynamic) vs </a:t>
            </a:r>
            <a:r>
              <a:rPr lang="en-US" b="1" dirty="0"/>
              <a:t>MAR’21</a:t>
            </a:r>
            <a:r>
              <a:rPr lang="en-US" dirty="0"/>
              <a:t>. </a:t>
            </a:r>
            <a:endParaRPr lang="ru-RU" b="1" dirty="0">
              <a:solidFill>
                <a:srgbClr val="00B050"/>
              </a:solidFill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D077D61-CDEE-4224-9F47-1376C1CAA2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9935206"/>
              </p:ext>
            </p:extLst>
          </p:nvPr>
        </p:nvGraphicFramePr>
        <p:xfrm>
          <a:off x="1" y="1179890"/>
          <a:ext cx="12191999" cy="4498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BE8927FC-A18E-45BE-89A4-29520B814CBF}"/>
              </a:ext>
            </a:extLst>
          </p:cNvPr>
          <p:cNvSpPr/>
          <p:nvPr/>
        </p:nvSpPr>
        <p:spPr>
          <a:xfrm>
            <a:off x="0" y="5927080"/>
            <a:ext cx="1088571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</a:rPr>
              <a:t>*Absolute values are given for the identification of trends, but not for understanding of the real market volume</a:t>
            </a:r>
            <a:endParaRPr lang="ru-RU" sz="1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5D7DB2-9C6A-4B58-B148-BF0D2B869412}"/>
              </a:ext>
            </a:extLst>
          </p:cNvPr>
          <p:cNvSpPr txBox="1"/>
          <p:nvPr/>
        </p:nvSpPr>
        <p:spPr>
          <a:xfrm>
            <a:off x="7137779" y="6453051"/>
            <a:ext cx="49061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Source: Nielsen RA data, MAR’21 – MAR’22 periods, Urban Only</a:t>
            </a:r>
            <a:endParaRPr lang="ru-RU" sz="12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961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BF320-1D6C-4FA7-B7AE-B3A7848E5A5F}"/>
              </a:ext>
            </a:extLst>
          </p:cNvPr>
          <p:cNvSpPr txBox="1">
            <a:spLocks/>
          </p:cNvSpPr>
          <p:nvPr/>
        </p:nvSpPr>
        <p:spPr>
          <a:xfrm>
            <a:off x="146360" y="110079"/>
            <a:ext cx="12045639" cy="77492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b="1" i="0" kern="1200" cap="none" spc="60" baseline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</a:lstStyle>
          <a:p>
            <a:pPr lvl="0" defTabSz="1219170">
              <a:defRPr/>
            </a:pPr>
            <a:r>
              <a:rPr lang="en-GB" sz="2000" spc="80" dirty="0">
                <a:solidFill>
                  <a:srgbClr val="2C488F"/>
                </a:solidFill>
              </a:rPr>
              <a:t>TOTAL </a:t>
            </a:r>
            <a:r>
              <a:rPr lang="en-US" sz="2000" spc="80" dirty="0">
                <a:solidFill>
                  <a:srgbClr val="2C488F"/>
                </a:solidFill>
              </a:rPr>
              <a:t>DAIRY MARKET DYNAMICS, BY SEGMENTS</a:t>
            </a:r>
            <a:endParaRPr lang="en-GB" sz="2000" spc="80" dirty="0">
              <a:solidFill>
                <a:srgbClr val="2C488F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E23B9D-5BC2-4759-8B1E-63AA1B22D6D0}"/>
              </a:ext>
            </a:extLst>
          </p:cNvPr>
          <p:cNvSpPr txBox="1"/>
          <p:nvPr/>
        </p:nvSpPr>
        <p:spPr>
          <a:xfrm>
            <a:off x="7137779" y="6453051"/>
            <a:ext cx="4906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Source: Nielsen RA data, SEP’21 – MARCH ’22 periods, Urban Only</a:t>
            </a:r>
            <a:endParaRPr lang="ru-RU" sz="12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951FA28-DC41-4E89-84A1-DD90380977F4}"/>
              </a:ext>
            </a:extLst>
          </p:cNvPr>
          <p:cNvSpPr/>
          <p:nvPr/>
        </p:nvSpPr>
        <p:spPr>
          <a:xfrm>
            <a:off x="280967" y="2174703"/>
            <a:ext cx="5686424" cy="1757363"/>
          </a:xfrm>
          <a:prstGeom prst="roundRect">
            <a:avLst/>
          </a:prstGeom>
          <a:noFill/>
          <a:ln w="28575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6D073A5-9687-4ED9-8D79-C52771F41927}"/>
              </a:ext>
            </a:extLst>
          </p:cNvPr>
          <p:cNvSpPr txBox="1"/>
          <p:nvPr/>
        </p:nvSpPr>
        <p:spPr>
          <a:xfrm>
            <a:off x="538022" y="2036204"/>
            <a:ext cx="3206663" cy="27699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TOTAL DAIRY MARKET GROWTH RATE (vs YA, %)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9B1B0939-FFD2-4086-B8C7-9060175E42A7}"/>
              </a:ext>
            </a:extLst>
          </p:cNvPr>
          <p:cNvSpPr/>
          <p:nvPr/>
        </p:nvSpPr>
        <p:spPr>
          <a:xfrm>
            <a:off x="6360204" y="1311695"/>
            <a:ext cx="5686424" cy="3463505"/>
          </a:xfrm>
          <a:prstGeom prst="roundRect">
            <a:avLst/>
          </a:prstGeom>
          <a:noFill/>
          <a:ln w="28575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E7A9DFE-B09F-4549-9DC6-9B1F4517AB5A}"/>
              </a:ext>
            </a:extLst>
          </p:cNvPr>
          <p:cNvSpPr txBox="1"/>
          <p:nvPr/>
        </p:nvSpPr>
        <p:spPr>
          <a:xfrm>
            <a:off x="6744023" y="1196034"/>
            <a:ext cx="3183748" cy="27699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TOTAL DAIRY MARKET BY SEGMENT (vs YA, %)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D1B1BC-8C39-44F8-858C-8291715D3DAB}"/>
              </a:ext>
            </a:extLst>
          </p:cNvPr>
          <p:cNvSpPr txBox="1"/>
          <p:nvPr/>
        </p:nvSpPr>
        <p:spPr>
          <a:xfrm>
            <a:off x="10924966" y="1518893"/>
            <a:ext cx="8707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accent2">
                    <a:lumMod val="75000"/>
                  </a:schemeClr>
                </a:solidFill>
              </a:rPr>
              <a:t>TRADI DAIRY</a:t>
            </a:r>
            <a:endParaRPr lang="ru-RU" sz="1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B2D9F0E-020D-4867-A08F-E361D31F0802}"/>
              </a:ext>
            </a:extLst>
          </p:cNvPr>
          <p:cNvSpPr txBox="1"/>
          <p:nvPr/>
        </p:nvSpPr>
        <p:spPr>
          <a:xfrm>
            <a:off x="10868760" y="3033497"/>
            <a:ext cx="10422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rgbClr val="0070C0"/>
                </a:solidFill>
              </a:rPr>
              <a:t>MODERN DAIRY</a:t>
            </a:r>
            <a:endParaRPr lang="ru-RU" sz="1000" b="1" dirty="0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81F908-FDDF-41CF-AA59-3B189E82D997}"/>
              </a:ext>
            </a:extLst>
          </p:cNvPr>
          <p:cNvSpPr txBox="1"/>
          <p:nvPr/>
        </p:nvSpPr>
        <p:spPr>
          <a:xfrm>
            <a:off x="0" y="356379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MAR’22 </a:t>
            </a:r>
            <a:r>
              <a:rPr lang="en-US" b="1" dirty="0"/>
              <a:t>Total Dairy </a:t>
            </a:r>
            <a:r>
              <a:rPr lang="en-US" dirty="0"/>
              <a:t>market showed a positive dynamic (</a:t>
            </a:r>
            <a:r>
              <a:rPr lang="en-US" b="1" dirty="0">
                <a:solidFill>
                  <a:srgbClr val="00B050"/>
                </a:solidFill>
              </a:rPr>
              <a:t>+23,2% </a:t>
            </a:r>
            <a:r>
              <a:rPr lang="en-US" dirty="0"/>
              <a:t>in value and </a:t>
            </a:r>
            <a:r>
              <a:rPr lang="en-US" b="1" dirty="0">
                <a:solidFill>
                  <a:srgbClr val="00B050"/>
                </a:solidFill>
              </a:rPr>
              <a:t>+5,2% </a:t>
            </a:r>
            <a:r>
              <a:rPr lang="en-US" dirty="0"/>
              <a:t>in volume vs YA). The growth slowed down in </a:t>
            </a:r>
            <a:r>
              <a:rPr lang="en-US" b="1" dirty="0" err="1"/>
              <a:t>Tradi</a:t>
            </a:r>
            <a:r>
              <a:rPr lang="en-US" dirty="0"/>
              <a:t> and </a:t>
            </a:r>
            <a:r>
              <a:rPr lang="en-US" b="1" dirty="0"/>
              <a:t>Modern</a:t>
            </a:r>
            <a:r>
              <a:rPr lang="en-US" dirty="0"/>
              <a:t> segment as well. It should be noted that the growth rate of Modern Dairy in volume </a:t>
            </a:r>
            <a:r>
              <a:rPr lang="en-US" u="sng" dirty="0"/>
              <a:t>is slowing down since DEC’21. </a:t>
            </a:r>
            <a:endParaRPr lang="ru-RU" u="sng" dirty="0"/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92F80B41-44F4-4A6A-A5EA-EEF7B433AC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1354145"/>
              </p:ext>
            </p:extLst>
          </p:nvPr>
        </p:nvGraphicFramePr>
        <p:xfrm>
          <a:off x="6505575" y="2977350"/>
          <a:ext cx="5686424" cy="14580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6DE1A493-4CB4-49B6-889E-ED4A9F46BD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4876027"/>
              </p:ext>
            </p:extLst>
          </p:nvPr>
        </p:nvGraphicFramePr>
        <p:xfrm>
          <a:off x="6619747" y="1524301"/>
          <a:ext cx="5686424" cy="14580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BAF4E95F-52A7-4BE1-A305-921F2A0347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6097032"/>
              </p:ext>
            </p:extLst>
          </p:nvPr>
        </p:nvGraphicFramePr>
        <p:xfrm>
          <a:off x="296567" y="2490339"/>
          <a:ext cx="5686424" cy="14580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817580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BF320-1D6C-4FA7-B7AE-B3A7848E5A5F}"/>
              </a:ext>
            </a:extLst>
          </p:cNvPr>
          <p:cNvSpPr txBox="1">
            <a:spLocks/>
          </p:cNvSpPr>
          <p:nvPr/>
        </p:nvSpPr>
        <p:spPr>
          <a:xfrm>
            <a:off x="146360" y="110079"/>
            <a:ext cx="12045639" cy="77492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b="1" i="0" kern="1200" cap="none" spc="60" baseline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</a:lstStyle>
          <a:p>
            <a:pPr lvl="0" defTabSz="1219170">
              <a:defRPr/>
            </a:pPr>
            <a:r>
              <a:rPr lang="en-GB" sz="2000" spc="80" dirty="0">
                <a:solidFill>
                  <a:srgbClr val="2C488F"/>
                </a:solidFill>
              </a:rPr>
              <a:t>TOTAL </a:t>
            </a:r>
            <a:r>
              <a:rPr lang="en-US" sz="2000" spc="80" dirty="0">
                <a:solidFill>
                  <a:srgbClr val="2C488F"/>
                </a:solidFill>
              </a:rPr>
              <a:t>DAIRY MARKET DYNAMICS, BY CATEGORIES</a:t>
            </a:r>
            <a:endParaRPr lang="en-GB" sz="2000" spc="80" dirty="0">
              <a:solidFill>
                <a:srgbClr val="2C488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81F908-FDDF-41CF-AA59-3B189E82D997}"/>
              </a:ext>
            </a:extLst>
          </p:cNvPr>
          <p:cNvSpPr txBox="1"/>
          <p:nvPr/>
        </p:nvSpPr>
        <p:spPr>
          <a:xfrm>
            <a:off x="0" y="356379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 categories except </a:t>
            </a:r>
            <a:r>
              <a:rPr lang="en-US" b="1" dirty="0"/>
              <a:t>Curd, </a:t>
            </a:r>
            <a:r>
              <a:rPr lang="en-US" b="1" dirty="0" err="1"/>
              <a:t>Spoonable</a:t>
            </a:r>
            <a:r>
              <a:rPr lang="en-US" b="1" dirty="0"/>
              <a:t> </a:t>
            </a:r>
            <a:r>
              <a:rPr lang="en-US" b="1" dirty="0" err="1"/>
              <a:t>Yo</a:t>
            </a:r>
            <a:r>
              <a:rPr lang="en-US" b="1" dirty="0"/>
              <a:t> </a:t>
            </a:r>
            <a:r>
              <a:rPr lang="en-US" dirty="0"/>
              <a:t>and </a:t>
            </a:r>
            <a:r>
              <a:rPr lang="en-US" b="1" dirty="0"/>
              <a:t>Dairy Desserts</a:t>
            </a:r>
            <a:r>
              <a:rPr lang="en-US" dirty="0"/>
              <a:t> showed a positive trend vs last year. At the same time all Modern Dairy categories except </a:t>
            </a:r>
            <a:r>
              <a:rPr lang="en-US" b="1" dirty="0"/>
              <a:t>Milk Shakes </a:t>
            </a:r>
            <a:r>
              <a:rPr lang="en-US" dirty="0"/>
              <a:t>decreased compared to the previous period.</a:t>
            </a:r>
            <a:endParaRPr lang="ru-RU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D850B71-EE1D-4493-8491-9124D47208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3318394"/>
              </p:ext>
            </p:extLst>
          </p:nvPr>
        </p:nvGraphicFramePr>
        <p:xfrm>
          <a:off x="3008085" y="1238180"/>
          <a:ext cx="3860801" cy="5097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24AD2703-2921-46C5-9C2D-532D88AFB2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7295369"/>
              </p:ext>
            </p:extLst>
          </p:nvPr>
        </p:nvGraphicFramePr>
        <p:xfrm>
          <a:off x="6096000" y="1238180"/>
          <a:ext cx="3860801" cy="5097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EA850125-76A7-4181-B9C7-2BFCF315208B}"/>
              </a:ext>
            </a:extLst>
          </p:cNvPr>
          <p:cNvSpPr/>
          <p:nvPr/>
        </p:nvSpPr>
        <p:spPr>
          <a:xfrm>
            <a:off x="2835502" y="1238180"/>
            <a:ext cx="7411584" cy="4946720"/>
          </a:xfrm>
          <a:prstGeom prst="roundRect">
            <a:avLst/>
          </a:prstGeom>
          <a:noFill/>
          <a:ln w="28575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954A727-8E70-48F1-9638-47FAC8380D44}"/>
              </a:ext>
            </a:extLst>
          </p:cNvPr>
          <p:cNvSpPr txBox="1"/>
          <p:nvPr/>
        </p:nvSpPr>
        <p:spPr>
          <a:xfrm>
            <a:off x="3312826" y="1087732"/>
            <a:ext cx="2668875" cy="27699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VOLUME GROWTH ( MAR’22 vs YA, %)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74D4858-3A1D-4D78-8A69-3A32BDAF5EC0}"/>
              </a:ext>
            </a:extLst>
          </p:cNvPr>
          <p:cNvSpPr txBox="1"/>
          <p:nvPr/>
        </p:nvSpPr>
        <p:spPr>
          <a:xfrm>
            <a:off x="6639300" y="1087732"/>
            <a:ext cx="2668875" cy="27699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VOLUME GROWTH (MAR’22 vs PP, %)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BF7A5E-6526-41E0-B360-E694CFED9054}"/>
              </a:ext>
            </a:extLst>
          </p:cNvPr>
          <p:cNvSpPr txBox="1"/>
          <p:nvPr/>
        </p:nvSpPr>
        <p:spPr>
          <a:xfrm>
            <a:off x="7137779" y="6453051"/>
            <a:ext cx="4906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Source: Nielsen RA data, SEP’21 – MARCH’22 periods, Urban Only</a:t>
            </a:r>
            <a:endParaRPr lang="ru-RU" sz="12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0A11608-0829-4CF8-AEBD-9B876067E41E}"/>
              </a:ext>
            </a:extLst>
          </p:cNvPr>
          <p:cNvSpPr/>
          <p:nvPr/>
        </p:nvSpPr>
        <p:spPr>
          <a:xfrm>
            <a:off x="3312826" y="5481320"/>
            <a:ext cx="815548" cy="27699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Cheese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054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BF320-1D6C-4FA7-B7AE-B3A7848E5A5F}"/>
              </a:ext>
            </a:extLst>
          </p:cNvPr>
          <p:cNvSpPr txBox="1">
            <a:spLocks/>
          </p:cNvSpPr>
          <p:nvPr/>
        </p:nvSpPr>
        <p:spPr>
          <a:xfrm>
            <a:off x="146360" y="110079"/>
            <a:ext cx="12045639" cy="77492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b="1" i="0" kern="1200" cap="none" spc="60" baseline="0">
                <a:solidFill>
                  <a:schemeClr val="tx1"/>
                </a:solidFill>
                <a:latin typeface="Century Gothic" charset="0"/>
                <a:ea typeface="Century Gothic" charset="0"/>
                <a:cs typeface="Century Gothic" charset="0"/>
              </a:defRPr>
            </a:lvl1pPr>
          </a:lstStyle>
          <a:p>
            <a:pPr lvl="0" defTabSz="1219170">
              <a:defRPr/>
            </a:pPr>
            <a:r>
              <a:rPr lang="en-US" sz="2000" spc="80" dirty="0">
                <a:solidFill>
                  <a:srgbClr val="2C488F"/>
                </a:solidFill>
              </a:rPr>
              <a:t>AVERAGE RETAIL OBSERVED SHELF PRICE EVOLUATION BY CATOGORIES</a:t>
            </a:r>
            <a:endParaRPr lang="en-GB" sz="2000" spc="80" dirty="0">
              <a:solidFill>
                <a:srgbClr val="2C488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81F908-FDDF-41CF-AA59-3B189E82D997}"/>
              </a:ext>
            </a:extLst>
          </p:cNvPr>
          <p:cNvSpPr txBox="1"/>
          <p:nvPr/>
        </p:nvSpPr>
        <p:spPr>
          <a:xfrm>
            <a:off x="0" y="356379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MAR’22 av. observed mix shelf price (OMRSP) of Total Dairy increased by </a:t>
            </a:r>
            <a:r>
              <a:rPr lang="en-US" b="1" dirty="0"/>
              <a:t>3%. </a:t>
            </a:r>
            <a:r>
              <a:rPr lang="en-US" b="1" dirty="0" err="1"/>
              <a:t>Spoonable</a:t>
            </a:r>
            <a:r>
              <a:rPr lang="en-US" b="1" dirty="0"/>
              <a:t> </a:t>
            </a:r>
            <a:r>
              <a:rPr lang="en-US" b="1" dirty="0" err="1"/>
              <a:t>Yo</a:t>
            </a:r>
            <a:r>
              <a:rPr lang="en-US" b="1" dirty="0"/>
              <a:t> </a:t>
            </a:r>
            <a:r>
              <a:rPr lang="en-US" dirty="0"/>
              <a:t>category showed the most significant growth compared to YA (</a:t>
            </a:r>
            <a:r>
              <a:rPr lang="en-US" b="1" dirty="0">
                <a:solidFill>
                  <a:srgbClr val="00B050"/>
                </a:solidFill>
              </a:rPr>
              <a:t>+22,1%</a:t>
            </a:r>
            <a:r>
              <a:rPr lang="en-US" dirty="0"/>
              <a:t>)</a:t>
            </a:r>
            <a:endParaRPr lang="ru-RU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D850B71-EE1D-4493-8491-9124D47208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4120112"/>
              </p:ext>
            </p:extLst>
          </p:nvPr>
        </p:nvGraphicFramePr>
        <p:xfrm>
          <a:off x="318943" y="1281755"/>
          <a:ext cx="3860801" cy="5097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EA850125-76A7-4181-B9C7-2BFCF315208B}"/>
              </a:ext>
            </a:extLst>
          </p:cNvPr>
          <p:cNvSpPr/>
          <p:nvPr/>
        </p:nvSpPr>
        <p:spPr>
          <a:xfrm>
            <a:off x="146360" y="1281755"/>
            <a:ext cx="4214625" cy="4946720"/>
          </a:xfrm>
          <a:prstGeom prst="roundRect">
            <a:avLst/>
          </a:prstGeom>
          <a:noFill/>
          <a:ln w="28575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954A727-8E70-48F1-9638-47FAC8380D44}"/>
              </a:ext>
            </a:extLst>
          </p:cNvPr>
          <p:cNvSpPr txBox="1"/>
          <p:nvPr/>
        </p:nvSpPr>
        <p:spPr>
          <a:xfrm>
            <a:off x="623684" y="1131307"/>
            <a:ext cx="2668875" cy="27699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AVRG Retail price per kg KZT ( MAR’22)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BF7A5E-6526-41E0-B360-E694CFED9054}"/>
              </a:ext>
            </a:extLst>
          </p:cNvPr>
          <p:cNvSpPr txBox="1"/>
          <p:nvPr/>
        </p:nvSpPr>
        <p:spPr>
          <a:xfrm>
            <a:off x="7137779" y="6453051"/>
            <a:ext cx="4906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Source: Nielsen RA data, MAR’21 – MARCH’22 periods, Urban Only</a:t>
            </a:r>
            <a:endParaRPr lang="ru-RU" sz="12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AC47A1CC-0A5D-48BB-AB64-B8706EEBDE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8383103"/>
              </p:ext>
            </p:extLst>
          </p:nvPr>
        </p:nvGraphicFramePr>
        <p:xfrm>
          <a:off x="4829651" y="1238180"/>
          <a:ext cx="3860801" cy="5097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9721D05-40B6-4F2D-91C6-5E3071E498F0}"/>
              </a:ext>
            </a:extLst>
          </p:cNvPr>
          <p:cNvSpPr/>
          <p:nvPr/>
        </p:nvSpPr>
        <p:spPr>
          <a:xfrm>
            <a:off x="4657068" y="1238180"/>
            <a:ext cx="3173949" cy="4946720"/>
          </a:xfrm>
          <a:prstGeom prst="roundRect">
            <a:avLst/>
          </a:prstGeom>
          <a:noFill/>
          <a:ln w="28575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EC50F0-CF0D-448C-966B-0B3C24AC418C}"/>
              </a:ext>
            </a:extLst>
          </p:cNvPr>
          <p:cNvSpPr txBox="1"/>
          <p:nvPr/>
        </p:nvSpPr>
        <p:spPr>
          <a:xfrm>
            <a:off x="4909604" y="1131306"/>
            <a:ext cx="2668875" cy="27699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Change vs. FEB’22 (%)</a:t>
            </a:r>
          </a:p>
        </p:txBody>
      </p:sp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D3915B89-AAB3-4DA8-8E4E-CB1C56AE22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16980476"/>
              </p:ext>
            </p:extLst>
          </p:nvPr>
        </p:nvGraphicFramePr>
        <p:xfrm>
          <a:off x="8406559" y="1249010"/>
          <a:ext cx="3860801" cy="5097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2FB7162D-33D1-4AAC-8A55-26EDE065E8B9}"/>
              </a:ext>
            </a:extLst>
          </p:cNvPr>
          <p:cNvSpPr/>
          <p:nvPr/>
        </p:nvSpPr>
        <p:spPr>
          <a:xfrm>
            <a:off x="8233976" y="1249010"/>
            <a:ext cx="3173949" cy="4946720"/>
          </a:xfrm>
          <a:prstGeom prst="roundRect">
            <a:avLst/>
          </a:prstGeom>
          <a:noFill/>
          <a:ln w="28575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D904E69-4441-4895-AF42-246D0CCA7BB5}"/>
              </a:ext>
            </a:extLst>
          </p:cNvPr>
          <p:cNvSpPr txBox="1"/>
          <p:nvPr/>
        </p:nvSpPr>
        <p:spPr>
          <a:xfrm>
            <a:off x="8486512" y="1142136"/>
            <a:ext cx="2668875" cy="27699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Change vs. MAR’21 (%)</a:t>
            </a:r>
          </a:p>
        </p:txBody>
      </p:sp>
    </p:spTree>
    <p:extLst>
      <p:ext uri="{BB962C8B-B14F-4D97-AF65-F5344CB8AC3E}">
        <p14:creationId xmlns:p14="http://schemas.microsoft.com/office/powerpoint/2010/main" val="4243186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258996-F16C-4B1F-B59A-0C9E67647DAD}"/>
              </a:ext>
            </a:extLst>
          </p:cNvPr>
          <p:cNvSpPr txBox="1"/>
          <p:nvPr/>
        </p:nvSpPr>
        <p:spPr>
          <a:xfrm>
            <a:off x="2962514" y="2166635"/>
            <a:ext cx="626697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002060"/>
                </a:solidFill>
              </a:rPr>
              <a:t>PLANT-BASED MILK</a:t>
            </a:r>
            <a:endParaRPr lang="ru-RU" sz="6000" dirty="0">
              <a:solidFill>
                <a:srgbClr val="002060"/>
              </a:solidFill>
            </a:endParaRPr>
          </a:p>
        </p:txBody>
      </p:sp>
      <p:pic>
        <p:nvPicPr>
          <p:cNvPr id="3" name="Picture 2" descr="Shape&#10;&#10;Description automatically generated with low confidence">
            <a:extLst>
              <a:ext uri="{FF2B5EF4-FFF2-40B4-BE49-F238E27FC236}">
                <a16:creationId xmlns:a16="http://schemas.microsoft.com/office/drawing/2014/main" id="{A65077BE-3D91-4D37-8D07-7EB364338B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47" y="6291928"/>
            <a:ext cx="496510" cy="547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176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645F0CC-B27E-4965-BA26-3129E8015041}"/>
              </a:ext>
            </a:extLst>
          </p:cNvPr>
          <p:cNvSpPr txBox="1"/>
          <p:nvPr/>
        </p:nvSpPr>
        <p:spPr>
          <a:xfrm>
            <a:off x="179920" y="2260543"/>
            <a:ext cx="36666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How long have you been consuming Plant-based milk?</a:t>
            </a:r>
            <a:endParaRPr lang="ru-RU" sz="1200" b="1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8F6822C-13AC-4AA1-BA1D-B47EBF4850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2068500"/>
              </p:ext>
            </p:extLst>
          </p:nvPr>
        </p:nvGraphicFramePr>
        <p:xfrm>
          <a:off x="32825" y="2525652"/>
          <a:ext cx="3960837" cy="3659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E5C5323-1817-444E-BC70-77E493F2D8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0644123"/>
              </p:ext>
            </p:extLst>
          </p:nvPr>
        </p:nvGraphicFramePr>
        <p:xfrm>
          <a:off x="8011464" y="2537542"/>
          <a:ext cx="3812179" cy="3178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CFD5C985-D6C8-439B-9B86-8508151258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80583330"/>
              </p:ext>
            </p:extLst>
          </p:nvPr>
        </p:nvGraphicFramePr>
        <p:xfrm>
          <a:off x="3846565" y="2802651"/>
          <a:ext cx="1983374" cy="1717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C228D12B-A346-4B36-BE63-7C42FB557F30}"/>
              </a:ext>
            </a:extLst>
          </p:cNvPr>
          <p:cNvSpPr txBox="1"/>
          <p:nvPr/>
        </p:nvSpPr>
        <p:spPr>
          <a:xfrm>
            <a:off x="4230553" y="3369075"/>
            <a:ext cx="12153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65,2%</a:t>
            </a:r>
            <a:endParaRPr lang="ru-RU" sz="3200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26CA5C7-E5D4-4097-A69E-BD7F97360652}"/>
              </a:ext>
            </a:extLst>
          </p:cNvPr>
          <p:cNvSpPr txBox="1"/>
          <p:nvPr/>
        </p:nvSpPr>
        <p:spPr>
          <a:xfrm>
            <a:off x="5637510" y="3270093"/>
            <a:ext cx="24920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of PB milk consumers drink the product at least once a week.</a:t>
            </a:r>
            <a:endParaRPr lang="ru-RU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D07D41B-255D-4FBD-A2EF-18D125F0B7B4}"/>
              </a:ext>
            </a:extLst>
          </p:cNvPr>
          <p:cNvSpPr txBox="1"/>
          <p:nvPr/>
        </p:nvSpPr>
        <p:spPr>
          <a:xfrm>
            <a:off x="0" y="11351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Plant Based </a:t>
            </a:r>
            <a:r>
              <a:rPr lang="en-US" sz="2000" dirty="0"/>
              <a:t>(PB) milk is a new</a:t>
            </a:r>
            <a:r>
              <a:rPr lang="ru-RU" sz="2000" dirty="0"/>
              <a:t> </a:t>
            </a:r>
            <a:r>
              <a:rPr lang="en-US" sz="2000" dirty="0"/>
              <a:t>“undiscovered” category for the local consumer. For instance, </a:t>
            </a:r>
            <a:r>
              <a:rPr lang="en-US" sz="2000" u="sng" dirty="0"/>
              <a:t>more than half (57,2%) </a:t>
            </a:r>
            <a:r>
              <a:rPr lang="en-US" sz="2000" dirty="0"/>
              <a:t>of PB milk consumers have been consuming this product for less than one year</a:t>
            </a:r>
            <a:r>
              <a:rPr lang="en-US" dirty="0"/>
              <a:t>. </a:t>
            </a:r>
            <a:r>
              <a:rPr lang="ru-RU" sz="2000" b="1" dirty="0"/>
              <a:t>65,2% </a:t>
            </a:r>
            <a:r>
              <a:rPr lang="en-US" sz="2000" dirty="0"/>
              <a:t>of target audience consumes the category at least once a week. </a:t>
            </a:r>
            <a:r>
              <a:rPr lang="en-US" sz="2000" b="1" dirty="0"/>
              <a:t>31,8% </a:t>
            </a:r>
            <a:r>
              <a:rPr lang="en-US" sz="2000" dirty="0"/>
              <a:t>of PB milk consumers don’t consume red meat while </a:t>
            </a:r>
            <a:r>
              <a:rPr lang="en-US" sz="2000" b="1" dirty="0"/>
              <a:t>5% </a:t>
            </a:r>
            <a:r>
              <a:rPr lang="en-US" sz="2000" dirty="0"/>
              <a:t>keep the vegetarian/vegan diet.</a:t>
            </a:r>
            <a:endParaRPr lang="ru-RU" sz="2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E4E9FD6-D5E2-4425-82F8-55AB49C32B1A}"/>
              </a:ext>
            </a:extLst>
          </p:cNvPr>
          <p:cNvSpPr txBox="1"/>
          <p:nvPr/>
        </p:nvSpPr>
        <p:spPr>
          <a:xfrm>
            <a:off x="9018952" y="6581001"/>
            <a:ext cx="31730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PB milk consumer research results. Sample: 201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F9DF225-4B6E-4B55-AEDF-842C50D78852}"/>
              </a:ext>
            </a:extLst>
          </p:cNvPr>
          <p:cNvSpPr txBox="1"/>
          <p:nvPr/>
        </p:nvSpPr>
        <p:spPr>
          <a:xfrm>
            <a:off x="8129561" y="2270255"/>
            <a:ext cx="28898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Meat consumption of PB milk consumers?</a:t>
            </a:r>
            <a:endParaRPr lang="ru-RU" sz="1200" b="1" dirty="0"/>
          </a:p>
        </p:txBody>
      </p:sp>
    </p:spTree>
    <p:extLst>
      <p:ext uri="{BB962C8B-B14F-4D97-AF65-F5344CB8AC3E}">
        <p14:creationId xmlns:p14="http://schemas.microsoft.com/office/powerpoint/2010/main" val="3573336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645F0CC-B27E-4965-BA26-3129E8015041}"/>
              </a:ext>
            </a:extLst>
          </p:cNvPr>
          <p:cNvSpPr txBox="1"/>
          <p:nvPr/>
        </p:nvSpPr>
        <p:spPr>
          <a:xfrm>
            <a:off x="276664" y="2054419"/>
            <a:ext cx="38009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How have you tried a Plant-based milk for the first time?</a:t>
            </a:r>
            <a:endParaRPr lang="ru-RU" sz="1200" b="1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8F6822C-13AC-4AA1-BA1D-B47EBF4850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5011532"/>
              </p:ext>
            </p:extLst>
          </p:nvPr>
        </p:nvGraphicFramePr>
        <p:xfrm>
          <a:off x="0" y="2287858"/>
          <a:ext cx="3960837" cy="3659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05E5E9AD-8039-4401-8332-467D929B53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7808295"/>
              </p:ext>
            </p:extLst>
          </p:nvPr>
        </p:nvGraphicFramePr>
        <p:xfrm>
          <a:off x="7647565" y="2287858"/>
          <a:ext cx="2170772" cy="1729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0BE9013C-3373-4263-89DA-B501C09DEEE4}"/>
              </a:ext>
            </a:extLst>
          </p:cNvPr>
          <p:cNvSpPr txBox="1"/>
          <p:nvPr/>
        </p:nvSpPr>
        <p:spPr>
          <a:xfrm>
            <a:off x="8125252" y="2860227"/>
            <a:ext cx="12153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31,8%</a:t>
            </a:r>
            <a:endParaRPr lang="ru-RU" sz="32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8E07A3-13E8-402E-B47A-2F09A19D4BF1}"/>
              </a:ext>
            </a:extLst>
          </p:cNvPr>
          <p:cNvSpPr txBox="1"/>
          <p:nvPr/>
        </p:nvSpPr>
        <p:spPr>
          <a:xfrm>
            <a:off x="9637068" y="2480946"/>
            <a:ext cx="25549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of PB milk consumers experienced stomach problems after</a:t>
            </a:r>
            <a:r>
              <a:rPr lang="kk-KZ" dirty="0"/>
              <a:t> </a:t>
            </a:r>
            <a:r>
              <a:rPr lang="en-US" dirty="0"/>
              <a:t>consumption of cow milk</a:t>
            </a:r>
            <a:endParaRPr lang="ru-RU" dirty="0"/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9F414C8D-6FA7-4B75-994D-A954588E69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3378174"/>
              </p:ext>
            </p:extLst>
          </p:nvPr>
        </p:nvGraphicFramePr>
        <p:xfrm>
          <a:off x="7647565" y="4022893"/>
          <a:ext cx="2170772" cy="1729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43DBBC71-B0A5-48A7-A87C-E350D4AD818D}"/>
              </a:ext>
            </a:extLst>
          </p:cNvPr>
          <p:cNvSpPr txBox="1"/>
          <p:nvPr/>
        </p:nvSpPr>
        <p:spPr>
          <a:xfrm>
            <a:off x="8125252" y="4607998"/>
            <a:ext cx="12153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21,4%</a:t>
            </a:r>
            <a:endParaRPr lang="ru-RU" sz="3200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37E35FD-FD12-4F59-B30A-B6945174DF4C}"/>
              </a:ext>
            </a:extLst>
          </p:cNvPr>
          <p:cNvSpPr txBox="1"/>
          <p:nvPr/>
        </p:nvSpPr>
        <p:spPr>
          <a:xfrm>
            <a:off x="9637068" y="4164984"/>
            <a:ext cx="21707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of PB milk consumers experienced skin problems after</a:t>
            </a:r>
            <a:r>
              <a:rPr lang="kk-KZ" dirty="0"/>
              <a:t> </a:t>
            </a:r>
            <a:r>
              <a:rPr lang="en-US" dirty="0"/>
              <a:t>consumption of cow milk</a:t>
            </a:r>
            <a:endParaRPr lang="ru-RU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146B56C-AA76-437C-9F46-820D259D62AE}"/>
              </a:ext>
            </a:extLst>
          </p:cNvPr>
          <p:cNvSpPr txBox="1"/>
          <p:nvPr/>
        </p:nvSpPr>
        <p:spPr>
          <a:xfrm>
            <a:off x="9018952" y="6581001"/>
            <a:ext cx="31730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PB milk consumer research results. Sample: 201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827F2EB-D24B-413C-803F-A1A6256A1A9B}"/>
              </a:ext>
            </a:extLst>
          </p:cNvPr>
          <p:cNvSpPr txBox="1"/>
          <p:nvPr/>
        </p:nvSpPr>
        <p:spPr>
          <a:xfrm>
            <a:off x="0" y="11351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Since PB milk is a new product for the local people, consumers do not tend to try the product themself. </a:t>
            </a:r>
            <a:r>
              <a:rPr lang="en-US" sz="2000" b="1" dirty="0"/>
              <a:t>71,7% </a:t>
            </a:r>
            <a:r>
              <a:rPr lang="en-US" sz="2000" dirty="0"/>
              <a:t>of PB consumers came into category because of somebody’s advice (inner circle, nutritionist, trainer, barista etc.). More than half respondents consume PB as a pure product, with a coffee or with a porridge.</a:t>
            </a:r>
            <a:endParaRPr lang="ru-RU" sz="2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740902-2B34-4164-9348-50599269B407}"/>
              </a:ext>
            </a:extLst>
          </p:cNvPr>
          <p:cNvSpPr txBox="1"/>
          <p:nvPr/>
        </p:nvSpPr>
        <p:spPr>
          <a:xfrm>
            <a:off x="4429102" y="2059939"/>
            <a:ext cx="28511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How do you consume a Plant-based milk?</a:t>
            </a:r>
            <a:endParaRPr lang="ru-RU" sz="1200" b="1" dirty="0"/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85BE4087-62AE-4CBC-9FFF-D82E88D99D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4673019"/>
              </p:ext>
            </p:extLst>
          </p:nvPr>
        </p:nvGraphicFramePr>
        <p:xfrm>
          <a:off x="3823783" y="2287858"/>
          <a:ext cx="3960837" cy="3659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8952338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1698</TotalTime>
  <Words>778</Words>
  <Application>Microsoft Macintosh PowerPoint</Application>
  <PresentationFormat>Widescreen</PresentationFormat>
  <Paragraphs>82</Paragraphs>
  <Slides>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think-cell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KARTASHOV Kirill</dc:creator>
  <cp:lastModifiedBy>AISAUTOV Dinmukhamed</cp:lastModifiedBy>
  <cp:revision>112</cp:revision>
  <dcterms:created xsi:type="dcterms:W3CDTF">2022-04-20T03:59:44Z</dcterms:created>
  <dcterms:modified xsi:type="dcterms:W3CDTF">2022-05-17T04:48:50Z</dcterms:modified>
</cp:coreProperties>
</file>