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8" r:id="rId3"/>
    <p:sldId id="260" r:id="rId4"/>
    <p:sldId id="262" r:id="rId5"/>
    <p:sldId id="261" r:id="rId6"/>
    <p:sldId id="295" r:id="rId7"/>
    <p:sldId id="272" r:id="rId8"/>
    <p:sldId id="296" r:id="rId9"/>
    <p:sldId id="278" r:id="rId10"/>
    <p:sldId id="297" r:id="rId11"/>
    <p:sldId id="259" r:id="rId12"/>
    <p:sldId id="265" r:id="rId13"/>
    <p:sldId id="298" r:id="rId14"/>
    <p:sldId id="294" r:id="rId15"/>
    <p:sldId id="270"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Gill Sans MT" panose="020B0502020104020203" pitchFamily="34" charset="0"/>
      <p:regular r:id="rId22"/>
      <p:bold r:id="rId23"/>
      <p:italic r:id="rId24"/>
      <p:boldItalic r:id="rId25"/>
    </p:embeddedFont>
    <p:embeddedFont>
      <p:font typeface="Now" panose="020B0604020202020204" charset="0"/>
      <p:regular r:id="rId26"/>
    </p:embeddedFont>
    <p:embeddedFont>
      <p:font typeface="Now Bold" panose="020B0604020202020204" charset="0"/>
      <p:regular r:id="rId27"/>
    </p:embeddedFont>
    <p:embeddedFont>
      <p:font typeface="Tahoma" panose="020B0604030504040204"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64968-73CC-444E-8B80-20146511A36C}" v="55" dt="2022-05-22T02:53:31.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17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shant Tripathi" userId="2e013602f8434aad" providerId="LiveId" clId="{D9464968-73CC-444E-8B80-20146511A36C}"/>
    <pc:docChg chg="undo custSel addSld modSld">
      <pc:chgData name="Prashant Tripathi" userId="2e013602f8434aad" providerId="LiveId" clId="{D9464968-73CC-444E-8B80-20146511A36C}" dt="2022-05-22T11:50:24.982" v="201" actId="1076"/>
      <pc:docMkLst>
        <pc:docMk/>
      </pc:docMkLst>
      <pc:sldChg chg="addSp delSp modSp add mod">
        <pc:chgData name="Prashant Tripathi" userId="2e013602f8434aad" providerId="LiveId" clId="{D9464968-73CC-444E-8B80-20146511A36C}" dt="2022-05-22T11:50:24.982" v="201" actId="1076"/>
        <pc:sldMkLst>
          <pc:docMk/>
          <pc:sldMk cId="0" sldId="270"/>
        </pc:sldMkLst>
        <pc:spChg chg="add mod">
          <ac:chgData name="Prashant Tripathi" userId="2e013602f8434aad" providerId="LiveId" clId="{D9464968-73CC-444E-8B80-20146511A36C}" dt="2022-05-22T11:50:24.982" v="201" actId="1076"/>
          <ac:spMkLst>
            <pc:docMk/>
            <pc:sldMk cId="0" sldId="270"/>
            <ac:spMk id="12" creationId="{125BC704-0D3E-C7EA-9F04-0B0A4A350956}"/>
          </ac:spMkLst>
        </pc:spChg>
        <pc:spChg chg="add mod ord">
          <ac:chgData name="Prashant Tripathi" userId="2e013602f8434aad" providerId="LiveId" clId="{D9464968-73CC-444E-8B80-20146511A36C}" dt="2022-05-22T11:50:16.655" v="200" actId="207"/>
          <ac:spMkLst>
            <pc:docMk/>
            <pc:sldMk cId="0" sldId="270"/>
            <ac:spMk id="13" creationId="{4E901CF3-EB9E-D760-92F5-EE78CB3510DE}"/>
          </ac:spMkLst>
        </pc:spChg>
        <pc:picChg chg="mod">
          <ac:chgData name="Prashant Tripathi" userId="2e013602f8434aad" providerId="LiveId" clId="{D9464968-73CC-444E-8B80-20146511A36C}" dt="2022-05-22T11:48:20.529" v="54" actId="1076"/>
          <ac:picMkLst>
            <pc:docMk/>
            <pc:sldMk cId="0" sldId="270"/>
            <ac:picMk id="2" creationId="{00000000-0000-0000-0000-000000000000}"/>
          </ac:picMkLst>
        </pc:picChg>
        <pc:picChg chg="add del mod">
          <ac:chgData name="Prashant Tripathi" userId="2e013602f8434aad" providerId="LiveId" clId="{D9464968-73CC-444E-8B80-20146511A36C}" dt="2022-05-22T11:47:24.452" v="2"/>
          <ac:picMkLst>
            <pc:docMk/>
            <pc:sldMk cId="0" sldId="270"/>
            <ac:picMk id="10" creationId="{F0123463-4B07-DAB4-CE4B-1FC335E218C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n\Google%20Drive\Jordbrukare\Jordbrukare%20-%20Research\Milk%20Price%20Data\NCDEX.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n\Downloads\milk-production-tonnes%20(1).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n\Google%20Drive\Jordbrukare\Jordbrukare%20-%20Research\Milk%20Price%20Data\NCDEX.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'South Asia'!$A$3</c:f>
              <c:strCache>
                <c:ptCount val="1"/>
              </c:strCache>
            </c:strRef>
          </c:tx>
          <c:spPr>
            <a:ln w="28575" cap="rnd">
              <a:solidFill>
                <a:srgbClr val="009999"/>
              </a:solidFill>
              <a:round/>
            </a:ln>
            <a:effectLst/>
          </c:spPr>
          <c:marker>
            <c:symbol val="none"/>
          </c:marker>
          <c:trendline>
            <c:spPr>
              <a:ln w="19050" cap="rnd">
                <a:solidFill>
                  <a:srgbClr val="00CC99"/>
                </a:solidFill>
                <a:prstDash val="sysDot"/>
              </a:ln>
              <a:effectLst/>
            </c:spPr>
            <c:trendlineType val="linear"/>
            <c:dispRSqr val="0"/>
            <c:dispEq val="0"/>
          </c:trendline>
          <c:cat>
            <c:numRef>
              <c:f>'South Asia'!$B$1:$AA$1</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numCache>
            </c:numRef>
          </c:cat>
          <c:val>
            <c:numRef>
              <c:f>'South Asia'!$B$3:$AA$3</c:f>
              <c:numCache>
                <c:formatCode>0</c:formatCode>
                <c:ptCount val="26"/>
                <c:pt idx="0">
                  <c:v>65.609241619526188</c:v>
                </c:pt>
                <c:pt idx="1">
                  <c:v>68.014792401894994</c:v>
                </c:pt>
                <c:pt idx="2">
                  <c:v>70.922112345896366</c:v>
                </c:pt>
                <c:pt idx="3">
                  <c:v>74.533439005724318</c:v>
                </c:pt>
                <c:pt idx="4">
                  <c:v>76.61491156305442</c:v>
                </c:pt>
                <c:pt idx="5">
                  <c:v>79.732442204031159</c:v>
                </c:pt>
                <c:pt idx="6">
                  <c:v>81.727495557304991</c:v>
                </c:pt>
                <c:pt idx="7">
                  <c:v>83.57247293081582</c:v>
                </c:pt>
                <c:pt idx="8">
                  <c:v>87.104706763918486</c:v>
                </c:pt>
                <c:pt idx="9">
                  <c:v>91.354716485369266</c:v>
                </c:pt>
                <c:pt idx="10">
                  <c:v>95.803817335559586</c:v>
                </c:pt>
                <c:pt idx="11">
                  <c:v>101.8781901365879</c:v>
                </c:pt>
                <c:pt idx="12">
                  <c:v>106.11852242836224</c:v>
                </c:pt>
                <c:pt idx="13">
                  <c:v>109.94811584288193</c:v>
                </c:pt>
                <c:pt idx="14">
                  <c:v>114.73627997708184</c:v>
                </c:pt>
                <c:pt idx="15">
                  <c:v>119.87053192513612</c:v>
                </c:pt>
                <c:pt idx="16">
                  <c:v>124.6776913738241</c:v>
                </c:pt>
                <c:pt idx="17">
                  <c:v>129.63542628310501</c:v>
                </c:pt>
                <c:pt idx="18">
                  <c:v>137.80583974338509</c:v>
                </c:pt>
                <c:pt idx="19">
                  <c:v>145.26752468883171</c:v>
                </c:pt>
                <c:pt idx="20">
                  <c:v>154.28711974716447</c:v>
                </c:pt>
                <c:pt idx="21">
                  <c:v>161.76976787557305</c:v>
                </c:pt>
                <c:pt idx="22">
                  <c:v>184.14882267548259</c:v>
                </c:pt>
                <c:pt idx="23">
                  <c:v>190.77818029179997</c:v>
                </c:pt>
                <c:pt idx="24">
                  <c:v>198.79086386405558</c:v>
                </c:pt>
                <c:pt idx="25">
                  <c:v>207.73645273793807</c:v>
                </c:pt>
              </c:numCache>
            </c:numRef>
          </c:val>
          <c:smooth val="0"/>
          <c:extLst>
            <c:ext xmlns:c16="http://schemas.microsoft.com/office/drawing/2014/chart" uri="{C3380CC4-5D6E-409C-BE32-E72D297353CC}">
              <c16:uniqueId val="{00000001-9E14-4EB0-85BD-675D93ABBB72}"/>
            </c:ext>
          </c:extLst>
        </c:ser>
        <c:dLbls>
          <c:showLegendKey val="0"/>
          <c:showVal val="0"/>
          <c:showCatName val="0"/>
          <c:showSerName val="0"/>
          <c:showPercent val="0"/>
          <c:showBubbleSize val="0"/>
        </c:dLbls>
        <c:smooth val="0"/>
        <c:axId val="1736283439"/>
        <c:axId val="1736273039"/>
      </c:lineChart>
      <c:catAx>
        <c:axId val="173628343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6273039"/>
        <c:crosses val="autoZero"/>
        <c:auto val="1"/>
        <c:lblAlgn val="ctr"/>
        <c:lblOffset val="100"/>
        <c:noMultiLvlLbl val="0"/>
      </c:catAx>
      <c:valAx>
        <c:axId val="1736273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6283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Leading</a:t>
            </a:r>
            <a:r>
              <a:rPr lang="en-GB" baseline="0"/>
              <a:t> Milk Producers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CC99"/>
            </a:solidFill>
            <a:ln>
              <a:noFill/>
            </a:ln>
            <a:effectLst/>
          </c:spPr>
          <c:invertIfNegative val="0"/>
          <c:cat>
            <c:strRef>
              <c:f>'milk-production-tonnes (1)'!$A$349:$A$1644</c:f>
              <c:strCache>
                <c:ptCount val="12"/>
                <c:pt idx="0">
                  <c:v>India</c:v>
                </c:pt>
                <c:pt idx="1">
                  <c:v>European Union</c:v>
                </c:pt>
                <c:pt idx="2">
                  <c:v>United States</c:v>
                </c:pt>
                <c:pt idx="3">
                  <c:v>Pakistan</c:v>
                </c:pt>
                <c:pt idx="4">
                  <c:v>China</c:v>
                </c:pt>
                <c:pt idx="5">
                  <c:v>Brazil</c:v>
                </c:pt>
                <c:pt idx="6">
                  <c:v>Germany</c:v>
                </c:pt>
                <c:pt idx="7">
                  <c:v>Australia &amp; New Zealand</c:v>
                </c:pt>
                <c:pt idx="8">
                  <c:v>Russia</c:v>
                </c:pt>
                <c:pt idx="9">
                  <c:v>France</c:v>
                </c:pt>
                <c:pt idx="10">
                  <c:v>Turkey</c:v>
                </c:pt>
                <c:pt idx="11">
                  <c:v>New Zealand</c:v>
                </c:pt>
              </c:strCache>
            </c:strRef>
          </c:cat>
          <c:val>
            <c:numRef>
              <c:f>'milk-production-tonnes (1)'!$D$349:$D$1644</c:f>
              <c:numCache>
                <c:formatCode>General</c:formatCode>
                <c:ptCount val="12"/>
                <c:pt idx="0">
                  <c:v>187958197</c:v>
                </c:pt>
                <c:pt idx="1">
                  <c:v>168381359</c:v>
                </c:pt>
                <c:pt idx="2">
                  <c:v>98716276</c:v>
                </c:pt>
                <c:pt idx="3">
                  <c:v>45786000</c:v>
                </c:pt>
                <c:pt idx="4">
                  <c:v>35600445</c:v>
                </c:pt>
                <c:pt idx="5">
                  <c:v>34112475</c:v>
                </c:pt>
                <c:pt idx="6">
                  <c:v>33094080</c:v>
                </c:pt>
                <c:pt idx="7">
                  <c:v>30681000</c:v>
                </c:pt>
                <c:pt idx="8">
                  <c:v>30605522</c:v>
                </c:pt>
                <c:pt idx="9">
                  <c:v>26517354</c:v>
                </c:pt>
                <c:pt idx="10">
                  <c:v>22120716</c:v>
                </c:pt>
                <c:pt idx="11">
                  <c:v>21392000</c:v>
                </c:pt>
              </c:numCache>
            </c:numRef>
          </c:val>
          <c:extLst>
            <c:ext xmlns:c16="http://schemas.microsoft.com/office/drawing/2014/chart" uri="{C3380CC4-5D6E-409C-BE32-E72D297353CC}">
              <c16:uniqueId val="{00000000-B275-4514-9598-B80B0487F0E6}"/>
            </c:ext>
          </c:extLst>
        </c:ser>
        <c:dLbls>
          <c:showLegendKey val="0"/>
          <c:showVal val="0"/>
          <c:showCatName val="0"/>
          <c:showSerName val="0"/>
          <c:showPercent val="0"/>
          <c:showBubbleSize val="0"/>
        </c:dLbls>
        <c:gapWidth val="182"/>
        <c:axId val="1736270127"/>
        <c:axId val="1736288015"/>
      </c:barChart>
      <c:catAx>
        <c:axId val="1736270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6288015"/>
        <c:crosses val="autoZero"/>
        <c:auto val="1"/>
        <c:lblAlgn val="ctr"/>
        <c:lblOffset val="100"/>
        <c:noMultiLvlLbl val="0"/>
      </c:catAx>
      <c:valAx>
        <c:axId val="17362880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6270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Trade</a:t>
            </a:r>
            <a:r>
              <a:rPr lang="en-US" baseline="0"/>
              <a:t> value USD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'Indian Exports Data'!$B$1</c:f>
              <c:strCache>
                <c:ptCount val="1"/>
                <c:pt idx="0">
                  <c:v>Export</c:v>
                </c:pt>
              </c:strCache>
            </c:strRef>
          </c:tx>
          <c:spPr>
            <a:ln w="28575" cap="rnd">
              <a:solidFill>
                <a:schemeClr val="accent1"/>
              </a:solidFill>
              <a:round/>
            </a:ln>
            <a:effectLst/>
          </c:spPr>
          <c:marker>
            <c:symbol val="none"/>
          </c:marker>
          <c:cat>
            <c:numRef>
              <c:f>'Indian Exports Data'!$A$2:$A$75</c:f>
              <c:numCache>
                <c:formatCode>mmmm\ yyyy</c:formatCode>
                <c:ptCount val="7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numCache>
            </c:numRef>
          </c:cat>
          <c:val>
            <c:numRef>
              <c:f>'Indian Exports Data'!$B$2:$B$75</c:f>
              <c:numCache>
                <c:formatCode>#,##0.00</c:formatCode>
                <c:ptCount val="74"/>
                <c:pt idx="0">
                  <c:v>17.644200000000001</c:v>
                </c:pt>
                <c:pt idx="1">
                  <c:v>16.8277</c:v>
                </c:pt>
                <c:pt idx="2">
                  <c:v>26.803899999999999</c:v>
                </c:pt>
                <c:pt idx="3">
                  <c:v>18.197700000000001</c:v>
                </c:pt>
                <c:pt idx="4">
                  <c:v>22.8596</c:v>
                </c:pt>
                <c:pt idx="5">
                  <c:v>21.326000000000001</c:v>
                </c:pt>
                <c:pt idx="6">
                  <c:v>16.004100000000001</c:v>
                </c:pt>
                <c:pt idx="7">
                  <c:v>18.229600000000001</c:v>
                </c:pt>
                <c:pt idx="8">
                  <c:v>18.2788</c:v>
                </c:pt>
                <c:pt idx="9">
                  <c:v>19.829000000000001</c:v>
                </c:pt>
                <c:pt idx="10">
                  <c:v>18.558900000000001</c:v>
                </c:pt>
                <c:pt idx="11">
                  <c:v>21.1812</c:v>
                </c:pt>
                <c:pt idx="12">
                  <c:v>25.062799999999999</c:v>
                </c:pt>
                <c:pt idx="13">
                  <c:v>23.6007</c:v>
                </c:pt>
                <c:pt idx="14">
                  <c:v>30.596800000000002</c:v>
                </c:pt>
                <c:pt idx="15">
                  <c:v>23.1953</c:v>
                </c:pt>
                <c:pt idx="16">
                  <c:v>19.397600000000001</c:v>
                </c:pt>
                <c:pt idx="17">
                  <c:v>20.994399999999999</c:v>
                </c:pt>
                <c:pt idx="18">
                  <c:v>21.136099999999999</c:v>
                </c:pt>
                <c:pt idx="19">
                  <c:v>20.600999999999999</c:v>
                </c:pt>
                <c:pt idx="20">
                  <c:v>26.008800000000001</c:v>
                </c:pt>
                <c:pt idx="21">
                  <c:v>23.885999999999999</c:v>
                </c:pt>
                <c:pt idx="22">
                  <c:v>27.6327</c:v>
                </c:pt>
                <c:pt idx="23">
                  <c:v>26.664200000000001</c:v>
                </c:pt>
                <c:pt idx="24">
                  <c:v>23.9404</c:v>
                </c:pt>
                <c:pt idx="25">
                  <c:v>26.1845</c:v>
                </c:pt>
                <c:pt idx="26">
                  <c:v>43.400500000000001</c:v>
                </c:pt>
                <c:pt idx="27">
                  <c:v>34.123199999999997</c:v>
                </c:pt>
                <c:pt idx="28">
                  <c:v>32.856299999999997</c:v>
                </c:pt>
                <c:pt idx="29">
                  <c:v>29.3414</c:v>
                </c:pt>
                <c:pt idx="30">
                  <c:v>19.962499999999999</c:v>
                </c:pt>
                <c:pt idx="31">
                  <c:v>25.192</c:v>
                </c:pt>
                <c:pt idx="32">
                  <c:v>39.0871</c:v>
                </c:pt>
                <c:pt idx="33">
                  <c:v>35.170099999999998</c:v>
                </c:pt>
                <c:pt idx="34">
                  <c:v>42.67</c:v>
                </c:pt>
                <c:pt idx="35">
                  <c:v>69.550700000000006</c:v>
                </c:pt>
                <c:pt idx="36">
                  <c:v>38.141500000000001</c:v>
                </c:pt>
                <c:pt idx="37">
                  <c:v>39.6066</c:v>
                </c:pt>
                <c:pt idx="38">
                  <c:v>75.836100000000002</c:v>
                </c:pt>
                <c:pt idx="39">
                  <c:v>41.845100000000002</c:v>
                </c:pt>
                <c:pt idx="40">
                  <c:v>30.1143</c:v>
                </c:pt>
                <c:pt idx="41">
                  <c:v>20.786100000000001</c:v>
                </c:pt>
                <c:pt idx="42">
                  <c:v>19.824200000000001</c:v>
                </c:pt>
                <c:pt idx="43">
                  <c:v>19.781500000000001</c:v>
                </c:pt>
                <c:pt idx="44">
                  <c:v>19.921800000000001</c:v>
                </c:pt>
                <c:pt idx="45">
                  <c:v>22.806799999999999</c:v>
                </c:pt>
                <c:pt idx="46">
                  <c:v>20.96</c:v>
                </c:pt>
                <c:pt idx="47">
                  <c:v>25.4407</c:v>
                </c:pt>
                <c:pt idx="48">
                  <c:v>19.620100000000001</c:v>
                </c:pt>
                <c:pt idx="49">
                  <c:v>19.516100000000002</c:v>
                </c:pt>
                <c:pt idx="50">
                  <c:v>19.8062</c:v>
                </c:pt>
                <c:pt idx="51">
                  <c:v>17.2926</c:v>
                </c:pt>
                <c:pt idx="52">
                  <c:v>22.6615</c:v>
                </c:pt>
                <c:pt idx="53">
                  <c:v>21.555199999999999</c:v>
                </c:pt>
                <c:pt idx="54">
                  <c:v>28.417200000000001</c:v>
                </c:pt>
                <c:pt idx="55">
                  <c:v>22.199400000000001</c:v>
                </c:pt>
                <c:pt idx="56">
                  <c:v>24.527000000000001</c:v>
                </c:pt>
                <c:pt idx="57">
                  <c:v>26.572900000000001</c:v>
                </c:pt>
                <c:pt idx="58">
                  <c:v>23.410699999999999</c:v>
                </c:pt>
                <c:pt idx="59">
                  <c:v>30.4924</c:v>
                </c:pt>
                <c:pt idx="60">
                  <c:v>32.517200000000003</c:v>
                </c:pt>
                <c:pt idx="61">
                  <c:v>36.518099999999997</c:v>
                </c:pt>
                <c:pt idx="62">
                  <c:v>36.924199999999999</c:v>
                </c:pt>
                <c:pt idx="63">
                  <c:v>28.633800000000001</c:v>
                </c:pt>
                <c:pt idx="64">
                  <c:v>33.569400000000002</c:v>
                </c:pt>
                <c:pt idx="65">
                  <c:v>51.916499999999999</c:v>
                </c:pt>
                <c:pt idx="66">
                  <c:v>38.765900000000002</c:v>
                </c:pt>
                <c:pt idx="67">
                  <c:v>31.345800000000001</c:v>
                </c:pt>
                <c:pt idx="68">
                  <c:v>32.288800000000002</c:v>
                </c:pt>
                <c:pt idx="69">
                  <c:v>48.611199999999997</c:v>
                </c:pt>
                <c:pt idx="70">
                  <c:v>49.566800000000001</c:v>
                </c:pt>
                <c:pt idx="71">
                  <c:v>80.038200000000003</c:v>
                </c:pt>
                <c:pt idx="72">
                  <c:v>72.432599999999994</c:v>
                </c:pt>
                <c:pt idx="73">
                  <c:v>85.203100000000006</c:v>
                </c:pt>
              </c:numCache>
            </c:numRef>
          </c:val>
          <c:smooth val="0"/>
          <c:extLst>
            <c:ext xmlns:c16="http://schemas.microsoft.com/office/drawing/2014/chart" uri="{C3380CC4-5D6E-409C-BE32-E72D297353CC}">
              <c16:uniqueId val="{00000000-A6B2-4A41-971A-85E553C30C24}"/>
            </c:ext>
          </c:extLst>
        </c:ser>
        <c:ser>
          <c:idx val="1"/>
          <c:order val="1"/>
          <c:tx>
            <c:strRef>
              <c:f>'Indian Exports Data'!$C$1</c:f>
              <c:strCache>
                <c:ptCount val="1"/>
                <c:pt idx="0">
                  <c:v>Import</c:v>
                </c:pt>
              </c:strCache>
            </c:strRef>
          </c:tx>
          <c:spPr>
            <a:ln w="28575" cap="rnd">
              <a:solidFill>
                <a:schemeClr val="accent2"/>
              </a:solidFill>
              <a:round/>
            </a:ln>
            <a:effectLst/>
          </c:spPr>
          <c:marker>
            <c:symbol val="none"/>
          </c:marker>
          <c:cat>
            <c:numRef>
              <c:f>'Indian Exports Data'!$A$2:$A$75</c:f>
              <c:numCache>
                <c:formatCode>mmmm\ yyyy</c:formatCode>
                <c:ptCount val="7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numCache>
            </c:numRef>
          </c:cat>
          <c:val>
            <c:numRef>
              <c:f>'Indian Exports Data'!$C$2:$C$75</c:f>
              <c:numCache>
                <c:formatCode>#,##0.00</c:formatCode>
                <c:ptCount val="74"/>
                <c:pt idx="0">
                  <c:v>3.8614000000000002</c:v>
                </c:pt>
                <c:pt idx="1">
                  <c:v>5.6893000000000002</c:v>
                </c:pt>
                <c:pt idx="2">
                  <c:v>3.1697000000000002</c:v>
                </c:pt>
                <c:pt idx="3">
                  <c:v>2.4472999999999998</c:v>
                </c:pt>
                <c:pt idx="4">
                  <c:v>3.3233000000000001</c:v>
                </c:pt>
                <c:pt idx="5">
                  <c:v>3.6688999999999998</c:v>
                </c:pt>
                <c:pt idx="6">
                  <c:v>2.9033000000000002</c:v>
                </c:pt>
                <c:pt idx="7">
                  <c:v>2.1835</c:v>
                </c:pt>
                <c:pt idx="8">
                  <c:v>3.698</c:v>
                </c:pt>
                <c:pt idx="9">
                  <c:v>4.7305999999999999</c:v>
                </c:pt>
                <c:pt idx="10">
                  <c:v>2.5284</c:v>
                </c:pt>
                <c:pt idx="11">
                  <c:v>2.4211</c:v>
                </c:pt>
                <c:pt idx="12">
                  <c:v>1.9623999999999999</c:v>
                </c:pt>
                <c:pt idx="13">
                  <c:v>1.5289999999999999</c:v>
                </c:pt>
                <c:pt idx="14">
                  <c:v>2.9546000000000001</c:v>
                </c:pt>
                <c:pt idx="15">
                  <c:v>3.74</c:v>
                </c:pt>
                <c:pt idx="16">
                  <c:v>3.6507999999999998</c:v>
                </c:pt>
                <c:pt idx="17">
                  <c:v>4.6271000000000004</c:v>
                </c:pt>
                <c:pt idx="18">
                  <c:v>5.2035999999999998</c:v>
                </c:pt>
                <c:pt idx="19">
                  <c:v>2.9174000000000002</c:v>
                </c:pt>
                <c:pt idx="20">
                  <c:v>4.1002000000000001</c:v>
                </c:pt>
                <c:pt idx="21">
                  <c:v>2.6804999999999999</c:v>
                </c:pt>
                <c:pt idx="22">
                  <c:v>5.6597</c:v>
                </c:pt>
                <c:pt idx="23">
                  <c:v>2.4339</c:v>
                </c:pt>
                <c:pt idx="24">
                  <c:v>4.6913999999999998</c:v>
                </c:pt>
                <c:pt idx="25">
                  <c:v>2.2193999999999998</c:v>
                </c:pt>
                <c:pt idx="26">
                  <c:v>1.8549</c:v>
                </c:pt>
                <c:pt idx="27">
                  <c:v>2.5630000000000002</c:v>
                </c:pt>
                <c:pt idx="28">
                  <c:v>1.7310000000000001</c:v>
                </c:pt>
                <c:pt idx="29">
                  <c:v>3.6939000000000002</c:v>
                </c:pt>
                <c:pt idx="30">
                  <c:v>3.6429</c:v>
                </c:pt>
                <c:pt idx="31">
                  <c:v>1.4045000000000001</c:v>
                </c:pt>
                <c:pt idx="32">
                  <c:v>1.4291</c:v>
                </c:pt>
                <c:pt idx="33">
                  <c:v>2.4398</c:v>
                </c:pt>
                <c:pt idx="34">
                  <c:v>2.7584</c:v>
                </c:pt>
                <c:pt idx="35">
                  <c:v>2.0286</c:v>
                </c:pt>
                <c:pt idx="36">
                  <c:v>1.9229000000000001</c:v>
                </c:pt>
                <c:pt idx="37">
                  <c:v>1.6292</c:v>
                </c:pt>
                <c:pt idx="38">
                  <c:v>3.2349999999999999</c:v>
                </c:pt>
                <c:pt idx="39">
                  <c:v>1.7562</c:v>
                </c:pt>
                <c:pt idx="40">
                  <c:v>1.8753</c:v>
                </c:pt>
                <c:pt idx="41">
                  <c:v>4.01</c:v>
                </c:pt>
                <c:pt idx="42">
                  <c:v>1.8358000000000001</c:v>
                </c:pt>
                <c:pt idx="43">
                  <c:v>3.4557000000000002</c:v>
                </c:pt>
                <c:pt idx="44">
                  <c:v>3.7328999999999999</c:v>
                </c:pt>
                <c:pt idx="45">
                  <c:v>2.8978000000000002</c:v>
                </c:pt>
                <c:pt idx="46">
                  <c:v>3.2957999999999998</c:v>
                </c:pt>
                <c:pt idx="47">
                  <c:v>3.0872999999999999</c:v>
                </c:pt>
                <c:pt idx="48">
                  <c:v>1.494</c:v>
                </c:pt>
                <c:pt idx="49">
                  <c:v>3.0093999999999999</c:v>
                </c:pt>
                <c:pt idx="50">
                  <c:v>4.0069999999999997</c:v>
                </c:pt>
                <c:pt idx="51">
                  <c:v>1.4642999999999999</c:v>
                </c:pt>
                <c:pt idx="52">
                  <c:v>5.9988000000000001</c:v>
                </c:pt>
                <c:pt idx="53">
                  <c:v>3.4365999999999999</c:v>
                </c:pt>
                <c:pt idx="54">
                  <c:v>2.7223999999999999</c:v>
                </c:pt>
                <c:pt idx="55">
                  <c:v>2.3589000000000002</c:v>
                </c:pt>
                <c:pt idx="56">
                  <c:v>2.7784</c:v>
                </c:pt>
                <c:pt idx="57">
                  <c:v>2.2755999999999998</c:v>
                </c:pt>
                <c:pt idx="58">
                  <c:v>1.6778999999999999</c:v>
                </c:pt>
                <c:pt idx="59">
                  <c:v>3.8984999999999999</c:v>
                </c:pt>
                <c:pt idx="60">
                  <c:v>1.5158</c:v>
                </c:pt>
                <c:pt idx="61">
                  <c:v>1.3593999999999999</c:v>
                </c:pt>
                <c:pt idx="62">
                  <c:v>1.8943000000000001</c:v>
                </c:pt>
                <c:pt idx="63">
                  <c:v>3.9167999999999998</c:v>
                </c:pt>
                <c:pt idx="64">
                  <c:v>2.5112999999999999</c:v>
                </c:pt>
                <c:pt idx="65">
                  <c:v>2.0032999999999999</c:v>
                </c:pt>
                <c:pt idx="66">
                  <c:v>2.9944000000000002</c:v>
                </c:pt>
                <c:pt idx="67">
                  <c:v>3.0716999999999999</c:v>
                </c:pt>
                <c:pt idx="68">
                  <c:v>1.5424</c:v>
                </c:pt>
                <c:pt idx="69">
                  <c:v>1.0445</c:v>
                </c:pt>
                <c:pt idx="70">
                  <c:v>2.7492999999999999</c:v>
                </c:pt>
                <c:pt idx="71">
                  <c:v>3.1501000000000001</c:v>
                </c:pt>
                <c:pt idx="72">
                  <c:v>1.0755999999999999</c:v>
                </c:pt>
                <c:pt idx="73">
                  <c:v>1.6709000000000001</c:v>
                </c:pt>
              </c:numCache>
            </c:numRef>
          </c:val>
          <c:smooth val="0"/>
          <c:extLst>
            <c:ext xmlns:c16="http://schemas.microsoft.com/office/drawing/2014/chart" uri="{C3380CC4-5D6E-409C-BE32-E72D297353CC}">
              <c16:uniqueId val="{00000001-A6B2-4A41-971A-85E553C30C24}"/>
            </c:ext>
          </c:extLst>
        </c:ser>
        <c:ser>
          <c:idx val="2"/>
          <c:order val="2"/>
          <c:tx>
            <c:strRef>
              <c:f>'Indian Exports Data'!$D$1</c:f>
              <c:strCache>
                <c:ptCount val="1"/>
                <c:pt idx="0">
                  <c:v>India Price</c:v>
                </c:pt>
              </c:strCache>
            </c:strRef>
          </c:tx>
          <c:spPr>
            <a:ln w="28575" cap="rnd">
              <a:solidFill>
                <a:schemeClr val="accent3"/>
              </a:solidFill>
              <a:round/>
            </a:ln>
            <a:effectLst/>
          </c:spPr>
          <c:marker>
            <c:symbol val="none"/>
          </c:marker>
          <c:cat>
            <c:numRef>
              <c:f>'Indian Exports Data'!$A$2:$A$75</c:f>
              <c:numCache>
                <c:formatCode>mmmm\ yyyy</c:formatCode>
                <c:ptCount val="7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numCache>
            </c:numRef>
          </c:cat>
          <c:val>
            <c:numRef>
              <c:f>'Indian Exports Data'!$D$2:$D$75</c:f>
              <c:numCache>
                <c:formatCode>General</c:formatCode>
                <c:ptCount val="74"/>
                <c:pt idx="15">
                  <c:v>33.120000000000005</c:v>
                </c:pt>
                <c:pt idx="16">
                  <c:v>31.44</c:v>
                </c:pt>
                <c:pt idx="17">
                  <c:v>30</c:v>
                </c:pt>
                <c:pt idx="18">
                  <c:v>29.08</c:v>
                </c:pt>
                <c:pt idx="19">
                  <c:v>27.44</c:v>
                </c:pt>
                <c:pt idx="20">
                  <c:v>26.72</c:v>
                </c:pt>
                <c:pt idx="21">
                  <c:v>26.28</c:v>
                </c:pt>
                <c:pt idx="22">
                  <c:v>23.96</c:v>
                </c:pt>
                <c:pt idx="23">
                  <c:v>22.8</c:v>
                </c:pt>
                <c:pt idx="24">
                  <c:v>21.92</c:v>
                </c:pt>
                <c:pt idx="25">
                  <c:v>21.76</c:v>
                </c:pt>
                <c:pt idx="26">
                  <c:v>21.76</c:v>
                </c:pt>
                <c:pt idx="27">
                  <c:v>21.400000000000002</c:v>
                </c:pt>
                <c:pt idx="28">
                  <c:v>20.880000000000003</c:v>
                </c:pt>
                <c:pt idx="29">
                  <c:v>20.399999999999999</c:v>
                </c:pt>
                <c:pt idx="30">
                  <c:v>20.72</c:v>
                </c:pt>
                <c:pt idx="31">
                  <c:v>20.399999999999999</c:v>
                </c:pt>
                <c:pt idx="32">
                  <c:v>20.28</c:v>
                </c:pt>
                <c:pt idx="33">
                  <c:v>19.559999999999999</c:v>
                </c:pt>
                <c:pt idx="34">
                  <c:v>20.240000000000002</c:v>
                </c:pt>
                <c:pt idx="35">
                  <c:v>22.8</c:v>
                </c:pt>
                <c:pt idx="36">
                  <c:v>24.28</c:v>
                </c:pt>
                <c:pt idx="37">
                  <c:v>25.36</c:v>
                </c:pt>
                <c:pt idx="38">
                  <c:v>23.8</c:v>
                </c:pt>
                <c:pt idx="39">
                  <c:v>25.96</c:v>
                </c:pt>
                <c:pt idx="40">
                  <c:v>28.919999999999998</c:v>
                </c:pt>
                <c:pt idx="41">
                  <c:v>31.880000000000003</c:v>
                </c:pt>
                <c:pt idx="42">
                  <c:v>33.4</c:v>
                </c:pt>
                <c:pt idx="43">
                  <c:v>34.36</c:v>
                </c:pt>
                <c:pt idx="44">
                  <c:v>36.08</c:v>
                </c:pt>
                <c:pt idx="45">
                  <c:v>34.96</c:v>
                </c:pt>
                <c:pt idx="46">
                  <c:v>35.64</c:v>
                </c:pt>
                <c:pt idx="47">
                  <c:v>37.4</c:v>
                </c:pt>
                <c:pt idx="48">
                  <c:v>38.32</c:v>
                </c:pt>
                <c:pt idx="49">
                  <c:v>39.44</c:v>
                </c:pt>
                <c:pt idx="50">
                  <c:v>39.200000000000003</c:v>
                </c:pt>
                <c:pt idx="51">
                  <c:v>30.6</c:v>
                </c:pt>
                <c:pt idx="52">
                  <c:v>27.92</c:v>
                </c:pt>
                <c:pt idx="53">
                  <c:v>25.520000000000003</c:v>
                </c:pt>
                <c:pt idx="54">
                  <c:v>21.560000000000002</c:v>
                </c:pt>
                <c:pt idx="55">
                  <c:v>24.04</c:v>
                </c:pt>
                <c:pt idx="56">
                  <c:v>27.96</c:v>
                </c:pt>
                <c:pt idx="57">
                  <c:v>25.64</c:v>
                </c:pt>
                <c:pt idx="58">
                  <c:v>25.4</c:v>
                </c:pt>
                <c:pt idx="59">
                  <c:v>28.4</c:v>
                </c:pt>
                <c:pt idx="60">
                  <c:v>31.080000000000002</c:v>
                </c:pt>
                <c:pt idx="61">
                  <c:v>33.72</c:v>
                </c:pt>
                <c:pt idx="62">
                  <c:v>32.480000000000004</c:v>
                </c:pt>
                <c:pt idx="63">
                  <c:v>30.72</c:v>
                </c:pt>
                <c:pt idx="64">
                  <c:v>24.560000000000002</c:v>
                </c:pt>
                <c:pt idx="65">
                  <c:v>26.160000000000004</c:v>
                </c:pt>
                <c:pt idx="66">
                  <c:v>26.16</c:v>
                </c:pt>
                <c:pt idx="67">
                  <c:v>27.880000000000003</c:v>
                </c:pt>
                <c:pt idx="68">
                  <c:v>27.479999999999997</c:v>
                </c:pt>
                <c:pt idx="69">
                  <c:v>26.28</c:v>
                </c:pt>
                <c:pt idx="70">
                  <c:v>28.840000000000003</c:v>
                </c:pt>
                <c:pt idx="71">
                  <c:v>30.68</c:v>
                </c:pt>
                <c:pt idx="72">
                  <c:v>31.200000000000003</c:v>
                </c:pt>
                <c:pt idx="73">
                  <c:v>34.120000000000005</c:v>
                </c:pt>
              </c:numCache>
            </c:numRef>
          </c:val>
          <c:smooth val="0"/>
          <c:extLst>
            <c:ext xmlns:c16="http://schemas.microsoft.com/office/drawing/2014/chart" uri="{C3380CC4-5D6E-409C-BE32-E72D297353CC}">
              <c16:uniqueId val="{00000002-A6B2-4A41-971A-85E553C30C24}"/>
            </c:ext>
          </c:extLst>
        </c:ser>
        <c:ser>
          <c:idx val="3"/>
          <c:order val="3"/>
          <c:tx>
            <c:strRef>
              <c:f>'Indian Exports Data'!$E$1</c:f>
              <c:strCache>
                <c:ptCount val="1"/>
                <c:pt idx="0">
                  <c:v>NZ Price</c:v>
                </c:pt>
              </c:strCache>
            </c:strRef>
          </c:tx>
          <c:spPr>
            <a:ln w="28575" cap="rnd">
              <a:solidFill>
                <a:schemeClr val="accent4"/>
              </a:solidFill>
              <a:round/>
            </a:ln>
            <a:effectLst/>
          </c:spPr>
          <c:marker>
            <c:symbol val="none"/>
          </c:marker>
          <c:cat>
            <c:numRef>
              <c:f>'Indian Exports Data'!$A$2:$A$75</c:f>
              <c:numCache>
                <c:formatCode>mmmm\ yyyy</c:formatCode>
                <c:ptCount val="7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numCache>
            </c:numRef>
          </c:cat>
          <c:val>
            <c:numRef>
              <c:f>'Indian Exports Data'!$E$2:$E$75</c:f>
              <c:numCache>
                <c:formatCode>General</c:formatCode>
                <c:ptCount val="74"/>
                <c:pt idx="15">
                  <c:v>26.662796000000004</c:v>
                </c:pt>
                <c:pt idx="16">
                  <c:v>25.802181999999998</c:v>
                </c:pt>
                <c:pt idx="17">
                  <c:v>27.791336999999999</c:v>
                </c:pt>
                <c:pt idx="18">
                  <c:v>27.588361999999996</c:v>
                </c:pt>
                <c:pt idx="19">
                  <c:v>27.669551999999999</c:v>
                </c:pt>
                <c:pt idx="20">
                  <c:v>27.231126</c:v>
                </c:pt>
                <c:pt idx="21">
                  <c:v>26.7927</c:v>
                </c:pt>
                <c:pt idx="22">
                  <c:v>24.982163</c:v>
                </c:pt>
                <c:pt idx="23">
                  <c:v>25.047114999999998</c:v>
                </c:pt>
                <c:pt idx="24">
                  <c:v>25.339399</c:v>
                </c:pt>
                <c:pt idx="25">
                  <c:v>25.022758</c:v>
                </c:pt>
                <c:pt idx="26">
                  <c:v>24.860378000000001</c:v>
                </c:pt>
                <c:pt idx="27">
                  <c:v>25.217613999999998</c:v>
                </c:pt>
                <c:pt idx="28">
                  <c:v>25.144542999999999</c:v>
                </c:pt>
                <c:pt idx="29">
                  <c:v>25.404350999999998</c:v>
                </c:pt>
                <c:pt idx="30">
                  <c:v>25.444946000000002</c:v>
                </c:pt>
                <c:pt idx="31">
                  <c:v>25.120186</c:v>
                </c:pt>
                <c:pt idx="32">
                  <c:v>23.30153</c:v>
                </c:pt>
                <c:pt idx="33">
                  <c:v>22.627652999999999</c:v>
                </c:pt>
                <c:pt idx="34">
                  <c:v>23.723717999999998</c:v>
                </c:pt>
                <c:pt idx="35">
                  <c:v>23.869859999999999</c:v>
                </c:pt>
                <c:pt idx="36">
                  <c:v>24.348880999999995</c:v>
                </c:pt>
                <c:pt idx="37">
                  <c:v>24.714236</c:v>
                </c:pt>
                <c:pt idx="38">
                  <c:v>24.811663999999997</c:v>
                </c:pt>
                <c:pt idx="39">
                  <c:v>23.894216999999998</c:v>
                </c:pt>
                <c:pt idx="40">
                  <c:v>23.423315000000002</c:v>
                </c:pt>
                <c:pt idx="41">
                  <c:v>23.342124999999999</c:v>
                </c:pt>
                <c:pt idx="42">
                  <c:v>23.796789</c:v>
                </c:pt>
                <c:pt idx="43">
                  <c:v>23.090436</c:v>
                </c:pt>
                <c:pt idx="44">
                  <c:v>23.837383999999997</c:v>
                </c:pt>
                <c:pt idx="45">
                  <c:v>23.683123000000002</c:v>
                </c:pt>
                <c:pt idx="46">
                  <c:v>25.729111</c:v>
                </c:pt>
                <c:pt idx="47">
                  <c:v>27.442219999999999</c:v>
                </c:pt>
                <c:pt idx="48">
                  <c:v>27.531528999999995</c:v>
                </c:pt>
                <c:pt idx="49">
                  <c:v>25.850895999999999</c:v>
                </c:pt>
                <c:pt idx="50">
                  <c:v>25.323160999999999</c:v>
                </c:pt>
                <c:pt idx="51">
                  <c:v>25.217613999999998</c:v>
                </c:pt>
                <c:pt idx="52">
                  <c:v>25.526136000000001</c:v>
                </c:pt>
                <c:pt idx="53">
                  <c:v>23.309649</c:v>
                </c:pt>
                <c:pt idx="54">
                  <c:v>23.398957999999997</c:v>
                </c:pt>
                <c:pt idx="55">
                  <c:v>22.026846999999997</c:v>
                </c:pt>
                <c:pt idx="56">
                  <c:v>23.358363000000001</c:v>
                </c:pt>
                <c:pt idx="57">
                  <c:v>23.658766</c:v>
                </c:pt>
                <c:pt idx="58">
                  <c:v>25.055233999999999</c:v>
                </c:pt>
                <c:pt idx="59">
                  <c:v>25.25009</c:v>
                </c:pt>
                <c:pt idx="60">
                  <c:v>26.248726999999999</c:v>
                </c:pt>
                <c:pt idx="61">
                  <c:v>28.075501999999997</c:v>
                </c:pt>
                <c:pt idx="62">
                  <c:v>28.107977999999999</c:v>
                </c:pt>
                <c:pt idx="63">
                  <c:v>27.750741999999999</c:v>
                </c:pt>
                <c:pt idx="64">
                  <c:v>27.702027999999995</c:v>
                </c:pt>
                <c:pt idx="65">
                  <c:v>29.130972</c:v>
                </c:pt>
                <c:pt idx="66">
                  <c:v>29.155328999999998</c:v>
                </c:pt>
                <c:pt idx="67">
                  <c:v>29.260876</c:v>
                </c:pt>
                <c:pt idx="68">
                  <c:v>31.501719999999995</c:v>
                </c:pt>
                <c:pt idx="69">
                  <c:v>33.011854</c:v>
                </c:pt>
                <c:pt idx="70">
                  <c:v>33.011854</c:v>
                </c:pt>
                <c:pt idx="71">
                  <c:v>34.099800000000002</c:v>
                </c:pt>
                <c:pt idx="72">
                  <c:v>35.285174000000005</c:v>
                </c:pt>
                <c:pt idx="73">
                  <c:v>34.879224000000001</c:v>
                </c:pt>
              </c:numCache>
            </c:numRef>
          </c:val>
          <c:smooth val="0"/>
          <c:extLst>
            <c:ext xmlns:c16="http://schemas.microsoft.com/office/drawing/2014/chart" uri="{C3380CC4-5D6E-409C-BE32-E72D297353CC}">
              <c16:uniqueId val="{00000003-A6B2-4A41-971A-85E553C30C24}"/>
            </c:ext>
          </c:extLst>
        </c:ser>
        <c:dLbls>
          <c:showLegendKey val="0"/>
          <c:showVal val="0"/>
          <c:showCatName val="0"/>
          <c:showSerName val="0"/>
          <c:showPercent val="0"/>
          <c:showBubbleSize val="0"/>
        </c:dLbls>
        <c:smooth val="0"/>
        <c:axId val="642041768"/>
        <c:axId val="642042096"/>
      </c:lineChart>
      <c:dateAx>
        <c:axId val="642041768"/>
        <c:scaling>
          <c:orientation val="minMax"/>
        </c:scaling>
        <c:delete val="0"/>
        <c:axPos val="b"/>
        <c:numFmt formatCode="mmmm\ 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042096"/>
        <c:crosses val="autoZero"/>
        <c:auto val="1"/>
        <c:lblOffset val="100"/>
        <c:baseTimeUnit val="months"/>
      </c:dateAx>
      <c:valAx>
        <c:axId val="6420420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0417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3153A-E7D7-4BCB-9A91-00CC8BBC8D4B}" type="datetimeFigureOut">
              <a:rPr lang="en-GB" smtClean="0"/>
              <a:t>22/05/2022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56D0D-872E-41B1-A519-963AB3386AEB}" type="slidenum">
              <a:rPr lang="en-GB" smtClean="0"/>
              <a:t>‹#›</a:t>
            </a:fld>
            <a:endParaRPr lang="en-GB"/>
          </a:p>
        </p:txBody>
      </p:sp>
    </p:spTree>
    <p:extLst>
      <p:ext uri="{BB962C8B-B14F-4D97-AF65-F5344CB8AC3E}">
        <p14:creationId xmlns:p14="http://schemas.microsoft.com/office/powerpoint/2010/main" val="43000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E56D0D-872E-41B1-A519-963AB3386AEB}" type="slidenum">
              <a:rPr lang="en-GB" smtClean="0"/>
              <a:t>2</a:t>
            </a:fld>
            <a:endParaRPr lang="en-GB"/>
          </a:p>
        </p:txBody>
      </p:sp>
    </p:spTree>
    <p:extLst>
      <p:ext uri="{BB962C8B-B14F-4D97-AF65-F5344CB8AC3E}">
        <p14:creationId xmlns:p14="http://schemas.microsoft.com/office/powerpoint/2010/main" val="905829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403" b="1403"/>
          <a:stretch>
            <a:fillRect/>
          </a:stretch>
        </p:blipFill>
        <p:spPr>
          <a:xfrm>
            <a:off x="0" y="0"/>
            <a:ext cx="18288000" cy="10287000"/>
          </a:xfrm>
          <a:prstGeom prst="rect">
            <a:avLst/>
          </a:prstGeom>
        </p:spPr>
      </p:pic>
      <p:sp>
        <p:nvSpPr>
          <p:cNvPr id="3" name="AutoShape 3"/>
          <p:cNvSpPr/>
          <p:nvPr/>
        </p:nvSpPr>
        <p:spPr>
          <a:xfrm>
            <a:off x="1497443" y="5345816"/>
            <a:ext cx="5578350" cy="1717055"/>
          </a:xfrm>
          <a:prstGeom prst="rect">
            <a:avLst/>
          </a:prstGeom>
          <a:solidFill>
            <a:srgbClr val="EB3A1B"/>
          </a:solidFill>
        </p:spPr>
      </p:sp>
      <p:sp>
        <p:nvSpPr>
          <p:cNvPr id="4" name="TextBox 4"/>
          <p:cNvSpPr txBox="1"/>
          <p:nvPr/>
        </p:nvSpPr>
        <p:spPr>
          <a:xfrm>
            <a:off x="1497443" y="3643662"/>
            <a:ext cx="7950720" cy="3223334"/>
          </a:xfrm>
          <a:prstGeom prst="rect">
            <a:avLst/>
          </a:prstGeom>
        </p:spPr>
        <p:txBody>
          <a:bodyPr lIns="0" tIns="0" rIns="0" bIns="0" rtlCol="0" anchor="t">
            <a:spAutoFit/>
          </a:bodyPr>
          <a:lstStyle/>
          <a:p>
            <a:pPr>
              <a:lnSpc>
                <a:spcPts val="12921"/>
              </a:lnSpc>
            </a:pPr>
            <a:r>
              <a:rPr lang="en-US" sz="9229">
                <a:solidFill>
                  <a:srgbClr val="FFFFFF"/>
                </a:solidFill>
                <a:latin typeface="Now"/>
              </a:rPr>
              <a:t>Indian Dairy Outlook </a:t>
            </a:r>
          </a:p>
        </p:txBody>
      </p:sp>
      <p:sp>
        <p:nvSpPr>
          <p:cNvPr id="5" name="TextBox 5"/>
          <p:cNvSpPr txBox="1"/>
          <p:nvPr/>
        </p:nvSpPr>
        <p:spPr>
          <a:xfrm>
            <a:off x="1497443" y="862012"/>
            <a:ext cx="3538284" cy="333375"/>
          </a:xfrm>
          <a:prstGeom prst="rect">
            <a:avLst/>
          </a:prstGeom>
        </p:spPr>
        <p:txBody>
          <a:bodyPr lIns="0" tIns="0" rIns="0" bIns="0" rtlCol="0" anchor="t">
            <a:spAutoFit/>
          </a:bodyPr>
          <a:lstStyle/>
          <a:p>
            <a:pPr>
              <a:lnSpc>
                <a:spcPts val="2640"/>
              </a:lnSpc>
            </a:pPr>
            <a:r>
              <a:rPr lang="en-US" sz="2200">
                <a:solidFill>
                  <a:srgbClr val="FFFFFF"/>
                </a:solidFill>
                <a:latin typeface="Now Bold"/>
              </a:rPr>
              <a:t>Jordbrukare India </a:t>
            </a:r>
          </a:p>
        </p:txBody>
      </p:sp>
      <p:sp>
        <p:nvSpPr>
          <p:cNvPr id="6" name="TextBox 6"/>
          <p:cNvSpPr txBox="1"/>
          <p:nvPr/>
        </p:nvSpPr>
        <p:spPr>
          <a:xfrm>
            <a:off x="1497443" y="9102408"/>
            <a:ext cx="5146421" cy="273685"/>
          </a:xfrm>
          <a:prstGeom prst="rect">
            <a:avLst/>
          </a:prstGeom>
        </p:spPr>
        <p:txBody>
          <a:bodyPr lIns="0" tIns="0" rIns="0" bIns="0" rtlCol="0" anchor="t">
            <a:spAutoFit/>
          </a:bodyPr>
          <a:lstStyle/>
          <a:p>
            <a:pPr>
              <a:lnSpc>
                <a:spcPts val="2240"/>
              </a:lnSpc>
            </a:pPr>
            <a:r>
              <a:rPr lang="en-US" sz="1600">
                <a:solidFill>
                  <a:srgbClr val="FFFFFF"/>
                </a:solidFill>
                <a:latin typeface="Now"/>
              </a:rPr>
              <a:t>DAIRY OLYMPICS |  ALMATY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F04B3-F782-67A3-5B65-01CF35DD7E91}"/>
              </a:ext>
            </a:extLst>
          </p:cNvPr>
          <p:cNvPicPr>
            <a:picLocks noChangeAspect="1"/>
          </p:cNvPicPr>
          <p:nvPr/>
        </p:nvPicPr>
        <p:blipFill>
          <a:blip r:embed="rId2"/>
          <a:stretch>
            <a:fillRect/>
          </a:stretch>
        </p:blipFill>
        <p:spPr>
          <a:xfrm>
            <a:off x="1266037" y="1943100"/>
            <a:ext cx="10496550" cy="2562225"/>
          </a:xfrm>
          <a:prstGeom prst="rect">
            <a:avLst/>
          </a:prstGeom>
        </p:spPr>
      </p:pic>
      <p:sp>
        <p:nvSpPr>
          <p:cNvPr id="4" name="object 9">
            <a:extLst>
              <a:ext uri="{FF2B5EF4-FFF2-40B4-BE49-F238E27FC236}">
                <a16:creationId xmlns:a16="http://schemas.microsoft.com/office/drawing/2014/main" id="{E118F27F-5DAE-E54B-4645-7086271FEBED}"/>
              </a:ext>
            </a:extLst>
          </p:cNvPr>
          <p:cNvSpPr txBox="1"/>
          <p:nvPr/>
        </p:nvSpPr>
        <p:spPr>
          <a:xfrm>
            <a:off x="1066800" y="800100"/>
            <a:ext cx="10291216" cy="800950"/>
          </a:xfrm>
          <a:prstGeom prst="rect">
            <a:avLst/>
          </a:prstGeom>
        </p:spPr>
        <p:txBody>
          <a:bodyPr wrap="square" lIns="0" tIns="38608" rIns="0" bIns="0" rtlCol="0">
            <a:noAutofit/>
          </a:bodyPr>
          <a:lstStyle/>
          <a:p>
            <a:pPr marL="166674">
              <a:lnSpc>
                <a:spcPts val="6080"/>
              </a:lnSpc>
            </a:pPr>
            <a:r>
              <a:rPr lang="en-GB" sz="4000" dirty="0">
                <a:solidFill>
                  <a:srgbClr val="C00000"/>
                </a:solidFill>
                <a:latin typeface=" Now bold"/>
              </a:rPr>
              <a:t>What do we hear?</a:t>
            </a:r>
            <a:endParaRPr sz="4000" dirty="0">
              <a:solidFill>
                <a:srgbClr val="C00000"/>
              </a:solidFill>
              <a:latin typeface="Now Bold" panose="020B0604020202020204" charset="0"/>
              <a:cs typeface="Tahoma"/>
            </a:endParaRPr>
          </a:p>
        </p:txBody>
      </p:sp>
      <p:pic>
        <p:nvPicPr>
          <p:cNvPr id="6" name="Picture 5">
            <a:extLst>
              <a:ext uri="{FF2B5EF4-FFF2-40B4-BE49-F238E27FC236}">
                <a16:creationId xmlns:a16="http://schemas.microsoft.com/office/drawing/2014/main" id="{384541AD-C011-FEFB-D28E-A3DA9F13FF9C}"/>
              </a:ext>
            </a:extLst>
          </p:cNvPr>
          <p:cNvPicPr>
            <a:picLocks noChangeAspect="1"/>
          </p:cNvPicPr>
          <p:nvPr/>
        </p:nvPicPr>
        <p:blipFill>
          <a:blip r:embed="rId3"/>
          <a:stretch>
            <a:fillRect/>
          </a:stretch>
        </p:blipFill>
        <p:spPr>
          <a:xfrm>
            <a:off x="2833687" y="4505325"/>
            <a:ext cx="12620625" cy="2581275"/>
          </a:xfrm>
          <a:prstGeom prst="rect">
            <a:avLst/>
          </a:prstGeom>
        </p:spPr>
      </p:pic>
      <p:pic>
        <p:nvPicPr>
          <p:cNvPr id="8" name="Picture 7" descr="Text&#10;&#10;Description automatically generated">
            <a:extLst>
              <a:ext uri="{FF2B5EF4-FFF2-40B4-BE49-F238E27FC236}">
                <a16:creationId xmlns:a16="http://schemas.microsoft.com/office/drawing/2014/main" id="{EB8E8265-70A7-B2FB-9934-1AFA2B6C0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0" y="6690312"/>
            <a:ext cx="6315075" cy="2972550"/>
          </a:xfrm>
          <a:prstGeom prst="rect">
            <a:avLst/>
          </a:prstGeom>
        </p:spPr>
      </p:pic>
    </p:spTree>
    <p:extLst>
      <p:ext uri="{BB962C8B-B14F-4D97-AF65-F5344CB8AC3E}">
        <p14:creationId xmlns:p14="http://schemas.microsoft.com/office/powerpoint/2010/main" val="360522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rcRect t="216" r="65074" b="2115"/>
          <a:stretch/>
        </p:blipFill>
        <p:spPr>
          <a:xfrm>
            <a:off x="3505200" y="5401841"/>
            <a:ext cx="4736441" cy="4562207"/>
          </a:xfrm>
          <a:prstGeom prst="rect">
            <a:avLst/>
          </a:prstGeom>
        </p:spPr>
      </p:pic>
      <p:pic>
        <p:nvPicPr>
          <p:cNvPr id="3" name="Picture 3"/>
          <p:cNvPicPr>
            <a:picLocks noChangeAspect="1"/>
          </p:cNvPicPr>
          <p:nvPr/>
        </p:nvPicPr>
        <p:blipFill>
          <a:blip r:embed="rId3"/>
          <a:srcRect/>
          <a:stretch>
            <a:fillRect/>
          </a:stretch>
        </p:blipFill>
        <p:spPr>
          <a:xfrm>
            <a:off x="2667000" y="1929932"/>
            <a:ext cx="5664319" cy="3447846"/>
          </a:xfrm>
          <a:prstGeom prst="rect">
            <a:avLst/>
          </a:prstGeom>
        </p:spPr>
      </p:pic>
      <p:pic>
        <p:nvPicPr>
          <p:cNvPr id="4" name="Picture 4"/>
          <p:cNvPicPr>
            <a:picLocks noChangeAspect="1"/>
          </p:cNvPicPr>
          <p:nvPr/>
        </p:nvPicPr>
        <p:blipFill>
          <a:blip r:embed="rId4"/>
          <a:srcRect/>
          <a:stretch>
            <a:fillRect/>
          </a:stretch>
        </p:blipFill>
        <p:spPr>
          <a:xfrm>
            <a:off x="9144000" y="1943969"/>
            <a:ext cx="5664319" cy="3447846"/>
          </a:xfrm>
          <a:prstGeom prst="rect">
            <a:avLst/>
          </a:prstGeom>
        </p:spPr>
      </p:pic>
      <p:sp>
        <p:nvSpPr>
          <p:cNvPr id="5" name="object 9">
            <a:extLst>
              <a:ext uri="{FF2B5EF4-FFF2-40B4-BE49-F238E27FC236}">
                <a16:creationId xmlns:a16="http://schemas.microsoft.com/office/drawing/2014/main" id="{617B277F-0CAC-E213-97AA-0836E801479E}"/>
              </a:ext>
            </a:extLst>
          </p:cNvPr>
          <p:cNvSpPr txBox="1"/>
          <p:nvPr/>
        </p:nvSpPr>
        <p:spPr>
          <a:xfrm>
            <a:off x="1266037" y="693228"/>
            <a:ext cx="10291216" cy="800950"/>
          </a:xfrm>
          <a:prstGeom prst="rect">
            <a:avLst/>
          </a:prstGeom>
        </p:spPr>
        <p:txBody>
          <a:bodyPr wrap="square" lIns="0" tIns="38608" rIns="0" bIns="0" rtlCol="0">
            <a:noAutofit/>
          </a:bodyPr>
          <a:lstStyle/>
          <a:p>
            <a:pPr marL="166674">
              <a:lnSpc>
                <a:spcPts val="6080"/>
              </a:lnSpc>
            </a:pPr>
            <a:r>
              <a:rPr lang="en-GB" sz="4000" dirty="0">
                <a:solidFill>
                  <a:srgbClr val="C00000"/>
                </a:solidFill>
                <a:latin typeface=" Now bold"/>
              </a:rPr>
              <a:t>What is being realised?</a:t>
            </a:r>
            <a:endParaRPr sz="4000" dirty="0">
              <a:solidFill>
                <a:srgbClr val="C00000"/>
              </a:solidFill>
              <a:latin typeface="Now Bold" panose="020B0604020202020204" charset="0"/>
              <a:cs typeface="Tahoma"/>
            </a:endParaRPr>
          </a:p>
        </p:txBody>
      </p:sp>
      <p:pic>
        <p:nvPicPr>
          <p:cNvPr id="6" name="Picture 2">
            <a:extLst>
              <a:ext uri="{FF2B5EF4-FFF2-40B4-BE49-F238E27FC236}">
                <a16:creationId xmlns:a16="http://schemas.microsoft.com/office/drawing/2014/main" id="{0BD295B5-7110-CE5F-9DCB-3B3E79E4BACF}"/>
              </a:ext>
            </a:extLst>
          </p:cNvPr>
          <p:cNvPicPr>
            <a:picLocks noChangeAspect="1"/>
          </p:cNvPicPr>
          <p:nvPr/>
        </p:nvPicPr>
        <p:blipFill rotWithShape="1">
          <a:blip r:embed="rId2"/>
          <a:srcRect l="34770" r="30304" b="2115"/>
          <a:stretch/>
        </p:blipFill>
        <p:spPr>
          <a:xfrm>
            <a:off x="9829800" y="5391815"/>
            <a:ext cx="4736441" cy="4572233"/>
          </a:xfrm>
          <a:prstGeom prst="rect">
            <a:avLst/>
          </a:prstGeom>
        </p:spPr>
      </p:pic>
      <p:sp>
        <p:nvSpPr>
          <p:cNvPr id="7" name="TextBox 6">
            <a:extLst>
              <a:ext uri="{FF2B5EF4-FFF2-40B4-BE49-F238E27FC236}">
                <a16:creationId xmlns:a16="http://schemas.microsoft.com/office/drawing/2014/main" id="{C25F4D37-1692-E9C5-A453-E9BEE273DE56}"/>
              </a:ext>
            </a:extLst>
          </p:cNvPr>
          <p:cNvSpPr txBox="1"/>
          <p:nvPr/>
        </p:nvSpPr>
        <p:spPr>
          <a:xfrm rot="16200000">
            <a:off x="13240385" y="3062112"/>
            <a:ext cx="3505200" cy="369332"/>
          </a:xfrm>
          <a:prstGeom prst="rect">
            <a:avLst/>
          </a:prstGeom>
          <a:noFill/>
        </p:spPr>
        <p:txBody>
          <a:bodyPr wrap="square" rtlCol="0">
            <a:spAutoFit/>
          </a:bodyPr>
          <a:lstStyle/>
          <a:p>
            <a:r>
              <a:rPr lang="en-GB" dirty="0"/>
              <a:t>Source: CLAL</a:t>
            </a:r>
          </a:p>
        </p:txBody>
      </p:sp>
      <p:sp>
        <p:nvSpPr>
          <p:cNvPr id="8" name="TextBox 7">
            <a:extLst>
              <a:ext uri="{FF2B5EF4-FFF2-40B4-BE49-F238E27FC236}">
                <a16:creationId xmlns:a16="http://schemas.microsoft.com/office/drawing/2014/main" id="{FB09B09A-C1D6-5551-C6D9-819431242EA4}"/>
              </a:ext>
            </a:extLst>
          </p:cNvPr>
          <p:cNvSpPr txBox="1"/>
          <p:nvPr/>
        </p:nvSpPr>
        <p:spPr>
          <a:xfrm rot="16200000">
            <a:off x="6730747" y="3100212"/>
            <a:ext cx="3505200" cy="369332"/>
          </a:xfrm>
          <a:prstGeom prst="rect">
            <a:avLst/>
          </a:prstGeom>
          <a:noFill/>
        </p:spPr>
        <p:txBody>
          <a:bodyPr wrap="square" rtlCol="0">
            <a:spAutoFit/>
          </a:bodyPr>
          <a:lstStyle/>
          <a:p>
            <a:r>
              <a:rPr lang="en-GB" dirty="0"/>
              <a:t>Source: CLAL</a:t>
            </a:r>
          </a:p>
        </p:txBody>
      </p:sp>
      <p:sp>
        <p:nvSpPr>
          <p:cNvPr id="9" name="TextBox 8">
            <a:extLst>
              <a:ext uri="{FF2B5EF4-FFF2-40B4-BE49-F238E27FC236}">
                <a16:creationId xmlns:a16="http://schemas.microsoft.com/office/drawing/2014/main" id="{D75C0050-F11A-604E-C70E-4D75136D019D}"/>
              </a:ext>
            </a:extLst>
          </p:cNvPr>
          <p:cNvSpPr txBox="1"/>
          <p:nvPr/>
        </p:nvSpPr>
        <p:spPr>
          <a:xfrm rot="16200000">
            <a:off x="12997943" y="8026782"/>
            <a:ext cx="3505200" cy="369332"/>
          </a:xfrm>
          <a:prstGeom prst="rect">
            <a:avLst/>
          </a:prstGeom>
          <a:noFill/>
        </p:spPr>
        <p:txBody>
          <a:bodyPr wrap="square" rtlCol="0">
            <a:spAutoFit/>
          </a:bodyPr>
          <a:lstStyle/>
          <a:p>
            <a:r>
              <a:rPr lang="en-GB" dirty="0"/>
              <a:t>Source: </a:t>
            </a:r>
            <a:r>
              <a:rPr lang="en-GB" dirty="0" err="1"/>
              <a:t>GoI</a:t>
            </a:r>
            <a:r>
              <a:rPr lang="en-GB" dirty="0"/>
              <a:t> Data </a:t>
            </a:r>
          </a:p>
        </p:txBody>
      </p:sp>
      <p:sp>
        <p:nvSpPr>
          <p:cNvPr id="10" name="TextBox 9">
            <a:extLst>
              <a:ext uri="{FF2B5EF4-FFF2-40B4-BE49-F238E27FC236}">
                <a16:creationId xmlns:a16="http://schemas.microsoft.com/office/drawing/2014/main" id="{245258CF-353E-487F-3C38-E91ABAAE8867}"/>
              </a:ext>
            </a:extLst>
          </p:cNvPr>
          <p:cNvSpPr txBox="1"/>
          <p:nvPr/>
        </p:nvSpPr>
        <p:spPr>
          <a:xfrm rot="16200000">
            <a:off x="6610080" y="8050845"/>
            <a:ext cx="3505200" cy="369332"/>
          </a:xfrm>
          <a:prstGeom prst="rect">
            <a:avLst/>
          </a:prstGeom>
          <a:noFill/>
        </p:spPr>
        <p:txBody>
          <a:bodyPr wrap="square" rtlCol="0">
            <a:spAutoFit/>
          </a:bodyPr>
          <a:lstStyle/>
          <a:p>
            <a:r>
              <a:rPr lang="en-GB" dirty="0"/>
              <a:t>Source: </a:t>
            </a:r>
            <a:r>
              <a:rPr lang="en-GB" dirty="0" err="1"/>
              <a:t>GoI</a:t>
            </a:r>
            <a:r>
              <a:rPr lang="en-GB" dirty="0"/>
              <a:t> Data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396CDA3-C14D-CDB6-E227-E84C03D042B6}"/>
              </a:ext>
            </a:extLst>
          </p:cNvPr>
          <p:cNvGraphicFramePr>
            <a:graphicFrameLocks/>
          </p:cNvGraphicFramePr>
          <p:nvPr>
            <p:extLst>
              <p:ext uri="{D42A27DB-BD31-4B8C-83A1-F6EECF244321}">
                <p14:modId xmlns:p14="http://schemas.microsoft.com/office/powerpoint/2010/main" val="2292541009"/>
              </p:ext>
            </p:extLst>
          </p:nvPr>
        </p:nvGraphicFramePr>
        <p:xfrm>
          <a:off x="2895600" y="1790700"/>
          <a:ext cx="12954000" cy="6705600"/>
        </p:xfrm>
        <a:graphic>
          <a:graphicData uri="http://schemas.openxmlformats.org/drawingml/2006/chart">
            <c:chart xmlns:c="http://schemas.openxmlformats.org/drawingml/2006/chart" xmlns:r="http://schemas.openxmlformats.org/officeDocument/2006/relationships" r:id="rId2"/>
          </a:graphicData>
        </a:graphic>
      </p:graphicFrame>
      <p:sp>
        <p:nvSpPr>
          <p:cNvPr id="6" name="object 9">
            <a:extLst>
              <a:ext uri="{FF2B5EF4-FFF2-40B4-BE49-F238E27FC236}">
                <a16:creationId xmlns:a16="http://schemas.microsoft.com/office/drawing/2014/main" id="{5019E0D3-6784-9512-D8D7-9BABE8322D51}"/>
              </a:ext>
            </a:extLst>
          </p:cNvPr>
          <p:cNvSpPr txBox="1"/>
          <p:nvPr/>
        </p:nvSpPr>
        <p:spPr>
          <a:xfrm>
            <a:off x="1266037" y="693228"/>
            <a:ext cx="10291216" cy="800950"/>
          </a:xfrm>
          <a:prstGeom prst="rect">
            <a:avLst/>
          </a:prstGeom>
        </p:spPr>
        <p:txBody>
          <a:bodyPr wrap="square" lIns="0" tIns="38608" rIns="0" bIns="0" rtlCol="0">
            <a:noAutofit/>
          </a:bodyPr>
          <a:lstStyle/>
          <a:p>
            <a:pPr marL="166674">
              <a:lnSpc>
                <a:spcPts val="6080"/>
              </a:lnSpc>
            </a:pPr>
            <a:r>
              <a:rPr lang="en-GB" sz="4000" dirty="0">
                <a:solidFill>
                  <a:srgbClr val="C00000"/>
                </a:solidFill>
                <a:latin typeface=" Now bold"/>
              </a:rPr>
              <a:t>What is it happening?</a:t>
            </a:r>
            <a:endParaRPr sz="4000" dirty="0">
              <a:solidFill>
                <a:srgbClr val="C00000"/>
              </a:solidFill>
              <a:latin typeface="Now Bold" panose="020B0604020202020204" charset="0"/>
              <a:cs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TextBox 3"/>
          <p:cNvSpPr txBox="1"/>
          <p:nvPr/>
        </p:nvSpPr>
        <p:spPr>
          <a:xfrm>
            <a:off x="1028700" y="4852658"/>
            <a:ext cx="13982700" cy="3385542"/>
          </a:xfrm>
          <a:prstGeom prst="rect">
            <a:avLst/>
          </a:prstGeom>
        </p:spPr>
        <p:txBody>
          <a:bodyPr wrap="square" lIns="0" tIns="0" rIns="0" bIns="0" rtlCol="0" anchor="t">
            <a:spAutoFit/>
          </a:bodyPr>
          <a:lstStyle/>
          <a:p>
            <a:pPr>
              <a:lnSpc>
                <a:spcPts val="13200"/>
              </a:lnSpc>
            </a:pPr>
            <a:r>
              <a:rPr lang="en-US" sz="11000" dirty="0">
                <a:solidFill>
                  <a:srgbClr val="FFFFFF"/>
                </a:solidFill>
                <a:latin typeface="Now"/>
              </a:rPr>
              <a:t>What to expect from the future?</a:t>
            </a:r>
          </a:p>
        </p:txBody>
      </p:sp>
      <p:grpSp>
        <p:nvGrpSpPr>
          <p:cNvPr id="4" name="Group 4"/>
          <p:cNvGrpSpPr/>
          <p:nvPr/>
        </p:nvGrpSpPr>
        <p:grpSpPr>
          <a:xfrm>
            <a:off x="1028700" y="3757942"/>
            <a:ext cx="2605846" cy="719932"/>
            <a:chOff x="0" y="0"/>
            <a:chExt cx="3474461" cy="959910"/>
          </a:xfrm>
        </p:grpSpPr>
        <p:sp>
          <p:nvSpPr>
            <p:cNvPr id="5" name="AutoShape 5"/>
            <p:cNvSpPr/>
            <p:nvPr/>
          </p:nvSpPr>
          <p:spPr>
            <a:xfrm>
              <a:off x="0" y="0"/>
              <a:ext cx="3474461" cy="959910"/>
            </a:xfrm>
            <a:prstGeom prst="rect">
              <a:avLst/>
            </a:prstGeom>
            <a:solidFill>
              <a:srgbClr val="EB3A1B"/>
            </a:solidFill>
          </p:spPr>
        </p:sp>
        <p:sp>
          <p:nvSpPr>
            <p:cNvPr id="6" name="TextBox 6"/>
            <p:cNvSpPr txBox="1"/>
            <p:nvPr/>
          </p:nvSpPr>
          <p:spPr>
            <a:xfrm>
              <a:off x="469438" y="156105"/>
              <a:ext cx="2535586" cy="647700"/>
            </a:xfrm>
            <a:prstGeom prst="rect">
              <a:avLst/>
            </a:prstGeom>
          </p:spPr>
          <p:txBody>
            <a:bodyPr lIns="0" tIns="0" rIns="0" bIns="0" rtlCol="0" anchor="t">
              <a:spAutoFit/>
            </a:bodyPr>
            <a:lstStyle/>
            <a:p>
              <a:pPr algn="ctr">
                <a:lnSpc>
                  <a:spcPts val="3840"/>
                </a:lnSpc>
              </a:pPr>
              <a:r>
                <a:rPr lang="en-US" sz="3200">
                  <a:solidFill>
                    <a:srgbClr val="FFFFFF"/>
                  </a:solidFill>
                  <a:latin typeface="Now"/>
                </a:rPr>
                <a:t>Part 3:</a:t>
              </a:r>
            </a:p>
          </p:txBody>
        </p:sp>
      </p:grpSp>
    </p:spTree>
    <p:extLst>
      <p:ext uri="{BB962C8B-B14F-4D97-AF65-F5344CB8AC3E}">
        <p14:creationId xmlns:p14="http://schemas.microsoft.com/office/powerpoint/2010/main" val="314164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bject 66"/>
          <p:cNvSpPr/>
          <p:nvPr/>
        </p:nvSpPr>
        <p:spPr>
          <a:xfrm>
            <a:off x="3175" y="4762"/>
            <a:ext cx="3174" cy="0"/>
          </a:xfrm>
          <a:custGeom>
            <a:avLst/>
            <a:gdLst/>
            <a:ahLst/>
            <a:cxnLst/>
            <a:rect l="l" t="t" r="r" b="b"/>
            <a:pathLst>
              <a:path w="1587">
                <a:moveTo>
                  <a:pt x="0" y="0"/>
                </a:moveTo>
                <a:lnTo>
                  <a:pt x="1587" y="0"/>
                </a:lnTo>
              </a:path>
            </a:pathLst>
          </a:custGeom>
          <a:ln w="2857">
            <a:solidFill>
              <a:srgbClr val="000000"/>
            </a:solidFill>
          </a:ln>
        </p:spPr>
        <p:txBody>
          <a:bodyPr wrap="square" lIns="0" tIns="0" rIns="0" bIns="0" rtlCol="0">
            <a:noAutofit/>
          </a:bodyPr>
          <a:lstStyle/>
          <a:p>
            <a:endParaRPr sz="3600"/>
          </a:p>
        </p:txBody>
      </p:sp>
      <p:sp>
        <p:nvSpPr>
          <p:cNvPr id="67" name="object 67"/>
          <p:cNvSpPr/>
          <p:nvPr/>
        </p:nvSpPr>
        <p:spPr>
          <a:xfrm>
            <a:off x="3177" y="3175"/>
            <a:ext cx="3174" cy="3174"/>
          </a:xfrm>
          <a:prstGeom prst="rect">
            <a:avLst/>
          </a:prstGeom>
          <a:blipFill>
            <a:blip r:embed="rId2" cstate="print"/>
            <a:stretch>
              <a:fillRect/>
            </a:stretch>
          </a:blipFill>
        </p:spPr>
        <p:txBody>
          <a:bodyPr wrap="square" lIns="0" tIns="0" rIns="0" bIns="0" rtlCol="0">
            <a:noAutofit/>
          </a:bodyPr>
          <a:lstStyle/>
          <a:p>
            <a:endParaRPr sz="3600"/>
          </a:p>
        </p:txBody>
      </p:sp>
      <p:sp>
        <p:nvSpPr>
          <p:cNvPr id="68" name="object 68"/>
          <p:cNvSpPr/>
          <p:nvPr/>
        </p:nvSpPr>
        <p:spPr>
          <a:xfrm>
            <a:off x="3175" y="4762"/>
            <a:ext cx="3174" cy="0"/>
          </a:xfrm>
          <a:custGeom>
            <a:avLst/>
            <a:gdLst/>
            <a:ahLst/>
            <a:cxnLst/>
            <a:rect l="l" t="t" r="r" b="b"/>
            <a:pathLst>
              <a:path w="1587">
                <a:moveTo>
                  <a:pt x="0" y="0"/>
                </a:moveTo>
                <a:lnTo>
                  <a:pt x="1587" y="0"/>
                </a:lnTo>
              </a:path>
            </a:pathLst>
          </a:custGeom>
          <a:ln w="2857">
            <a:solidFill>
              <a:srgbClr val="000000"/>
            </a:solidFill>
          </a:ln>
        </p:spPr>
        <p:txBody>
          <a:bodyPr wrap="square" lIns="0" tIns="0" rIns="0" bIns="0" rtlCol="0">
            <a:noAutofit/>
          </a:bodyPr>
          <a:lstStyle/>
          <a:p>
            <a:endParaRPr sz="3600"/>
          </a:p>
        </p:txBody>
      </p:sp>
      <p:sp>
        <p:nvSpPr>
          <p:cNvPr id="69" name="object 69"/>
          <p:cNvSpPr/>
          <p:nvPr/>
        </p:nvSpPr>
        <p:spPr>
          <a:xfrm>
            <a:off x="3177" y="3175"/>
            <a:ext cx="3174" cy="3174"/>
          </a:xfrm>
          <a:prstGeom prst="rect">
            <a:avLst/>
          </a:prstGeom>
          <a:blipFill>
            <a:blip r:embed="rId2" cstate="print"/>
            <a:stretch>
              <a:fillRect/>
            </a:stretch>
          </a:blipFill>
        </p:spPr>
        <p:txBody>
          <a:bodyPr wrap="square" lIns="0" tIns="0" rIns="0" bIns="0" rtlCol="0">
            <a:noAutofit/>
          </a:bodyPr>
          <a:lstStyle/>
          <a:p>
            <a:endParaRPr sz="3600"/>
          </a:p>
        </p:txBody>
      </p:sp>
      <p:sp>
        <p:nvSpPr>
          <p:cNvPr id="41" name="object 41"/>
          <p:cNvSpPr/>
          <p:nvPr/>
        </p:nvSpPr>
        <p:spPr>
          <a:xfrm>
            <a:off x="13258012" y="1810688"/>
            <a:ext cx="4980000" cy="677392"/>
          </a:xfrm>
          <a:custGeom>
            <a:avLst/>
            <a:gdLst/>
            <a:ahLst/>
            <a:cxnLst/>
            <a:rect l="l" t="t" r="r" b="b"/>
            <a:pathLst>
              <a:path w="2490000" h="338696">
                <a:moveTo>
                  <a:pt x="0" y="338696"/>
                </a:moveTo>
                <a:lnTo>
                  <a:pt x="2490000" y="338696"/>
                </a:lnTo>
                <a:lnTo>
                  <a:pt x="2490000" y="0"/>
                </a:lnTo>
                <a:lnTo>
                  <a:pt x="0" y="0"/>
                </a:lnTo>
                <a:lnTo>
                  <a:pt x="0" y="338696"/>
                </a:lnTo>
                <a:close/>
              </a:path>
            </a:pathLst>
          </a:custGeom>
          <a:solidFill>
            <a:srgbClr val="000000">
              <a:alpha val="0"/>
            </a:srgbClr>
          </a:solidFill>
        </p:spPr>
        <p:txBody>
          <a:bodyPr wrap="square" lIns="0" tIns="0" rIns="0" bIns="0" rtlCol="0">
            <a:noAutofit/>
          </a:bodyPr>
          <a:lstStyle/>
          <a:p>
            <a:endParaRPr sz="3600"/>
          </a:p>
        </p:txBody>
      </p:sp>
      <p:sp>
        <p:nvSpPr>
          <p:cNvPr id="57" name="object 57"/>
          <p:cNvSpPr/>
          <p:nvPr/>
        </p:nvSpPr>
        <p:spPr>
          <a:xfrm>
            <a:off x="13862840" y="6636146"/>
            <a:ext cx="3487190" cy="1023594"/>
          </a:xfrm>
          <a:custGeom>
            <a:avLst/>
            <a:gdLst/>
            <a:ahLst/>
            <a:cxnLst/>
            <a:rect l="l" t="t" r="r" b="b"/>
            <a:pathLst>
              <a:path w="1743595" h="511797">
                <a:moveTo>
                  <a:pt x="0" y="51181"/>
                </a:moveTo>
                <a:lnTo>
                  <a:pt x="0" y="460616"/>
                </a:lnTo>
                <a:lnTo>
                  <a:pt x="1002" y="470747"/>
                </a:lnTo>
                <a:lnTo>
                  <a:pt x="24157" y="504091"/>
                </a:lnTo>
                <a:lnTo>
                  <a:pt x="51181" y="511797"/>
                </a:lnTo>
                <a:lnTo>
                  <a:pt x="1692414" y="511797"/>
                </a:lnTo>
                <a:lnTo>
                  <a:pt x="1735890" y="487639"/>
                </a:lnTo>
                <a:lnTo>
                  <a:pt x="1743595" y="460616"/>
                </a:lnTo>
                <a:lnTo>
                  <a:pt x="1743583" y="50064"/>
                </a:lnTo>
                <a:lnTo>
                  <a:pt x="1728609" y="14986"/>
                </a:lnTo>
                <a:lnTo>
                  <a:pt x="1692414" y="0"/>
                </a:lnTo>
                <a:lnTo>
                  <a:pt x="51181" y="0"/>
                </a:lnTo>
                <a:lnTo>
                  <a:pt x="7705" y="24157"/>
                </a:lnTo>
                <a:lnTo>
                  <a:pt x="0" y="51181"/>
                </a:lnTo>
                <a:close/>
              </a:path>
            </a:pathLst>
          </a:custGeom>
          <a:solidFill>
            <a:srgbClr val="00CC99"/>
          </a:solidFill>
        </p:spPr>
        <p:txBody>
          <a:bodyPr wrap="square" lIns="0" tIns="0" rIns="0" bIns="0" rtlCol="0">
            <a:noAutofit/>
          </a:bodyPr>
          <a:lstStyle/>
          <a:p>
            <a:endParaRPr sz="3600"/>
          </a:p>
        </p:txBody>
      </p:sp>
      <p:sp>
        <p:nvSpPr>
          <p:cNvPr id="58" name="object 58"/>
          <p:cNvSpPr/>
          <p:nvPr/>
        </p:nvSpPr>
        <p:spPr>
          <a:xfrm>
            <a:off x="13862809" y="6636135"/>
            <a:ext cx="3487192" cy="1023596"/>
          </a:xfrm>
          <a:custGeom>
            <a:avLst/>
            <a:gdLst/>
            <a:ahLst/>
            <a:cxnLst/>
            <a:rect l="l" t="t" r="r" b="b"/>
            <a:pathLst>
              <a:path w="1743596" h="511798">
                <a:moveTo>
                  <a:pt x="0" y="51179"/>
                </a:moveTo>
                <a:lnTo>
                  <a:pt x="2021" y="36890"/>
                </a:lnTo>
                <a:lnTo>
                  <a:pt x="7706" y="24158"/>
                </a:lnTo>
                <a:lnTo>
                  <a:pt x="16486" y="13553"/>
                </a:lnTo>
                <a:lnTo>
                  <a:pt x="27791" y="5645"/>
                </a:lnTo>
                <a:lnTo>
                  <a:pt x="41051" y="1002"/>
                </a:lnTo>
                <a:lnTo>
                  <a:pt x="51180" y="0"/>
                </a:lnTo>
                <a:lnTo>
                  <a:pt x="1692416" y="0"/>
                </a:lnTo>
                <a:lnTo>
                  <a:pt x="1727811" y="14211"/>
                </a:lnTo>
                <a:lnTo>
                  <a:pt x="1743584" y="50067"/>
                </a:lnTo>
                <a:lnTo>
                  <a:pt x="1743596" y="51179"/>
                </a:lnTo>
                <a:lnTo>
                  <a:pt x="1743596" y="460619"/>
                </a:lnTo>
                <a:lnTo>
                  <a:pt x="1727110" y="498245"/>
                </a:lnTo>
                <a:lnTo>
                  <a:pt x="1692416" y="511798"/>
                </a:lnTo>
                <a:lnTo>
                  <a:pt x="51180" y="511798"/>
                </a:lnTo>
                <a:lnTo>
                  <a:pt x="13554" y="495312"/>
                </a:lnTo>
                <a:lnTo>
                  <a:pt x="0" y="460619"/>
                </a:lnTo>
                <a:lnTo>
                  <a:pt x="0" y="51179"/>
                </a:lnTo>
                <a:close/>
              </a:path>
            </a:pathLst>
          </a:custGeom>
          <a:ln w="25399">
            <a:solidFill>
              <a:srgbClr val="FFFFFF"/>
            </a:solidFill>
          </a:ln>
        </p:spPr>
        <p:txBody>
          <a:bodyPr wrap="square" lIns="0" tIns="0" rIns="0" bIns="0" rtlCol="0">
            <a:noAutofit/>
          </a:bodyPr>
          <a:lstStyle/>
          <a:p>
            <a:endParaRPr sz="3600"/>
          </a:p>
        </p:txBody>
      </p:sp>
      <p:sp>
        <p:nvSpPr>
          <p:cNvPr id="62" name="object 62"/>
          <p:cNvSpPr/>
          <p:nvPr/>
        </p:nvSpPr>
        <p:spPr>
          <a:xfrm>
            <a:off x="13868400" y="8191500"/>
            <a:ext cx="3487190" cy="1023594"/>
          </a:xfrm>
          <a:custGeom>
            <a:avLst/>
            <a:gdLst/>
            <a:ahLst/>
            <a:cxnLst/>
            <a:rect l="l" t="t" r="r" b="b"/>
            <a:pathLst>
              <a:path w="1743595" h="511797">
                <a:moveTo>
                  <a:pt x="0" y="51181"/>
                </a:moveTo>
                <a:lnTo>
                  <a:pt x="0" y="460616"/>
                </a:lnTo>
                <a:lnTo>
                  <a:pt x="1002" y="470747"/>
                </a:lnTo>
                <a:lnTo>
                  <a:pt x="24157" y="504091"/>
                </a:lnTo>
                <a:lnTo>
                  <a:pt x="51181" y="511797"/>
                </a:lnTo>
                <a:lnTo>
                  <a:pt x="1692414" y="511797"/>
                </a:lnTo>
                <a:lnTo>
                  <a:pt x="1735890" y="487639"/>
                </a:lnTo>
                <a:lnTo>
                  <a:pt x="1743595" y="460616"/>
                </a:lnTo>
                <a:lnTo>
                  <a:pt x="1743583" y="50064"/>
                </a:lnTo>
                <a:lnTo>
                  <a:pt x="1728609" y="14986"/>
                </a:lnTo>
                <a:lnTo>
                  <a:pt x="1692414" y="0"/>
                </a:lnTo>
                <a:lnTo>
                  <a:pt x="51181" y="0"/>
                </a:lnTo>
                <a:lnTo>
                  <a:pt x="7705" y="24157"/>
                </a:lnTo>
                <a:lnTo>
                  <a:pt x="0" y="51181"/>
                </a:lnTo>
                <a:close/>
              </a:path>
            </a:pathLst>
          </a:custGeom>
          <a:solidFill>
            <a:srgbClr val="00CC99"/>
          </a:solidFill>
        </p:spPr>
        <p:txBody>
          <a:bodyPr wrap="square" lIns="0" tIns="0" rIns="0" bIns="0" rtlCol="0">
            <a:noAutofit/>
          </a:bodyPr>
          <a:lstStyle/>
          <a:p>
            <a:endParaRPr sz="3600"/>
          </a:p>
        </p:txBody>
      </p:sp>
      <p:sp>
        <p:nvSpPr>
          <p:cNvPr id="32" name="object 32"/>
          <p:cNvSpPr/>
          <p:nvPr/>
        </p:nvSpPr>
        <p:spPr>
          <a:xfrm>
            <a:off x="908608" y="8634882"/>
            <a:ext cx="10792916" cy="841196"/>
          </a:xfrm>
          <a:custGeom>
            <a:avLst/>
            <a:gdLst/>
            <a:ahLst/>
            <a:cxnLst/>
            <a:rect l="l" t="t" r="r" b="b"/>
            <a:pathLst>
              <a:path w="5396458" h="420598">
                <a:moveTo>
                  <a:pt x="0" y="420598"/>
                </a:moveTo>
                <a:lnTo>
                  <a:pt x="5396458" y="420598"/>
                </a:lnTo>
                <a:lnTo>
                  <a:pt x="5396458" y="0"/>
                </a:lnTo>
                <a:lnTo>
                  <a:pt x="0" y="0"/>
                </a:lnTo>
                <a:lnTo>
                  <a:pt x="0" y="420598"/>
                </a:lnTo>
                <a:close/>
              </a:path>
            </a:pathLst>
          </a:custGeom>
          <a:solidFill>
            <a:srgbClr val="000000">
              <a:alpha val="0"/>
            </a:srgbClr>
          </a:solidFill>
        </p:spPr>
        <p:txBody>
          <a:bodyPr wrap="square" lIns="0" tIns="0" rIns="0" bIns="0" rtlCol="0">
            <a:noAutofit/>
          </a:bodyPr>
          <a:lstStyle/>
          <a:p>
            <a:endParaRPr sz="3600"/>
          </a:p>
        </p:txBody>
      </p:sp>
      <p:sp>
        <p:nvSpPr>
          <p:cNvPr id="27" name="object 27"/>
          <p:cNvSpPr/>
          <p:nvPr/>
        </p:nvSpPr>
        <p:spPr>
          <a:xfrm>
            <a:off x="317501" y="300761"/>
            <a:ext cx="10295990" cy="906602"/>
          </a:xfrm>
          <a:custGeom>
            <a:avLst/>
            <a:gdLst/>
            <a:ahLst/>
            <a:cxnLst/>
            <a:rect l="l" t="t" r="r" b="b"/>
            <a:pathLst>
              <a:path w="5147995" h="453301">
                <a:moveTo>
                  <a:pt x="0" y="453301"/>
                </a:moveTo>
                <a:lnTo>
                  <a:pt x="5147995" y="453301"/>
                </a:lnTo>
                <a:lnTo>
                  <a:pt x="5147995" y="0"/>
                </a:lnTo>
                <a:lnTo>
                  <a:pt x="0" y="0"/>
                </a:lnTo>
                <a:lnTo>
                  <a:pt x="0" y="453301"/>
                </a:lnTo>
                <a:close/>
              </a:path>
            </a:pathLst>
          </a:custGeom>
          <a:solidFill>
            <a:srgbClr val="000000">
              <a:alpha val="0"/>
            </a:srgbClr>
          </a:solidFill>
        </p:spPr>
        <p:txBody>
          <a:bodyPr wrap="square" lIns="0" tIns="0" rIns="0" bIns="0" rtlCol="0">
            <a:noAutofit/>
          </a:bodyPr>
          <a:lstStyle/>
          <a:p>
            <a:endParaRPr sz="3600"/>
          </a:p>
        </p:txBody>
      </p:sp>
      <p:sp>
        <p:nvSpPr>
          <p:cNvPr id="28" name="object 28"/>
          <p:cNvSpPr/>
          <p:nvPr/>
        </p:nvSpPr>
        <p:spPr>
          <a:xfrm>
            <a:off x="317500" y="1186511"/>
            <a:ext cx="12232208" cy="739190"/>
          </a:xfrm>
          <a:custGeom>
            <a:avLst/>
            <a:gdLst/>
            <a:ahLst/>
            <a:cxnLst/>
            <a:rect l="l" t="t" r="r" b="b"/>
            <a:pathLst>
              <a:path w="6116104" h="369595">
                <a:moveTo>
                  <a:pt x="0" y="369595"/>
                </a:moveTo>
                <a:lnTo>
                  <a:pt x="6116104" y="369595"/>
                </a:lnTo>
                <a:lnTo>
                  <a:pt x="6116104" y="0"/>
                </a:lnTo>
                <a:lnTo>
                  <a:pt x="0" y="0"/>
                </a:lnTo>
                <a:lnTo>
                  <a:pt x="0" y="369595"/>
                </a:lnTo>
                <a:close/>
              </a:path>
            </a:pathLst>
          </a:custGeom>
          <a:solidFill>
            <a:srgbClr val="000000">
              <a:alpha val="0"/>
            </a:srgbClr>
          </a:solidFill>
        </p:spPr>
        <p:txBody>
          <a:bodyPr wrap="square" lIns="0" tIns="0" rIns="0" bIns="0" rtlCol="0">
            <a:noAutofit/>
          </a:bodyPr>
          <a:lstStyle/>
          <a:p>
            <a:endParaRPr sz="3600"/>
          </a:p>
        </p:txBody>
      </p:sp>
      <p:sp>
        <p:nvSpPr>
          <p:cNvPr id="22" name="object 22"/>
          <p:cNvSpPr txBox="1"/>
          <p:nvPr/>
        </p:nvSpPr>
        <p:spPr>
          <a:xfrm>
            <a:off x="13536477" y="2135704"/>
            <a:ext cx="3912402" cy="446877"/>
          </a:xfrm>
          <a:prstGeom prst="rect">
            <a:avLst/>
          </a:prstGeom>
        </p:spPr>
        <p:txBody>
          <a:bodyPr wrap="square" lIns="0" tIns="22414" rIns="0" bIns="0" rtlCol="0">
            <a:noAutofit/>
          </a:bodyPr>
          <a:lstStyle/>
          <a:p>
            <a:pPr marL="25400" algn="r">
              <a:lnSpc>
                <a:spcPts val="3528"/>
              </a:lnSpc>
            </a:pPr>
            <a:r>
              <a:rPr sz="4000" dirty="0">
                <a:solidFill>
                  <a:srgbClr val="C00000"/>
                </a:solidFill>
                <a:latin typeface=" Now bold"/>
              </a:rPr>
              <a:t>GOVERNMENT FOCUS TO 2025</a:t>
            </a:r>
          </a:p>
        </p:txBody>
      </p:sp>
      <p:sp>
        <p:nvSpPr>
          <p:cNvPr id="20" name="object 20"/>
          <p:cNvSpPr txBox="1"/>
          <p:nvPr/>
        </p:nvSpPr>
        <p:spPr>
          <a:xfrm>
            <a:off x="1050950" y="3203107"/>
            <a:ext cx="11732984" cy="1877190"/>
          </a:xfrm>
          <a:prstGeom prst="rect">
            <a:avLst/>
          </a:prstGeom>
        </p:spPr>
        <p:txBody>
          <a:bodyPr wrap="square" lIns="0" tIns="17144" rIns="0" bIns="0" rtlCol="0">
            <a:noAutofit/>
          </a:bodyPr>
          <a:lstStyle/>
          <a:p>
            <a:pPr marL="25400" marR="5528">
              <a:lnSpc>
                <a:spcPts val="2700"/>
              </a:lnSpc>
            </a:pPr>
            <a:r>
              <a:rPr sz="2200" spc="190" dirty="0">
                <a:solidFill>
                  <a:srgbClr val="00CC99"/>
                </a:solidFill>
                <a:latin typeface="Now" panose="020B0604020202020204" charset="0"/>
              </a:rPr>
              <a:t>An industry poised for growt</a:t>
            </a:r>
            <a:r>
              <a:rPr sz="2400" spc="-258" dirty="0">
                <a:solidFill>
                  <a:srgbClr val="00CC99"/>
                </a:solidFill>
                <a:latin typeface="Now" panose="020B0604020202020204" charset="0"/>
                <a:cs typeface="Tahoma"/>
              </a:rPr>
              <a:t>h</a:t>
            </a:r>
            <a:endParaRPr sz="2400" dirty="0">
              <a:solidFill>
                <a:srgbClr val="00CC99"/>
              </a:solidFill>
              <a:latin typeface="Now" panose="020B0604020202020204" charset="0"/>
              <a:cs typeface="Tahoma"/>
            </a:endParaRPr>
          </a:p>
          <a:p>
            <a:pPr marL="25400" marR="15112">
              <a:lnSpc>
                <a:spcPts val="1622"/>
              </a:lnSpc>
              <a:spcBef>
                <a:spcPts val="404"/>
              </a:spcBef>
            </a:pPr>
            <a:r>
              <a:rPr sz="1400" spc="98" dirty="0">
                <a:solidFill>
                  <a:srgbClr val="272727"/>
                </a:solidFill>
                <a:latin typeface="Now" panose="020B0604020202020204" charset="0"/>
                <a:cs typeface="Gill Sans MT"/>
              </a:rPr>
              <a:t>Both the cooperative and private dairy sector </a:t>
            </a:r>
            <a:r>
              <a:rPr sz="1400" spc="100" dirty="0">
                <a:solidFill>
                  <a:srgbClr val="272727"/>
                </a:solidFill>
                <a:latin typeface="Now" panose="020B0604020202020204" charset="0"/>
                <a:cs typeface="Gill Sans MT"/>
              </a:rPr>
              <a:t>is projected to grow at around 14% annually in value in </a:t>
            </a:r>
            <a:r>
              <a:rPr sz="1400" spc="92" dirty="0">
                <a:solidFill>
                  <a:srgbClr val="272727"/>
                </a:solidFill>
                <a:latin typeface="Now" panose="020B0604020202020204" charset="0"/>
                <a:cs typeface="Gill Sans MT"/>
              </a:rPr>
              <a:t>the coming years.</a:t>
            </a:r>
            <a:endParaRPr sz="1400" dirty="0">
              <a:latin typeface="Now" panose="020B0604020202020204" charset="0"/>
              <a:cs typeface="Gill Sans MT"/>
            </a:endParaRPr>
          </a:p>
        </p:txBody>
      </p:sp>
      <p:sp>
        <p:nvSpPr>
          <p:cNvPr id="18" name="object 18"/>
          <p:cNvSpPr txBox="1"/>
          <p:nvPr/>
        </p:nvSpPr>
        <p:spPr>
          <a:xfrm>
            <a:off x="1050950" y="5796059"/>
            <a:ext cx="10727166" cy="657705"/>
          </a:xfrm>
          <a:prstGeom prst="rect">
            <a:avLst/>
          </a:prstGeom>
        </p:spPr>
        <p:txBody>
          <a:bodyPr wrap="square" lIns="0" tIns="1270" rIns="0" bIns="0" rtlCol="0">
            <a:noAutofit/>
          </a:bodyPr>
          <a:lstStyle/>
          <a:p>
            <a:pPr marL="25400" marR="5528">
              <a:lnSpc>
                <a:spcPct val="96638"/>
              </a:lnSpc>
            </a:pPr>
            <a:r>
              <a:rPr sz="1600" spc="130" dirty="0">
                <a:solidFill>
                  <a:srgbClr val="272727"/>
                </a:solidFill>
                <a:latin typeface="Now" panose="020B0604020202020204" charset="0"/>
                <a:cs typeface="Gill Sans MT"/>
              </a:rPr>
              <a:t>2.  Changing customer sentiments</a:t>
            </a:r>
            <a:r>
              <a:rPr lang="en-GB" sz="1600" spc="130" dirty="0">
                <a:solidFill>
                  <a:srgbClr val="272727"/>
                </a:solidFill>
                <a:latin typeface="Now" panose="020B0604020202020204" charset="0"/>
                <a:cs typeface="Gill Sans MT"/>
              </a:rPr>
              <a:t> </a:t>
            </a:r>
            <a:r>
              <a:rPr sz="1600" spc="116" dirty="0">
                <a:solidFill>
                  <a:srgbClr val="272727"/>
                </a:solidFill>
                <a:latin typeface="Now" panose="020B0604020202020204" charset="0"/>
                <a:cs typeface="Gill Sans MT"/>
              </a:rPr>
              <a:t>Urban Indian consumers are</a:t>
            </a:r>
            <a:r>
              <a:rPr lang="en-GB" sz="1600" spc="116" dirty="0">
                <a:solidFill>
                  <a:srgbClr val="272727"/>
                </a:solidFill>
                <a:latin typeface="Now" panose="020B0604020202020204" charset="0"/>
                <a:cs typeface="Gill Sans MT"/>
              </a:rPr>
              <a:t> </a:t>
            </a:r>
            <a:r>
              <a:rPr sz="1600" spc="116" dirty="0">
                <a:solidFill>
                  <a:srgbClr val="00CC99"/>
                </a:solidFill>
                <a:latin typeface="Now" panose="020B0604020202020204" charset="0"/>
                <a:cs typeface="Gill Sans MT"/>
              </a:rPr>
              <a:t>increasingly quality-sensitive</a:t>
            </a:r>
            <a:r>
              <a:rPr lang="en-GB" sz="1600" spc="116" dirty="0">
                <a:solidFill>
                  <a:srgbClr val="00CC99"/>
                </a:solidFill>
                <a:latin typeface="Now" panose="020B0604020202020204" charset="0"/>
                <a:cs typeface="Gill Sans MT"/>
              </a:rPr>
              <a:t> </a:t>
            </a:r>
            <a:r>
              <a:rPr sz="1600" spc="110" dirty="0">
                <a:solidFill>
                  <a:srgbClr val="272727"/>
                </a:solidFill>
                <a:latin typeface="Now" panose="020B0604020202020204" charset="0"/>
                <a:cs typeface="Gill Sans MT"/>
              </a:rPr>
              <a:t>and tech-savvy, adopting new</a:t>
            </a:r>
            <a:r>
              <a:rPr lang="en-GB" sz="1600" spc="110" dirty="0">
                <a:solidFill>
                  <a:srgbClr val="272727"/>
                </a:solidFill>
                <a:latin typeface="Now" panose="020B0604020202020204" charset="0"/>
                <a:cs typeface="Gill Sans MT"/>
              </a:rPr>
              <a:t> </a:t>
            </a:r>
            <a:r>
              <a:rPr sz="1600" spc="110" dirty="0">
                <a:solidFill>
                  <a:srgbClr val="272727"/>
                </a:solidFill>
                <a:latin typeface="Now" panose="020B0604020202020204" charset="0"/>
                <a:cs typeface="Gill Sans MT"/>
              </a:rPr>
              <a:t>online delivery services for </a:t>
            </a:r>
            <a:r>
              <a:rPr sz="1600" spc="134" dirty="0">
                <a:solidFill>
                  <a:srgbClr val="272727"/>
                </a:solidFill>
                <a:latin typeface="Now" panose="020B0604020202020204" charset="0"/>
                <a:cs typeface="Gill Sans MT"/>
              </a:rPr>
              <a:t>premium milk and packaged milk products.</a:t>
            </a:r>
            <a:endParaRPr sz="1600" dirty="0">
              <a:latin typeface="Now" panose="020B0604020202020204" charset="0"/>
              <a:cs typeface="Gill Sans MT"/>
            </a:endParaRPr>
          </a:p>
        </p:txBody>
      </p:sp>
      <p:sp>
        <p:nvSpPr>
          <p:cNvPr id="17" name="object 17"/>
          <p:cNvSpPr txBox="1"/>
          <p:nvPr/>
        </p:nvSpPr>
        <p:spPr>
          <a:xfrm>
            <a:off x="1036871" y="4680350"/>
            <a:ext cx="10302850" cy="971626"/>
          </a:xfrm>
          <a:prstGeom prst="rect">
            <a:avLst/>
          </a:prstGeom>
        </p:spPr>
        <p:txBody>
          <a:bodyPr wrap="square" lIns="0" tIns="1270" rIns="0" bIns="0" rtlCol="0">
            <a:noAutofit/>
          </a:bodyPr>
          <a:lstStyle/>
          <a:p>
            <a:pPr marL="25400" marR="5528">
              <a:lnSpc>
                <a:spcPct val="96638"/>
              </a:lnSpc>
            </a:pPr>
            <a:r>
              <a:rPr sz="1600" spc="100" dirty="0">
                <a:solidFill>
                  <a:srgbClr val="272727"/>
                </a:solidFill>
                <a:latin typeface="Now" panose="020B0604020202020204" charset="0"/>
                <a:cs typeface="Gill Sans MT"/>
              </a:rPr>
              <a:t>1.  Growth of </a:t>
            </a:r>
            <a:r>
              <a:rPr sz="1600" spc="100" dirty="0">
                <a:solidFill>
                  <a:srgbClr val="00CC99"/>
                </a:solidFill>
                <a:latin typeface="Now" panose="020B0604020202020204" charset="0"/>
                <a:cs typeface="Gill Sans MT"/>
              </a:rPr>
              <a:t>niche dairy products</a:t>
            </a:r>
            <a:r>
              <a:rPr lang="en-GB" sz="1600" spc="100" dirty="0">
                <a:solidFill>
                  <a:srgbClr val="00CC99"/>
                </a:solidFill>
                <a:latin typeface="Now" panose="020B0604020202020204" charset="0"/>
                <a:cs typeface="Gill Sans MT"/>
              </a:rPr>
              <a:t> </a:t>
            </a:r>
            <a:r>
              <a:rPr sz="1600" spc="120" dirty="0">
                <a:solidFill>
                  <a:srgbClr val="272727"/>
                </a:solidFill>
                <a:latin typeface="Now" panose="020B0604020202020204" charset="0"/>
                <a:cs typeface="Gill Sans MT"/>
              </a:rPr>
              <a:t>Rising internet penetration and consumer awareness are </a:t>
            </a:r>
            <a:r>
              <a:rPr sz="1600" spc="122" dirty="0">
                <a:solidFill>
                  <a:srgbClr val="272727"/>
                </a:solidFill>
                <a:latin typeface="Now" panose="020B0604020202020204" charset="0"/>
                <a:cs typeface="Gill Sans MT"/>
              </a:rPr>
              <a:t>shifting consumers’ preferences towards healthier milk </a:t>
            </a:r>
            <a:r>
              <a:rPr sz="1600" spc="130" dirty="0">
                <a:solidFill>
                  <a:srgbClr val="272727"/>
                </a:solidFill>
                <a:latin typeface="Now" panose="020B0604020202020204" charset="0"/>
                <a:cs typeface="Gill Sans MT"/>
              </a:rPr>
              <a:t>alternatives such as camel, goat and donkey milk.</a:t>
            </a:r>
            <a:endParaRPr sz="1600" dirty="0">
              <a:latin typeface="Now" panose="020B0604020202020204" charset="0"/>
              <a:cs typeface="Gill Sans MT"/>
            </a:endParaRPr>
          </a:p>
        </p:txBody>
      </p:sp>
      <p:sp>
        <p:nvSpPr>
          <p:cNvPr id="16" name="object 16"/>
          <p:cNvSpPr txBox="1"/>
          <p:nvPr/>
        </p:nvSpPr>
        <p:spPr>
          <a:xfrm>
            <a:off x="13979994" y="8200415"/>
            <a:ext cx="3427196" cy="963598"/>
          </a:xfrm>
          <a:prstGeom prst="rect">
            <a:avLst/>
          </a:prstGeom>
        </p:spPr>
        <p:txBody>
          <a:bodyPr wrap="square" lIns="0" tIns="4570" rIns="0" bIns="0" rtlCol="0">
            <a:noAutofit/>
          </a:bodyPr>
          <a:lstStyle/>
          <a:p>
            <a:pPr>
              <a:lnSpc>
                <a:spcPts val="1000"/>
              </a:lnSpc>
            </a:pPr>
            <a:endParaRPr sz="1000" dirty="0"/>
          </a:p>
          <a:p>
            <a:pPr marL="112390" marR="108914" algn="ctr">
              <a:lnSpc>
                <a:spcPts val="1800"/>
              </a:lnSpc>
              <a:spcBef>
                <a:spcPts val="90"/>
              </a:spcBef>
            </a:pPr>
            <a:r>
              <a:rPr sz="1600" spc="162" dirty="0">
                <a:latin typeface="Gill Sans MT"/>
                <a:cs typeface="Gill Sans MT"/>
              </a:rPr>
              <a:t>US$2b</a:t>
            </a:r>
            <a:r>
              <a:rPr sz="1600" spc="12" dirty="0">
                <a:latin typeface="Gill Sans MT"/>
                <a:cs typeface="Gill Sans MT"/>
              </a:rPr>
              <a:t> </a:t>
            </a:r>
            <a:r>
              <a:rPr sz="1600" spc="118" dirty="0">
                <a:latin typeface="Gill Sans MT"/>
                <a:cs typeface="Gill Sans MT"/>
              </a:rPr>
              <a:t>dairy</a:t>
            </a:r>
            <a:r>
              <a:rPr sz="1600" spc="58" dirty="0">
                <a:latin typeface="Gill Sans MT"/>
                <a:cs typeface="Gill Sans MT"/>
              </a:rPr>
              <a:t> </a:t>
            </a:r>
            <a:r>
              <a:rPr sz="1600" spc="64" dirty="0">
                <a:latin typeface="Gill Sans MT"/>
                <a:cs typeface="Gill Sans MT"/>
              </a:rPr>
              <a:t>i</a:t>
            </a:r>
            <a:r>
              <a:rPr sz="1600" spc="140" dirty="0">
                <a:latin typeface="Gill Sans MT"/>
                <a:cs typeface="Gill Sans MT"/>
              </a:rPr>
              <a:t>n</a:t>
            </a:r>
            <a:r>
              <a:rPr sz="1600" spc="74" dirty="0">
                <a:latin typeface="Gill Sans MT"/>
                <a:cs typeface="Gill Sans MT"/>
              </a:rPr>
              <a:t>f</a:t>
            </a:r>
            <a:r>
              <a:rPr sz="1600" spc="96" dirty="0">
                <a:latin typeface="Gill Sans MT"/>
                <a:cs typeface="Gill Sans MT"/>
              </a:rPr>
              <a:t>r</a:t>
            </a:r>
            <a:r>
              <a:rPr sz="1600" spc="122" dirty="0">
                <a:latin typeface="Gill Sans MT"/>
                <a:cs typeface="Gill Sans MT"/>
              </a:rPr>
              <a:t>astructu</a:t>
            </a:r>
            <a:r>
              <a:rPr sz="1600" spc="84" dirty="0">
                <a:latin typeface="Gill Sans MT"/>
                <a:cs typeface="Gill Sans MT"/>
              </a:rPr>
              <a:t>r</a:t>
            </a:r>
            <a:r>
              <a:rPr sz="1600" spc="142" dirty="0">
                <a:latin typeface="Gill Sans MT"/>
                <a:cs typeface="Gill Sans MT"/>
              </a:rPr>
              <a:t>e</a:t>
            </a:r>
            <a:r>
              <a:rPr sz="1600" spc="364" dirty="0">
                <a:latin typeface="Gill Sans MT"/>
                <a:cs typeface="Gill Sans MT"/>
              </a:rPr>
              <a:t> </a:t>
            </a:r>
            <a:r>
              <a:rPr sz="1600" spc="194" dirty="0">
                <a:latin typeface="Gill Sans MT"/>
                <a:cs typeface="Gill Sans MT"/>
              </a:rPr>
              <a:t>fund</a:t>
            </a:r>
            <a:r>
              <a:rPr sz="1600" spc="122" dirty="0">
                <a:latin typeface="Gill Sans MT"/>
                <a:cs typeface="Gill Sans MT"/>
              </a:rPr>
              <a:t> </a:t>
            </a:r>
            <a:r>
              <a:rPr sz="1600" dirty="0">
                <a:latin typeface="Gill Sans MT"/>
                <a:cs typeface="Gill Sans MT"/>
              </a:rPr>
              <a:t>to</a:t>
            </a:r>
            <a:r>
              <a:rPr sz="1600" spc="312" dirty="0">
                <a:latin typeface="Gill Sans MT"/>
                <a:cs typeface="Gill Sans MT"/>
              </a:rPr>
              <a:t> </a:t>
            </a:r>
            <a:r>
              <a:rPr sz="1600" spc="142" dirty="0">
                <a:latin typeface="Gill Sans MT"/>
                <a:cs typeface="Gill Sans MT"/>
              </a:rPr>
              <a:t>p</a:t>
            </a:r>
            <a:r>
              <a:rPr sz="1600" spc="76" dirty="0">
                <a:latin typeface="Gill Sans MT"/>
                <a:cs typeface="Gill Sans MT"/>
              </a:rPr>
              <a:t>r</a:t>
            </a:r>
            <a:r>
              <a:rPr sz="1600" spc="188" dirty="0">
                <a:latin typeface="Gill Sans MT"/>
                <a:cs typeface="Gill Sans MT"/>
              </a:rPr>
              <a:t>om</a:t>
            </a:r>
            <a:r>
              <a:rPr sz="1600" spc="146" dirty="0">
                <a:latin typeface="Gill Sans MT"/>
                <a:cs typeface="Gill Sans MT"/>
              </a:rPr>
              <a:t>o</a:t>
            </a:r>
            <a:r>
              <a:rPr sz="1600" spc="114" dirty="0">
                <a:latin typeface="Gill Sans MT"/>
                <a:cs typeface="Gill Sans MT"/>
              </a:rPr>
              <a:t>te</a:t>
            </a:r>
            <a:r>
              <a:rPr sz="1600" spc="24" dirty="0">
                <a:latin typeface="Gill Sans MT"/>
                <a:cs typeface="Gill Sans MT"/>
              </a:rPr>
              <a:t> </a:t>
            </a:r>
            <a:r>
              <a:rPr sz="1600" spc="104" dirty="0">
                <a:latin typeface="Gill Sans MT"/>
                <a:cs typeface="Gill Sans MT"/>
              </a:rPr>
              <a:t>pri</a:t>
            </a:r>
            <a:r>
              <a:rPr sz="1600" spc="100" dirty="0">
                <a:latin typeface="Gill Sans MT"/>
                <a:cs typeface="Gill Sans MT"/>
              </a:rPr>
              <a:t>v</a:t>
            </a:r>
            <a:r>
              <a:rPr sz="1600" spc="86" dirty="0">
                <a:latin typeface="Gill Sans MT"/>
                <a:cs typeface="Gill Sans MT"/>
              </a:rPr>
              <a:t>a</a:t>
            </a:r>
            <a:r>
              <a:rPr sz="1600" spc="114" dirty="0">
                <a:latin typeface="Gill Sans MT"/>
                <a:cs typeface="Gill Sans MT"/>
              </a:rPr>
              <a:t>te</a:t>
            </a:r>
            <a:r>
              <a:rPr sz="1600" spc="228" dirty="0">
                <a:latin typeface="Gill Sans MT"/>
                <a:cs typeface="Gill Sans MT"/>
              </a:rPr>
              <a:t> </a:t>
            </a:r>
            <a:r>
              <a:rPr sz="1600" spc="78" dirty="0">
                <a:latin typeface="Gill Sans MT"/>
                <a:cs typeface="Gill Sans MT"/>
              </a:rPr>
              <a:t>i</a:t>
            </a:r>
            <a:r>
              <a:rPr sz="1600" spc="164" dirty="0">
                <a:latin typeface="Gill Sans MT"/>
                <a:cs typeface="Gill Sans MT"/>
              </a:rPr>
              <a:t>n</a:t>
            </a:r>
            <a:r>
              <a:rPr sz="1600" spc="174" dirty="0">
                <a:latin typeface="Gill Sans MT"/>
                <a:cs typeface="Gill Sans MT"/>
              </a:rPr>
              <a:t>vestmen</a:t>
            </a:r>
            <a:r>
              <a:rPr sz="1600" spc="130" dirty="0">
                <a:latin typeface="Gill Sans MT"/>
                <a:cs typeface="Gill Sans MT"/>
              </a:rPr>
              <a:t>t</a:t>
            </a:r>
            <a:r>
              <a:rPr sz="1600" spc="108" dirty="0">
                <a:latin typeface="Gill Sans MT"/>
                <a:cs typeface="Gill Sans MT"/>
              </a:rPr>
              <a:t> </a:t>
            </a:r>
            <a:r>
              <a:rPr sz="1600" spc="188" dirty="0">
                <a:latin typeface="Gill Sans MT"/>
                <a:cs typeface="Gill Sans MT"/>
              </a:rPr>
              <a:t>and</a:t>
            </a:r>
            <a:r>
              <a:rPr sz="1600" spc="122" dirty="0">
                <a:latin typeface="Gill Sans MT"/>
                <a:cs typeface="Gill Sans MT"/>
              </a:rPr>
              <a:t> </a:t>
            </a:r>
            <a:r>
              <a:rPr sz="1600" spc="152" dirty="0">
                <a:latin typeface="Gill Sans MT"/>
                <a:cs typeface="Gill Sans MT"/>
              </a:rPr>
              <a:t>inc</a:t>
            </a:r>
            <a:r>
              <a:rPr sz="1600" spc="120" dirty="0">
                <a:latin typeface="Gill Sans MT"/>
                <a:cs typeface="Gill Sans MT"/>
              </a:rPr>
              <a:t>r</a:t>
            </a:r>
            <a:r>
              <a:rPr sz="1600" spc="174" dirty="0">
                <a:latin typeface="Gill Sans MT"/>
                <a:cs typeface="Gill Sans MT"/>
              </a:rPr>
              <a:t>ease</a:t>
            </a:r>
            <a:r>
              <a:rPr sz="1600" spc="14" dirty="0">
                <a:latin typeface="Gill Sans MT"/>
                <a:cs typeface="Gill Sans MT"/>
              </a:rPr>
              <a:t> </a:t>
            </a:r>
            <a:r>
              <a:rPr sz="1600" spc="158" dirty="0">
                <a:latin typeface="Gill Sans MT"/>
                <a:cs typeface="Gill Sans MT"/>
              </a:rPr>
              <a:t>capacity</a:t>
            </a:r>
            <a:r>
              <a:rPr sz="1600" spc="110" dirty="0">
                <a:latin typeface="Gill Sans MT"/>
                <a:cs typeface="Gill Sans MT"/>
              </a:rPr>
              <a:t> </a:t>
            </a:r>
            <a:r>
              <a:rPr sz="1600" spc="-18" dirty="0">
                <a:latin typeface="Gill Sans MT"/>
                <a:cs typeface="Gill Sans MT"/>
              </a:rPr>
              <a:t>b</a:t>
            </a:r>
            <a:r>
              <a:rPr sz="1600" dirty="0">
                <a:latin typeface="Gill Sans MT"/>
                <a:cs typeface="Gill Sans MT"/>
              </a:rPr>
              <a:t>y</a:t>
            </a:r>
            <a:r>
              <a:rPr sz="1600" spc="384" dirty="0">
                <a:latin typeface="Gill Sans MT"/>
                <a:cs typeface="Gill Sans MT"/>
              </a:rPr>
              <a:t> </a:t>
            </a:r>
            <a:r>
              <a:rPr sz="1600" spc="194" dirty="0">
                <a:latin typeface="Gill Sans MT"/>
                <a:cs typeface="Gill Sans MT"/>
              </a:rPr>
              <a:t>50%</a:t>
            </a:r>
            <a:endParaRPr sz="1600" dirty="0">
              <a:latin typeface="Gill Sans MT"/>
              <a:cs typeface="Gill Sans MT"/>
            </a:endParaRPr>
          </a:p>
        </p:txBody>
      </p:sp>
      <p:sp>
        <p:nvSpPr>
          <p:cNvPr id="15" name="object 15"/>
          <p:cNvSpPr txBox="1"/>
          <p:nvPr/>
        </p:nvSpPr>
        <p:spPr>
          <a:xfrm>
            <a:off x="908608" y="8634882"/>
            <a:ext cx="10792916" cy="841196"/>
          </a:xfrm>
          <a:prstGeom prst="rect">
            <a:avLst/>
          </a:prstGeom>
        </p:spPr>
        <p:txBody>
          <a:bodyPr wrap="square" lIns="0" tIns="12610" rIns="0" bIns="0" rtlCol="0">
            <a:noAutofit/>
          </a:bodyPr>
          <a:lstStyle/>
          <a:p>
            <a:pPr>
              <a:lnSpc>
                <a:spcPts val="1300"/>
              </a:lnSpc>
            </a:pPr>
            <a:endParaRPr sz="1300" dirty="0"/>
          </a:p>
          <a:p>
            <a:pPr marL="171450" marR="768512">
              <a:lnSpc>
                <a:spcPts val="1854"/>
              </a:lnSpc>
            </a:pPr>
            <a:r>
              <a:rPr sz="1600" spc="134" dirty="0">
                <a:solidFill>
                  <a:srgbClr val="272727"/>
                </a:solidFill>
                <a:latin typeface="Gill Sans MT"/>
                <a:cs typeface="Gill Sans MT"/>
              </a:rPr>
              <a:t>The future of the  Indian dairy industry lies in increasing processing capacities and making its dairy </a:t>
            </a:r>
            <a:endParaRPr sz="1600" dirty="0">
              <a:latin typeface="Gill Sans MT"/>
              <a:cs typeface="Gill Sans MT"/>
            </a:endParaRPr>
          </a:p>
          <a:p>
            <a:pPr marL="171450" marR="768512">
              <a:lnSpc>
                <a:spcPts val="1854"/>
              </a:lnSpc>
              <a:spcBef>
                <a:spcPts val="392"/>
              </a:spcBef>
            </a:pPr>
            <a:r>
              <a:rPr sz="1600" spc="128" dirty="0">
                <a:solidFill>
                  <a:srgbClr val="272727"/>
                </a:solidFill>
                <a:latin typeface="Gill Sans MT"/>
                <a:cs typeface="Gill Sans MT"/>
              </a:rPr>
              <a:t>farmers into</a:t>
            </a:r>
            <a:r>
              <a:rPr lang="en-GB" sz="1600" spc="128" dirty="0">
                <a:solidFill>
                  <a:srgbClr val="272727"/>
                </a:solidFill>
                <a:latin typeface="Gill Sans MT"/>
                <a:cs typeface="Gill Sans MT"/>
              </a:rPr>
              <a:t> </a:t>
            </a:r>
            <a:r>
              <a:rPr sz="1600" spc="128" dirty="0">
                <a:solidFill>
                  <a:srgbClr val="272727"/>
                </a:solidFill>
                <a:latin typeface="Gill Sans MT"/>
                <a:cs typeface="Gill Sans MT"/>
              </a:rPr>
              <a:t>a </a:t>
            </a:r>
            <a:r>
              <a:rPr lang="en-GB" sz="1600" spc="128" dirty="0">
                <a:solidFill>
                  <a:srgbClr val="272727"/>
                </a:solidFill>
                <a:latin typeface="Gill Sans MT"/>
                <a:cs typeface="Gill Sans MT"/>
              </a:rPr>
              <a:t>cost-efficient</a:t>
            </a:r>
            <a:r>
              <a:rPr sz="1600" spc="128" dirty="0">
                <a:solidFill>
                  <a:srgbClr val="272727"/>
                </a:solidFill>
                <a:latin typeface="Gill Sans MT"/>
                <a:cs typeface="Gill Sans MT"/>
              </a:rPr>
              <a:t> and competitive global producer.</a:t>
            </a:r>
            <a:endParaRPr sz="1600" dirty="0">
              <a:latin typeface="Gill Sans MT"/>
              <a:cs typeface="Gill Sans MT"/>
            </a:endParaRPr>
          </a:p>
        </p:txBody>
      </p:sp>
      <p:sp>
        <p:nvSpPr>
          <p:cNvPr id="14" name="object 14"/>
          <p:cNvSpPr txBox="1"/>
          <p:nvPr/>
        </p:nvSpPr>
        <p:spPr>
          <a:xfrm>
            <a:off x="13848925" y="6683516"/>
            <a:ext cx="3427196" cy="963598"/>
          </a:xfrm>
          <a:prstGeom prst="rect">
            <a:avLst/>
          </a:prstGeom>
        </p:spPr>
        <p:txBody>
          <a:bodyPr wrap="square" lIns="0" tIns="4572" rIns="0" bIns="0" rtlCol="0">
            <a:noAutofit/>
          </a:bodyPr>
          <a:lstStyle/>
          <a:p>
            <a:pPr>
              <a:lnSpc>
                <a:spcPts val="1000"/>
              </a:lnSpc>
            </a:pPr>
            <a:endParaRPr sz="1000" dirty="0"/>
          </a:p>
          <a:p>
            <a:pPr marL="77082" marR="12562" algn="ctr">
              <a:lnSpc>
                <a:spcPts val="1800"/>
              </a:lnSpc>
              <a:spcBef>
                <a:spcPts val="90"/>
              </a:spcBef>
            </a:pPr>
            <a:r>
              <a:rPr sz="1600" spc="130" dirty="0">
                <a:latin typeface="Gill Sans MT"/>
                <a:cs typeface="Gill Sans MT"/>
              </a:rPr>
              <a:t>Ensure availability of quality feed and fodder with door delivery of veterinary services</a:t>
            </a:r>
            <a:endParaRPr sz="1600" dirty="0">
              <a:latin typeface="Gill Sans MT"/>
              <a:cs typeface="Gill Sans MT"/>
            </a:endParaRPr>
          </a:p>
        </p:txBody>
      </p:sp>
      <p:grpSp>
        <p:nvGrpSpPr>
          <p:cNvPr id="72" name="Group 71">
            <a:extLst>
              <a:ext uri="{FF2B5EF4-FFF2-40B4-BE49-F238E27FC236}">
                <a16:creationId xmlns:a16="http://schemas.microsoft.com/office/drawing/2014/main" id="{C8646782-0B6A-C86B-9513-D8C4F69E2DEC}"/>
              </a:ext>
            </a:extLst>
          </p:cNvPr>
          <p:cNvGrpSpPr/>
          <p:nvPr/>
        </p:nvGrpSpPr>
        <p:grpSpPr>
          <a:xfrm>
            <a:off x="13887385" y="3512399"/>
            <a:ext cx="3487190" cy="1060524"/>
            <a:chOff x="11747643" y="3973325"/>
            <a:chExt cx="3487190" cy="1060524"/>
          </a:xfrm>
        </p:grpSpPr>
        <p:sp>
          <p:nvSpPr>
            <p:cNvPr id="47" name="object 47"/>
            <p:cNvSpPr/>
            <p:nvPr/>
          </p:nvSpPr>
          <p:spPr>
            <a:xfrm>
              <a:off x="11747643" y="3973325"/>
              <a:ext cx="3487190" cy="1023594"/>
            </a:xfrm>
            <a:custGeom>
              <a:avLst/>
              <a:gdLst/>
              <a:ahLst/>
              <a:cxnLst/>
              <a:rect l="l" t="t" r="r" b="b"/>
              <a:pathLst>
                <a:path w="1743595" h="511797">
                  <a:moveTo>
                    <a:pt x="0" y="51181"/>
                  </a:moveTo>
                  <a:lnTo>
                    <a:pt x="0" y="460616"/>
                  </a:lnTo>
                  <a:lnTo>
                    <a:pt x="1002" y="470747"/>
                  </a:lnTo>
                  <a:lnTo>
                    <a:pt x="24157" y="504091"/>
                  </a:lnTo>
                  <a:lnTo>
                    <a:pt x="51181" y="511797"/>
                  </a:lnTo>
                  <a:lnTo>
                    <a:pt x="1692414" y="511797"/>
                  </a:lnTo>
                  <a:lnTo>
                    <a:pt x="1735890" y="487639"/>
                  </a:lnTo>
                  <a:lnTo>
                    <a:pt x="1743595" y="460616"/>
                  </a:lnTo>
                  <a:lnTo>
                    <a:pt x="1743583" y="50064"/>
                  </a:lnTo>
                  <a:lnTo>
                    <a:pt x="1728609" y="14986"/>
                  </a:lnTo>
                  <a:lnTo>
                    <a:pt x="1692414" y="0"/>
                  </a:lnTo>
                  <a:lnTo>
                    <a:pt x="51181" y="0"/>
                  </a:lnTo>
                  <a:lnTo>
                    <a:pt x="7705" y="24157"/>
                  </a:lnTo>
                  <a:lnTo>
                    <a:pt x="0" y="51181"/>
                  </a:lnTo>
                  <a:close/>
                </a:path>
              </a:pathLst>
            </a:custGeom>
            <a:solidFill>
              <a:srgbClr val="00CC99"/>
            </a:solidFill>
          </p:spPr>
          <p:txBody>
            <a:bodyPr wrap="square" lIns="0" tIns="0" rIns="0" bIns="0" rtlCol="0">
              <a:noAutofit/>
            </a:bodyPr>
            <a:lstStyle/>
            <a:p>
              <a:endParaRPr sz="3600"/>
            </a:p>
          </p:txBody>
        </p:sp>
        <p:sp>
          <p:nvSpPr>
            <p:cNvPr id="10" name="object 10"/>
            <p:cNvSpPr txBox="1"/>
            <p:nvPr/>
          </p:nvSpPr>
          <p:spPr>
            <a:xfrm>
              <a:off x="11773844" y="4070251"/>
              <a:ext cx="3427196" cy="963598"/>
            </a:xfrm>
            <a:prstGeom prst="rect">
              <a:avLst/>
            </a:prstGeom>
          </p:spPr>
          <p:txBody>
            <a:bodyPr wrap="square" lIns="0" tIns="4574" rIns="0" bIns="0" rtlCol="0">
              <a:noAutofit/>
            </a:bodyPr>
            <a:lstStyle/>
            <a:p>
              <a:pPr>
                <a:lnSpc>
                  <a:spcPts val="1000"/>
                </a:lnSpc>
              </a:pPr>
              <a:endParaRPr sz="1000" dirty="0"/>
            </a:p>
            <a:p>
              <a:pPr marL="58092" marR="54718" algn="ctr">
                <a:lnSpc>
                  <a:spcPts val="1800"/>
                </a:lnSpc>
                <a:spcBef>
                  <a:spcPts val="90"/>
                </a:spcBef>
              </a:pPr>
              <a:r>
                <a:rPr sz="1600" spc="128" dirty="0">
                  <a:latin typeface="Gill Sans MT"/>
                  <a:cs typeface="Gill Sans MT"/>
                </a:rPr>
                <a:t>Double dairy processing capacity from 54 to 108 million tonnes by 2025</a:t>
              </a:r>
              <a:endParaRPr sz="1600" dirty="0">
                <a:latin typeface="Gill Sans MT"/>
                <a:cs typeface="Gill Sans MT"/>
              </a:endParaRPr>
            </a:p>
          </p:txBody>
        </p:sp>
      </p:grpSp>
      <p:sp>
        <p:nvSpPr>
          <p:cNvPr id="9" name="object 9"/>
          <p:cNvSpPr txBox="1"/>
          <p:nvPr/>
        </p:nvSpPr>
        <p:spPr>
          <a:xfrm>
            <a:off x="15354376" y="3694810"/>
            <a:ext cx="276604" cy="268808"/>
          </a:xfrm>
          <a:prstGeom prst="rect">
            <a:avLst/>
          </a:prstGeom>
        </p:spPr>
        <p:txBody>
          <a:bodyPr wrap="square" lIns="0" tIns="0" rIns="0" bIns="0" rtlCol="0">
            <a:noAutofit/>
          </a:bodyPr>
          <a:lstStyle/>
          <a:p>
            <a:pPr marL="50800">
              <a:lnSpc>
                <a:spcPts val="2000"/>
              </a:lnSpc>
            </a:pPr>
            <a:endParaRPr sz="2000"/>
          </a:p>
        </p:txBody>
      </p:sp>
      <p:grpSp>
        <p:nvGrpSpPr>
          <p:cNvPr id="73" name="Group 72">
            <a:extLst>
              <a:ext uri="{FF2B5EF4-FFF2-40B4-BE49-F238E27FC236}">
                <a16:creationId xmlns:a16="http://schemas.microsoft.com/office/drawing/2014/main" id="{9004AD5F-98C3-D9D5-6685-6AA599FDA456}"/>
              </a:ext>
            </a:extLst>
          </p:cNvPr>
          <p:cNvGrpSpPr/>
          <p:nvPr/>
        </p:nvGrpSpPr>
        <p:grpSpPr>
          <a:xfrm>
            <a:off x="13887385" y="5010141"/>
            <a:ext cx="3487190" cy="1049394"/>
            <a:chOff x="14004417" y="5391730"/>
            <a:chExt cx="3487190" cy="1049394"/>
          </a:xfrm>
        </p:grpSpPr>
        <p:sp>
          <p:nvSpPr>
            <p:cNvPr id="42" name="object 42"/>
            <p:cNvSpPr/>
            <p:nvPr/>
          </p:nvSpPr>
          <p:spPr>
            <a:xfrm>
              <a:off x="14004417" y="5391730"/>
              <a:ext cx="3487190" cy="1023594"/>
            </a:xfrm>
            <a:custGeom>
              <a:avLst/>
              <a:gdLst/>
              <a:ahLst/>
              <a:cxnLst/>
              <a:rect l="l" t="t" r="r" b="b"/>
              <a:pathLst>
                <a:path w="1743595" h="511797">
                  <a:moveTo>
                    <a:pt x="0" y="51180"/>
                  </a:moveTo>
                  <a:lnTo>
                    <a:pt x="0" y="460616"/>
                  </a:lnTo>
                  <a:lnTo>
                    <a:pt x="1002" y="470747"/>
                  </a:lnTo>
                  <a:lnTo>
                    <a:pt x="24157" y="504091"/>
                  </a:lnTo>
                  <a:lnTo>
                    <a:pt x="51181" y="511797"/>
                  </a:lnTo>
                  <a:lnTo>
                    <a:pt x="1692414" y="511797"/>
                  </a:lnTo>
                  <a:lnTo>
                    <a:pt x="1735890" y="487639"/>
                  </a:lnTo>
                  <a:lnTo>
                    <a:pt x="1743595" y="460616"/>
                  </a:lnTo>
                  <a:lnTo>
                    <a:pt x="1743583" y="50064"/>
                  </a:lnTo>
                  <a:lnTo>
                    <a:pt x="1728609" y="14985"/>
                  </a:lnTo>
                  <a:lnTo>
                    <a:pt x="1692414" y="0"/>
                  </a:lnTo>
                  <a:lnTo>
                    <a:pt x="51181" y="0"/>
                  </a:lnTo>
                  <a:lnTo>
                    <a:pt x="7705" y="24157"/>
                  </a:lnTo>
                  <a:lnTo>
                    <a:pt x="0" y="51180"/>
                  </a:lnTo>
                  <a:close/>
                </a:path>
              </a:pathLst>
            </a:custGeom>
            <a:solidFill>
              <a:srgbClr val="00CC99"/>
            </a:solidFill>
          </p:spPr>
          <p:txBody>
            <a:bodyPr wrap="square" lIns="0" tIns="0" rIns="0" bIns="0" rtlCol="0">
              <a:noAutofit/>
            </a:bodyPr>
            <a:lstStyle/>
            <a:p>
              <a:endParaRPr sz="3600"/>
            </a:p>
          </p:txBody>
        </p:sp>
        <p:sp>
          <p:nvSpPr>
            <p:cNvPr id="8" name="object 8"/>
            <p:cNvSpPr txBox="1"/>
            <p:nvPr/>
          </p:nvSpPr>
          <p:spPr>
            <a:xfrm>
              <a:off x="14034414" y="5477526"/>
              <a:ext cx="3427196" cy="963598"/>
            </a:xfrm>
            <a:prstGeom prst="rect">
              <a:avLst/>
            </a:prstGeom>
          </p:spPr>
          <p:txBody>
            <a:bodyPr wrap="square" lIns="0" tIns="4576" rIns="0" bIns="0" rtlCol="0">
              <a:noAutofit/>
            </a:bodyPr>
            <a:lstStyle/>
            <a:p>
              <a:pPr>
                <a:lnSpc>
                  <a:spcPts val="1000"/>
                </a:lnSpc>
              </a:pPr>
              <a:endParaRPr sz="1000" dirty="0"/>
            </a:p>
            <a:p>
              <a:pPr marL="165190" marR="161182" algn="ctr">
                <a:lnSpc>
                  <a:spcPts val="1800"/>
                </a:lnSpc>
                <a:spcBef>
                  <a:spcPts val="90"/>
                </a:spcBef>
              </a:pPr>
              <a:r>
                <a:rPr sz="1600" spc="126" dirty="0">
                  <a:latin typeface="Gill Sans MT"/>
                  <a:cs typeface="Gill Sans MT"/>
                </a:rPr>
                <a:t>Increase India’s share of global dairy exports from</a:t>
              </a:r>
              <a:endParaRPr sz="1600" dirty="0">
                <a:latin typeface="Gill Sans MT"/>
                <a:cs typeface="Gill Sans MT"/>
              </a:endParaRPr>
            </a:p>
            <a:p>
              <a:pPr marL="1019234" marR="1017462" algn="ctr">
                <a:lnSpc>
                  <a:spcPts val="1810"/>
                </a:lnSpc>
              </a:pPr>
              <a:r>
                <a:rPr sz="1600" spc="120" dirty="0">
                  <a:latin typeface="Gill Sans MT"/>
                  <a:cs typeface="Gill Sans MT"/>
                </a:rPr>
                <a:t>0.36% to 10%</a:t>
              </a:r>
              <a:endParaRPr sz="1600" dirty="0">
                <a:latin typeface="Gill Sans MT"/>
                <a:cs typeface="Gill Sans MT"/>
              </a:endParaRPr>
            </a:p>
          </p:txBody>
        </p:sp>
      </p:grpSp>
      <p:sp>
        <p:nvSpPr>
          <p:cNvPr id="7" name="object 7"/>
          <p:cNvSpPr txBox="1"/>
          <p:nvPr/>
        </p:nvSpPr>
        <p:spPr>
          <a:xfrm>
            <a:off x="816000" y="832810"/>
            <a:ext cx="10295990" cy="896174"/>
          </a:xfrm>
          <a:prstGeom prst="rect">
            <a:avLst/>
          </a:prstGeom>
        </p:spPr>
        <p:txBody>
          <a:bodyPr wrap="square" lIns="0" tIns="26670" rIns="0" bIns="0" rtlCol="0">
            <a:noAutofit/>
          </a:bodyPr>
          <a:lstStyle/>
          <a:p>
            <a:pPr marL="171450">
              <a:lnSpc>
                <a:spcPct val="100585"/>
              </a:lnSpc>
            </a:pPr>
            <a:r>
              <a:rPr sz="4000" dirty="0">
                <a:solidFill>
                  <a:srgbClr val="C00000"/>
                </a:solidFill>
                <a:latin typeface=" Now bold"/>
              </a:rPr>
              <a:t>Future Trends</a:t>
            </a:r>
          </a:p>
        </p:txBody>
      </p:sp>
      <p:sp>
        <p:nvSpPr>
          <p:cNvPr id="6" name="object 6"/>
          <p:cNvSpPr txBox="1"/>
          <p:nvPr/>
        </p:nvSpPr>
        <p:spPr>
          <a:xfrm>
            <a:off x="803595" y="1577646"/>
            <a:ext cx="14160500" cy="549143"/>
          </a:xfrm>
          <a:prstGeom prst="rect">
            <a:avLst/>
          </a:prstGeom>
        </p:spPr>
        <p:txBody>
          <a:bodyPr wrap="square" lIns="0" tIns="24130" rIns="0" bIns="0" rtlCol="0">
            <a:noAutofit/>
          </a:bodyPr>
          <a:lstStyle/>
          <a:p>
            <a:pPr marL="171450" marR="508978">
              <a:lnSpc>
                <a:spcPts val="2550"/>
              </a:lnSpc>
            </a:pPr>
            <a:r>
              <a:rPr sz="2200" spc="190" dirty="0">
                <a:solidFill>
                  <a:srgbClr val="00CC99"/>
                </a:solidFill>
                <a:latin typeface="Now" panose="020B0604020202020204" charset="0"/>
                <a:cs typeface="Gill Sans MT"/>
              </a:rPr>
              <a:t>Government initiatives </a:t>
            </a:r>
            <a:r>
              <a:rPr sz="2200" spc="190" dirty="0">
                <a:solidFill>
                  <a:srgbClr val="272727"/>
                </a:solidFill>
                <a:latin typeface="Now" panose="020B0604020202020204" charset="0"/>
                <a:cs typeface="Gill Sans MT"/>
              </a:rPr>
              <a:t>to improve resource utilisation and promote cattle breeding, clean milk production, dairy development, and feed fodder management</a:t>
            </a:r>
            <a:endParaRPr sz="2200" dirty="0">
              <a:latin typeface="Now" panose="020B0604020202020204" charset="0"/>
              <a:cs typeface="Gill Sans MT"/>
            </a:endParaRPr>
          </a:p>
        </p:txBody>
      </p:sp>
      <p:sp>
        <p:nvSpPr>
          <p:cNvPr id="71" name="object 18">
            <a:extLst>
              <a:ext uri="{FF2B5EF4-FFF2-40B4-BE49-F238E27FC236}">
                <a16:creationId xmlns:a16="http://schemas.microsoft.com/office/drawing/2014/main" id="{2EC34CB6-979E-1C5C-C66F-F8914E3A6A6D}"/>
              </a:ext>
            </a:extLst>
          </p:cNvPr>
          <p:cNvSpPr txBox="1"/>
          <p:nvPr/>
        </p:nvSpPr>
        <p:spPr>
          <a:xfrm>
            <a:off x="1077476" y="6976153"/>
            <a:ext cx="10727166" cy="657705"/>
          </a:xfrm>
          <a:prstGeom prst="rect">
            <a:avLst/>
          </a:prstGeom>
        </p:spPr>
        <p:txBody>
          <a:bodyPr wrap="square" lIns="0" tIns="1270" rIns="0" bIns="0" rtlCol="0">
            <a:noAutofit/>
          </a:bodyPr>
          <a:lstStyle/>
          <a:p>
            <a:pPr marL="25400" marR="5528">
              <a:lnSpc>
                <a:spcPct val="96638"/>
              </a:lnSpc>
            </a:pPr>
            <a:r>
              <a:rPr sz="1600" spc="130" dirty="0">
                <a:solidFill>
                  <a:srgbClr val="272727"/>
                </a:solidFill>
                <a:latin typeface="Now" panose="020B0604020202020204" charset="0"/>
                <a:cs typeface="Gill Sans MT"/>
              </a:rPr>
              <a:t>2.  </a:t>
            </a:r>
            <a:r>
              <a:rPr lang="en-GB" sz="1600" spc="130" dirty="0">
                <a:solidFill>
                  <a:srgbClr val="272727"/>
                </a:solidFill>
                <a:latin typeface="Now" panose="020B0604020202020204" charset="0"/>
                <a:cs typeface="Gill Sans MT"/>
              </a:rPr>
              <a:t>Country is aspiring to be a leading player in the </a:t>
            </a:r>
            <a:r>
              <a:rPr lang="en-GB" sz="1600" b="1" spc="130" dirty="0">
                <a:solidFill>
                  <a:srgbClr val="272727"/>
                </a:solidFill>
                <a:latin typeface="Now" panose="020B0604020202020204" charset="0"/>
                <a:cs typeface="Gill Sans MT"/>
              </a:rPr>
              <a:t>export market </a:t>
            </a:r>
            <a:r>
              <a:rPr lang="en-GB" sz="1600" spc="130" dirty="0">
                <a:solidFill>
                  <a:srgbClr val="272727"/>
                </a:solidFill>
                <a:latin typeface="Now" panose="020B0604020202020204" charset="0"/>
                <a:cs typeface="Gill Sans MT"/>
              </a:rPr>
              <a:t>but given its limited self-sufficiency, an open market will greatly benefit the country. </a:t>
            </a:r>
            <a:endParaRPr sz="1600" dirty="0">
              <a:latin typeface="Now" panose="020B0604020202020204" charset="0"/>
              <a:cs typeface="Gill Sans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983" b="7983"/>
          <a:stretch>
            <a:fillRect/>
          </a:stretch>
        </p:blipFill>
        <p:spPr>
          <a:xfrm>
            <a:off x="0" y="0"/>
            <a:ext cx="18288000" cy="10287000"/>
          </a:xfrm>
          <a:prstGeom prst="rect">
            <a:avLst/>
          </a:prstGeom>
        </p:spPr>
      </p:pic>
      <p:sp>
        <p:nvSpPr>
          <p:cNvPr id="13" name="Rectangle 12">
            <a:extLst>
              <a:ext uri="{FF2B5EF4-FFF2-40B4-BE49-F238E27FC236}">
                <a16:creationId xmlns:a16="http://schemas.microsoft.com/office/drawing/2014/main" id="{4E901CF3-EB9E-D760-92F5-EE78CB3510DE}"/>
              </a:ext>
            </a:extLst>
          </p:cNvPr>
          <p:cNvSpPr/>
          <p:nvPr/>
        </p:nvSpPr>
        <p:spPr>
          <a:xfrm>
            <a:off x="0" y="0"/>
            <a:ext cx="18288000" cy="10287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3"/>
          <p:cNvGrpSpPr/>
          <p:nvPr/>
        </p:nvGrpSpPr>
        <p:grpSpPr>
          <a:xfrm>
            <a:off x="13908030" y="6739559"/>
            <a:ext cx="3614184" cy="1075835"/>
            <a:chOff x="0" y="0"/>
            <a:chExt cx="4818912" cy="1434447"/>
          </a:xfrm>
        </p:grpSpPr>
        <p:sp>
          <p:nvSpPr>
            <p:cNvPr id="4" name="TextBox 4"/>
            <p:cNvSpPr txBox="1"/>
            <p:nvPr/>
          </p:nvSpPr>
          <p:spPr>
            <a:xfrm>
              <a:off x="0" y="-9525"/>
              <a:ext cx="4818912" cy="870065"/>
            </a:xfrm>
            <a:prstGeom prst="rect">
              <a:avLst/>
            </a:prstGeom>
          </p:spPr>
          <p:txBody>
            <a:bodyPr lIns="0" tIns="0" rIns="0" bIns="0" rtlCol="0" anchor="t">
              <a:spAutoFit/>
            </a:bodyPr>
            <a:lstStyle/>
            <a:p>
              <a:pPr>
                <a:lnSpc>
                  <a:spcPts val="5127"/>
                </a:lnSpc>
              </a:pPr>
              <a:endParaRPr/>
            </a:p>
          </p:txBody>
        </p:sp>
        <p:sp>
          <p:nvSpPr>
            <p:cNvPr id="5" name="TextBox 5"/>
            <p:cNvSpPr txBox="1"/>
            <p:nvPr/>
          </p:nvSpPr>
          <p:spPr>
            <a:xfrm>
              <a:off x="0" y="1114373"/>
              <a:ext cx="4818912" cy="320073"/>
            </a:xfrm>
            <a:prstGeom prst="rect">
              <a:avLst/>
            </a:prstGeom>
          </p:spPr>
          <p:txBody>
            <a:bodyPr lIns="0" tIns="0" rIns="0" bIns="0" rtlCol="0" anchor="t">
              <a:spAutoFit/>
            </a:bodyPr>
            <a:lstStyle/>
            <a:p>
              <a:pPr>
                <a:lnSpc>
                  <a:spcPts val="2051"/>
                </a:lnSpc>
              </a:pPr>
              <a:r>
                <a:rPr lang="en-US" sz="1465">
                  <a:solidFill>
                    <a:srgbClr val="FFFFFF"/>
                  </a:solidFill>
                  <a:latin typeface="Now"/>
                </a:rPr>
                <a:t>Contact us if there are any questions.</a:t>
              </a:r>
            </a:p>
          </p:txBody>
        </p:sp>
      </p:grpSp>
      <p:sp>
        <p:nvSpPr>
          <p:cNvPr id="6" name="TextBox 6"/>
          <p:cNvSpPr txBox="1"/>
          <p:nvPr/>
        </p:nvSpPr>
        <p:spPr>
          <a:xfrm>
            <a:off x="13908030" y="7821714"/>
            <a:ext cx="4075170" cy="405765"/>
          </a:xfrm>
          <a:prstGeom prst="rect">
            <a:avLst/>
          </a:prstGeom>
        </p:spPr>
        <p:txBody>
          <a:bodyPr lIns="0" tIns="0" rIns="0" bIns="0" rtlCol="0" anchor="t">
            <a:spAutoFit/>
          </a:bodyPr>
          <a:lstStyle/>
          <a:p>
            <a:pPr algn="just">
              <a:lnSpc>
                <a:spcPts val="3359"/>
              </a:lnSpc>
            </a:pPr>
            <a:r>
              <a:rPr lang="en-US" sz="2400">
                <a:solidFill>
                  <a:srgbClr val="FFFFFF"/>
                </a:solidFill>
                <a:latin typeface="Now"/>
              </a:rPr>
              <a:t>www.jordbrukare.com</a:t>
            </a:r>
          </a:p>
        </p:txBody>
      </p:sp>
      <p:sp>
        <p:nvSpPr>
          <p:cNvPr id="7" name="TextBox 7"/>
          <p:cNvSpPr txBox="1"/>
          <p:nvPr/>
        </p:nvSpPr>
        <p:spPr>
          <a:xfrm>
            <a:off x="13908030" y="8288655"/>
            <a:ext cx="4075170" cy="405765"/>
          </a:xfrm>
          <a:prstGeom prst="rect">
            <a:avLst/>
          </a:prstGeom>
        </p:spPr>
        <p:txBody>
          <a:bodyPr lIns="0" tIns="0" rIns="0" bIns="0" rtlCol="0" anchor="t">
            <a:spAutoFit/>
          </a:bodyPr>
          <a:lstStyle/>
          <a:p>
            <a:pPr algn="just">
              <a:lnSpc>
                <a:spcPts val="3359"/>
              </a:lnSpc>
            </a:pPr>
            <a:r>
              <a:rPr lang="en-US" sz="2400">
                <a:solidFill>
                  <a:srgbClr val="FFFFFF"/>
                </a:solidFill>
                <a:latin typeface="Now"/>
              </a:rPr>
              <a:t>+49 - 1521 3440 815</a:t>
            </a:r>
          </a:p>
        </p:txBody>
      </p:sp>
      <p:sp>
        <p:nvSpPr>
          <p:cNvPr id="8" name="TextBox 8"/>
          <p:cNvSpPr txBox="1"/>
          <p:nvPr/>
        </p:nvSpPr>
        <p:spPr>
          <a:xfrm>
            <a:off x="13908030" y="8708707"/>
            <a:ext cx="4075170" cy="405765"/>
          </a:xfrm>
          <a:prstGeom prst="rect">
            <a:avLst/>
          </a:prstGeom>
        </p:spPr>
        <p:txBody>
          <a:bodyPr lIns="0" tIns="0" rIns="0" bIns="0" rtlCol="0" anchor="t">
            <a:spAutoFit/>
          </a:bodyPr>
          <a:lstStyle/>
          <a:p>
            <a:pPr algn="just">
              <a:lnSpc>
                <a:spcPts val="3359"/>
              </a:lnSpc>
            </a:pPr>
            <a:r>
              <a:rPr lang="en-US" sz="2400">
                <a:solidFill>
                  <a:srgbClr val="FFFFFF"/>
                </a:solidFill>
                <a:latin typeface="Now"/>
              </a:rPr>
              <a:t>info@jordbrukare.com</a:t>
            </a:r>
          </a:p>
        </p:txBody>
      </p:sp>
      <p:sp>
        <p:nvSpPr>
          <p:cNvPr id="9" name="TextBox 9"/>
          <p:cNvSpPr txBox="1"/>
          <p:nvPr/>
        </p:nvSpPr>
        <p:spPr>
          <a:xfrm>
            <a:off x="1028700" y="8951595"/>
            <a:ext cx="672645" cy="306705"/>
          </a:xfrm>
          <a:prstGeom prst="rect">
            <a:avLst/>
          </a:prstGeom>
        </p:spPr>
        <p:txBody>
          <a:bodyPr lIns="0" tIns="0" rIns="0" bIns="0" rtlCol="0" anchor="t">
            <a:spAutoFit/>
          </a:bodyPr>
          <a:lstStyle/>
          <a:p>
            <a:pPr>
              <a:lnSpc>
                <a:spcPts val="2520"/>
              </a:lnSpc>
            </a:pPr>
            <a:r>
              <a:rPr lang="en-US" sz="1800">
                <a:solidFill>
                  <a:srgbClr val="FFFFFF"/>
                </a:solidFill>
                <a:latin typeface="Now"/>
              </a:rPr>
              <a:t>15</a:t>
            </a:r>
          </a:p>
        </p:txBody>
      </p:sp>
      <p:sp>
        <p:nvSpPr>
          <p:cNvPr id="12" name="TextBox 11">
            <a:extLst>
              <a:ext uri="{FF2B5EF4-FFF2-40B4-BE49-F238E27FC236}">
                <a16:creationId xmlns:a16="http://schemas.microsoft.com/office/drawing/2014/main" id="{125BC704-0D3E-C7EA-9F04-0B0A4A350956}"/>
              </a:ext>
            </a:extLst>
          </p:cNvPr>
          <p:cNvSpPr txBox="1"/>
          <p:nvPr/>
        </p:nvSpPr>
        <p:spPr>
          <a:xfrm>
            <a:off x="493520" y="3710204"/>
            <a:ext cx="16992599" cy="1531188"/>
          </a:xfrm>
          <a:prstGeom prst="rect">
            <a:avLst/>
          </a:prstGeom>
          <a:noFill/>
        </p:spPr>
        <p:txBody>
          <a:bodyPr wrap="square">
            <a:spAutoFit/>
          </a:bodyPr>
          <a:lstStyle/>
          <a:p>
            <a:pPr>
              <a:lnSpc>
                <a:spcPts val="13200"/>
              </a:lnSpc>
            </a:pPr>
            <a:r>
              <a:rPr lang="en-US" sz="4400" b="1" dirty="0">
                <a:solidFill>
                  <a:srgbClr val="FFFFFF"/>
                </a:solidFill>
                <a:latin typeface="Now Bold" panose="020B0604020202020204" charset="0"/>
              </a:rPr>
              <a:t>Market Intelligence    Risk Management    Market Access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4640720" y="3234435"/>
            <a:ext cx="2654102" cy="1001493"/>
          </a:xfrm>
          <a:prstGeom prst="rect">
            <a:avLst/>
          </a:prstGeom>
        </p:spPr>
        <p:txBody>
          <a:bodyPr lIns="0" tIns="0" rIns="0" bIns="0" rtlCol="0" anchor="t">
            <a:spAutoFit/>
          </a:bodyPr>
          <a:lstStyle/>
          <a:p>
            <a:pPr>
              <a:lnSpc>
                <a:spcPts val="2639"/>
              </a:lnSpc>
              <a:spcBef>
                <a:spcPct val="0"/>
              </a:spcBef>
            </a:pPr>
            <a:r>
              <a:rPr lang="en-US" sz="2199" dirty="0">
                <a:solidFill>
                  <a:srgbClr val="000000"/>
                </a:solidFill>
                <a:latin typeface="Now Bold"/>
              </a:rPr>
              <a:t>Bovine Population</a:t>
            </a:r>
          </a:p>
          <a:p>
            <a:pPr>
              <a:lnSpc>
                <a:spcPts val="2639"/>
              </a:lnSpc>
              <a:spcBef>
                <a:spcPct val="0"/>
              </a:spcBef>
            </a:pPr>
            <a:r>
              <a:rPr lang="en-US" sz="2199" dirty="0">
                <a:solidFill>
                  <a:srgbClr val="000000"/>
                </a:solidFill>
                <a:latin typeface="Now Bold"/>
              </a:rPr>
              <a:t>Cattle : 192 million</a:t>
            </a:r>
          </a:p>
          <a:p>
            <a:pPr>
              <a:lnSpc>
                <a:spcPts val="2639"/>
              </a:lnSpc>
              <a:spcBef>
                <a:spcPct val="0"/>
              </a:spcBef>
            </a:pPr>
            <a:r>
              <a:rPr lang="en-US" sz="2199" dirty="0">
                <a:solidFill>
                  <a:srgbClr val="000000"/>
                </a:solidFill>
                <a:latin typeface="Now Bold"/>
              </a:rPr>
              <a:t>Buffalo : 110 million</a:t>
            </a:r>
          </a:p>
        </p:txBody>
      </p:sp>
      <p:sp>
        <p:nvSpPr>
          <p:cNvPr id="16" name="TextBox 16"/>
          <p:cNvSpPr txBox="1"/>
          <p:nvPr/>
        </p:nvSpPr>
        <p:spPr>
          <a:xfrm>
            <a:off x="798821" y="638175"/>
            <a:ext cx="9731066" cy="961802"/>
          </a:xfrm>
          <a:prstGeom prst="rect">
            <a:avLst/>
          </a:prstGeom>
        </p:spPr>
        <p:txBody>
          <a:bodyPr lIns="0" tIns="0" rIns="0" bIns="0" rtlCol="0" anchor="t">
            <a:spAutoFit/>
          </a:bodyPr>
          <a:lstStyle/>
          <a:p>
            <a:pPr>
              <a:lnSpc>
                <a:spcPts val="8400"/>
              </a:lnSpc>
            </a:pPr>
            <a:r>
              <a:rPr lang="en-US" sz="4000" dirty="0">
                <a:solidFill>
                  <a:srgbClr val="C00000"/>
                </a:solidFill>
                <a:latin typeface="Now Bold" panose="020B0604020202020204" charset="0"/>
              </a:rPr>
              <a:t>Industry Snapshot</a:t>
            </a:r>
          </a:p>
        </p:txBody>
      </p:sp>
      <p:grpSp>
        <p:nvGrpSpPr>
          <p:cNvPr id="21" name="Group 20">
            <a:extLst>
              <a:ext uri="{FF2B5EF4-FFF2-40B4-BE49-F238E27FC236}">
                <a16:creationId xmlns:a16="http://schemas.microsoft.com/office/drawing/2014/main" id="{69A7C440-461A-4D4E-1EA4-22AAC1757634}"/>
              </a:ext>
            </a:extLst>
          </p:cNvPr>
          <p:cNvGrpSpPr/>
          <p:nvPr/>
        </p:nvGrpSpPr>
        <p:grpSpPr>
          <a:xfrm>
            <a:off x="903863" y="3234435"/>
            <a:ext cx="5361015" cy="1395732"/>
            <a:chOff x="1008647" y="1915778"/>
            <a:chExt cx="5361015" cy="1395732"/>
          </a:xfrm>
        </p:grpSpPr>
        <p:sp>
          <p:nvSpPr>
            <p:cNvPr id="2" name="TextBox 2"/>
            <p:cNvSpPr txBox="1"/>
            <p:nvPr/>
          </p:nvSpPr>
          <p:spPr>
            <a:xfrm>
              <a:off x="2853052" y="1915778"/>
              <a:ext cx="3516610" cy="1001493"/>
            </a:xfrm>
            <a:prstGeom prst="rect">
              <a:avLst/>
            </a:prstGeom>
          </p:spPr>
          <p:txBody>
            <a:bodyPr lIns="0" tIns="0" rIns="0" bIns="0" rtlCol="0" anchor="t">
              <a:spAutoFit/>
            </a:bodyPr>
            <a:lstStyle/>
            <a:p>
              <a:pPr>
                <a:lnSpc>
                  <a:spcPts val="2639"/>
                </a:lnSpc>
                <a:spcBef>
                  <a:spcPct val="0"/>
                </a:spcBef>
              </a:pPr>
              <a:r>
                <a:rPr lang="en-US" sz="2199" dirty="0">
                  <a:solidFill>
                    <a:srgbClr val="000000"/>
                  </a:solidFill>
                  <a:latin typeface="Now Bold"/>
                </a:rPr>
                <a:t>2021*</a:t>
              </a:r>
            </a:p>
            <a:p>
              <a:pPr>
                <a:lnSpc>
                  <a:spcPts val="2639"/>
                </a:lnSpc>
                <a:spcBef>
                  <a:spcPct val="0"/>
                </a:spcBef>
              </a:pPr>
              <a:r>
                <a:rPr lang="en-US" sz="2199" dirty="0">
                  <a:solidFill>
                    <a:srgbClr val="000000"/>
                  </a:solidFill>
                  <a:latin typeface="Now Bold"/>
                </a:rPr>
                <a:t>Milk Production Per Year </a:t>
              </a:r>
            </a:p>
            <a:p>
              <a:pPr>
                <a:lnSpc>
                  <a:spcPts val="2639"/>
                </a:lnSpc>
                <a:spcBef>
                  <a:spcPct val="0"/>
                </a:spcBef>
              </a:pPr>
              <a:r>
                <a:rPr lang="en-US" sz="2199" dirty="0">
                  <a:solidFill>
                    <a:srgbClr val="000000"/>
                  </a:solidFill>
                  <a:latin typeface="Now Bold"/>
                </a:rPr>
                <a:t>CAGR: 4.5%</a:t>
              </a:r>
            </a:p>
          </p:txBody>
        </p:sp>
        <p:sp>
          <p:nvSpPr>
            <p:cNvPr id="3" name="TextBox 3"/>
            <p:cNvSpPr txBox="1"/>
            <p:nvPr/>
          </p:nvSpPr>
          <p:spPr>
            <a:xfrm>
              <a:off x="2853052" y="2978135"/>
              <a:ext cx="2240657" cy="333375"/>
            </a:xfrm>
            <a:prstGeom prst="rect">
              <a:avLst/>
            </a:prstGeom>
          </p:spPr>
          <p:txBody>
            <a:bodyPr lIns="0" tIns="0" rIns="0" bIns="0" rtlCol="0" anchor="t">
              <a:spAutoFit/>
            </a:bodyPr>
            <a:lstStyle/>
            <a:p>
              <a:pPr algn="ctr">
                <a:lnSpc>
                  <a:spcPts val="2639"/>
                </a:lnSpc>
                <a:spcBef>
                  <a:spcPct val="0"/>
                </a:spcBef>
              </a:pPr>
              <a:r>
                <a:rPr lang="en-US" sz="2199" dirty="0">
                  <a:solidFill>
                    <a:srgbClr val="C00000"/>
                  </a:solidFill>
                  <a:latin typeface="Now Bold"/>
                </a:rPr>
                <a:t>Global Rank: 1st</a:t>
              </a:r>
            </a:p>
          </p:txBody>
        </p:sp>
        <p:sp>
          <p:nvSpPr>
            <p:cNvPr id="18" name="TextBox 17">
              <a:extLst>
                <a:ext uri="{FF2B5EF4-FFF2-40B4-BE49-F238E27FC236}">
                  <a16:creationId xmlns:a16="http://schemas.microsoft.com/office/drawing/2014/main" id="{8485E2ED-C97D-5981-93E0-1D3A9302654A}"/>
                </a:ext>
              </a:extLst>
            </p:cNvPr>
            <p:cNvSpPr txBox="1"/>
            <p:nvPr/>
          </p:nvSpPr>
          <p:spPr>
            <a:xfrm>
              <a:off x="1008647" y="1915778"/>
              <a:ext cx="1798240" cy="1015663"/>
            </a:xfrm>
            <a:prstGeom prst="rect">
              <a:avLst/>
            </a:prstGeom>
            <a:noFill/>
          </p:spPr>
          <p:txBody>
            <a:bodyPr wrap="square">
              <a:spAutoFit/>
            </a:bodyPr>
            <a:lstStyle/>
            <a:p>
              <a:r>
                <a:rPr lang="en-US" sz="6000" dirty="0">
                  <a:solidFill>
                    <a:srgbClr val="00CC99"/>
                  </a:solidFill>
                  <a:latin typeface="Now Bold"/>
                </a:rPr>
                <a:t>209</a:t>
              </a:r>
              <a:endParaRPr lang="en-GB" sz="6000" dirty="0">
                <a:solidFill>
                  <a:srgbClr val="00CC99"/>
                </a:solidFill>
              </a:endParaRPr>
            </a:p>
          </p:txBody>
        </p:sp>
      </p:grpSp>
      <p:sp>
        <p:nvSpPr>
          <p:cNvPr id="20" name="TextBox 19">
            <a:extLst>
              <a:ext uri="{FF2B5EF4-FFF2-40B4-BE49-F238E27FC236}">
                <a16:creationId xmlns:a16="http://schemas.microsoft.com/office/drawing/2014/main" id="{5F663390-7A08-C050-469B-5FDD2A33EBF7}"/>
              </a:ext>
            </a:extLst>
          </p:cNvPr>
          <p:cNvSpPr txBox="1"/>
          <p:nvPr/>
        </p:nvSpPr>
        <p:spPr>
          <a:xfrm>
            <a:off x="99020" y="4000500"/>
            <a:ext cx="2491780" cy="411651"/>
          </a:xfrm>
          <a:prstGeom prst="rect">
            <a:avLst/>
          </a:prstGeom>
          <a:noFill/>
        </p:spPr>
        <p:txBody>
          <a:bodyPr wrap="square">
            <a:spAutoFit/>
          </a:bodyPr>
          <a:lstStyle/>
          <a:p>
            <a:pPr algn="r">
              <a:lnSpc>
                <a:spcPts val="2639"/>
              </a:lnSpc>
              <a:spcBef>
                <a:spcPct val="0"/>
              </a:spcBef>
            </a:pPr>
            <a:r>
              <a:rPr lang="en-US" dirty="0">
                <a:solidFill>
                  <a:srgbClr val="000000"/>
                </a:solidFill>
                <a:latin typeface="Now Bold"/>
              </a:rPr>
              <a:t>MT</a:t>
            </a:r>
            <a:r>
              <a:rPr lang="en-US" sz="1800" dirty="0">
                <a:solidFill>
                  <a:srgbClr val="000000"/>
                </a:solidFill>
                <a:latin typeface="Now Bold"/>
              </a:rPr>
              <a:t> </a:t>
            </a:r>
          </a:p>
        </p:txBody>
      </p:sp>
      <p:grpSp>
        <p:nvGrpSpPr>
          <p:cNvPr id="25" name="Group 24">
            <a:extLst>
              <a:ext uri="{FF2B5EF4-FFF2-40B4-BE49-F238E27FC236}">
                <a16:creationId xmlns:a16="http://schemas.microsoft.com/office/drawing/2014/main" id="{EB72E441-7EF1-17E5-2534-060C566921A5}"/>
              </a:ext>
            </a:extLst>
          </p:cNvPr>
          <p:cNvGrpSpPr/>
          <p:nvPr/>
        </p:nvGrpSpPr>
        <p:grpSpPr>
          <a:xfrm>
            <a:off x="6172200" y="3238093"/>
            <a:ext cx="6318992" cy="1212482"/>
            <a:chOff x="6172200" y="2265109"/>
            <a:chExt cx="6318992" cy="1212482"/>
          </a:xfrm>
        </p:grpSpPr>
        <p:sp>
          <p:nvSpPr>
            <p:cNvPr id="5" name="TextBox 5"/>
            <p:cNvSpPr txBox="1"/>
            <p:nvPr/>
          </p:nvSpPr>
          <p:spPr>
            <a:xfrm>
              <a:off x="8817725" y="2297804"/>
              <a:ext cx="3673467" cy="1001493"/>
            </a:xfrm>
            <a:prstGeom prst="rect">
              <a:avLst/>
            </a:prstGeom>
          </p:spPr>
          <p:txBody>
            <a:bodyPr wrap="square" lIns="0" tIns="0" rIns="0" bIns="0" rtlCol="0" anchor="t">
              <a:spAutoFit/>
            </a:bodyPr>
            <a:lstStyle/>
            <a:p>
              <a:pPr>
                <a:lnSpc>
                  <a:spcPts val="2639"/>
                </a:lnSpc>
                <a:spcBef>
                  <a:spcPct val="0"/>
                </a:spcBef>
              </a:pPr>
              <a:r>
                <a:rPr lang="en-US" sz="2199" dirty="0">
                  <a:solidFill>
                    <a:srgbClr val="000000"/>
                  </a:solidFill>
                  <a:latin typeface="Now Bold"/>
                </a:rPr>
                <a:t>2021*</a:t>
              </a:r>
            </a:p>
            <a:p>
              <a:pPr>
                <a:lnSpc>
                  <a:spcPts val="2639"/>
                </a:lnSpc>
                <a:spcBef>
                  <a:spcPct val="0"/>
                </a:spcBef>
              </a:pPr>
              <a:r>
                <a:rPr lang="en-US" sz="2199" dirty="0">
                  <a:solidFill>
                    <a:srgbClr val="000000"/>
                  </a:solidFill>
                  <a:latin typeface="Now Bold"/>
                </a:rPr>
                <a:t>Indian Dairy Market</a:t>
              </a:r>
            </a:p>
            <a:p>
              <a:pPr>
                <a:lnSpc>
                  <a:spcPts val="2639"/>
                </a:lnSpc>
                <a:spcBef>
                  <a:spcPct val="0"/>
                </a:spcBef>
              </a:pPr>
              <a:r>
                <a:rPr lang="en-US" sz="2199" dirty="0">
                  <a:solidFill>
                    <a:srgbClr val="000000"/>
                  </a:solidFill>
                  <a:latin typeface="Now Bold"/>
                </a:rPr>
                <a:t>CAGR: 12%</a:t>
              </a:r>
            </a:p>
          </p:txBody>
        </p:sp>
        <p:sp>
          <p:nvSpPr>
            <p:cNvPr id="22" name="TextBox 21">
              <a:extLst>
                <a:ext uri="{FF2B5EF4-FFF2-40B4-BE49-F238E27FC236}">
                  <a16:creationId xmlns:a16="http://schemas.microsoft.com/office/drawing/2014/main" id="{C1554974-660B-31F8-C3C6-3E62A4E0DD84}"/>
                </a:ext>
              </a:extLst>
            </p:cNvPr>
            <p:cNvSpPr txBox="1"/>
            <p:nvPr/>
          </p:nvSpPr>
          <p:spPr>
            <a:xfrm>
              <a:off x="6778763" y="2265109"/>
              <a:ext cx="2073708" cy="1015663"/>
            </a:xfrm>
            <a:prstGeom prst="rect">
              <a:avLst/>
            </a:prstGeom>
            <a:noFill/>
          </p:spPr>
          <p:txBody>
            <a:bodyPr wrap="square">
              <a:spAutoFit/>
            </a:bodyPr>
            <a:lstStyle/>
            <a:p>
              <a:r>
                <a:rPr lang="en-US" sz="6000" dirty="0">
                  <a:solidFill>
                    <a:srgbClr val="00CC99"/>
                  </a:solidFill>
                  <a:latin typeface="Now Bold"/>
                </a:rPr>
                <a:t>145B</a:t>
              </a:r>
              <a:endParaRPr lang="en-GB" sz="6000" dirty="0">
                <a:solidFill>
                  <a:srgbClr val="00CC99"/>
                </a:solidFill>
              </a:endParaRPr>
            </a:p>
          </p:txBody>
        </p:sp>
        <p:sp>
          <p:nvSpPr>
            <p:cNvPr id="24" name="TextBox 23">
              <a:extLst>
                <a:ext uri="{FF2B5EF4-FFF2-40B4-BE49-F238E27FC236}">
                  <a16:creationId xmlns:a16="http://schemas.microsoft.com/office/drawing/2014/main" id="{D72884E1-EE89-408C-F476-9F983F1AD80B}"/>
                </a:ext>
              </a:extLst>
            </p:cNvPr>
            <p:cNvSpPr txBox="1"/>
            <p:nvPr/>
          </p:nvSpPr>
          <p:spPr>
            <a:xfrm>
              <a:off x="6172200" y="3065940"/>
              <a:ext cx="2491780" cy="411651"/>
            </a:xfrm>
            <a:prstGeom prst="rect">
              <a:avLst/>
            </a:prstGeom>
            <a:noFill/>
          </p:spPr>
          <p:txBody>
            <a:bodyPr wrap="square">
              <a:spAutoFit/>
            </a:bodyPr>
            <a:lstStyle/>
            <a:p>
              <a:pPr algn="r">
                <a:lnSpc>
                  <a:spcPts val="2639"/>
                </a:lnSpc>
                <a:spcBef>
                  <a:spcPct val="0"/>
                </a:spcBef>
              </a:pPr>
              <a:r>
                <a:rPr lang="en-GB" sz="1800" dirty="0">
                  <a:solidFill>
                    <a:srgbClr val="000000"/>
                  </a:solidFill>
                  <a:latin typeface="Now Bold"/>
                </a:rPr>
                <a:t>USD</a:t>
              </a:r>
              <a:endParaRPr lang="en-US" sz="1800" dirty="0">
                <a:solidFill>
                  <a:srgbClr val="000000"/>
                </a:solidFill>
                <a:latin typeface="Now Bold"/>
              </a:endParaRPr>
            </a:p>
          </p:txBody>
        </p:sp>
      </p:grpSp>
      <p:sp>
        <p:nvSpPr>
          <p:cNvPr id="26" name="TextBox 25">
            <a:extLst>
              <a:ext uri="{FF2B5EF4-FFF2-40B4-BE49-F238E27FC236}">
                <a16:creationId xmlns:a16="http://schemas.microsoft.com/office/drawing/2014/main" id="{1DEC7899-6333-4378-E1E8-4391B2E3ED81}"/>
              </a:ext>
            </a:extLst>
          </p:cNvPr>
          <p:cNvSpPr txBox="1"/>
          <p:nvPr/>
        </p:nvSpPr>
        <p:spPr>
          <a:xfrm>
            <a:off x="12050471" y="3197322"/>
            <a:ext cx="2654101" cy="1015663"/>
          </a:xfrm>
          <a:prstGeom prst="rect">
            <a:avLst/>
          </a:prstGeom>
          <a:noFill/>
        </p:spPr>
        <p:txBody>
          <a:bodyPr wrap="square">
            <a:spAutoFit/>
          </a:bodyPr>
          <a:lstStyle/>
          <a:p>
            <a:r>
              <a:rPr lang="en-US" sz="6000" dirty="0">
                <a:solidFill>
                  <a:srgbClr val="00CC99"/>
                </a:solidFill>
                <a:latin typeface="Now Bold"/>
              </a:rPr>
              <a:t>302M</a:t>
            </a:r>
            <a:endParaRPr lang="en-GB" sz="6000" dirty="0">
              <a:solidFill>
                <a:srgbClr val="00CC99"/>
              </a:solidFill>
            </a:endParaRPr>
          </a:p>
        </p:txBody>
      </p:sp>
      <p:sp>
        <p:nvSpPr>
          <p:cNvPr id="27" name="TextBox 26">
            <a:extLst>
              <a:ext uri="{FF2B5EF4-FFF2-40B4-BE49-F238E27FC236}">
                <a16:creationId xmlns:a16="http://schemas.microsoft.com/office/drawing/2014/main" id="{41E9E749-4181-A1AD-4DB8-9ADEEDBC1186}"/>
              </a:ext>
            </a:extLst>
          </p:cNvPr>
          <p:cNvSpPr txBox="1"/>
          <p:nvPr/>
        </p:nvSpPr>
        <p:spPr>
          <a:xfrm>
            <a:off x="12660979" y="4045645"/>
            <a:ext cx="2491780" cy="411651"/>
          </a:xfrm>
          <a:prstGeom prst="rect">
            <a:avLst/>
          </a:prstGeom>
          <a:noFill/>
        </p:spPr>
        <p:txBody>
          <a:bodyPr wrap="square">
            <a:spAutoFit/>
          </a:bodyPr>
          <a:lstStyle/>
          <a:p>
            <a:pPr algn="ctr">
              <a:lnSpc>
                <a:spcPts val="2639"/>
              </a:lnSpc>
              <a:spcBef>
                <a:spcPct val="0"/>
              </a:spcBef>
            </a:pPr>
            <a:r>
              <a:rPr lang="en-GB" dirty="0">
                <a:solidFill>
                  <a:srgbClr val="000000"/>
                </a:solidFill>
                <a:latin typeface="Now Bold"/>
              </a:rPr>
              <a:t>Heads</a:t>
            </a:r>
            <a:endParaRPr lang="en-US" sz="1800" dirty="0">
              <a:solidFill>
                <a:srgbClr val="000000"/>
              </a:solidFill>
              <a:latin typeface="Now Bold"/>
            </a:endParaRPr>
          </a:p>
        </p:txBody>
      </p:sp>
      <p:grpSp>
        <p:nvGrpSpPr>
          <p:cNvPr id="17" name="Group 16">
            <a:extLst>
              <a:ext uri="{FF2B5EF4-FFF2-40B4-BE49-F238E27FC236}">
                <a16:creationId xmlns:a16="http://schemas.microsoft.com/office/drawing/2014/main" id="{A95BD955-48C1-A4C8-F3C6-81CB0B7B94FA}"/>
              </a:ext>
            </a:extLst>
          </p:cNvPr>
          <p:cNvGrpSpPr/>
          <p:nvPr/>
        </p:nvGrpSpPr>
        <p:grpSpPr>
          <a:xfrm>
            <a:off x="855124" y="5829300"/>
            <a:ext cx="17799144" cy="1323982"/>
            <a:chOff x="855124" y="5829300"/>
            <a:chExt cx="17799144" cy="1323982"/>
          </a:xfrm>
        </p:grpSpPr>
        <p:sp>
          <p:nvSpPr>
            <p:cNvPr id="12" name="TextBox 12"/>
            <p:cNvSpPr txBox="1"/>
            <p:nvPr/>
          </p:nvSpPr>
          <p:spPr>
            <a:xfrm>
              <a:off x="14589871" y="5902185"/>
              <a:ext cx="4064397" cy="668068"/>
            </a:xfrm>
            <a:prstGeom prst="rect">
              <a:avLst/>
            </a:prstGeom>
          </p:spPr>
          <p:txBody>
            <a:bodyPr lIns="0" tIns="0" rIns="0" bIns="0" rtlCol="0" anchor="t">
              <a:spAutoFit/>
            </a:bodyPr>
            <a:lstStyle/>
            <a:p>
              <a:pPr>
                <a:lnSpc>
                  <a:spcPts val="2639"/>
                </a:lnSpc>
                <a:spcBef>
                  <a:spcPct val="0"/>
                </a:spcBef>
              </a:pPr>
              <a:r>
                <a:rPr lang="en-US" sz="2199" dirty="0">
                  <a:solidFill>
                    <a:srgbClr val="000000"/>
                  </a:solidFill>
                  <a:latin typeface="Now Bold"/>
                </a:rPr>
                <a:t>Per Capita Milk Consumption</a:t>
              </a:r>
            </a:p>
          </p:txBody>
        </p:sp>
        <p:sp>
          <p:nvSpPr>
            <p:cNvPr id="13" name="TextBox 13"/>
            <p:cNvSpPr txBox="1"/>
            <p:nvPr/>
          </p:nvSpPr>
          <p:spPr>
            <a:xfrm>
              <a:off x="14589871" y="6582167"/>
              <a:ext cx="2760181" cy="334643"/>
            </a:xfrm>
            <a:prstGeom prst="rect">
              <a:avLst/>
            </a:prstGeom>
          </p:spPr>
          <p:txBody>
            <a:bodyPr wrap="square" lIns="0" tIns="0" rIns="0" bIns="0" rtlCol="0" anchor="t">
              <a:spAutoFit/>
            </a:bodyPr>
            <a:lstStyle/>
            <a:p>
              <a:pPr>
                <a:lnSpc>
                  <a:spcPts val="2639"/>
                </a:lnSpc>
                <a:spcBef>
                  <a:spcPct val="0"/>
                </a:spcBef>
              </a:pPr>
              <a:r>
                <a:rPr lang="en-US" sz="2199" dirty="0">
                  <a:solidFill>
                    <a:srgbClr val="C00000"/>
                  </a:solidFill>
                  <a:latin typeface="Now Bold"/>
                </a:rPr>
                <a:t>Global Rank: 67th</a:t>
              </a:r>
            </a:p>
          </p:txBody>
        </p:sp>
        <p:grpSp>
          <p:nvGrpSpPr>
            <p:cNvPr id="30" name="Group 29">
              <a:extLst>
                <a:ext uri="{FF2B5EF4-FFF2-40B4-BE49-F238E27FC236}">
                  <a16:creationId xmlns:a16="http://schemas.microsoft.com/office/drawing/2014/main" id="{C0BDE689-A2A2-D582-8363-C2C11C2896E9}"/>
                </a:ext>
              </a:extLst>
            </p:cNvPr>
            <p:cNvGrpSpPr/>
            <p:nvPr/>
          </p:nvGrpSpPr>
          <p:grpSpPr>
            <a:xfrm>
              <a:off x="855124" y="5891782"/>
              <a:ext cx="4463596" cy="1239986"/>
              <a:chOff x="855124" y="6127832"/>
              <a:chExt cx="4463596" cy="1239986"/>
            </a:xfrm>
          </p:grpSpPr>
          <p:sp>
            <p:nvSpPr>
              <p:cNvPr id="8" name="TextBox 8"/>
              <p:cNvSpPr txBox="1"/>
              <p:nvPr/>
            </p:nvSpPr>
            <p:spPr>
              <a:xfrm>
                <a:off x="2826940" y="6201525"/>
                <a:ext cx="2491780" cy="666750"/>
              </a:xfrm>
              <a:prstGeom prst="rect">
                <a:avLst/>
              </a:prstGeom>
            </p:spPr>
            <p:txBody>
              <a:bodyPr wrap="square" lIns="0" tIns="0" rIns="0" bIns="0" rtlCol="0" anchor="t">
                <a:spAutoFit/>
              </a:bodyPr>
              <a:lstStyle/>
              <a:p>
                <a:pPr>
                  <a:lnSpc>
                    <a:spcPts val="2639"/>
                  </a:lnSpc>
                  <a:spcBef>
                    <a:spcPct val="0"/>
                  </a:spcBef>
                </a:pPr>
                <a:r>
                  <a:rPr lang="en-US" sz="2199" dirty="0">
                    <a:solidFill>
                      <a:srgbClr val="000000"/>
                    </a:solidFill>
                    <a:latin typeface="Now Bold"/>
                  </a:rPr>
                  <a:t>2021</a:t>
                </a:r>
              </a:p>
              <a:p>
                <a:pPr>
                  <a:lnSpc>
                    <a:spcPts val="2639"/>
                  </a:lnSpc>
                  <a:spcBef>
                    <a:spcPct val="0"/>
                  </a:spcBef>
                </a:pPr>
                <a:r>
                  <a:rPr lang="en-US" sz="2199" dirty="0">
                    <a:solidFill>
                      <a:srgbClr val="000000"/>
                    </a:solidFill>
                    <a:latin typeface="Now Bold"/>
                  </a:rPr>
                  <a:t>Dairy Imports</a:t>
                </a:r>
              </a:p>
            </p:txBody>
          </p:sp>
          <p:sp>
            <p:nvSpPr>
              <p:cNvPr id="9" name="TextBox 9"/>
              <p:cNvSpPr txBox="1"/>
              <p:nvPr/>
            </p:nvSpPr>
            <p:spPr>
              <a:xfrm>
                <a:off x="1823938" y="7048500"/>
                <a:ext cx="766862" cy="319318"/>
              </a:xfrm>
              <a:prstGeom prst="rect">
                <a:avLst/>
              </a:prstGeom>
            </p:spPr>
            <p:txBody>
              <a:bodyPr lIns="0" tIns="0" rIns="0" bIns="0" rtlCol="0" anchor="t">
                <a:spAutoFit/>
              </a:bodyPr>
              <a:lstStyle/>
              <a:p>
                <a:pPr algn="r">
                  <a:lnSpc>
                    <a:spcPts val="2639"/>
                  </a:lnSpc>
                  <a:spcBef>
                    <a:spcPct val="0"/>
                  </a:spcBef>
                </a:pPr>
                <a:r>
                  <a:rPr lang="en-US" dirty="0">
                    <a:solidFill>
                      <a:srgbClr val="000000"/>
                    </a:solidFill>
                    <a:latin typeface="Now Bold"/>
                  </a:rPr>
                  <a:t>USD</a:t>
                </a:r>
              </a:p>
            </p:txBody>
          </p:sp>
          <p:sp>
            <p:nvSpPr>
              <p:cNvPr id="28" name="TextBox 27">
                <a:extLst>
                  <a:ext uri="{FF2B5EF4-FFF2-40B4-BE49-F238E27FC236}">
                    <a16:creationId xmlns:a16="http://schemas.microsoft.com/office/drawing/2014/main" id="{E2FFE7E4-0C14-8AD4-8EF8-06D2AFA83070}"/>
                  </a:ext>
                </a:extLst>
              </p:cNvPr>
              <p:cNvSpPr txBox="1"/>
              <p:nvPr/>
            </p:nvSpPr>
            <p:spPr>
              <a:xfrm>
                <a:off x="855124" y="6127832"/>
                <a:ext cx="1971816" cy="1015663"/>
              </a:xfrm>
              <a:prstGeom prst="rect">
                <a:avLst/>
              </a:prstGeom>
              <a:noFill/>
            </p:spPr>
            <p:txBody>
              <a:bodyPr wrap="square">
                <a:spAutoFit/>
              </a:bodyPr>
              <a:lstStyle/>
              <a:p>
                <a:r>
                  <a:rPr lang="en-US" sz="6000" dirty="0">
                    <a:solidFill>
                      <a:srgbClr val="00CC99"/>
                    </a:solidFill>
                    <a:latin typeface="Now Bold"/>
                  </a:rPr>
                  <a:t>25M</a:t>
                </a:r>
                <a:endParaRPr lang="en-GB" sz="6000" dirty="0">
                  <a:solidFill>
                    <a:srgbClr val="00CC99"/>
                  </a:solidFill>
                </a:endParaRPr>
              </a:p>
            </p:txBody>
          </p:sp>
        </p:grpSp>
        <p:grpSp>
          <p:nvGrpSpPr>
            <p:cNvPr id="31" name="Group 30">
              <a:extLst>
                <a:ext uri="{FF2B5EF4-FFF2-40B4-BE49-F238E27FC236}">
                  <a16:creationId xmlns:a16="http://schemas.microsoft.com/office/drawing/2014/main" id="{D06984E1-EFC2-747F-E4C9-25C77508475E}"/>
                </a:ext>
              </a:extLst>
            </p:cNvPr>
            <p:cNvGrpSpPr/>
            <p:nvPr/>
          </p:nvGrpSpPr>
          <p:grpSpPr>
            <a:xfrm>
              <a:off x="6389715" y="5883913"/>
              <a:ext cx="5100368" cy="1248849"/>
              <a:chOff x="6389715" y="6119963"/>
              <a:chExt cx="5100368" cy="1248849"/>
            </a:xfrm>
          </p:grpSpPr>
          <p:sp>
            <p:nvSpPr>
              <p:cNvPr id="10" name="TextBox 10"/>
              <p:cNvSpPr txBox="1"/>
              <p:nvPr/>
            </p:nvSpPr>
            <p:spPr>
              <a:xfrm>
                <a:off x="8817725" y="6301904"/>
                <a:ext cx="2672358" cy="666750"/>
              </a:xfrm>
              <a:prstGeom prst="rect">
                <a:avLst/>
              </a:prstGeom>
            </p:spPr>
            <p:txBody>
              <a:bodyPr wrap="square" lIns="0" tIns="0" rIns="0" bIns="0" rtlCol="0" anchor="t">
                <a:spAutoFit/>
              </a:bodyPr>
              <a:lstStyle/>
              <a:p>
                <a:pPr>
                  <a:lnSpc>
                    <a:spcPts val="2639"/>
                  </a:lnSpc>
                  <a:spcBef>
                    <a:spcPct val="0"/>
                  </a:spcBef>
                </a:pPr>
                <a:r>
                  <a:rPr lang="en-US" sz="2199" dirty="0">
                    <a:solidFill>
                      <a:srgbClr val="000000"/>
                    </a:solidFill>
                    <a:latin typeface="Now Bold"/>
                  </a:rPr>
                  <a:t>2021</a:t>
                </a:r>
              </a:p>
              <a:p>
                <a:pPr>
                  <a:lnSpc>
                    <a:spcPts val="2639"/>
                  </a:lnSpc>
                  <a:spcBef>
                    <a:spcPct val="0"/>
                  </a:spcBef>
                </a:pPr>
                <a:r>
                  <a:rPr lang="en-US" sz="2199" dirty="0">
                    <a:solidFill>
                      <a:srgbClr val="000000"/>
                    </a:solidFill>
                    <a:latin typeface="Now Bold"/>
                  </a:rPr>
                  <a:t>Dairy Exports</a:t>
                </a:r>
              </a:p>
            </p:txBody>
          </p:sp>
          <p:sp>
            <p:nvSpPr>
              <p:cNvPr id="11" name="TextBox 11"/>
              <p:cNvSpPr txBox="1"/>
              <p:nvPr/>
            </p:nvSpPr>
            <p:spPr>
              <a:xfrm>
                <a:off x="7620000" y="7049494"/>
                <a:ext cx="944166" cy="319318"/>
              </a:xfrm>
              <a:prstGeom prst="rect">
                <a:avLst/>
              </a:prstGeom>
            </p:spPr>
            <p:txBody>
              <a:bodyPr lIns="0" tIns="0" rIns="0" bIns="0" rtlCol="0" anchor="t">
                <a:spAutoFit/>
              </a:bodyPr>
              <a:lstStyle/>
              <a:p>
                <a:pPr algn="r">
                  <a:lnSpc>
                    <a:spcPts val="2639"/>
                  </a:lnSpc>
                  <a:spcBef>
                    <a:spcPct val="0"/>
                  </a:spcBef>
                </a:pPr>
                <a:r>
                  <a:rPr lang="en-US" dirty="0">
                    <a:solidFill>
                      <a:srgbClr val="000000"/>
                    </a:solidFill>
                    <a:latin typeface="Now Bold"/>
                  </a:rPr>
                  <a:t>USD</a:t>
                </a:r>
              </a:p>
            </p:txBody>
          </p:sp>
          <p:sp>
            <p:nvSpPr>
              <p:cNvPr id="29" name="TextBox 28">
                <a:extLst>
                  <a:ext uri="{FF2B5EF4-FFF2-40B4-BE49-F238E27FC236}">
                    <a16:creationId xmlns:a16="http://schemas.microsoft.com/office/drawing/2014/main" id="{B4134EFC-4B9B-11B5-F055-99C07055826E}"/>
                  </a:ext>
                </a:extLst>
              </p:cNvPr>
              <p:cNvSpPr txBox="1"/>
              <p:nvPr/>
            </p:nvSpPr>
            <p:spPr>
              <a:xfrm>
                <a:off x="6389715" y="6119963"/>
                <a:ext cx="2428010" cy="1015663"/>
              </a:xfrm>
              <a:prstGeom prst="rect">
                <a:avLst/>
              </a:prstGeom>
              <a:noFill/>
            </p:spPr>
            <p:txBody>
              <a:bodyPr wrap="square">
                <a:spAutoFit/>
              </a:bodyPr>
              <a:lstStyle/>
              <a:p>
                <a:r>
                  <a:rPr lang="en-US" sz="6000" dirty="0">
                    <a:solidFill>
                      <a:srgbClr val="00CC99"/>
                    </a:solidFill>
                    <a:latin typeface="Now Bold"/>
                  </a:rPr>
                  <a:t>335M</a:t>
                </a:r>
                <a:endParaRPr lang="en-GB" sz="6000" dirty="0">
                  <a:solidFill>
                    <a:srgbClr val="00CC99"/>
                  </a:solidFill>
                </a:endParaRPr>
              </a:p>
            </p:txBody>
          </p:sp>
        </p:grpSp>
        <p:sp>
          <p:nvSpPr>
            <p:cNvPr id="32" name="TextBox 31">
              <a:extLst>
                <a:ext uri="{FF2B5EF4-FFF2-40B4-BE49-F238E27FC236}">
                  <a16:creationId xmlns:a16="http://schemas.microsoft.com/office/drawing/2014/main" id="{35A30DD5-C399-3198-45A8-A89B8A93F9B8}"/>
                </a:ext>
              </a:extLst>
            </p:cNvPr>
            <p:cNvSpPr txBox="1"/>
            <p:nvPr/>
          </p:nvSpPr>
          <p:spPr>
            <a:xfrm>
              <a:off x="12842480" y="5829300"/>
              <a:ext cx="1798240" cy="1015663"/>
            </a:xfrm>
            <a:prstGeom prst="rect">
              <a:avLst/>
            </a:prstGeom>
            <a:noFill/>
          </p:spPr>
          <p:txBody>
            <a:bodyPr wrap="square">
              <a:spAutoFit/>
            </a:bodyPr>
            <a:lstStyle/>
            <a:p>
              <a:r>
                <a:rPr lang="en-US" sz="6000" dirty="0">
                  <a:solidFill>
                    <a:srgbClr val="00CC99"/>
                  </a:solidFill>
                  <a:latin typeface="Now Bold"/>
                </a:rPr>
                <a:t>106</a:t>
              </a:r>
              <a:endParaRPr lang="en-GB" sz="6000" dirty="0">
                <a:solidFill>
                  <a:srgbClr val="00CC99"/>
                </a:solidFill>
              </a:endParaRPr>
            </a:p>
          </p:txBody>
        </p:sp>
        <p:sp>
          <p:nvSpPr>
            <p:cNvPr id="34" name="TextBox 33">
              <a:extLst>
                <a:ext uri="{FF2B5EF4-FFF2-40B4-BE49-F238E27FC236}">
                  <a16:creationId xmlns:a16="http://schemas.microsoft.com/office/drawing/2014/main" id="{E73DF34E-5351-E55D-11F1-30E9D0F76451}"/>
                </a:ext>
              </a:extLst>
            </p:cNvPr>
            <p:cNvSpPr txBox="1"/>
            <p:nvPr/>
          </p:nvSpPr>
          <p:spPr>
            <a:xfrm>
              <a:off x="12626881" y="6741631"/>
              <a:ext cx="1709431" cy="411651"/>
            </a:xfrm>
            <a:prstGeom prst="rect">
              <a:avLst/>
            </a:prstGeom>
            <a:noFill/>
          </p:spPr>
          <p:txBody>
            <a:bodyPr wrap="square">
              <a:spAutoFit/>
            </a:bodyPr>
            <a:lstStyle/>
            <a:p>
              <a:pPr algn="r">
                <a:lnSpc>
                  <a:spcPts val="2639"/>
                </a:lnSpc>
                <a:spcBef>
                  <a:spcPct val="0"/>
                </a:spcBef>
              </a:pPr>
              <a:r>
                <a:rPr lang="en-US" sz="1800" dirty="0">
                  <a:solidFill>
                    <a:srgbClr val="000000"/>
                  </a:solidFill>
                  <a:latin typeface="Now Bold"/>
                </a:rPr>
                <a:t>106 kg/year</a:t>
              </a:r>
            </a:p>
          </p:txBody>
        </p:sp>
      </p:grpSp>
      <p:grpSp>
        <p:nvGrpSpPr>
          <p:cNvPr id="38" name="Group 37">
            <a:extLst>
              <a:ext uri="{FF2B5EF4-FFF2-40B4-BE49-F238E27FC236}">
                <a16:creationId xmlns:a16="http://schemas.microsoft.com/office/drawing/2014/main" id="{127E29B0-F87D-A77D-B35E-4A4E300D4E99}"/>
              </a:ext>
            </a:extLst>
          </p:cNvPr>
          <p:cNvGrpSpPr/>
          <p:nvPr/>
        </p:nvGrpSpPr>
        <p:grpSpPr>
          <a:xfrm>
            <a:off x="12354230" y="8301663"/>
            <a:ext cx="5933770" cy="1247564"/>
            <a:chOff x="6629400" y="8414194"/>
            <a:chExt cx="5933770" cy="1247564"/>
          </a:xfrm>
        </p:grpSpPr>
        <p:sp>
          <p:nvSpPr>
            <p:cNvPr id="14" name="TextBox 14"/>
            <p:cNvSpPr txBox="1"/>
            <p:nvPr/>
          </p:nvSpPr>
          <p:spPr>
            <a:xfrm>
              <a:off x="8889703" y="8609232"/>
              <a:ext cx="3673467" cy="334643"/>
            </a:xfrm>
            <a:prstGeom prst="rect">
              <a:avLst/>
            </a:prstGeom>
          </p:spPr>
          <p:txBody>
            <a:bodyPr wrap="square" lIns="0" tIns="0" rIns="0" bIns="0" rtlCol="0" anchor="t">
              <a:spAutoFit/>
            </a:bodyPr>
            <a:lstStyle/>
            <a:p>
              <a:pPr>
                <a:lnSpc>
                  <a:spcPts val="2639"/>
                </a:lnSpc>
                <a:spcBef>
                  <a:spcPct val="0"/>
                </a:spcBef>
              </a:pPr>
              <a:r>
                <a:rPr lang="en-US" sz="2199" dirty="0">
                  <a:solidFill>
                    <a:srgbClr val="000000"/>
                  </a:solidFill>
                  <a:latin typeface="Now Bold"/>
                </a:rPr>
                <a:t>Per Animal Yield</a:t>
              </a:r>
            </a:p>
          </p:txBody>
        </p:sp>
        <p:sp>
          <p:nvSpPr>
            <p:cNvPr id="15" name="TextBox 15"/>
            <p:cNvSpPr txBox="1"/>
            <p:nvPr/>
          </p:nvSpPr>
          <p:spPr>
            <a:xfrm>
              <a:off x="8663980" y="9263170"/>
              <a:ext cx="2826103" cy="334643"/>
            </a:xfrm>
            <a:prstGeom prst="rect">
              <a:avLst/>
            </a:prstGeom>
          </p:spPr>
          <p:txBody>
            <a:bodyPr wrap="square" lIns="0" tIns="0" rIns="0" bIns="0" rtlCol="0" anchor="t">
              <a:spAutoFit/>
            </a:bodyPr>
            <a:lstStyle/>
            <a:p>
              <a:pPr algn="ctr">
                <a:lnSpc>
                  <a:spcPts val="2639"/>
                </a:lnSpc>
                <a:spcBef>
                  <a:spcPct val="0"/>
                </a:spcBef>
              </a:pPr>
              <a:r>
                <a:rPr lang="en-US" sz="2199" dirty="0">
                  <a:solidFill>
                    <a:srgbClr val="00CC99"/>
                  </a:solidFill>
                  <a:latin typeface="Now Bold"/>
                </a:rPr>
                <a:t>Global Rank: 93rd</a:t>
              </a:r>
            </a:p>
          </p:txBody>
        </p:sp>
        <p:sp>
          <p:nvSpPr>
            <p:cNvPr id="35" name="TextBox 34">
              <a:extLst>
                <a:ext uri="{FF2B5EF4-FFF2-40B4-BE49-F238E27FC236}">
                  <a16:creationId xmlns:a16="http://schemas.microsoft.com/office/drawing/2014/main" id="{F1CDC273-0C45-31DE-AAE4-78A808F85AEF}"/>
                </a:ext>
              </a:extLst>
            </p:cNvPr>
            <p:cNvSpPr txBox="1"/>
            <p:nvPr/>
          </p:nvSpPr>
          <p:spPr>
            <a:xfrm>
              <a:off x="6629400" y="8414194"/>
              <a:ext cx="2291440" cy="1015663"/>
            </a:xfrm>
            <a:prstGeom prst="rect">
              <a:avLst/>
            </a:prstGeom>
            <a:noFill/>
          </p:spPr>
          <p:txBody>
            <a:bodyPr wrap="square">
              <a:spAutoFit/>
            </a:bodyPr>
            <a:lstStyle/>
            <a:p>
              <a:r>
                <a:rPr lang="en-US" sz="6000" dirty="0">
                  <a:solidFill>
                    <a:srgbClr val="00CC99"/>
                  </a:solidFill>
                  <a:latin typeface="Now Bold"/>
                </a:rPr>
                <a:t>2400</a:t>
              </a:r>
              <a:endParaRPr lang="en-GB" sz="6000" dirty="0">
                <a:solidFill>
                  <a:srgbClr val="00CC99"/>
                </a:solidFill>
              </a:endParaRPr>
            </a:p>
          </p:txBody>
        </p:sp>
        <p:sp>
          <p:nvSpPr>
            <p:cNvPr id="37" name="TextBox 36">
              <a:extLst>
                <a:ext uri="{FF2B5EF4-FFF2-40B4-BE49-F238E27FC236}">
                  <a16:creationId xmlns:a16="http://schemas.microsoft.com/office/drawing/2014/main" id="{FB666533-3DC2-3625-2EFE-3EE8AE2A160E}"/>
                </a:ext>
              </a:extLst>
            </p:cNvPr>
            <p:cNvSpPr txBox="1"/>
            <p:nvPr/>
          </p:nvSpPr>
          <p:spPr>
            <a:xfrm>
              <a:off x="7435375" y="9292426"/>
              <a:ext cx="1382350" cy="369332"/>
            </a:xfrm>
            <a:prstGeom prst="rect">
              <a:avLst/>
            </a:prstGeom>
            <a:noFill/>
          </p:spPr>
          <p:txBody>
            <a:bodyPr wrap="square">
              <a:spAutoFit/>
            </a:bodyPr>
            <a:lstStyle/>
            <a:p>
              <a:r>
                <a:rPr lang="en-US" sz="1800" dirty="0">
                  <a:solidFill>
                    <a:srgbClr val="000000"/>
                  </a:solidFill>
                  <a:latin typeface="Now Bold"/>
                </a:rPr>
                <a:t> </a:t>
              </a:r>
              <a:r>
                <a:rPr lang="en-US" dirty="0">
                  <a:solidFill>
                    <a:srgbClr val="000000"/>
                  </a:solidFill>
                  <a:latin typeface="Now Bold"/>
                </a:rPr>
                <a:t>KG/Year</a:t>
              </a:r>
              <a:endParaRPr lang="en-GB"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5404" b="47259"/>
          <a:stretch>
            <a:fillRect/>
          </a:stretch>
        </p:blipFill>
        <p:spPr>
          <a:xfrm>
            <a:off x="0" y="0"/>
            <a:ext cx="18288000" cy="10287000"/>
          </a:xfrm>
          <a:prstGeom prst="rect">
            <a:avLst/>
          </a:prstGeom>
        </p:spPr>
      </p:pic>
      <p:sp>
        <p:nvSpPr>
          <p:cNvPr id="3" name="TextBox 3"/>
          <p:cNvSpPr txBox="1"/>
          <p:nvPr/>
        </p:nvSpPr>
        <p:spPr>
          <a:xfrm>
            <a:off x="1028700" y="4907408"/>
            <a:ext cx="10387153" cy="1666875"/>
          </a:xfrm>
          <a:prstGeom prst="rect">
            <a:avLst/>
          </a:prstGeom>
        </p:spPr>
        <p:txBody>
          <a:bodyPr lIns="0" tIns="0" rIns="0" bIns="0" rtlCol="0" anchor="t">
            <a:spAutoFit/>
          </a:bodyPr>
          <a:lstStyle/>
          <a:p>
            <a:pPr>
              <a:lnSpc>
                <a:spcPts val="13200"/>
              </a:lnSpc>
            </a:pPr>
            <a:r>
              <a:rPr lang="en-US" sz="11000">
                <a:solidFill>
                  <a:srgbClr val="FFFFFF"/>
                </a:solidFill>
                <a:latin typeface="Now"/>
              </a:rPr>
              <a:t>Overview</a:t>
            </a:r>
          </a:p>
        </p:txBody>
      </p:sp>
      <p:grpSp>
        <p:nvGrpSpPr>
          <p:cNvPr id="4" name="Group 4"/>
          <p:cNvGrpSpPr/>
          <p:nvPr/>
        </p:nvGrpSpPr>
        <p:grpSpPr>
          <a:xfrm>
            <a:off x="1028700" y="3703192"/>
            <a:ext cx="2605846" cy="719932"/>
            <a:chOff x="0" y="0"/>
            <a:chExt cx="3474461" cy="959910"/>
          </a:xfrm>
        </p:grpSpPr>
        <p:sp>
          <p:nvSpPr>
            <p:cNvPr id="5" name="AutoShape 5"/>
            <p:cNvSpPr/>
            <p:nvPr/>
          </p:nvSpPr>
          <p:spPr>
            <a:xfrm>
              <a:off x="0" y="0"/>
              <a:ext cx="3474461" cy="959910"/>
            </a:xfrm>
            <a:prstGeom prst="rect">
              <a:avLst/>
            </a:prstGeom>
            <a:solidFill>
              <a:srgbClr val="EB3A1B"/>
            </a:solidFill>
          </p:spPr>
        </p:sp>
        <p:sp>
          <p:nvSpPr>
            <p:cNvPr id="6" name="TextBox 6"/>
            <p:cNvSpPr txBox="1"/>
            <p:nvPr/>
          </p:nvSpPr>
          <p:spPr>
            <a:xfrm>
              <a:off x="469438" y="156105"/>
              <a:ext cx="2535586" cy="647700"/>
            </a:xfrm>
            <a:prstGeom prst="rect">
              <a:avLst/>
            </a:prstGeom>
          </p:spPr>
          <p:txBody>
            <a:bodyPr lIns="0" tIns="0" rIns="0" bIns="0" rtlCol="0" anchor="t">
              <a:spAutoFit/>
            </a:bodyPr>
            <a:lstStyle/>
            <a:p>
              <a:pPr algn="ctr">
                <a:lnSpc>
                  <a:spcPts val="3840"/>
                </a:lnSpc>
              </a:pPr>
              <a:r>
                <a:rPr lang="en-US" sz="3200">
                  <a:solidFill>
                    <a:srgbClr val="FFFFFF"/>
                  </a:solidFill>
                  <a:latin typeface="Now"/>
                </a:rPr>
                <a:t>Part 1:</a:t>
              </a:r>
            </a:p>
          </p:txBody>
        </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686149"/>
            <a:ext cx="499979" cy="509238"/>
          </a:xfrm>
          <a:prstGeom prst="rect">
            <a:avLst/>
          </a:prstGeom>
        </p:spPr>
      </p:pic>
      <p:sp>
        <p:nvSpPr>
          <p:cNvPr id="9" name="TextBox 9"/>
          <p:cNvSpPr txBox="1"/>
          <p:nvPr/>
        </p:nvSpPr>
        <p:spPr>
          <a:xfrm>
            <a:off x="1865404" y="774081"/>
            <a:ext cx="3538284" cy="333375"/>
          </a:xfrm>
          <a:prstGeom prst="rect">
            <a:avLst/>
          </a:prstGeom>
        </p:spPr>
        <p:txBody>
          <a:bodyPr lIns="0" tIns="0" rIns="0" bIns="0" rtlCol="0" anchor="t">
            <a:spAutoFit/>
          </a:bodyPr>
          <a:lstStyle/>
          <a:p>
            <a:pPr>
              <a:lnSpc>
                <a:spcPts val="2640"/>
              </a:lnSpc>
            </a:pPr>
            <a:r>
              <a:rPr lang="en-US" sz="2200">
                <a:solidFill>
                  <a:srgbClr val="FFFFFF"/>
                </a:solidFill>
                <a:latin typeface="Now Bold"/>
              </a:rPr>
              <a:t>Organization Name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the cow is considered holy in Hinduism">
            <a:extLst>
              <a:ext uri="{FF2B5EF4-FFF2-40B4-BE49-F238E27FC236}">
                <a16:creationId xmlns:a16="http://schemas.microsoft.com/office/drawing/2014/main" id="{6F51E7ED-5B74-7BB9-FDB6-6F3BCCADF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563" y="2038635"/>
            <a:ext cx="8529637" cy="3819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p:cNvSpPr txBox="1"/>
          <p:nvPr/>
        </p:nvSpPr>
        <p:spPr>
          <a:xfrm>
            <a:off x="839918" y="343580"/>
            <a:ext cx="5865682" cy="1054135"/>
          </a:xfrm>
          <a:prstGeom prst="rect">
            <a:avLst/>
          </a:prstGeom>
          <a:noFill/>
        </p:spPr>
        <p:txBody>
          <a:bodyPr wrap="square">
            <a:spAutoFit/>
          </a:bodyPr>
          <a:lstStyle>
            <a:defPPr>
              <a:defRPr lang="en-US"/>
            </a:defPPr>
            <a:lvl1pPr>
              <a:lnSpc>
                <a:spcPts val="8400"/>
              </a:lnSpc>
              <a:defRPr sz="2500">
                <a:solidFill>
                  <a:srgbClr val="000000"/>
                </a:solidFill>
                <a:latin typeface="Now"/>
              </a:defRPr>
            </a:lvl1pPr>
          </a:lstStyle>
          <a:p>
            <a:r>
              <a:rPr lang="en-US" sz="4000" dirty="0">
                <a:solidFill>
                  <a:srgbClr val="C00000"/>
                </a:solidFill>
                <a:latin typeface=" Now bold"/>
              </a:rPr>
              <a:t>Milk is Culture</a:t>
            </a:r>
          </a:p>
        </p:txBody>
      </p:sp>
      <p:sp>
        <p:nvSpPr>
          <p:cNvPr id="4" name="TextBox 4"/>
          <p:cNvSpPr txBox="1"/>
          <p:nvPr/>
        </p:nvSpPr>
        <p:spPr>
          <a:xfrm>
            <a:off x="667623" y="1831304"/>
            <a:ext cx="13104682" cy="334643"/>
          </a:xfrm>
          <a:prstGeom prst="rect">
            <a:avLst/>
          </a:prstGeom>
        </p:spPr>
        <p:txBody>
          <a:bodyPr wrap="square" lIns="0" tIns="0" rIns="0" bIns="0" rtlCol="0" anchor="t">
            <a:spAutoFit/>
          </a:bodyPr>
          <a:lstStyle/>
          <a:p>
            <a:pPr algn="ctr">
              <a:lnSpc>
                <a:spcPts val="2639"/>
              </a:lnSpc>
              <a:spcBef>
                <a:spcPct val="0"/>
              </a:spcBef>
            </a:pPr>
            <a:r>
              <a:rPr lang="en-US" sz="2199" dirty="0">
                <a:solidFill>
                  <a:srgbClr val="000000"/>
                </a:solidFill>
                <a:latin typeface="Now" panose="020B0604020202020204" charset="0"/>
              </a:rPr>
              <a:t>Cattle have strong cultural signiﬁcance and milk is a key  source for India’s nutritional security</a:t>
            </a:r>
          </a:p>
        </p:txBody>
      </p:sp>
      <p:sp>
        <p:nvSpPr>
          <p:cNvPr id="5" name="TextBox 5"/>
          <p:cNvSpPr txBox="1"/>
          <p:nvPr/>
        </p:nvSpPr>
        <p:spPr>
          <a:xfrm>
            <a:off x="1028700" y="3837207"/>
            <a:ext cx="4076700" cy="1001493"/>
          </a:xfrm>
          <a:prstGeom prst="rect">
            <a:avLst/>
          </a:prstGeom>
        </p:spPr>
        <p:txBody>
          <a:bodyPr wrap="square" lIns="0" tIns="0" rIns="0" bIns="0" rtlCol="0" anchor="t">
            <a:spAutoFit/>
          </a:bodyPr>
          <a:lstStyle/>
          <a:p>
            <a:pPr algn="ctr">
              <a:lnSpc>
                <a:spcPts val="2639"/>
              </a:lnSpc>
              <a:spcBef>
                <a:spcPct val="0"/>
              </a:spcBef>
            </a:pPr>
            <a:endParaRPr dirty="0"/>
          </a:p>
          <a:p>
            <a:pPr algn="ctr">
              <a:lnSpc>
                <a:spcPts val="2639"/>
              </a:lnSpc>
              <a:spcBef>
                <a:spcPct val="0"/>
              </a:spcBef>
            </a:pPr>
            <a:r>
              <a:rPr lang="en-US" sz="6000" dirty="0">
                <a:solidFill>
                  <a:srgbClr val="00CC99"/>
                </a:solidFill>
                <a:latin typeface="Now Bold"/>
              </a:rPr>
              <a:t>40%</a:t>
            </a:r>
          </a:p>
          <a:p>
            <a:pPr algn="ctr">
              <a:lnSpc>
                <a:spcPts val="2639"/>
              </a:lnSpc>
              <a:spcBef>
                <a:spcPct val="0"/>
              </a:spcBef>
            </a:pPr>
            <a:r>
              <a:rPr lang="en-US" sz="2199" dirty="0">
                <a:solidFill>
                  <a:srgbClr val="000000"/>
                </a:solidFill>
                <a:latin typeface="Now Bold"/>
              </a:rPr>
              <a:t>Adhere to a vegetarian diet</a:t>
            </a:r>
          </a:p>
        </p:txBody>
      </p:sp>
      <p:sp>
        <p:nvSpPr>
          <p:cNvPr id="6" name="TextBox 6"/>
          <p:cNvSpPr txBox="1"/>
          <p:nvPr/>
        </p:nvSpPr>
        <p:spPr>
          <a:xfrm>
            <a:off x="695697" y="6310314"/>
            <a:ext cx="4742706" cy="1334917"/>
          </a:xfrm>
          <a:prstGeom prst="rect">
            <a:avLst/>
          </a:prstGeom>
        </p:spPr>
        <p:txBody>
          <a:bodyPr wrap="square" lIns="0" tIns="0" rIns="0" bIns="0" rtlCol="0" anchor="t">
            <a:spAutoFit/>
          </a:bodyPr>
          <a:lstStyle/>
          <a:p>
            <a:pPr algn="ctr">
              <a:lnSpc>
                <a:spcPts val="2639"/>
              </a:lnSpc>
              <a:spcBef>
                <a:spcPct val="0"/>
              </a:spcBef>
            </a:pPr>
            <a:endParaRPr dirty="0">
              <a:solidFill>
                <a:srgbClr val="00CC99"/>
              </a:solidFill>
            </a:endParaRPr>
          </a:p>
          <a:p>
            <a:pPr algn="ctr">
              <a:lnSpc>
                <a:spcPts val="2639"/>
              </a:lnSpc>
              <a:spcBef>
                <a:spcPct val="0"/>
              </a:spcBef>
            </a:pPr>
            <a:r>
              <a:rPr lang="en-US" sz="6000" dirty="0">
                <a:solidFill>
                  <a:srgbClr val="00CC99"/>
                </a:solidFill>
                <a:latin typeface="Now Bold"/>
              </a:rPr>
              <a:t>82%</a:t>
            </a:r>
          </a:p>
          <a:p>
            <a:pPr algn="ctr">
              <a:lnSpc>
                <a:spcPts val="2639"/>
              </a:lnSpc>
              <a:spcBef>
                <a:spcPct val="0"/>
              </a:spcBef>
            </a:pPr>
            <a:r>
              <a:rPr lang="en-US" sz="2199" dirty="0">
                <a:solidFill>
                  <a:srgbClr val="000000"/>
                </a:solidFill>
                <a:latin typeface="Now Bold"/>
              </a:rPr>
              <a:t>of Indian population practice Hinduism</a:t>
            </a:r>
          </a:p>
        </p:txBody>
      </p:sp>
      <p:sp>
        <p:nvSpPr>
          <p:cNvPr id="8" name="TextBox 8"/>
          <p:cNvSpPr txBox="1"/>
          <p:nvPr/>
        </p:nvSpPr>
        <p:spPr>
          <a:xfrm>
            <a:off x="7239000" y="6328717"/>
            <a:ext cx="10512164" cy="2633028"/>
          </a:xfrm>
          <a:prstGeom prst="rect">
            <a:avLst/>
          </a:prstGeom>
        </p:spPr>
        <p:txBody>
          <a:bodyPr lIns="0" tIns="0" rIns="0" bIns="0" rtlCol="0" anchor="t">
            <a:spAutoFit/>
          </a:bodyPr>
          <a:lstStyle/>
          <a:p>
            <a:pPr>
              <a:lnSpc>
                <a:spcPts val="2639"/>
              </a:lnSpc>
              <a:spcBef>
                <a:spcPct val="0"/>
              </a:spcBef>
            </a:pPr>
            <a:r>
              <a:rPr lang="en-US" sz="1600" dirty="0">
                <a:solidFill>
                  <a:srgbClr val="000000"/>
                </a:solidFill>
                <a:latin typeface="Gill Sans MT" panose="020B0502020104020203" pitchFamily="34" charset="0"/>
              </a:rPr>
              <a:t>India has an ancient tradition of keeping cattle and producing milk, with many references in ancient Indian manuscripts and literature. Around 1000  BCE,  agriculture spread across India. Cows were domesticated to produce bullocks, which were used for ploughing farms. Milk was mainly given to calves and only used for human consumption in the higher-yielding northwest.</a:t>
            </a:r>
          </a:p>
          <a:p>
            <a:pPr algn="ctr">
              <a:lnSpc>
                <a:spcPts val="2639"/>
              </a:lnSpc>
              <a:spcBef>
                <a:spcPct val="0"/>
              </a:spcBef>
            </a:pPr>
            <a:endParaRPr lang="en-US" sz="1600" dirty="0">
              <a:solidFill>
                <a:srgbClr val="000000"/>
              </a:solidFill>
              <a:latin typeface="Gill Sans MT" panose="020B0502020104020203" pitchFamily="34" charset="0"/>
            </a:endParaRPr>
          </a:p>
          <a:p>
            <a:pPr>
              <a:lnSpc>
                <a:spcPts val="2639"/>
              </a:lnSpc>
              <a:spcBef>
                <a:spcPct val="0"/>
              </a:spcBef>
            </a:pPr>
            <a:r>
              <a:rPr lang="en-US" sz="1600" dirty="0">
                <a:solidFill>
                  <a:srgbClr val="000000"/>
                </a:solidFill>
                <a:latin typeface="Gill Sans MT" panose="020B0502020104020203" pitchFamily="34" charset="0"/>
              </a:rPr>
              <a:t> In India, cow slaughtering is banned in many states, and beef consumption is limited to the northeast and southern states. Asa </a:t>
            </a:r>
          </a:p>
          <a:p>
            <a:pPr>
              <a:lnSpc>
                <a:spcPts val="2639"/>
              </a:lnSpc>
              <a:spcBef>
                <a:spcPct val="0"/>
              </a:spcBef>
            </a:pPr>
            <a:r>
              <a:rPr lang="en-US" sz="1600" dirty="0">
                <a:solidFill>
                  <a:srgbClr val="000000"/>
                </a:solidFill>
                <a:latin typeface="Gill Sans MT" panose="020B0502020104020203" pitchFamily="34" charset="0"/>
              </a:rPr>
              <a:t>result India is the world's largest exporter of buffalo meat, largely to SE Asia and the  Middle East. Major production areas are  Uttar  Pradesh, Andhra Pradesh, Maharashtra and Punjab. Increased use of farm machinery has reduced the utility of male </a:t>
            </a:r>
          </a:p>
          <a:p>
            <a:pPr algn="ctr">
              <a:lnSpc>
                <a:spcPts val="2639"/>
              </a:lnSpc>
              <a:spcBef>
                <a:spcPct val="0"/>
              </a:spcBef>
            </a:pPr>
            <a:r>
              <a:rPr lang="en-US" sz="1600" dirty="0">
                <a:solidFill>
                  <a:srgbClr val="000000"/>
                </a:solidFill>
                <a:latin typeface="Gill Sans MT" panose="020B0502020104020203" pitchFamily="34" charset="0"/>
              </a:rPr>
              <a:t>calves as animal farm </a:t>
            </a:r>
            <a:r>
              <a:rPr lang="en-US" sz="1600" dirty="0" err="1">
                <a:solidFill>
                  <a:srgbClr val="000000"/>
                </a:solidFill>
                <a:latin typeface="Gill Sans MT" panose="020B0502020104020203" pitchFamily="34" charset="0"/>
              </a:rPr>
              <a:t>labour</a:t>
            </a:r>
            <a:r>
              <a:rPr lang="en-US" sz="1600" dirty="0">
                <a:solidFill>
                  <a:srgbClr val="000000"/>
                </a:solidFill>
                <a:latin typeface="Gill Sans MT" panose="020B0502020104020203" pitchFamily="34" charset="0"/>
              </a:rPr>
              <a:t> is disappearing.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8197061" y="2180336"/>
            <a:ext cx="9328937" cy="652743"/>
          </a:xfrm>
          <a:prstGeom prst="rect">
            <a:avLst/>
          </a:prstGeom>
        </p:spPr>
        <p:txBody>
          <a:bodyPr wrap="square" lIns="0" tIns="0" rIns="0" bIns="0" rtlCol="0" anchor="t">
            <a:spAutoFit/>
          </a:bodyPr>
          <a:lstStyle/>
          <a:p>
            <a:pPr>
              <a:lnSpc>
                <a:spcPts val="2639"/>
              </a:lnSpc>
              <a:spcBef>
                <a:spcPct val="0"/>
              </a:spcBef>
            </a:pPr>
            <a:r>
              <a:rPr lang="en-US" sz="1600" dirty="0">
                <a:solidFill>
                  <a:srgbClr val="000000"/>
                </a:solidFill>
                <a:latin typeface="Now" panose="020B0604020202020204" charset="0"/>
              </a:rPr>
              <a:t>India is the  largest milk producer in the  world, producing 209 million </a:t>
            </a:r>
            <a:r>
              <a:rPr lang="en-US" sz="1600" dirty="0" err="1">
                <a:solidFill>
                  <a:srgbClr val="000000"/>
                </a:solidFill>
                <a:latin typeface="Now" panose="020B0604020202020204" charset="0"/>
              </a:rPr>
              <a:t>tonnes</a:t>
            </a:r>
            <a:r>
              <a:rPr lang="en-US" sz="1600" dirty="0">
                <a:solidFill>
                  <a:srgbClr val="000000"/>
                </a:solidFill>
                <a:latin typeface="Now" panose="020B0604020202020204" charset="0"/>
              </a:rPr>
              <a:t> or </a:t>
            </a:r>
            <a:r>
              <a:rPr lang="en-US" sz="1600" dirty="0">
                <a:solidFill>
                  <a:srgbClr val="00CC99"/>
                </a:solidFill>
                <a:latin typeface="Now" panose="020B0604020202020204" charset="0"/>
              </a:rPr>
              <a:t>22% of the world’s annual milk production</a:t>
            </a:r>
          </a:p>
        </p:txBody>
      </p:sp>
      <p:sp>
        <p:nvSpPr>
          <p:cNvPr id="9" name="TextBox 9"/>
          <p:cNvSpPr txBox="1"/>
          <p:nvPr/>
        </p:nvSpPr>
        <p:spPr>
          <a:xfrm>
            <a:off x="8234664" y="3567634"/>
            <a:ext cx="9291335" cy="977447"/>
          </a:xfrm>
          <a:prstGeom prst="rect">
            <a:avLst/>
          </a:prstGeom>
        </p:spPr>
        <p:txBody>
          <a:bodyPr wrap="square" lIns="0" tIns="0" rIns="0" bIns="0" rtlCol="0" anchor="t">
            <a:spAutoFit/>
          </a:bodyPr>
          <a:lstStyle/>
          <a:p>
            <a:pPr>
              <a:lnSpc>
                <a:spcPts val="2639"/>
              </a:lnSpc>
              <a:spcBef>
                <a:spcPct val="0"/>
              </a:spcBef>
            </a:pPr>
            <a:r>
              <a:rPr lang="en-US" sz="1600" dirty="0">
                <a:solidFill>
                  <a:srgbClr val="000000"/>
                </a:solidFill>
                <a:latin typeface="Now" panose="020B0604020202020204" charset="0"/>
              </a:rPr>
              <a:t>Its dairy industry is worth more than 9,168 billion Rupees (USD 144 billion) and contributes </a:t>
            </a:r>
            <a:r>
              <a:rPr lang="en-US" sz="1600" dirty="0">
                <a:solidFill>
                  <a:srgbClr val="00CC99"/>
                </a:solidFill>
                <a:latin typeface="Now" panose="020B0604020202020204" charset="0"/>
              </a:rPr>
              <a:t>4.2%-5% of India’s GDP</a:t>
            </a:r>
            <a:r>
              <a:rPr lang="en-US" sz="1600" dirty="0">
                <a:solidFill>
                  <a:srgbClr val="000000"/>
                </a:solidFill>
                <a:latin typeface="Now" panose="020B0604020202020204" charset="0"/>
              </a:rPr>
              <a:t>. It is India’s largest agricultural commodity, dominated by small and marginal farmers with 1-5 dairy animals on less than 22ha of land</a:t>
            </a:r>
          </a:p>
        </p:txBody>
      </p:sp>
      <p:sp>
        <p:nvSpPr>
          <p:cNvPr id="10" name="TextBox 10"/>
          <p:cNvSpPr txBox="1"/>
          <p:nvPr/>
        </p:nvSpPr>
        <p:spPr>
          <a:xfrm>
            <a:off x="8234664" y="5738514"/>
            <a:ext cx="9179536" cy="986167"/>
          </a:xfrm>
          <a:prstGeom prst="rect">
            <a:avLst/>
          </a:prstGeom>
        </p:spPr>
        <p:txBody>
          <a:bodyPr wrap="square" lIns="0" tIns="0" rIns="0" bIns="0" rtlCol="0" anchor="t">
            <a:spAutoFit/>
          </a:bodyPr>
          <a:lstStyle/>
          <a:p>
            <a:pPr>
              <a:lnSpc>
                <a:spcPts val="2639"/>
              </a:lnSpc>
              <a:spcBef>
                <a:spcPct val="0"/>
              </a:spcBef>
            </a:pPr>
            <a:r>
              <a:rPr lang="en-US" sz="1600" dirty="0">
                <a:solidFill>
                  <a:srgbClr val="000000"/>
                </a:solidFill>
                <a:latin typeface="Now" panose="020B0604020202020204" charset="0"/>
              </a:rPr>
              <a:t>The sector is largely self-sufficient in milk production, with </a:t>
            </a:r>
            <a:r>
              <a:rPr lang="en-US" sz="1600" dirty="0">
                <a:solidFill>
                  <a:srgbClr val="00CC99"/>
                </a:solidFill>
                <a:latin typeface="Now" panose="020B0604020202020204" charset="0"/>
              </a:rPr>
              <a:t>70 million rural households </a:t>
            </a:r>
            <a:r>
              <a:rPr lang="en-US" sz="1600" dirty="0">
                <a:solidFill>
                  <a:srgbClr val="000000"/>
                </a:solidFill>
                <a:latin typeface="Now" panose="020B0604020202020204" charset="0"/>
              </a:rPr>
              <a:t>3  engaged in milk production, and about 10 million employed full-time in milk production, 71% of which are women.</a:t>
            </a:r>
          </a:p>
        </p:txBody>
      </p:sp>
      <p:sp>
        <p:nvSpPr>
          <p:cNvPr id="11" name="TextBox 11"/>
          <p:cNvSpPr txBox="1"/>
          <p:nvPr/>
        </p:nvSpPr>
        <p:spPr>
          <a:xfrm>
            <a:off x="8234664" y="7459236"/>
            <a:ext cx="8971455" cy="1986441"/>
          </a:xfrm>
          <a:prstGeom prst="rect">
            <a:avLst/>
          </a:prstGeom>
        </p:spPr>
        <p:txBody>
          <a:bodyPr wrap="square" lIns="0" tIns="0" rIns="0" bIns="0" rtlCol="0" anchor="t">
            <a:spAutoFit/>
          </a:bodyPr>
          <a:lstStyle/>
          <a:p>
            <a:pPr>
              <a:lnSpc>
                <a:spcPts val="2639"/>
              </a:lnSpc>
              <a:spcBef>
                <a:spcPct val="0"/>
              </a:spcBef>
            </a:pPr>
            <a:r>
              <a:rPr lang="en-US" sz="1600" dirty="0">
                <a:solidFill>
                  <a:srgbClr val="000000"/>
                </a:solidFill>
                <a:latin typeface="Now" panose="020B0604020202020204" charset="0"/>
              </a:rPr>
              <a:t>Milk is an important product in religious ceremonies. Culturally and religiously, dairy is a vital source of protein for the  Indian population given it has the  2nd  lowest meat consumption per capita in the world. Moreover, there are more than </a:t>
            </a:r>
            <a:r>
              <a:rPr lang="en-US" sz="1600" dirty="0">
                <a:solidFill>
                  <a:srgbClr val="00CC99"/>
                </a:solidFill>
                <a:latin typeface="Now" panose="020B0604020202020204" charset="0"/>
              </a:rPr>
              <a:t>500 million vegetarians</a:t>
            </a:r>
            <a:r>
              <a:rPr lang="en-US" sz="1600" dirty="0">
                <a:solidFill>
                  <a:srgbClr val="000000"/>
                </a:solidFill>
                <a:latin typeface="Now" panose="020B0604020202020204" charset="0"/>
              </a:rPr>
              <a:t>. Given the large rural population involved in the dairy sector, the government takes an active interest in the industry to ensure that initiatives assist and enhance the livelihoods of farmers.</a:t>
            </a:r>
          </a:p>
        </p:txBody>
      </p:sp>
      <p:graphicFrame>
        <p:nvGraphicFramePr>
          <p:cNvPr id="12" name="Chart 11">
            <a:extLst>
              <a:ext uri="{FF2B5EF4-FFF2-40B4-BE49-F238E27FC236}">
                <a16:creationId xmlns:a16="http://schemas.microsoft.com/office/drawing/2014/main" id="{6D23B789-8417-EA0F-65AF-2CF76E0D24F9}"/>
              </a:ext>
            </a:extLst>
          </p:cNvPr>
          <p:cNvGraphicFramePr>
            <a:graphicFrameLocks/>
          </p:cNvGraphicFramePr>
          <p:nvPr>
            <p:extLst>
              <p:ext uri="{D42A27DB-BD31-4B8C-83A1-F6EECF244321}">
                <p14:modId xmlns:p14="http://schemas.microsoft.com/office/powerpoint/2010/main" val="3618387740"/>
              </p:ext>
            </p:extLst>
          </p:nvPr>
        </p:nvGraphicFramePr>
        <p:xfrm>
          <a:off x="1278689" y="6093395"/>
          <a:ext cx="5383848" cy="32858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C9B65B6A-97B6-5F20-7C32-0421CA19D0FB}"/>
              </a:ext>
            </a:extLst>
          </p:cNvPr>
          <p:cNvGraphicFramePr>
            <a:graphicFrameLocks/>
          </p:cNvGraphicFramePr>
          <p:nvPr>
            <p:extLst>
              <p:ext uri="{D42A27DB-BD31-4B8C-83A1-F6EECF244321}">
                <p14:modId xmlns:p14="http://schemas.microsoft.com/office/powerpoint/2010/main" val="1763134856"/>
              </p:ext>
            </p:extLst>
          </p:nvPr>
        </p:nvGraphicFramePr>
        <p:xfrm>
          <a:off x="877810" y="2019300"/>
          <a:ext cx="5827790" cy="328587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1E10546D-C817-296C-B139-687578E9677F}"/>
              </a:ext>
            </a:extLst>
          </p:cNvPr>
          <p:cNvSpPr txBox="1"/>
          <p:nvPr/>
        </p:nvSpPr>
        <p:spPr>
          <a:xfrm>
            <a:off x="1447800" y="656849"/>
            <a:ext cx="4800600" cy="1054135"/>
          </a:xfrm>
          <a:prstGeom prst="rect">
            <a:avLst/>
          </a:prstGeom>
          <a:noFill/>
        </p:spPr>
        <p:txBody>
          <a:bodyPr wrap="square">
            <a:spAutoFit/>
          </a:bodyPr>
          <a:lstStyle/>
          <a:p>
            <a:pPr>
              <a:lnSpc>
                <a:spcPts val="8400"/>
              </a:lnSpc>
            </a:pPr>
            <a:r>
              <a:rPr lang="en-US" sz="4000" dirty="0">
                <a:solidFill>
                  <a:srgbClr val="C00000"/>
                </a:solidFill>
                <a:latin typeface=" Now bold"/>
              </a:rPr>
              <a:t>Status</a:t>
            </a:r>
            <a:r>
              <a:rPr lang="en-US" sz="2500" dirty="0">
                <a:solidFill>
                  <a:srgbClr val="000000"/>
                </a:solidFill>
                <a:latin typeface="Now"/>
              </a:rPr>
              <a:t> </a:t>
            </a:r>
            <a:r>
              <a:rPr lang="en-US" sz="4000" dirty="0">
                <a:solidFill>
                  <a:srgbClr val="C00000"/>
                </a:solidFill>
                <a:latin typeface=" Now bold"/>
              </a:rPr>
              <a:t>Now</a:t>
            </a:r>
          </a:p>
        </p:txBody>
      </p:sp>
      <p:sp>
        <p:nvSpPr>
          <p:cNvPr id="16" name="TextBox 15">
            <a:extLst>
              <a:ext uri="{FF2B5EF4-FFF2-40B4-BE49-F238E27FC236}">
                <a16:creationId xmlns:a16="http://schemas.microsoft.com/office/drawing/2014/main" id="{4E11920B-1AA2-0A6C-6A8B-1DA039AD4357}"/>
              </a:ext>
            </a:extLst>
          </p:cNvPr>
          <p:cNvSpPr txBox="1"/>
          <p:nvPr/>
        </p:nvSpPr>
        <p:spPr>
          <a:xfrm>
            <a:off x="8160966" y="656849"/>
            <a:ext cx="4800600" cy="1054135"/>
          </a:xfrm>
          <a:prstGeom prst="rect">
            <a:avLst/>
          </a:prstGeom>
          <a:noFill/>
        </p:spPr>
        <p:txBody>
          <a:bodyPr wrap="square">
            <a:spAutoFit/>
          </a:bodyPr>
          <a:lstStyle/>
          <a:p>
            <a:pPr>
              <a:lnSpc>
                <a:spcPts val="8400"/>
              </a:lnSpc>
            </a:pPr>
            <a:r>
              <a:rPr lang="en-US" sz="4000" dirty="0">
                <a:solidFill>
                  <a:srgbClr val="C00000"/>
                </a:solidFill>
                <a:latin typeface=" Now bold"/>
              </a:rPr>
              <a:t>Insight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58"/>
          <p:cNvSpPr txBox="1"/>
          <p:nvPr/>
        </p:nvSpPr>
        <p:spPr>
          <a:xfrm>
            <a:off x="745184" y="2981374"/>
            <a:ext cx="1995672" cy="442188"/>
          </a:xfrm>
          <a:prstGeom prst="rect">
            <a:avLst/>
          </a:prstGeom>
        </p:spPr>
        <p:txBody>
          <a:bodyPr wrap="square" lIns="0" tIns="66040" rIns="0" bIns="0" rtlCol="0">
            <a:noAutofit/>
          </a:bodyPr>
          <a:lstStyle/>
          <a:p>
            <a:pPr algn="r">
              <a:lnSpc>
                <a:spcPct val="96638"/>
              </a:lnSpc>
            </a:pPr>
            <a:r>
              <a:rPr sz="1600" spc="104" dirty="0">
                <a:solidFill>
                  <a:srgbClr val="313A49"/>
                </a:solidFill>
                <a:latin typeface="Gill Sans MT"/>
                <a:cs typeface="Gill Sans MT"/>
              </a:rPr>
              <a:t>pr</a:t>
            </a:r>
            <a:endParaRPr sz="1600">
              <a:latin typeface="Gill Sans MT"/>
              <a:cs typeface="Gill Sans MT"/>
            </a:endParaRPr>
          </a:p>
        </p:txBody>
      </p:sp>
      <p:sp>
        <p:nvSpPr>
          <p:cNvPr id="53" name="object 53"/>
          <p:cNvSpPr/>
          <p:nvPr/>
        </p:nvSpPr>
        <p:spPr>
          <a:xfrm>
            <a:off x="317501" y="300761"/>
            <a:ext cx="10575594" cy="826794"/>
          </a:xfrm>
          <a:custGeom>
            <a:avLst/>
            <a:gdLst/>
            <a:ahLst/>
            <a:cxnLst/>
            <a:rect l="l" t="t" r="r" b="b"/>
            <a:pathLst>
              <a:path w="5287797" h="413397">
                <a:moveTo>
                  <a:pt x="0" y="413397"/>
                </a:moveTo>
                <a:lnTo>
                  <a:pt x="5287797" y="413397"/>
                </a:lnTo>
                <a:lnTo>
                  <a:pt x="5287797" y="0"/>
                </a:lnTo>
                <a:lnTo>
                  <a:pt x="0" y="0"/>
                </a:lnTo>
                <a:lnTo>
                  <a:pt x="0" y="413397"/>
                </a:lnTo>
                <a:close/>
              </a:path>
            </a:pathLst>
          </a:custGeom>
          <a:solidFill>
            <a:srgbClr val="000000">
              <a:alpha val="0"/>
            </a:srgbClr>
          </a:solidFill>
        </p:spPr>
        <p:txBody>
          <a:bodyPr wrap="square" lIns="0" tIns="0" rIns="0" bIns="0" rtlCol="0">
            <a:noAutofit/>
          </a:bodyPr>
          <a:lstStyle/>
          <a:p>
            <a:endParaRPr sz="3600"/>
          </a:p>
        </p:txBody>
      </p:sp>
      <p:sp>
        <p:nvSpPr>
          <p:cNvPr id="54" name="object 54"/>
          <p:cNvSpPr/>
          <p:nvPr/>
        </p:nvSpPr>
        <p:spPr>
          <a:xfrm>
            <a:off x="327050" y="1127556"/>
            <a:ext cx="15569996" cy="343788"/>
          </a:xfrm>
          <a:custGeom>
            <a:avLst/>
            <a:gdLst/>
            <a:ahLst/>
            <a:cxnLst/>
            <a:rect l="l" t="t" r="r" b="b"/>
            <a:pathLst>
              <a:path w="7784998" h="171894">
                <a:moveTo>
                  <a:pt x="0" y="171894"/>
                </a:moveTo>
                <a:lnTo>
                  <a:pt x="7784998" y="171894"/>
                </a:lnTo>
                <a:lnTo>
                  <a:pt x="7784998" y="0"/>
                </a:lnTo>
                <a:lnTo>
                  <a:pt x="0" y="0"/>
                </a:lnTo>
                <a:lnTo>
                  <a:pt x="0" y="171894"/>
                </a:lnTo>
                <a:close/>
              </a:path>
            </a:pathLst>
          </a:custGeom>
          <a:solidFill>
            <a:srgbClr val="000000">
              <a:alpha val="0"/>
            </a:srgbClr>
          </a:solidFill>
        </p:spPr>
        <p:txBody>
          <a:bodyPr wrap="square" lIns="0" tIns="0" rIns="0" bIns="0" rtlCol="0">
            <a:noAutofit/>
          </a:bodyPr>
          <a:lstStyle/>
          <a:p>
            <a:endParaRPr sz="3600"/>
          </a:p>
        </p:txBody>
      </p:sp>
      <p:sp>
        <p:nvSpPr>
          <p:cNvPr id="48" name="object 48"/>
          <p:cNvSpPr/>
          <p:nvPr/>
        </p:nvSpPr>
        <p:spPr>
          <a:xfrm>
            <a:off x="571051" y="2184846"/>
            <a:ext cx="1788006" cy="2035200"/>
          </a:xfrm>
          <a:custGeom>
            <a:avLst/>
            <a:gdLst/>
            <a:ahLst/>
            <a:cxnLst/>
            <a:rect l="l" t="t" r="r" b="b"/>
            <a:pathLst>
              <a:path w="894003" h="1017600">
                <a:moveTo>
                  <a:pt x="0" y="79298"/>
                </a:moveTo>
                <a:lnTo>
                  <a:pt x="0" y="938301"/>
                </a:lnTo>
                <a:lnTo>
                  <a:pt x="919" y="950415"/>
                </a:lnTo>
                <a:lnTo>
                  <a:pt x="17817" y="988394"/>
                </a:lnTo>
                <a:lnTo>
                  <a:pt x="51130" y="1012453"/>
                </a:lnTo>
                <a:lnTo>
                  <a:pt x="79298" y="1017600"/>
                </a:lnTo>
                <a:lnTo>
                  <a:pt x="814705" y="1017600"/>
                </a:lnTo>
                <a:lnTo>
                  <a:pt x="853363" y="1007555"/>
                </a:lnTo>
                <a:lnTo>
                  <a:pt x="882775" y="979003"/>
                </a:lnTo>
                <a:lnTo>
                  <a:pt x="894003" y="938301"/>
                </a:lnTo>
                <a:lnTo>
                  <a:pt x="894003" y="79298"/>
                </a:lnTo>
                <a:lnTo>
                  <a:pt x="885889" y="44358"/>
                </a:lnTo>
                <a:lnTo>
                  <a:pt x="863101" y="16484"/>
                </a:lnTo>
                <a:lnTo>
                  <a:pt x="827753" y="1080"/>
                </a:lnTo>
                <a:lnTo>
                  <a:pt x="814705" y="0"/>
                </a:lnTo>
                <a:lnTo>
                  <a:pt x="79298" y="0"/>
                </a:lnTo>
                <a:lnTo>
                  <a:pt x="40634" y="10047"/>
                </a:lnTo>
                <a:lnTo>
                  <a:pt x="11224" y="38602"/>
                </a:lnTo>
                <a:lnTo>
                  <a:pt x="0" y="79298"/>
                </a:lnTo>
                <a:close/>
              </a:path>
            </a:pathLst>
          </a:custGeom>
          <a:solidFill>
            <a:srgbClr val="00CC99"/>
          </a:solidFill>
        </p:spPr>
        <p:txBody>
          <a:bodyPr wrap="square" lIns="0" tIns="0" rIns="0" bIns="0" rtlCol="0">
            <a:noAutofit/>
          </a:bodyPr>
          <a:lstStyle/>
          <a:p>
            <a:endParaRPr sz="3600"/>
          </a:p>
        </p:txBody>
      </p:sp>
      <p:sp>
        <p:nvSpPr>
          <p:cNvPr id="49" name="object 49"/>
          <p:cNvSpPr/>
          <p:nvPr/>
        </p:nvSpPr>
        <p:spPr>
          <a:xfrm>
            <a:off x="800399" y="2129947"/>
            <a:ext cx="9972598" cy="2159406"/>
          </a:xfrm>
          <a:custGeom>
            <a:avLst/>
            <a:gdLst/>
            <a:ahLst/>
            <a:cxnLst/>
            <a:rect l="l" t="t" r="r" b="b"/>
            <a:pathLst>
              <a:path w="4986299" h="1079703">
                <a:moveTo>
                  <a:pt x="0" y="95770"/>
                </a:moveTo>
                <a:lnTo>
                  <a:pt x="0" y="983932"/>
                </a:lnTo>
                <a:lnTo>
                  <a:pt x="491" y="993696"/>
                </a:lnTo>
                <a:lnTo>
                  <a:pt x="13854" y="1033578"/>
                </a:lnTo>
                <a:lnTo>
                  <a:pt x="42214" y="1063341"/>
                </a:lnTo>
                <a:lnTo>
                  <a:pt x="81182" y="1078599"/>
                </a:lnTo>
                <a:lnTo>
                  <a:pt x="95770" y="1079703"/>
                </a:lnTo>
                <a:lnTo>
                  <a:pt x="4890528" y="1079703"/>
                </a:lnTo>
                <a:lnTo>
                  <a:pt x="4940174" y="1065848"/>
                </a:lnTo>
                <a:lnTo>
                  <a:pt x="4969937" y="1037488"/>
                </a:lnTo>
                <a:lnTo>
                  <a:pt x="4985195" y="998520"/>
                </a:lnTo>
                <a:lnTo>
                  <a:pt x="4986299" y="983932"/>
                </a:lnTo>
                <a:lnTo>
                  <a:pt x="4986299" y="95770"/>
                </a:lnTo>
                <a:lnTo>
                  <a:pt x="4973994" y="48806"/>
                </a:lnTo>
                <a:lnTo>
                  <a:pt x="4940055" y="13805"/>
                </a:lnTo>
                <a:lnTo>
                  <a:pt x="4903609" y="897"/>
                </a:lnTo>
                <a:lnTo>
                  <a:pt x="4890528" y="0"/>
                </a:lnTo>
                <a:lnTo>
                  <a:pt x="95770" y="0"/>
                </a:lnTo>
                <a:lnTo>
                  <a:pt x="46125" y="13854"/>
                </a:lnTo>
                <a:lnTo>
                  <a:pt x="16361" y="42214"/>
                </a:lnTo>
                <a:lnTo>
                  <a:pt x="1103" y="81182"/>
                </a:lnTo>
                <a:lnTo>
                  <a:pt x="0" y="95770"/>
                </a:lnTo>
                <a:close/>
              </a:path>
            </a:pathLst>
          </a:custGeom>
          <a:solidFill>
            <a:srgbClr val="FFFFFF"/>
          </a:solidFill>
        </p:spPr>
        <p:txBody>
          <a:bodyPr wrap="square" lIns="0" tIns="0" rIns="0" bIns="0" rtlCol="0">
            <a:noAutofit/>
          </a:bodyPr>
          <a:lstStyle/>
          <a:p>
            <a:endParaRPr sz="3600"/>
          </a:p>
        </p:txBody>
      </p:sp>
      <p:sp>
        <p:nvSpPr>
          <p:cNvPr id="51" name="object 51"/>
          <p:cNvSpPr/>
          <p:nvPr/>
        </p:nvSpPr>
        <p:spPr>
          <a:xfrm>
            <a:off x="882421" y="2981374"/>
            <a:ext cx="1825370" cy="442188"/>
          </a:xfrm>
          <a:custGeom>
            <a:avLst/>
            <a:gdLst/>
            <a:ahLst/>
            <a:cxnLst/>
            <a:rect l="l" t="t" r="r" b="b"/>
            <a:pathLst>
              <a:path w="912685" h="221094">
                <a:moveTo>
                  <a:pt x="0" y="221094"/>
                </a:moveTo>
                <a:lnTo>
                  <a:pt x="912685" y="221094"/>
                </a:lnTo>
                <a:lnTo>
                  <a:pt x="912685" y="0"/>
                </a:lnTo>
                <a:lnTo>
                  <a:pt x="0" y="0"/>
                </a:lnTo>
                <a:lnTo>
                  <a:pt x="0" y="221094"/>
                </a:lnTo>
                <a:close/>
              </a:path>
            </a:pathLst>
          </a:custGeom>
          <a:solidFill>
            <a:srgbClr val="000000">
              <a:alpha val="0"/>
            </a:srgbClr>
          </a:solidFill>
        </p:spPr>
        <p:txBody>
          <a:bodyPr wrap="square" lIns="0" tIns="0" rIns="0" bIns="0" rtlCol="0">
            <a:noAutofit/>
          </a:bodyPr>
          <a:lstStyle/>
          <a:p>
            <a:endParaRPr sz="3600"/>
          </a:p>
        </p:txBody>
      </p:sp>
      <p:sp>
        <p:nvSpPr>
          <p:cNvPr id="52" name="object 52"/>
          <p:cNvSpPr/>
          <p:nvPr/>
        </p:nvSpPr>
        <p:spPr>
          <a:xfrm>
            <a:off x="644220" y="2975102"/>
            <a:ext cx="238200" cy="469188"/>
          </a:xfrm>
          <a:custGeom>
            <a:avLst/>
            <a:gdLst/>
            <a:ahLst/>
            <a:cxnLst/>
            <a:rect l="l" t="t" r="r" b="b"/>
            <a:pathLst>
              <a:path w="119100" h="234594">
                <a:moveTo>
                  <a:pt x="0" y="234594"/>
                </a:moveTo>
                <a:lnTo>
                  <a:pt x="119100" y="234594"/>
                </a:lnTo>
                <a:lnTo>
                  <a:pt x="119100" y="0"/>
                </a:lnTo>
                <a:lnTo>
                  <a:pt x="0" y="0"/>
                </a:lnTo>
                <a:lnTo>
                  <a:pt x="0" y="234594"/>
                </a:lnTo>
                <a:close/>
              </a:path>
            </a:pathLst>
          </a:custGeom>
          <a:solidFill>
            <a:srgbClr val="000000">
              <a:alpha val="0"/>
            </a:srgbClr>
          </a:solidFill>
        </p:spPr>
        <p:txBody>
          <a:bodyPr wrap="square" lIns="0" tIns="0" rIns="0" bIns="0" rtlCol="0">
            <a:noAutofit/>
          </a:bodyPr>
          <a:lstStyle/>
          <a:p>
            <a:endParaRPr sz="3600"/>
          </a:p>
        </p:txBody>
      </p:sp>
      <p:sp>
        <p:nvSpPr>
          <p:cNvPr id="38" name="object 38"/>
          <p:cNvSpPr/>
          <p:nvPr/>
        </p:nvSpPr>
        <p:spPr>
          <a:xfrm>
            <a:off x="11624107" y="2527908"/>
            <a:ext cx="6198006" cy="343788"/>
          </a:xfrm>
          <a:custGeom>
            <a:avLst/>
            <a:gdLst/>
            <a:ahLst/>
            <a:cxnLst/>
            <a:rect l="l" t="t" r="r" b="b"/>
            <a:pathLst>
              <a:path w="3099003" h="171894">
                <a:moveTo>
                  <a:pt x="0" y="171894"/>
                </a:moveTo>
                <a:lnTo>
                  <a:pt x="3099003" y="171894"/>
                </a:lnTo>
                <a:lnTo>
                  <a:pt x="3099003" y="0"/>
                </a:lnTo>
                <a:lnTo>
                  <a:pt x="0" y="0"/>
                </a:lnTo>
                <a:lnTo>
                  <a:pt x="0" y="171894"/>
                </a:lnTo>
                <a:close/>
              </a:path>
            </a:pathLst>
          </a:custGeom>
          <a:solidFill>
            <a:srgbClr val="000000">
              <a:alpha val="0"/>
            </a:srgbClr>
          </a:solidFill>
        </p:spPr>
        <p:txBody>
          <a:bodyPr wrap="square" lIns="0" tIns="0" rIns="0" bIns="0" rtlCol="0">
            <a:noAutofit/>
          </a:bodyPr>
          <a:lstStyle/>
          <a:p>
            <a:endParaRPr sz="3600"/>
          </a:p>
        </p:txBody>
      </p:sp>
      <p:sp>
        <p:nvSpPr>
          <p:cNvPr id="39" name="object 39"/>
          <p:cNvSpPr/>
          <p:nvPr/>
        </p:nvSpPr>
        <p:spPr>
          <a:xfrm>
            <a:off x="11416410" y="7332394"/>
            <a:ext cx="6405600" cy="677392"/>
          </a:xfrm>
          <a:custGeom>
            <a:avLst/>
            <a:gdLst/>
            <a:ahLst/>
            <a:cxnLst/>
            <a:rect l="l" t="t" r="r" b="b"/>
            <a:pathLst>
              <a:path w="3202800" h="338696">
                <a:moveTo>
                  <a:pt x="0" y="338696"/>
                </a:moveTo>
                <a:lnTo>
                  <a:pt x="3202800" y="338696"/>
                </a:lnTo>
                <a:lnTo>
                  <a:pt x="3202800" y="0"/>
                </a:lnTo>
                <a:lnTo>
                  <a:pt x="0" y="0"/>
                </a:lnTo>
                <a:lnTo>
                  <a:pt x="0" y="338696"/>
                </a:lnTo>
                <a:close/>
              </a:path>
            </a:pathLst>
          </a:custGeom>
          <a:solidFill>
            <a:srgbClr val="000000">
              <a:alpha val="0"/>
            </a:srgbClr>
          </a:solidFill>
        </p:spPr>
        <p:txBody>
          <a:bodyPr wrap="square" lIns="0" tIns="0" rIns="0" bIns="0" rtlCol="0">
            <a:noAutofit/>
          </a:bodyPr>
          <a:lstStyle/>
          <a:p>
            <a:endParaRPr sz="3600"/>
          </a:p>
        </p:txBody>
      </p:sp>
      <p:sp>
        <p:nvSpPr>
          <p:cNvPr id="40" name="object 40"/>
          <p:cNvSpPr/>
          <p:nvPr/>
        </p:nvSpPr>
        <p:spPr>
          <a:xfrm>
            <a:off x="11430077" y="3082010"/>
            <a:ext cx="6198158" cy="4078376"/>
          </a:xfrm>
          <a:custGeom>
            <a:avLst/>
            <a:gdLst/>
            <a:ahLst/>
            <a:cxnLst/>
            <a:rect l="l" t="t" r="r" b="b"/>
            <a:pathLst>
              <a:path w="3099079" h="2039188">
                <a:moveTo>
                  <a:pt x="0" y="2039188"/>
                </a:moveTo>
                <a:lnTo>
                  <a:pt x="3099079" y="2039188"/>
                </a:lnTo>
                <a:lnTo>
                  <a:pt x="3099079" y="0"/>
                </a:lnTo>
                <a:lnTo>
                  <a:pt x="0" y="0"/>
                </a:lnTo>
                <a:lnTo>
                  <a:pt x="0" y="2039188"/>
                </a:lnTo>
                <a:close/>
              </a:path>
            </a:pathLst>
          </a:custGeom>
          <a:solidFill>
            <a:srgbClr val="000000">
              <a:alpha val="0"/>
            </a:srgbClr>
          </a:solidFill>
        </p:spPr>
        <p:txBody>
          <a:bodyPr wrap="square" lIns="0" tIns="0" rIns="0" bIns="0" rtlCol="0">
            <a:noAutofit/>
          </a:bodyPr>
          <a:lstStyle/>
          <a:p>
            <a:endParaRPr sz="3600"/>
          </a:p>
        </p:txBody>
      </p:sp>
      <p:sp>
        <p:nvSpPr>
          <p:cNvPr id="41" name="object 41"/>
          <p:cNvSpPr/>
          <p:nvPr/>
        </p:nvSpPr>
        <p:spPr>
          <a:xfrm>
            <a:off x="11152270" y="3423562"/>
            <a:ext cx="6933880" cy="4571894"/>
          </a:xfrm>
          <a:prstGeom prst="rect">
            <a:avLst/>
          </a:prstGeom>
          <a:blipFill>
            <a:blip r:embed="rId2" cstate="print"/>
            <a:stretch>
              <a:fillRect/>
            </a:stretch>
          </a:blipFill>
        </p:spPr>
        <p:txBody>
          <a:bodyPr wrap="square" lIns="0" tIns="0" rIns="0" bIns="0" rtlCol="0">
            <a:noAutofit/>
          </a:bodyPr>
          <a:lstStyle/>
          <a:p>
            <a:endParaRPr sz="3600">
              <a:solidFill>
                <a:srgbClr val="00CC99"/>
              </a:solidFill>
            </a:endParaRPr>
          </a:p>
        </p:txBody>
      </p:sp>
      <p:sp>
        <p:nvSpPr>
          <p:cNvPr id="42" name="object 42"/>
          <p:cNvSpPr/>
          <p:nvPr/>
        </p:nvSpPr>
        <p:spPr>
          <a:xfrm>
            <a:off x="571051" y="4717144"/>
            <a:ext cx="1788006" cy="2580588"/>
          </a:xfrm>
          <a:custGeom>
            <a:avLst/>
            <a:gdLst/>
            <a:ahLst/>
            <a:cxnLst/>
            <a:rect l="l" t="t" r="r" b="b"/>
            <a:pathLst>
              <a:path w="894003" h="1290294">
                <a:moveTo>
                  <a:pt x="0" y="79298"/>
                </a:moveTo>
                <a:lnTo>
                  <a:pt x="0" y="1210995"/>
                </a:lnTo>
                <a:lnTo>
                  <a:pt x="919" y="1223109"/>
                </a:lnTo>
                <a:lnTo>
                  <a:pt x="17817" y="1261088"/>
                </a:lnTo>
                <a:lnTo>
                  <a:pt x="51130" y="1285147"/>
                </a:lnTo>
                <a:lnTo>
                  <a:pt x="79298" y="1290294"/>
                </a:lnTo>
                <a:lnTo>
                  <a:pt x="814705" y="1290294"/>
                </a:lnTo>
                <a:lnTo>
                  <a:pt x="853363" y="1280249"/>
                </a:lnTo>
                <a:lnTo>
                  <a:pt x="882775" y="1251697"/>
                </a:lnTo>
                <a:lnTo>
                  <a:pt x="894003" y="1210995"/>
                </a:lnTo>
                <a:lnTo>
                  <a:pt x="894003" y="79298"/>
                </a:lnTo>
                <a:lnTo>
                  <a:pt x="879238" y="33219"/>
                </a:lnTo>
                <a:lnTo>
                  <a:pt x="840331" y="4256"/>
                </a:lnTo>
                <a:lnTo>
                  <a:pt x="814705" y="0"/>
                </a:lnTo>
                <a:lnTo>
                  <a:pt x="79298" y="0"/>
                </a:lnTo>
                <a:lnTo>
                  <a:pt x="40634" y="10044"/>
                </a:lnTo>
                <a:lnTo>
                  <a:pt x="11224" y="38597"/>
                </a:lnTo>
                <a:lnTo>
                  <a:pt x="0" y="79298"/>
                </a:lnTo>
                <a:close/>
              </a:path>
            </a:pathLst>
          </a:custGeom>
          <a:solidFill>
            <a:srgbClr val="00CC99"/>
          </a:solidFill>
        </p:spPr>
        <p:txBody>
          <a:bodyPr wrap="square" lIns="0" tIns="0" rIns="0" bIns="0" rtlCol="0">
            <a:noAutofit/>
          </a:bodyPr>
          <a:lstStyle/>
          <a:p>
            <a:endParaRPr sz="3600"/>
          </a:p>
        </p:txBody>
      </p:sp>
      <p:sp>
        <p:nvSpPr>
          <p:cNvPr id="43" name="object 43"/>
          <p:cNvSpPr/>
          <p:nvPr/>
        </p:nvSpPr>
        <p:spPr>
          <a:xfrm>
            <a:off x="772784" y="4638297"/>
            <a:ext cx="10000208" cy="2752190"/>
          </a:xfrm>
          <a:custGeom>
            <a:avLst/>
            <a:gdLst/>
            <a:ahLst/>
            <a:cxnLst/>
            <a:rect l="l" t="t" r="r" b="b"/>
            <a:pathLst>
              <a:path w="5000104" h="1376095">
                <a:moveTo>
                  <a:pt x="0" y="122059"/>
                </a:moveTo>
                <a:lnTo>
                  <a:pt x="0" y="1254036"/>
                </a:lnTo>
                <a:lnTo>
                  <a:pt x="307" y="1262768"/>
                </a:lnTo>
                <a:lnTo>
                  <a:pt x="10676" y="1304034"/>
                </a:lnTo>
                <a:lnTo>
                  <a:pt x="33784" y="1338333"/>
                </a:lnTo>
                <a:lnTo>
                  <a:pt x="66927" y="1362964"/>
                </a:lnTo>
                <a:lnTo>
                  <a:pt x="107404" y="1375225"/>
                </a:lnTo>
                <a:lnTo>
                  <a:pt x="122059" y="1376095"/>
                </a:lnTo>
                <a:lnTo>
                  <a:pt x="4878044" y="1376095"/>
                </a:lnTo>
                <a:lnTo>
                  <a:pt x="4928042" y="1365418"/>
                </a:lnTo>
                <a:lnTo>
                  <a:pt x="4962342" y="1342311"/>
                </a:lnTo>
                <a:lnTo>
                  <a:pt x="4986973" y="1309168"/>
                </a:lnTo>
                <a:lnTo>
                  <a:pt x="4999233" y="1268691"/>
                </a:lnTo>
                <a:lnTo>
                  <a:pt x="5000104" y="1254036"/>
                </a:lnTo>
                <a:lnTo>
                  <a:pt x="5000014" y="117370"/>
                </a:lnTo>
                <a:lnTo>
                  <a:pt x="4992341" y="79227"/>
                </a:lnTo>
                <a:lnTo>
                  <a:pt x="4973124" y="45519"/>
                </a:lnTo>
                <a:lnTo>
                  <a:pt x="4940071" y="16938"/>
                </a:lnTo>
                <a:lnTo>
                  <a:pt x="4904017" y="2795"/>
                </a:lnTo>
                <a:lnTo>
                  <a:pt x="4878044" y="0"/>
                </a:lnTo>
                <a:lnTo>
                  <a:pt x="122059" y="0"/>
                </a:lnTo>
                <a:lnTo>
                  <a:pt x="72061" y="10676"/>
                </a:lnTo>
                <a:lnTo>
                  <a:pt x="37762" y="33784"/>
                </a:lnTo>
                <a:lnTo>
                  <a:pt x="13131" y="66927"/>
                </a:lnTo>
                <a:lnTo>
                  <a:pt x="870" y="107404"/>
                </a:lnTo>
                <a:lnTo>
                  <a:pt x="0" y="122059"/>
                </a:lnTo>
                <a:close/>
              </a:path>
            </a:pathLst>
          </a:custGeom>
          <a:solidFill>
            <a:srgbClr val="FFFFFF"/>
          </a:solidFill>
        </p:spPr>
        <p:txBody>
          <a:bodyPr wrap="square" lIns="0" tIns="0" rIns="0" bIns="0" rtlCol="0">
            <a:noAutofit/>
          </a:bodyPr>
          <a:lstStyle/>
          <a:p>
            <a:endParaRPr sz="3600"/>
          </a:p>
        </p:txBody>
      </p:sp>
      <p:sp>
        <p:nvSpPr>
          <p:cNvPr id="44" name="object 44"/>
          <p:cNvSpPr/>
          <p:nvPr/>
        </p:nvSpPr>
        <p:spPr>
          <a:xfrm>
            <a:off x="790499" y="5779794"/>
            <a:ext cx="1568550" cy="469188"/>
          </a:xfrm>
          <a:custGeom>
            <a:avLst/>
            <a:gdLst/>
            <a:ahLst/>
            <a:cxnLst/>
            <a:rect l="l" t="t" r="r" b="b"/>
            <a:pathLst>
              <a:path w="784275" h="234594">
                <a:moveTo>
                  <a:pt x="0" y="234594"/>
                </a:moveTo>
                <a:lnTo>
                  <a:pt x="784275" y="234594"/>
                </a:lnTo>
                <a:lnTo>
                  <a:pt x="784275" y="0"/>
                </a:lnTo>
                <a:lnTo>
                  <a:pt x="0" y="0"/>
                </a:lnTo>
                <a:lnTo>
                  <a:pt x="0" y="234594"/>
                </a:lnTo>
                <a:close/>
              </a:path>
            </a:pathLst>
          </a:custGeom>
          <a:solidFill>
            <a:srgbClr val="000000">
              <a:alpha val="0"/>
            </a:srgbClr>
          </a:solidFill>
        </p:spPr>
        <p:txBody>
          <a:bodyPr wrap="square" lIns="0" tIns="0" rIns="0" bIns="0" rtlCol="0">
            <a:noAutofit/>
          </a:bodyPr>
          <a:lstStyle/>
          <a:p>
            <a:endParaRPr sz="3600"/>
          </a:p>
        </p:txBody>
      </p:sp>
      <p:sp>
        <p:nvSpPr>
          <p:cNvPr id="45" name="object 45"/>
          <p:cNvSpPr/>
          <p:nvPr/>
        </p:nvSpPr>
        <p:spPr>
          <a:xfrm>
            <a:off x="2359051" y="4768596"/>
            <a:ext cx="8385606" cy="2395804"/>
          </a:xfrm>
          <a:custGeom>
            <a:avLst/>
            <a:gdLst/>
            <a:ahLst/>
            <a:cxnLst/>
            <a:rect l="l" t="t" r="r" b="b"/>
            <a:pathLst>
              <a:path w="4192803" h="1197902">
                <a:moveTo>
                  <a:pt x="0" y="1197902"/>
                </a:moveTo>
                <a:lnTo>
                  <a:pt x="4192803" y="1197902"/>
                </a:lnTo>
                <a:lnTo>
                  <a:pt x="4192803" y="0"/>
                </a:lnTo>
                <a:lnTo>
                  <a:pt x="0" y="0"/>
                </a:lnTo>
                <a:lnTo>
                  <a:pt x="0" y="1197902"/>
                </a:lnTo>
                <a:close/>
              </a:path>
            </a:pathLst>
          </a:custGeom>
          <a:solidFill>
            <a:srgbClr val="000000">
              <a:alpha val="0"/>
            </a:srgbClr>
          </a:solidFill>
        </p:spPr>
        <p:txBody>
          <a:bodyPr wrap="square" lIns="0" tIns="0" rIns="0" bIns="0" rtlCol="0">
            <a:noAutofit/>
          </a:bodyPr>
          <a:lstStyle/>
          <a:p>
            <a:endParaRPr sz="3600"/>
          </a:p>
        </p:txBody>
      </p:sp>
      <p:sp>
        <p:nvSpPr>
          <p:cNvPr id="46" name="object 46"/>
          <p:cNvSpPr/>
          <p:nvPr/>
        </p:nvSpPr>
        <p:spPr>
          <a:xfrm>
            <a:off x="607644" y="5772708"/>
            <a:ext cx="238200" cy="469188"/>
          </a:xfrm>
          <a:custGeom>
            <a:avLst/>
            <a:gdLst/>
            <a:ahLst/>
            <a:cxnLst/>
            <a:rect l="l" t="t" r="r" b="b"/>
            <a:pathLst>
              <a:path w="119100" h="234594">
                <a:moveTo>
                  <a:pt x="0" y="234594"/>
                </a:moveTo>
                <a:lnTo>
                  <a:pt x="119100" y="234594"/>
                </a:lnTo>
                <a:lnTo>
                  <a:pt x="119100" y="0"/>
                </a:lnTo>
                <a:lnTo>
                  <a:pt x="0" y="0"/>
                </a:lnTo>
                <a:lnTo>
                  <a:pt x="0" y="234594"/>
                </a:lnTo>
                <a:close/>
              </a:path>
            </a:pathLst>
          </a:custGeom>
          <a:solidFill>
            <a:srgbClr val="000000">
              <a:alpha val="0"/>
            </a:srgbClr>
          </a:solidFill>
        </p:spPr>
        <p:txBody>
          <a:bodyPr wrap="square" lIns="0" tIns="0" rIns="0" bIns="0" rtlCol="0">
            <a:noAutofit/>
          </a:bodyPr>
          <a:lstStyle/>
          <a:p>
            <a:endParaRPr sz="3600"/>
          </a:p>
        </p:txBody>
      </p:sp>
      <p:sp>
        <p:nvSpPr>
          <p:cNvPr id="47" name="object 47"/>
          <p:cNvSpPr/>
          <p:nvPr/>
        </p:nvSpPr>
        <p:spPr>
          <a:xfrm>
            <a:off x="10478903" y="5702259"/>
            <a:ext cx="894002" cy="568782"/>
          </a:xfrm>
          <a:custGeom>
            <a:avLst/>
            <a:gdLst/>
            <a:ahLst/>
            <a:cxnLst/>
            <a:rect l="l" t="t" r="r" b="b"/>
            <a:pathLst>
              <a:path w="447001" h="284391">
                <a:moveTo>
                  <a:pt x="304800" y="213296"/>
                </a:moveTo>
                <a:lnTo>
                  <a:pt x="304800" y="284391"/>
                </a:lnTo>
                <a:lnTo>
                  <a:pt x="447001" y="142189"/>
                </a:lnTo>
                <a:lnTo>
                  <a:pt x="304800" y="0"/>
                </a:lnTo>
                <a:lnTo>
                  <a:pt x="304800" y="71094"/>
                </a:lnTo>
                <a:lnTo>
                  <a:pt x="0" y="71094"/>
                </a:lnTo>
                <a:lnTo>
                  <a:pt x="0" y="213296"/>
                </a:lnTo>
                <a:lnTo>
                  <a:pt x="304800" y="213296"/>
                </a:lnTo>
                <a:close/>
              </a:path>
            </a:pathLst>
          </a:custGeom>
          <a:solidFill>
            <a:srgbClr val="BADBE7"/>
          </a:solidFill>
        </p:spPr>
        <p:txBody>
          <a:bodyPr wrap="square" lIns="0" tIns="0" rIns="0" bIns="0" rtlCol="0">
            <a:noAutofit/>
          </a:bodyPr>
          <a:lstStyle/>
          <a:p>
            <a:endParaRPr sz="3600"/>
          </a:p>
        </p:txBody>
      </p:sp>
      <p:sp>
        <p:nvSpPr>
          <p:cNvPr id="32" name="object 32"/>
          <p:cNvSpPr/>
          <p:nvPr/>
        </p:nvSpPr>
        <p:spPr>
          <a:xfrm>
            <a:off x="571065" y="7880705"/>
            <a:ext cx="1788006" cy="1714194"/>
          </a:xfrm>
          <a:custGeom>
            <a:avLst/>
            <a:gdLst/>
            <a:ahLst/>
            <a:cxnLst/>
            <a:rect l="l" t="t" r="r" b="b"/>
            <a:pathLst>
              <a:path w="894003" h="857097">
                <a:moveTo>
                  <a:pt x="0" y="76022"/>
                </a:moveTo>
                <a:lnTo>
                  <a:pt x="0" y="781075"/>
                </a:lnTo>
                <a:lnTo>
                  <a:pt x="304" y="787924"/>
                </a:lnTo>
                <a:lnTo>
                  <a:pt x="15321" y="826852"/>
                </a:lnTo>
                <a:lnTo>
                  <a:pt x="47939" y="851742"/>
                </a:lnTo>
                <a:lnTo>
                  <a:pt x="76022" y="857097"/>
                </a:lnTo>
                <a:lnTo>
                  <a:pt x="817981" y="857097"/>
                </a:lnTo>
                <a:lnTo>
                  <a:pt x="851998" y="849081"/>
                </a:lnTo>
                <a:lnTo>
                  <a:pt x="882341" y="821556"/>
                </a:lnTo>
                <a:lnTo>
                  <a:pt x="894003" y="781075"/>
                </a:lnTo>
                <a:lnTo>
                  <a:pt x="894003" y="76022"/>
                </a:lnTo>
                <a:lnTo>
                  <a:pt x="886685" y="43483"/>
                </a:lnTo>
                <a:lnTo>
                  <a:pt x="866071" y="17148"/>
                </a:lnTo>
                <a:lnTo>
                  <a:pt x="831020" y="1127"/>
                </a:lnTo>
                <a:lnTo>
                  <a:pt x="817981" y="0"/>
                </a:lnTo>
                <a:lnTo>
                  <a:pt x="76022" y="0"/>
                </a:lnTo>
                <a:lnTo>
                  <a:pt x="42005" y="8016"/>
                </a:lnTo>
                <a:lnTo>
                  <a:pt x="11662" y="35541"/>
                </a:lnTo>
                <a:lnTo>
                  <a:pt x="0" y="76022"/>
                </a:lnTo>
                <a:close/>
              </a:path>
            </a:pathLst>
          </a:custGeom>
          <a:solidFill>
            <a:srgbClr val="00CC99"/>
          </a:solidFill>
        </p:spPr>
        <p:txBody>
          <a:bodyPr wrap="square" lIns="0" tIns="0" rIns="0" bIns="0" rtlCol="0">
            <a:noAutofit/>
          </a:bodyPr>
          <a:lstStyle/>
          <a:p>
            <a:endParaRPr sz="3600"/>
          </a:p>
        </p:txBody>
      </p:sp>
      <p:sp>
        <p:nvSpPr>
          <p:cNvPr id="33" name="object 33"/>
          <p:cNvSpPr/>
          <p:nvPr/>
        </p:nvSpPr>
        <p:spPr>
          <a:xfrm>
            <a:off x="772785" y="7786799"/>
            <a:ext cx="9972598" cy="1902002"/>
          </a:xfrm>
          <a:custGeom>
            <a:avLst/>
            <a:gdLst/>
            <a:ahLst/>
            <a:cxnLst/>
            <a:rect l="l" t="t" r="r" b="b"/>
            <a:pathLst>
              <a:path w="4986299" h="951001">
                <a:moveTo>
                  <a:pt x="0" y="84353"/>
                </a:moveTo>
                <a:lnTo>
                  <a:pt x="0" y="866647"/>
                </a:lnTo>
                <a:lnTo>
                  <a:pt x="196" y="872449"/>
                </a:lnTo>
                <a:lnTo>
                  <a:pt x="13421" y="912316"/>
                </a:lnTo>
                <a:lnTo>
                  <a:pt x="43360" y="940386"/>
                </a:lnTo>
                <a:lnTo>
                  <a:pt x="84353" y="951001"/>
                </a:lnTo>
                <a:lnTo>
                  <a:pt x="4901946" y="951001"/>
                </a:lnTo>
                <a:lnTo>
                  <a:pt x="4947614" y="937580"/>
                </a:lnTo>
                <a:lnTo>
                  <a:pt x="4975684" y="907641"/>
                </a:lnTo>
                <a:lnTo>
                  <a:pt x="4986299" y="866647"/>
                </a:lnTo>
                <a:lnTo>
                  <a:pt x="4986292" y="83247"/>
                </a:lnTo>
                <a:lnTo>
                  <a:pt x="4976925" y="45703"/>
                </a:lnTo>
                <a:lnTo>
                  <a:pt x="4950755" y="15551"/>
                </a:lnTo>
                <a:lnTo>
                  <a:pt x="4915007" y="1016"/>
                </a:lnTo>
                <a:lnTo>
                  <a:pt x="4901946" y="0"/>
                </a:lnTo>
                <a:lnTo>
                  <a:pt x="84353" y="0"/>
                </a:lnTo>
                <a:lnTo>
                  <a:pt x="38685" y="13421"/>
                </a:lnTo>
                <a:lnTo>
                  <a:pt x="10614" y="43360"/>
                </a:lnTo>
                <a:lnTo>
                  <a:pt x="0" y="84353"/>
                </a:lnTo>
                <a:close/>
              </a:path>
            </a:pathLst>
          </a:custGeom>
          <a:solidFill>
            <a:srgbClr val="FFFFFF"/>
          </a:solidFill>
        </p:spPr>
        <p:txBody>
          <a:bodyPr wrap="square" lIns="0" tIns="0" rIns="0" bIns="0" rtlCol="0">
            <a:noAutofit/>
          </a:bodyPr>
          <a:lstStyle/>
          <a:p>
            <a:endParaRPr sz="3600"/>
          </a:p>
        </p:txBody>
      </p:sp>
      <p:sp>
        <p:nvSpPr>
          <p:cNvPr id="34" name="object 34"/>
          <p:cNvSpPr/>
          <p:nvPr/>
        </p:nvSpPr>
        <p:spPr>
          <a:xfrm>
            <a:off x="790524" y="8381493"/>
            <a:ext cx="1872004" cy="745210"/>
          </a:xfrm>
          <a:custGeom>
            <a:avLst/>
            <a:gdLst/>
            <a:ahLst/>
            <a:cxnLst/>
            <a:rect l="l" t="t" r="r" b="b"/>
            <a:pathLst>
              <a:path w="936002" h="372605">
                <a:moveTo>
                  <a:pt x="0" y="372605"/>
                </a:moveTo>
                <a:lnTo>
                  <a:pt x="936002" y="372605"/>
                </a:lnTo>
                <a:lnTo>
                  <a:pt x="936002" y="0"/>
                </a:lnTo>
                <a:lnTo>
                  <a:pt x="0" y="0"/>
                </a:lnTo>
                <a:lnTo>
                  <a:pt x="0" y="372605"/>
                </a:lnTo>
                <a:close/>
              </a:path>
            </a:pathLst>
          </a:custGeom>
          <a:solidFill>
            <a:srgbClr val="000000">
              <a:alpha val="0"/>
            </a:srgbClr>
          </a:solidFill>
        </p:spPr>
        <p:txBody>
          <a:bodyPr wrap="square" lIns="0" tIns="0" rIns="0" bIns="0" rtlCol="0">
            <a:noAutofit/>
          </a:bodyPr>
          <a:lstStyle/>
          <a:p>
            <a:endParaRPr sz="3600"/>
          </a:p>
        </p:txBody>
      </p:sp>
      <p:sp>
        <p:nvSpPr>
          <p:cNvPr id="35" name="object 35"/>
          <p:cNvSpPr/>
          <p:nvPr/>
        </p:nvSpPr>
        <p:spPr>
          <a:xfrm>
            <a:off x="2663036" y="7786801"/>
            <a:ext cx="8082000" cy="1902002"/>
          </a:xfrm>
          <a:custGeom>
            <a:avLst/>
            <a:gdLst/>
            <a:ahLst/>
            <a:cxnLst/>
            <a:rect l="l" t="t" r="r" b="b"/>
            <a:pathLst>
              <a:path w="4041000" h="951001">
                <a:moveTo>
                  <a:pt x="0" y="951001"/>
                </a:moveTo>
                <a:lnTo>
                  <a:pt x="4041000" y="951001"/>
                </a:lnTo>
                <a:lnTo>
                  <a:pt x="4041000" y="0"/>
                </a:lnTo>
                <a:lnTo>
                  <a:pt x="0" y="0"/>
                </a:lnTo>
                <a:lnTo>
                  <a:pt x="0" y="951001"/>
                </a:lnTo>
                <a:close/>
              </a:path>
            </a:pathLst>
          </a:custGeom>
          <a:solidFill>
            <a:srgbClr val="000000">
              <a:alpha val="0"/>
            </a:srgbClr>
          </a:solidFill>
        </p:spPr>
        <p:txBody>
          <a:bodyPr wrap="square" lIns="0" tIns="0" rIns="0" bIns="0" rtlCol="0">
            <a:noAutofit/>
          </a:bodyPr>
          <a:lstStyle/>
          <a:p>
            <a:endParaRPr sz="3600"/>
          </a:p>
        </p:txBody>
      </p:sp>
      <p:sp>
        <p:nvSpPr>
          <p:cNvPr id="36" name="object 36"/>
          <p:cNvSpPr/>
          <p:nvPr/>
        </p:nvSpPr>
        <p:spPr>
          <a:xfrm>
            <a:off x="607668" y="8503208"/>
            <a:ext cx="238200" cy="469188"/>
          </a:xfrm>
          <a:custGeom>
            <a:avLst/>
            <a:gdLst/>
            <a:ahLst/>
            <a:cxnLst/>
            <a:rect l="l" t="t" r="r" b="b"/>
            <a:pathLst>
              <a:path w="119100" h="234594">
                <a:moveTo>
                  <a:pt x="0" y="234594"/>
                </a:moveTo>
                <a:lnTo>
                  <a:pt x="119100" y="234594"/>
                </a:lnTo>
                <a:lnTo>
                  <a:pt x="119100" y="0"/>
                </a:lnTo>
                <a:lnTo>
                  <a:pt x="0" y="0"/>
                </a:lnTo>
                <a:lnTo>
                  <a:pt x="0" y="234594"/>
                </a:lnTo>
                <a:close/>
              </a:path>
            </a:pathLst>
          </a:custGeom>
          <a:solidFill>
            <a:srgbClr val="000000">
              <a:alpha val="0"/>
            </a:srgbClr>
          </a:solidFill>
        </p:spPr>
        <p:txBody>
          <a:bodyPr wrap="square" lIns="0" tIns="0" rIns="0" bIns="0" rtlCol="0">
            <a:noAutofit/>
          </a:bodyPr>
          <a:lstStyle/>
          <a:p>
            <a:endParaRPr sz="3600"/>
          </a:p>
        </p:txBody>
      </p:sp>
      <p:sp>
        <p:nvSpPr>
          <p:cNvPr id="27" name="object 27"/>
          <p:cNvSpPr txBox="1"/>
          <p:nvPr/>
        </p:nvSpPr>
        <p:spPr>
          <a:xfrm>
            <a:off x="2505146" y="3336212"/>
            <a:ext cx="8101176" cy="254000"/>
          </a:xfrm>
          <a:prstGeom prst="rect">
            <a:avLst/>
          </a:prstGeom>
        </p:spPr>
        <p:txBody>
          <a:bodyPr wrap="square" lIns="0" tIns="11684" rIns="0" bIns="0" rtlCol="0">
            <a:noAutofit/>
          </a:bodyPr>
          <a:lstStyle/>
          <a:p>
            <a:pPr marL="25400">
              <a:lnSpc>
                <a:spcPts val="1838"/>
              </a:lnSpc>
            </a:pPr>
            <a:endParaRPr sz="1600" dirty="0">
              <a:latin typeface="Gill Sans MT"/>
              <a:cs typeface="Gill Sans MT"/>
            </a:endParaRPr>
          </a:p>
        </p:txBody>
      </p:sp>
      <p:sp>
        <p:nvSpPr>
          <p:cNvPr id="26" name="object 26"/>
          <p:cNvSpPr txBox="1"/>
          <p:nvPr/>
        </p:nvSpPr>
        <p:spPr>
          <a:xfrm>
            <a:off x="2504943" y="3621912"/>
            <a:ext cx="7226198" cy="254000"/>
          </a:xfrm>
          <a:prstGeom prst="rect">
            <a:avLst/>
          </a:prstGeom>
        </p:spPr>
        <p:txBody>
          <a:bodyPr wrap="square" lIns="0" tIns="11684" rIns="0" bIns="0" rtlCol="0">
            <a:noAutofit/>
          </a:bodyPr>
          <a:lstStyle/>
          <a:p>
            <a:pPr marL="25400">
              <a:lnSpc>
                <a:spcPts val="1838"/>
              </a:lnSpc>
            </a:pPr>
            <a:endParaRPr sz="1600" dirty="0">
              <a:latin typeface="Gill Sans MT"/>
              <a:cs typeface="Gill Sans MT"/>
            </a:endParaRPr>
          </a:p>
        </p:txBody>
      </p:sp>
      <p:sp>
        <p:nvSpPr>
          <p:cNvPr id="25" name="object 25"/>
          <p:cNvSpPr txBox="1"/>
          <p:nvPr/>
        </p:nvSpPr>
        <p:spPr>
          <a:xfrm>
            <a:off x="2606064" y="7064449"/>
            <a:ext cx="3959960" cy="254000"/>
          </a:xfrm>
          <a:prstGeom prst="rect">
            <a:avLst/>
          </a:prstGeom>
        </p:spPr>
        <p:txBody>
          <a:bodyPr wrap="square" lIns="0" tIns="11684" rIns="0" bIns="0" rtlCol="0">
            <a:noAutofit/>
          </a:bodyPr>
          <a:lstStyle/>
          <a:p>
            <a:pPr marL="25400">
              <a:lnSpc>
                <a:spcPts val="1838"/>
              </a:lnSpc>
            </a:pPr>
            <a:endParaRPr sz="1600" dirty="0">
              <a:latin typeface="Gill Sans MT"/>
              <a:cs typeface="Gill Sans MT"/>
            </a:endParaRPr>
          </a:p>
        </p:txBody>
      </p:sp>
      <p:sp>
        <p:nvSpPr>
          <p:cNvPr id="24" name="object 24"/>
          <p:cNvSpPr txBox="1"/>
          <p:nvPr/>
        </p:nvSpPr>
        <p:spPr>
          <a:xfrm>
            <a:off x="790524" y="7786801"/>
            <a:ext cx="1872512" cy="594690"/>
          </a:xfrm>
          <a:prstGeom prst="rect">
            <a:avLst/>
          </a:prstGeom>
        </p:spPr>
        <p:txBody>
          <a:bodyPr wrap="square" lIns="0" tIns="0" rIns="0" bIns="0" rtlCol="0">
            <a:noAutofit/>
          </a:bodyPr>
          <a:lstStyle/>
          <a:p>
            <a:pPr marL="50800">
              <a:lnSpc>
                <a:spcPts val="2000"/>
              </a:lnSpc>
            </a:pPr>
            <a:endParaRPr sz="2000"/>
          </a:p>
        </p:txBody>
      </p:sp>
      <p:sp>
        <p:nvSpPr>
          <p:cNvPr id="23" name="object 23"/>
          <p:cNvSpPr txBox="1"/>
          <p:nvPr/>
        </p:nvSpPr>
        <p:spPr>
          <a:xfrm>
            <a:off x="2858176" y="7903506"/>
            <a:ext cx="8082000" cy="1902002"/>
          </a:xfrm>
          <a:prstGeom prst="rect">
            <a:avLst/>
          </a:prstGeom>
        </p:spPr>
        <p:txBody>
          <a:bodyPr wrap="square" lIns="0" tIns="99060" rIns="0" bIns="0" rtlCol="0">
            <a:noAutofit/>
          </a:bodyPr>
          <a:lstStyle/>
          <a:p>
            <a:pPr marL="171462">
              <a:lnSpc>
                <a:spcPct val="96638"/>
              </a:lnSpc>
            </a:pPr>
            <a:r>
              <a:rPr sz="1600" spc="130" dirty="0">
                <a:latin typeface="Now" panose="020B0604020202020204" charset="0"/>
                <a:cs typeface="Gill Sans MT"/>
              </a:rPr>
              <a:t>Operation Flood was instrumental in:</a:t>
            </a:r>
            <a:endParaRPr sz="1600" dirty="0">
              <a:latin typeface="Now" panose="020B0604020202020204" charset="0"/>
              <a:cs typeface="Gill Sans MT"/>
            </a:endParaRPr>
          </a:p>
          <a:p>
            <a:pPr marL="266966">
              <a:lnSpc>
                <a:spcPct val="96638"/>
              </a:lnSpc>
              <a:spcBef>
                <a:spcPts val="390"/>
              </a:spcBef>
            </a:pPr>
            <a:r>
              <a:rPr sz="1600" dirty="0">
                <a:latin typeface="Now" panose="020B0604020202020204" charset="0"/>
                <a:cs typeface="Gill Sans MT"/>
              </a:rPr>
              <a:t>1.      </a:t>
            </a:r>
            <a:r>
              <a:rPr sz="1600" spc="388" dirty="0">
                <a:latin typeface="Now" panose="020B0604020202020204" charset="0"/>
                <a:cs typeface="Gill Sans MT"/>
              </a:rPr>
              <a:t> </a:t>
            </a:r>
            <a:r>
              <a:rPr sz="1600" spc="250" dirty="0">
                <a:latin typeface="Now" panose="020B0604020202020204" charset="0"/>
                <a:cs typeface="Gill Sans MT"/>
              </a:rPr>
              <a:t>M</a:t>
            </a:r>
            <a:r>
              <a:rPr sz="1600" spc="134" dirty="0">
                <a:latin typeface="Now" panose="020B0604020202020204" charset="0"/>
                <a:cs typeface="Gill Sans MT"/>
              </a:rPr>
              <a:t>aking</a:t>
            </a:r>
            <a:r>
              <a:rPr sz="1600" spc="48" dirty="0">
                <a:latin typeface="Now" panose="020B0604020202020204" charset="0"/>
                <a:cs typeface="Gill Sans MT"/>
              </a:rPr>
              <a:t> </a:t>
            </a:r>
            <a:r>
              <a:rPr sz="1600" spc="72" dirty="0">
                <a:latin typeface="Now" panose="020B0604020202020204" charset="0"/>
                <a:cs typeface="Gill Sans MT"/>
              </a:rPr>
              <a:t>I</a:t>
            </a:r>
            <a:r>
              <a:rPr sz="1600" spc="136" dirty="0">
                <a:latin typeface="Now" panose="020B0604020202020204" charset="0"/>
                <a:cs typeface="Gill Sans MT"/>
              </a:rPr>
              <a:t>ndia</a:t>
            </a:r>
            <a:r>
              <a:rPr sz="1600" spc="134" dirty="0">
                <a:latin typeface="Now" panose="020B0604020202020204" charset="0"/>
                <a:cs typeface="Gill Sans MT"/>
              </a:rPr>
              <a:t> </a:t>
            </a:r>
            <a:r>
              <a:rPr sz="1600" dirty="0">
                <a:latin typeface="Now" panose="020B0604020202020204" charset="0"/>
                <a:cs typeface="Gill Sans MT"/>
              </a:rPr>
              <a:t>the </a:t>
            </a:r>
            <a:r>
              <a:rPr sz="1600" spc="106" dirty="0">
                <a:latin typeface="Now" panose="020B0604020202020204" charset="0"/>
                <a:cs typeface="Gill Sans MT"/>
              </a:rPr>
              <a:t>la</a:t>
            </a:r>
            <a:r>
              <a:rPr sz="1600" spc="82" dirty="0">
                <a:latin typeface="Now" panose="020B0604020202020204" charset="0"/>
                <a:cs typeface="Gill Sans MT"/>
              </a:rPr>
              <a:t>r</a:t>
            </a:r>
            <a:r>
              <a:rPr sz="1600" spc="134" dirty="0">
                <a:latin typeface="Now" panose="020B0604020202020204" charset="0"/>
                <a:cs typeface="Gill Sans MT"/>
              </a:rPr>
              <a:t>gest</a:t>
            </a:r>
            <a:r>
              <a:rPr sz="1600" spc="270" dirty="0">
                <a:latin typeface="Now" panose="020B0604020202020204" charset="0"/>
                <a:cs typeface="Gill Sans MT"/>
              </a:rPr>
              <a:t> </a:t>
            </a:r>
            <a:r>
              <a:rPr sz="1600" spc="138" dirty="0">
                <a:latin typeface="Now" panose="020B0604020202020204" charset="0"/>
                <a:cs typeface="Gill Sans MT"/>
              </a:rPr>
              <a:t>milk</a:t>
            </a:r>
            <a:r>
              <a:rPr sz="1600" spc="148" dirty="0">
                <a:latin typeface="Now" panose="020B0604020202020204" charset="0"/>
                <a:cs typeface="Gill Sans MT"/>
              </a:rPr>
              <a:t> </a:t>
            </a:r>
            <a:r>
              <a:rPr sz="1600" spc="166" dirty="0">
                <a:latin typeface="Now" panose="020B0604020202020204" charset="0"/>
                <a:cs typeface="Gill Sans MT"/>
              </a:rPr>
              <a:t>p</a:t>
            </a:r>
            <a:r>
              <a:rPr sz="1600" spc="94" dirty="0">
                <a:latin typeface="Now" panose="020B0604020202020204" charset="0"/>
                <a:cs typeface="Gill Sans MT"/>
              </a:rPr>
              <a:t>r</a:t>
            </a:r>
            <a:r>
              <a:rPr sz="1600" spc="158" dirty="0">
                <a:latin typeface="Now" panose="020B0604020202020204" charset="0"/>
                <a:cs typeface="Gill Sans MT"/>
              </a:rPr>
              <a:t>oducer</a:t>
            </a:r>
            <a:r>
              <a:rPr sz="1600" spc="-148" dirty="0">
                <a:latin typeface="Now" panose="020B0604020202020204" charset="0"/>
                <a:cs typeface="Gill Sans MT"/>
              </a:rPr>
              <a:t> </a:t>
            </a:r>
            <a:r>
              <a:rPr sz="1600" dirty="0">
                <a:latin typeface="Now" panose="020B0604020202020204" charset="0"/>
                <a:cs typeface="Gill Sans MT"/>
              </a:rPr>
              <a:t>in</a:t>
            </a:r>
            <a:r>
              <a:rPr sz="1600" spc="334" dirty="0">
                <a:latin typeface="Now" panose="020B0604020202020204" charset="0"/>
                <a:cs typeface="Gill Sans MT"/>
              </a:rPr>
              <a:t> </a:t>
            </a:r>
            <a:r>
              <a:rPr sz="1600" dirty="0">
                <a:latin typeface="Now" panose="020B0604020202020204" charset="0"/>
                <a:cs typeface="Gill Sans MT"/>
              </a:rPr>
              <a:t>the </a:t>
            </a:r>
            <a:r>
              <a:rPr sz="1600" spc="136" dirty="0">
                <a:latin typeface="Now" panose="020B0604020202020204" charset="0"/>
                <a:cs typeface="Gill Sans MT"/>
              </a:rPr>
              <a:t>w</a:t>
            </a:r>
            <a:r>
              <a:rPr sz="1600" spc="100" dirty="0">
                <a:latin typeface="Now" panose="020B0604020202020204" charset="0"/>
                <a:cs typeface="Gill Sans MT"/>
              </a:rPr>
              <a:t>orld</a:t>
            </a:r>
            <a:r>
              <a:rPr sz="1600" spc="84" dirty="0">
                <a:latin typeface="Now" panose="020B0604020202020204" charset="0"/>
                <a:cs typeface="Gill Sans MT"/>
              </a:rPr>
              <a:t> </a:t>
            </a:r>
            <a:r>
              <a:rPr sz="1600" spc="154" dirty="0">
                <a:latin typeface="Now" panose="020B0604020202020204" charset="0"/>
                <a:cs typeface="Gill Sans MT"/>
              </a:rPr>
              <a:t>tod</a:t>
            </a:r>
            <a:r>
              <a:rPr sz="1600" spc="102" dirty="0">
                <a:latin typeface="Now" panose="020B0604020202020204" charset="0"/>
                <a:cs typeface="Gill Sans MT"/>
              </a:rPr>
              <a:t>a</a:t>
            </a:r>
            <a:r>
              <a:rPr sz="1600" spc="2" dirty="0">
                <a:latin typeface="Now" panose="020B0604020202020204" charset="0"/>
                <a:cs typeface="Gill Sans MT"/>
              </a:rPr>
              <a:t>y</a:t>
            </a:r>
            <a:r>
              <a:rPr sz="1600" spc="70" dirty="0">
                <a:latin typeface="Now" panose="020B0604020202020204" charset="0"/>
                <a:cs typeface="Gill Sans MT"/>
              </a:rPr>
              <a:t>.</a:t>
            </a:r>
            <a:endParaRPr sz="1600" dirty="0">
              <a:latin typeface="Now" panose="020B0604020202020204" charset="0"/>
              <a:cs typeface="Gill Sans MT"/>
            </a:endParaRPr>
          </a:p>
          <a:p>
            <a:pPr marL="857262" marR="1153944" indent="-629512">
              <a:lnSpc>
                <a:spcPts val="1854"/>
              </a:lnSpc>
              <a:spcBef>
                <a:spcPts val="390"/>
              </a:spcBef>
              <a:tabLst>
                <a:tab pos="838200" algn="l"/>
              </a:tabLst>
            </a:pPr>
            <a:r>
              <a:rPr sz="1600" spc="96" dirty="0">
                <a:latin typeface="Now" panose="020B0604020202020204" charset="0"/>
                <a:cs typeface="Gill Sans MT"/>
              </a:rPr>
              <a:t>2. </a:t>
            </a:r>
            <a:r>
              <a:rPr sz="1600" dirty="0">
                <a:latin typeface="Now" panose="020B0604020202020204" charset="0"/>
                <a:cs typeface="Gill Sans MT"/>
              </a:rPr>
              <a:t>	</a:t>
            </a:r>
            <a:r>
              <a:rPr sz="1600" spc="96" dirty="0">
                <a:solidFill>
                  <a:srgbClr val="00CC99"/>
                </a:solidFill>
                <a:latin typeface="Now" panose="020B0604020202020204" charset="0"/>
                <a:cs typeface="Gill Sans MT"/>
              </a:rPr>
              <a:t>Anand Milk  Union  Limited</a:t>
            </a:r>
            <a:r>
              <a:rPr sz="1600" spc="96" dirty="0">
                <a:latin typeface="Now" panose="020B0604020202020204" charset="0"/>
                <a:cs typeface="Gill Sans MT"/>
              </a:rPr>
              <a:t> (AMUL</a:t>
            </a:r>
            <a:r>
              <a:rPr lang="en-GB" sz="1600" spc="96" dirty="0">
                <a:latin typeface="Now" panose="020B0604020202020204" charset="0"/>
                <a:cs typeface="Gill Sans MT"/>
              </a:rPr>
              <a:t> is</a:t>
            </a:r>
            <a:r>
              <a:rPr sz="1600" spc="96" dirty="0">
                <a:latin typeface="Now" panose="020B0604020202020204" charset="0"/>
                <a:cs typeface="Gill Sans MT"/>
              </a:rPr>
              <a:t>)</a:t>
            </a:r>
            <a:r>
              <a:rPr lang="en-GB" sz="1600" spc="96" dirty="0">
                <a:latin typeface="Now" panose="020B0604020202020204" charset="0"/>
                <a:cs typeface="Gill Sans MT"/>
              </a:rPr>
              <a:t> </a:t>
            </a:r>
            <a:r>
              <a:rPr sz="1600" spc="96" dirty="0">
                <a:latin typeface="Now" panose="020B0604020202020204" charset="0"/>
                <a:cs typeface="Gill Sans MT"/>
              </a:rPr>
              <a:t>emerging as India's largest </a:t>
            </a:r>
            <a:r>
              <a:rPr sz="1600" spc="134" dirty="0">
                <a:latin typeface="Now" panose="020B0604020202020204" charset="0"/>
                <a:cs typeface="Gill Sans MT"/>
              </a:rPr>
              <a:t>cooperative milk company.</a:t>
            </a:r>
            <a:endParaRPr sz="1600" dirty="0">
              <a:latin typeface="Now" panose="020B0604020202020204" charset="0"/>
              <a:cs typeface="Gill Sans MT"/>
            </a:endParaRPr>
          </a:p>
          <a:p>
            <a:pPr marL="857262" marR="240356" indent="-629512">
              <a:lnSpc>
                <a:spcPts val="1854"/>
              </a:lnSpc>
              <a:spcBef>
                <a:spcPts val="392"/>
              </a:spcBef>
              <a:tabLst>
                <a:tab pos="838200" algn="l"/>
              </a:tabLst>
            </a:pPr>
            <a:r>
              <a:rPr sz="1600" spc="104" dirty="0">
                <a:latin typeface="Now" panose="020B0604020202020204" charset="0"/>
                <a:cs typeface="Gill Sans MT"/>
              </a:rPr>
              <a:t>3. </a:t>
            </a:r>
            <a:r>
              <a:rPr sz="1600" dirty="0">
                <a:latin typeface="Now" panose="020B0604020202020204" charset="0"/>
                <a:cs typeface="Gill Sans MT"/>
              </a:rPr>
              <a:t>	</a:t>
            </a:r>
            <a:r>
              <a:rPr sz="1600" spc="104" dirty="0">
                <a:latin typeface="Now" panose="020B0604020202020204" charset="0"/>
                <a:cs typeface="Gill Sans MT"/>
              </a:rPr>
              <a:t>India's National Milk  Grid linking milk producers throughout India with </a:t>
            </a:r>
            <a:r>
              <a:rPr sz="1600" spc="122" dirty="0">
                <a:latin typeface="Now" panose="020B0604020202020204" charset="0"/>
                <a:cs typeface="Gill Sans MT"/>
              </a:rPr>
              <a:t>consumers in over 700  towns and cities.</a:t>
            </a:r>
            <a:endParaRPr sz="1600" dirty="0">
              <a:latin typeface="Now" panose="020B0604020202020204" charset="0"/>
              <a:cs typeface="Gill Sans MT"/>
            </a:endParaRPr>
          </a:p>
        </p:txBody>
      </p:sp>
      <p:sp>
        <p:nvSpPr>
          <p:cNvPr id="22" name="object 22"/>
          <p:cNvSpPr txBox="1"/>
          <p:nvPr/>
        </p:nvSpPr>
        <p:spPr>
          <a:xfrm>
            <a:off x="607669" y="8381492"/>
            <a:ext cx="210526" cy="121716"/>
          </a:xfrm>
          <a:prstGeom prst="rect">
            <a:avLst/>
          </a:prstGeom>
        </p:spPr>
        <p:txBody>
          <a:bodyPr wrap="square" lIns="0" tIns="0" rIns="0" bIns="0" rtlCol="0">
            <a:noAutofit/>
          </a:bodyPr>
          <a:lstStyle/>
          <a:p>
            <a:endParaRPr sz="3600"/>
          </a:p>
        </p:txBody>
      </p:sp>
      <p:sp>
        <p:nvSpPr>
          <p:cNvPr id="21" name="object 21"/>
          <p:cNvSpPr txBox="1"/>
          <p:nvPr/>
        </p:nvSpPr>
        <p:spPr>
          <a:xfrm>
            <a:off x="818196" y="8381493"/>
            <a:ext cx="2763204" cy="745210"/>
          </a:xfrm>
          <a:prstGeom prst="rect">
            <a:avLst/>
          </a:prstGeom>
        </p:spPr>
        <p:txBody>
          <a:bodyPr wrap="square" lIns="0" tIns="21844" rIns="0" bIns="0" rtlCol="0">
            <a:noAutofit/>
          </a:bodyPr>
          <a:lstStyle/>
          <a:p>
            <a:pPr marL="143774" marR="198384">
              <a:lnSpc>
                <a:spcPts val="2840"/>
              </a:lnSpc>
            </a:pPr>
            <a:r>
              <a:rPr sz="2500" dirty="0">
                <a:solidFill>
                  <a:srgbClr val="000000"/>
                </a:solidFill>
                <a:latin typeface="Now"/>
              </a:rPr>
              <a:t>Key</a:t>
            </a:r>
            <a:r>
              <a:rPr sz="2400" spc="-280" dirty="0">
                <a:latin typeface="Tahoma"/>
                <a:cs typeface="Tahoma"/>
              </a:rPr>
              <a:t> </a:t>
            </a:r>
            <a:endParaRPr lang="en-GB" sz="2400" spc="-280" dirty="0">
              <a:latin typeface="Tahoma"/>
              <a:cs typeface="Tahoma"/>
            </a:endParaRPr>
          </a:p>
          <a:p>
            <a:pPr marL="143774" marR="198384">
              <a:lnSpc>
                <a:spcPts val="2840"/>
              </a:lnSpc>
            </a:pPr>
            <a:r>
              <a:rPr lang="en-GB" sz="2500" dirty="0">
                <a:solidFill>
                  <a:srgbClr val="000000"/>
                </a:solidFill>
                <a:latin typeface="Now"/>
              </a:rPr>
              <a:t>outcomes</a:t>
            </a:r>
            <a:endParaRPr sz="2500" dirty="0">
              <a:solidFill>
                <a:srgbClr val="000000"/>
              </a:solidFill>
              <a:latin typeface="Now"/>
            </a:endParaRPr>
          </a:p>
        </p:txBody>
      </p:sp>
      <p:sp>
        <p:nvSpPr>
          <p:cNvPr id="20" name="object 20"/>
          <p:cNvSpPr txBox="1"/>
          <p:nvPr/>
        </p:nvSpPr>
        <p:spPr>
          <a:xfrm>
            <a:off x="607669" y="8503208"/>
            <a:ext cx="210526" cy="469188"/>
          </a:xfrm>
          <a:prstGeom prst="rect">
            <a:avLst/>
          </a:prstGeom>
        </p:spPr>
        <p:txBody>
          <a:bodyPr wrap="square" lIns="0" tIns="17780" rIns="0" bIns="0" rtlCol="0">
            <a:noAutofit/>
          </a:bodyPr>
          <a:lstStyle/>
          <a:p>
            <a:pPr>
              <a:lnSpc>
                <a:spcPts val="2800"/>
              </a:lnSpc>
            </a:pPr>
            <a:r>
              <a:rPr sz="2400" spc="-340" dirty="0">
                <a:solidFill>
                  <a:srgbClr val="FFFFFF"/>
                </a:solidFill>
                <a:latin typeface="Tahoma"/>
                <a:cs typeface="Tahoma"/>
              </a:rPr>
              <a:t>3</a:t>
            </a:r>
            <a:endParaRPr sz="2400">
              <a:latin typeface="Tahoma"/>
              <a:cs typeface="Tahoma"/>
            </a:endParaRPr>
          </a:p>
        </p:txBody>
      </p:sp>
      <p:sp>
        <p:nvSpPr>
          <p:cNvPr id="19" name="object 19"/>
          <p:cNvSpPr txBox="1"/>
          <p:nvPr/>
        </p:nvSpPr>
        <p:spPr>
          <a:xfrm>
            <a:off x="11430077" y="8257111"/>
            <a:ext cx="6405600" cy="677392"/>
          </a:xfrm>
          <a:prstGeom prst="rect">
            <a:avLst/>
          </a:prstGeom>
        </p:spPr>
        <p:txBody>
          <a:bodyPr wrap="square" lIns="0" tIns="11046" rIns="0" bIns="0" rtlCol="0">
            <a:noAutofit/>
          </a:bodyPr>
          <a:lstStyle/>
          <a:p>
            <a:pPr>
              <a:lnSpc>
                <a:spcPts val="1300"/>
              </a:lnSpc>
            </a:pPr>
            <a:endParaRPr sz="1300" dirty="0"/>
          </a:p>
          <a:p>
            <a:pPr>
              <a:lnSpc>
                <a:spcPct val="96638"/>
              </a:lnSpc>
            </a:pPr>
            <a:r>
              <a:rPr sz="1200" spc="102" dirty="0">
                <a:solidFill>
                  <a:srgbClr val="2E2E2E"/>
                </a:solidFill>
                <a:latin typeface="Gill Sans MT"/>
                <a:cs typeface="Gill Sans MT"/>
              </a:rPr>
              <a:t>Average milk procurement increased from 2.56 million kg/day during Phase-1 to</a:t>
            </a:r>
            <a:endParaRPr sz="1200" dirty="0">
              <a:latin typeface="Gill Sans MT"/>
              <a:cs typeface="Gill Sans MT"/>
            </a:endParaRPr>
          </a:p>
          <a:p>
            <a:pPr>
              <a:lnSpc>
                <a:spcPct val="96638"/>
              </a:lnSpc>
              <a:spcBef>
                <a:spcPts val="110"/>
              </a:spcBef>
            </a:pPr>
            <a:r>
              <a:rPr sz="1200" spc="102" dirty="0">
                <a:solidFill>
                  <a:srgbClr val="2E2E2E"/>
                </a:solidFill>
                <a:latin typeface="Gill Sans MT"/>
                <a:cs typeface="Gill Sans MT"/>
              </a:rPr>
              <a:t>11 million kg/day during Phase-3.</a:t>
            </a:r>
            <a:endParaRPr sz="1200" dirty="0">
              <a:latin typeface="Gill Sans MT"/>
              <a:cs typeface="Gill Sans MT"/>
            </a:endParaRPr>
          </a:p>
        </p:txBody>
      </p:sp>
      <p:sp>
        <p:nvSpPr>
          <p:cNvPr id="18" name="object 18"/>
          <p:cNvSpPr txBox="1"/>
          <p:nvPr/>
        </p:nvSpPr>
        <p:spPr>
          <a:xfrm>
            <a:off x="607645" y="4768597"/>
            <a:ext cx="1751406" cy="1011198"/>
          </a:xfrm>
          <a:prstGeom prst="rect">
            <a:avLst/>
          </a:prstGeom>
        </p:spPr>
        <p:txBody>
          <a:bodyPr wrap="square" lIns="0" tIns="0" rIns="0" bIns="0" rtlCol="0">
            <a:noAutofit/>
          </a:bodyPr>
          <a:lstStyle/>
          <a:p>
            <a:pPr marL="50800">
              <a:lnSpc>
                <a:spcPts val="2000"/>
              </a:lnSpc>
            </a:pPr>
            <a:endParaRPr sz="2000"/>
          </a:p>
        </p:txBody>
      </p:sp>
      <p:sp>
        <p:nvSpPr>
          <p:cNvPr id="17" name="object 17"/>
          <p:cNvSpPr txBox="1"/>
          <p:nvPr/>
        </p:nvSpPr>
        <p:spPr>
          <a:xfrm>
            <a:off x="2843166" y="4741815"/>
            <a:ext cx="8385606" cy="2395804"/>
          </a:xfrm>
          <a:prstGeom prst="rect">
            <a:avLst/>
          </a:prstGeom>
        </p:spPr>
        <p:txBody>
          <a:bodyPr wrap="square" lIns="0" tIns="6350" rIns="0" bIns="0" rtlCol="0">
            <a:noAutofit/>
          </a:bodyPr>
          <a:lstStyle/>
          <a:p>
            <a:pPr marL="171450" marR="413522">
              <a:lnSpc>
                <a:spcPts val="1854"/>
              </a:lnSpc>
            </a:pPr>
            <a:r>
              <a:rPr sz="1600" b="1" spc="134" dirty="0">
                <a:latin typeface="Now" panose="020B0604020202020204" charset="0"/>
                <a:cs typeface="Gill Sans MT"/>
              </a:rPr>
              <a:t>Phase-1 (1970-80): </a:t>
            </a:r>
            <a:r>
              <a:rPr sz="1600" spc="134" dirty="0">
                <a:latin typeface="Now" panose="020B0604020202020204" charset="0"/>
                <a:cs typeface="Gill Sans MT"/>
              </a:rPr>
              <a:t>Linked 18 of India's primary milk sheds with consumers in </a:t>
            </a:r>
            <a:r>
              <a:rPr sz="1600" spc="136" dirty="0">
                <a:latin typeface="Now" panose="020B0604020202020204" charset="0"/>
                <a:cs typeface="Gill Sans MT"/>
              </a:rPr>
              <a:t>major cities such as Delhi, Kolkata, Mumbai and Chennai</a:t>
            </a:r>
            <a:r>
              <a:rPr lang="en-GB" sz="1600" spc="136" dirty="0">
                <a:latin typeface="Now" panose="020B0604020202020204" charset="0"/>
                <a:cs typeface="Gill Sans MT"/>
              </a:rPr>
              <a:t>.</a:t>
            </a:r>
          </a:p>
          <a:p>
            <a:pPr marL="171450" marR="413522">
              <a:lnSpc>
                <a:spcPts val="1854"/>
              </a:lnSpc>
            </a:pPr>
            <a:endParaRPr lang="en-GB" sz="1600" spc="136" dirty="0">
              <a:latin typeface="Now" panose="020B0604020202020204" charset="0"/>
              <a:cs typeface="Gill Sans MT"/>
            </a:endParaRPr>
          </a:p>
          <a:p>
            <a:pPr marL="171450" marR="270468">
              <a:lnSpc>
                <a:spcPts val="1854"/>
              </a:lnSpc>
            </a:pPr>
            <a:r>
              <a:rPr sz="1600" b="1" spc="112" dirty="0">
                <a:latin typeface="Now" panose="020B0604020202020204" charset="0"/>
                <a:cs typeface="Gill Sans MT"/>
              </a:rPr>
              <a:t>Phase-2 (1981-85): </a:t>
            </a:r>
            <a:r>
              <a:rPr sz="1600" spc="112" dirty="0">
                <a:latin typeface="Now" panose="020B0604020202020204" charset="0"/>
                <a:cs typeface="Gill Sans MT"/>
              </a:rPr>
              <a:t>The concept of a National Milk  Grid was launched, </a:t>
            </a:r>
            <a:r>
              <a:rPr lang="en-GB" sz="1600" spc="120" dirty="0">
                <a:latin typeface="Now" panose="020B0604020202020204" charset="0"/>
                <a:cs typeface="Gill Sans MT"/>
              </a:rPr>
              <a:t>increasing to 136 milk sheds. </a:t>
            </a:r>
          </a:p>
          <a:p>
            <a:pPr marL="171450" marR="270468">
              <a:lnSpc>
                <a:spcPts val="1854"/>
              </a:lnSpc>
            </a:pPr>
            <a:endParaRPr lang="en-GB" sz="1600" spc="120" dirty="0">
              <a:latin typeface="Now" panose="020B0604020202020204" charset="0"/>
              <a:cs typeface="Gill Sans MT"/>
            </a:endParaRPr>
          </a:p>
          <a:p>
            <a:pPr marL="171450" marR="270468">
              <a:lnSpc>
                <a:spcPts val="1854"/>
              </a:lnSpc>
              <a:spcBef>
                <a:spcPts val="392"/>
              </a:spcBef>
            </a:pPr>
            <a:r>
              <a:rPr sz="1600" b="1" spc="124" dirty="0">
                <a:latin typeface="Now" panose="020B0604020202020204" charset="0"/>
                <a:cs typeface="Gill Sans MT"/>
              </a:rPr>
              <a:t>Phase-3 (1985-1996): </a:t>
            </a:r>
            <a:r>
              <a:rPr sz="1600" spc="124" dirty="0">
                <a:latin typeface="Now" panose="020B0604020202020204" charset="0"/>
                <a:cs typeface="Gill Sans MT"/>
              </a:rPr>
              <a:t>Dairy cooperatives expanded and strengthened the </a:t>
            </a:r>
            <a:r>
              <a:rPr sz="1600" spc="132" dirty="0">
                <a:latin typeface="Now" panose="020B0604020202020204" charset="0"/>
                <a:cs typeface="Gill Sans MT"/>
              </a:rPr>
              <a:t>infrastructure to produce and market increasing volumes of milk. Cooperatives</a:t>
            </a:r>
            <a:r>
              <a:rPr lang="en-GB" sz="1600" spc="132" dirty="0">
                <a:latin typeface="Now" panose="020B0604020202020204" charset="0"/>
                <a:cs typeface="Gill Sans MT"/>
              </a:rPr>
              <a:t> </a:t>
            </a:r>
            <a:r>
              <a:rPr lang="en-GB" sz="1600" spc="126" dirty="0">
                <a:latin typeface="Now" panose="020B0604020202020204" charset="0"/>
                <a:cs typeface="Gill Sans MT"/>
              </a:rPr>
              <a:t>increased to 73,000 by end of Phase-3.</a:t>
            </a:r>
            <a:endParaRPr lang="en-GB" sz="1600" dirty="0">
              <a:latin typeface="Now" panose="020B0604020202020204" charset="0"/>
              <a:cs typeface="Gill Sans MT"/>
            </a:endParaRPr>
          </a:p>
          <a:p>
            <a:pPr marL="171450" marR="305012">
              <a:lnSpc>
                <a:spcPts val="1854"/>
              </a:lnSpc>
              <a:spcBef>
                <a:spcPts val="392"/>
              </a:spcBef>
            </a:pPr>
            <a:endParaRPr sz="1600" dirty="0">
              <a:latin typeface="Now" panose="020B0604020202020204" charset="0"/>
              <a:cs typeface="Gill Sans MT"/>
            </a:endParaRPr>
          </a:p>
        </p:txBody>
      </p:sp>
      <p:sp>
        <p:nvSpPr>
          <p:cNvPr id="16" name="object 16"/>
          <p:cNvSpPr txBox="1"/>
          <p:nvPr/>
        </p:nvSpPr>
        <p:spPr>
          <a:xfrm>
            <a:off x="607645" y="5779794"/>
            <a:ext cx="1751406" cy="469188"/>
          </a:xfrm>
          <a:prstGeom prst="rect">
            <a:avLst/>
          </a:prstGeom>
        </p:spPr>
        <p:txBody>
          <a:bodyPr wrap="square" lIns="0" tIns="17780" rIns="0" bIns="0" rtlCol="0">
            <a:noAutofit/>
          </a:bodyPr>
          <a:lstStyle/>
          <a:p>
            <a:pPr>
              <a:lnSpc>
                <a:spcPts val="2800"/>
              </a:lnSpc>
            </a:pPr>
            <a:r>
              <a:rPr sz="2400" spc="-300" dirty="0">
                <a:solidFill>
                  <a:srgbClr val="FFFFFF"/>
                </a:solidFill>
                <a:latin typeface="Tahoma"/>
                <a:cs typeface="Tahoma"/>
              </a:rPr>
              <a:t>2</a:t>
            </a:r>
            <a:r>
              <a:rPr sz="2400" spc="-172" dirty="0">
                <a:solidFill>
                  <a:srgbClr val="FFFFFF"/>
                </a:solidFill>
                <a:latin typeface="Tahoma"/>
                <a:cs typeface="Tahoma"/>
              </a:rPr>
              <a:t>  </a:t>
            </a:r>
            <a:r>
              <a:rPr sz="2400" spc="-128" dirty="0">
                <a:solidFill>
                  <a:srgbClr val="FFFFFF"/>
                </a:solidFill>
                <a:latin typeface="Tahoma"/>
                <a:cs typeface="Tahoma"/>
              </a:rPr>
              <a:t> </a:t>
            </a:r>
            <a:r>
              <a:rPr sz="2500" dirty="0">
                <a:solidFill>
                  <a:srgbClr val="000000"/>
                </a:solidFill>
                <a:latin typeface="Now"/>
              </a:rPr>
              <a:t>Solution</a:t>
            </a:r>
          </a:p>
        </p:txBody>
      </p:sp>
      <p:sp>
        <p:nvSpPr>
          <p:cNvPr id="15" name="object 15"/>
          <p:cNvSpPr txBox="1"/>
          <p:nvPr/>
        </p:nvSpPr>
        <p:spPr>
          <a:xfrm>
            <a:off x="11624107" y="2527908"/>
            <a:ext cx="6198006" cy="343788"/>
          </a:xfrm>
          <a:prstGeom prst="rect">
            <a:avLst/>
          </a:prstGeom>
        </p:spPr>
        <p:txBody>
          <a:bodyPr wrap="square" lIns="0" tIns="3810" rIns="0" bIns="0" rtlCol="0">
            <a:noAutofit/>
          </a:bodyPr>
          <a:lstStyle/>
          <a:p>
            <a:pPr marR="467868" indent="58">
              <a:lnSpc>
                <a:spcPts val="1180"/>
              </a:lnSpc>
            </a:pPr>
            <a:r>
              <a:rPr sz="1400" spc="96" dirty="0">
                <a:solidFill>
                  <a:srgbClr val="272727"/>
                </a:solidFill>
                <a:latin typeface="Gill Sans MT"/>
                <a:cs typeface="Gill Sans MT"/>
              </a:rPr>
              <a:t>Operation Flood &amp; growth of milk production in India, 1971-1997 </a:t>
            </a:r>
            <a:r>
              <a:rPr sz="1350" spc="96" baseline="31937" dirty="0">
                <a:solidFill>
                  <a:srgbClr val="272727"/>
                </a:solidFill>
                <a:latin typeface="Gill Sans MT"/>
                <a:cs typeface="Gill Sans MT"/>
              </a:rPr>
              <a:t>5 </a:t>
            </a:r>
            <a:endParaRPr sz="900" dirty="0">
              <a:latin typeface="Gill Sans MT"/>
              <a:cs typeface="Gill Sans MT"/>
            </a:endParaRPr>
          </a:p>
          <a:p>
            <a:pPr marR="467868">
              <a:lnSpc>
                <a:spcPct val="94706"/>
              </a:lnSpc>
              <a:spcBef>
                <a:spcPts val="466"/>
              </a:spcBef>
            </a:pPr>
            <a:r>
              <a:rPr sz="900" spc="94" dirty="0">
                <a:solidFill>
                  <a:srgbClr val="272727"/>
                </a:solidFill>
                <a:latin typeface="Gill Sans MT"/>
                <a:cs typeface="Gill Sans MT"/>
              </a:rPr>
              <a:t>million tonnes</a:t>
            </a:r>
            <a:endParaRPr sz="900" dirty="0">
              <a:latin typeface="Gill Sans MT"/>
              <a:cs typeface="Gill Sans MT"/>
            </a:endParaRPr>
          </a:p>
        </p:txBody>
      </p:sp>
      <p:sp>
        <p:nvSpPr>
          <p:cNvPr id="14" name="object 14"/>
          <p:cNvSpPr txBox="1"/>
          <p:nvPr/>
        </p:nvSpPr>
        <p:spPr>
          <a:xfrm>
            <a:off x="644220" y="2184830"/>
            <a:ext cx="1715084" cy="796544"/>
          </a:xfrm>
          <a:prstGeom prst="rect">
            <a:avLst/>
          </a:prstGeom>
        </p:spPr>
        <p:txBody>
          <a:bodyPr wrap="square" lIns="0" tIns="0" rIns="0" bIns="0" rtlCol="0">
            <a:noAutofit/>
          </a:bodyPr>
          <a:lstStyle/>
          <a:p>
            <a:pPr marL="50800">
              <a:lnSpc>
                <a:spcPts val="2000"/>
              </a:lnSpc>
            </a:pPr>
            <a:endParaRPr sz="2000"/>
          </a:p>
        </p:txBody>
      </p:sp>
      <p:sp>
        <p:nvSpPr>
          <p:cNvPr id="12" name="object 12"/>
          <p:cNvSpPr txBox="1"/>
          <p:nvPr/>
        </p:nvSpPr>
        <p:spPr>
          <a:xfrm>
            <a:off x="644220" y="2981374"/>
            <a:ext cx="238200" cy="442188"/>
          </a:xfrm>
          <a:prstGeom prst="rect">
            <a:avLst/>
          </a:prstGeom>
        </p:spPr>
        <p:txBody>
          <a:bodyPr wrap="square" lIns="0" tIns="17462" rIns="0" bIns="0" rtlCol="0">
            <a:noAutofit/>
          </a:bodyPr>
          <a:lstStyle/>
          <a:p>
            <a:pPr>
              <a:lnSpc>
                <a:spcPts val="2750"/>
              </a:lnSpc>
            </a:pPr>
            <a:r>
              <a:rPr sz="2400" spc="-706" dirty="0">
                <a:solidFill>
                  <a:srgbClr val="FFFFFF"/>
                </a:solidFill>
                <a:latin typeface="Tahoma"/>
                <a:cs typeface="Tahoma"/>
              </a:rPr>
              <a:t>1</a:t>
            </a:r>
            <a:endParaRPr sz="2400">
              <a:latin typeface="Tahoma"/>
              <a:cs typeface="Tahoma"/>
            </a:endParaRPr>
          </a:p>
        </p:txBody>
      </p:sp>
      <p:sp>
        <p:nvSpPr>
          <p:cNvPr id="11" name="object 11"/>
          <p:cNvSpPr txBox="1"/>
          <p:nvPr/>
        </p:nvSpPr>
        <p:spPr>
          <a:xfrm>
            <a:off x="882421" y="2981374"/>
            <a:ext cx="1797264" cy="488178"/>
          </a:xfrm>
          <a:prstGeom prst="rect">
            <a:avLst/>
          </a:prstGeom>
        </p:spPr>
        <p:txBody>
          <a:bodyPr wrap="square" lIns="0" tIns="17780" rIns="0" bIns="0" rtlCol="0">
            <a:noAutofit/>
          </a:bodyPr>
          <a:lstStyle/>
          <a:p>
            <a:pPr marL="34222">
              <a:lnSpc>
                <a:spcPts val="2800"/>
              </a:lnSpc>
            </a:pPr>
            <a:r>
              <a:rPr sz="2500" dirty="0">
                <a:solidFill>
                  <a:srgbClr val="000000"/>
                </a:solidFill>
                <a:latin typeface="Now"/>
              </a:rPr>
              <a:t>Overview</a:t>
            </a:r>
          </a:p>
        </p:txBody>
      </p:sp>
      <p:sp>
        <p:nvSpPr>
          <p:cNvPr id="10" name="object 10"/>
          <p:cNvSpPr txBox="1"/>
          <p:nvPr/>
        </p:nvSpPr>
        <p:spPr>
          <a:xfrm>
            <a:off x="2359304" y="2981374"/>
            <a:ext cx="348488" cy="442188"/>
          </a:xfrm>
          <a:prstGeom prst="rect">
            <a:avLst/>
          </a:prstGeom>
        </p:spPr>
        <p:txBody>
          <a:bodyPr wrap="square" lIns="0" tIns="0" rIns="0" bIns="0" rtlCol="0">
            <a:noAutofit/>
          </a:bodyPr>
          <a:lstStyle/>
          <a:p>
            <a:pPr marL="50800">
              <a:lnSpc>
                <a:spcPts val="2000"/>
              </a:lnSpc>
            </a:pPr>
            <a:endParaRPr sz="2000"/>
          </a:p>
        </p:txBody>
      </p:sp>
      <p:sp>
        <p:nvSpPr>
          <p:cNvPr id="9" name="object 9"/>
          <p:cNvSpPr txBox="1"/>
          <p:nvPr/>
        </p:nvSpPr>
        <p:spPr>
          <a:xfrm>
            <a:off x="2707792" y="2981374"/>
            <a:ext cx="0" cy="442188"/>
          </a:xfrm>
          <a:prstGeom prst="rect">
            <a:avLst/>
          </a:prstGeom>
        </p:spPr>
        <p:txBody>
          <a:bodyPr wrap="square" lIns="0" tIns="0" rIns="0" bIns="0" rtlCol="0">
            <a:noAutofit/>
          </a:bodyPr>
          <a:lstStyle/>
          <a:p>
            <a:pPr marL="50800">
              <a:lnSpc>
                <a:spcPts val="2000"/>
              </a:lnSpc>
            </a:pPr>
            <a:endParaRPr sz="2000"/>
          </a:p>
        </p:txBody>
      </p:sp>
      <p:sp>
        <p:nvSpPr>
          <p:cNvPr id="8" name="object 8"/>
          <p:cNvSpPr txBox="1"/>
          <p:nvPr/>
        </p:nvSpPr>
        <p:spPr>
          <a:xfrm>
            <a:off x="1264057" y="429588"/>
            <a:ext cx="10575594" cy="826794"/>
          </a:xfrm>
          <a:prstGeom prst="rect">
            <a:avLst/>
          </a:prstGeom>
        </p:spPr>
        <p:txBody>
          <a:bodyPr wrap="square" lIns="0" tIns="39178" rIns="0" bIns="0" rtlCol="0">
            <a:noAutofit/>
          </a:bodyPr>
          <a:lstStyle/>
          <a:p>
            <a:pPr marL="171450">
              <a:lnSpc>
                <a:spcPts val="6170"/>
              </a:lnSpc>
            </a:pPr>
            <a:r>
              <a:rPr lang="en-GB" sz="4000" dirty="0">
                <a:solidFill>
                  <a:srgbClr val="C00000"/>
                </a:solidFill>
                <a:latin typeface=" Now bold"/>
              </a:rPr>
              <a:t>What brought us here: </a:t>
            </a:r>
            <a:r>
              <a:rPr sz="4000" dirty="0">
                <a:solidFill>
                  <a:srgbClr val="C00000"/>
                </a:solidFill>
                <a:latin typeface=" Now bold"/>
              </a:rPr>
              <a:t>Operation Flood</a:t>
            </a:r>
          </a:p>
        </p:txBody>
      </p:sp>
      <p:sp>
        <p:nvSpPr>
          <p:cNvPr id="6" name="object 6"/>
          <p:cNvSpPr txBox="1"/>
          <p:nvPr/>
        </p:nvSpPr>
        <p:spPr>
          <a:xfrm>
            <a:off x="1354227" y="1271361"/>
            <a:ext cx="15579546" cy="343788"/>
          </a:xfrm>
          <a:prstGeom prst="rect">
            <a:avLst/>
          </a:prstGeom>
        </p:spPr>
        <p:txBody>
          <a:bodyPr wrap="square" lIns="0" tIns="17144" rIns="0" bIns="0" rtlCol="0">
            <a:noAutofit/>
          </a:bodyPr>
          <a:lstStyle/>
          <a:p>
            <a:pPr marL="181000">
              <a:lnSpc>
                <a:spcPts val="2700"/>
              </a:lnSpc>
            </a:pPr>
            <a:r>
              <a:rPr sz="2400" spc="180" dirty="0">
                <a:solidFill>
                  <a:srgbClr val="EE462F"/>
                </a:solidFill>
                <a:latin typeface="Gill Sans MT"/>
                <a:cs typeface="Gill Sans MT"/>
              </a:rPr>
              <a:t>A key initiative </a:t>
            </a:r>
            <a:r>
              <a:rPr sz="2400" spc="180" dirty="0">
                <a:latin typeface="Gill Sans MT"/>
                <a:cs typeface="Gill Sans MT"/>
              </a:rPr>
              <a:t>in the  development of India’s dairy industry</a:t>
            </a:r>
            <a:endParaRPr sz="2400" dirty="0">
              <a:latin typeface="Gill Sans MT"/>
              <a:cs typeface="Gill Sans MT"/>
            </a:endParaRPr>
          </a:p>
        </p:txBody>
      </p:sp>
      <p:sp>
        <p:nvSpPr>
          <p:cNvPr id="60" name="TextBox 59">
            <a:extLst>
              <a:ext uri="{FF2B5EF4-FFF2-40B4-BE49-F238E27FC236}">
                <a16:creationId xmlns:a16="http://schemas.microsoft.com/office/drawing/2014/main" id="{1AC29385-1356-DCE1-7132-642D2AE9EEF1}"/>
              </a:ext>
            </a:extLst>
          </p:cNvPr>
          <p:cNvSpPr txBox="1"/>
          <p:nvPr/>
        </p:nvSpPr>
        <p:spPr>
          <a:xfrm>
            <a:off x="2839781" y="2333165"/>
            <a:ext cx="8429982" cy="1736629"/>
          </a:xfrm>
          <a:prstGeom prst="rect">
            <a:avLst/>
          </a:prstGeom>
          <a:noFill/>
        </p:spPr>
        <p:txBody>
          <a:bodyPr wrap="square">
            <a:spAutoFit/>
          </a:bodyPr>
          <a:lstStyle/>
          <a:p>
            <a:pPr>
              <a:lnSpc>
                <a:spcPts val="2639"/>
              </a:lnSpc>
              <a:spcBef>
                <a:spcPct val="0"/>
              </a:spcBef>
            </a:pPr>
            <a:r>
              <a:rPr lang="en-US" sz="1600" dirty="0">
                <a:solidFill>
                  <a:srgbClr val="000000"/>
                </a:solidFill>
                <a:latin typeface="Now" panose="020B0604020202020204" charset="0"/>
              </a:rPr>
              <a:t>A key </a:t>
            </a:r>
            <a:r>
              <a:rPr lang="en-US" sz="1600" spc="118" dirty="0">
                <a:solidFill>
                  <a:srgbClr val="313A49"/>
                </a:solidFill>
                <a:latin typeface="Now" panose="020B0604020202020204" charset="0"/>
              </a:rPr>
              <a:t>initiative</a:t>
            </a:r>
            <a:r>
              <a:rPr lang="en-US" sz="1600" dirty="0">
                <a:solidFill>
                  <a:srgbClr val="000000"/>
                </a:solidFill>
                <a:latin typeface="Now" panose="020B0604020202020204" charset="0"/>
              </a:rPr>
              <a:t> in India’s </a:t>
            </a:r>
            <a:r>
              <a:rPr lang="en-US" sz="1600" spc="122" dirty="0">
                <a:solidFill>
                  <a:srgbClr val="313A49"/>
                </a:solidFill>
                <a:latin typeface="Now" panose="020B0604020202020204" charset="0"/>
              </a:rPr>
              <a:t>development</a:t>
            </a:r>
            <a:r>
              <a:rPr lang="en-US" sz="1600" dirty="0">
                <a:solidFill>
                  <a:srgbClr val="000000"/>
                </a:solidFill>
                <a:latin typeface="Now" panose="020B0604020202020204" charset="0"/>
              </a:rPr>
              <a:t> was </a:t>
            </a:r>
            <a:r>
              <a:rPr lang="en-US" sz="1600" b="1" dirty="0">
                <a:solidFill>
                  <a:srgbClr val="00CC99"/>
                </a:solidFill>
                <a:latin typeface="Now" panose="020B0604020202020204" charset="0"/>
              </a:rPr>
              <a:t>Operation Flood</a:t>
            </a:r>
            <a:r>
              <a:rPr lang="en-US" sz="1600" dirty="0">
                <a:solidFill>
                  <a:srgbClr val="000000"/>
                </a:solidFill>
                <a:latin typeface="Now" panose="020B0604020202020204" charset="0"/>
              </a:rPr>
              <a:t>, a rural development </a:t>
            </a:r>
            <a:r>
              <a:rPr lang="en-US" sz="1600" dirty="0" err="1">
                <a:solidFill>
                  <a:srgbClr val="000000"/>
                </a:solidFill>
                <a:latin typeface="Now" panose="020B0604020202020204" charset="0"/>
              </a:rPr>
              <a:t>programme</a:t>
            </a:r>
            <a:r>
              <a:rPr lang="en-US" sz="1600" dirty="0">
                <a:solidFill>
                  <a:srgbClr val="000000"/>
                </a:solidFill>
                <a:latin typeface="Now" panose="020B0604020202020204" charset="0"/>
              </a:rPr>
              <a:t> started by India's National Dairy Development in 1970, which aimed to create a nationwide milk grid. The program was the brainchild of Dr. </a:t>
            </a:r>
            <a:r>
              <a:rPr lang="en-US" sz="1600" dirty="0" err="1">
                <a:solidFill>
                  <a:srgbClr val="000000"/>
                </a:solidFill>
                <a:latin typeface="Now" panose="020B0604020202020204" charset="0"/>
              </a:rPr>
              <a:t>Verghese</a:t>
            </a:r>
            <a:r>
              <a:rPr lang="en-US" sz="1600" dirty="0">
                <a:solidFill>
                  <a:srgbClr val="000000"/>
                </a:solidFill>
                <a:latin typeface="Now" panose="020B0604020202020204" charset="0"/>
              </a:rPr>
              <a:t> </a:t>
            </a:r>
            <a:r>
              <a:rPr lang="en-US" sz="1600" dirty="0" err="1">
                <a:solidFill>
                  <a:srgbClr val="000000"/>
                </a:solidFill>
                <a:latin typeface="Now" panose="020B0604020202020204" charset="0"/>
              </a:rPr>
              <a:t>Kurien</a:t>
            </a:r>
            <a:r>
              <a:rPr lang="en-US" sz="1600" dirty="0">
                <a:solidFill>
                  <a:srgbClr val="000000"/>
                </a:solidFill>
                <a:latin typeface="Now" panose="020B0604020202020204" charset="0"/>
              </a:rPr>
              <a:t>, the ﬁrst chairman of the National Dairy Development Board (NDDB).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ilk fortification in India: The journey so far">
            <a:extLst>
              <a:ext uri="{FF2B5EF4-FFF2-40B4-BE49-F238E27FC236}">
                <a16:creationId xmlns:a16="http://schemas.microsoft.com/office/drawing/2014/main" id="{DAE6F331-D5AC-77A7-BC9C-F7ABBB4BE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21830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2"/>
          <p:cNvSpPr txBox="1"/>
          <p:nvPr/>
        </p:nvSpPr>
        <p:spPr>
          <a:xfrm>
            <a:off x="5697041" y="8984615"/>
            <a:ext cx="3336671" cy="273685"/>
          </a:xfrm>
          <a:prstGeom prst="rect">
            <a:avLst/>
          </a:prstGeom>
        </p:spPr>
        <p:txBody>
          <a:bodyPr lIns="0" tIns="0" rIns="0" bIns="0" rtlCol="0" anchor="t">
            <a:spAutoFit/>
          </a:bodyPr>
          <a:lstStyle/>
          <a:p>
            <a:pPr>
              <a:lnSpc>
                <a:spcPts val="2240"/>
              </a:lnSpc>
            </a:pPr>
            <a:r>
              <a:rPr lang="en-US" sz="1600">
                <a:solidFill>
                  <a:srgbClr val="FFFFFF"/>
                </a:solidFill>
                <a:latin typeface="Now"/>
              </a:rPr>
              <a:t>DATE OF THE REPORT</a:t>
            </a:r>
          </a:p>
        </p:txBody>
      </p:sp>
      <p:sp>
        <p:nvSpPr>
          <p:cNvPr id="15" name="TextBox 3">
            <a:extLst>
              <a:ext uri="{FF2B5EF4-FFF2-40B4-BE49-F238E27FC236}">
                <a16:creationId xmlns:a16="http://schemas.microsoft.com/office/drawing/2014/main" id="{8990B7C1-22CE-4BE6-8E2E-ECB9A040BF32}"/>
              </a:ext>
            </a:extLst>
          </p:cNvPr>
          <p:cNvSpPr txBox="1"/>
          <p:nvPr/>
        </p:nvSpPr>
        <p:spPr>
          <a:xfrm>
            <a:off x="1028700" y="4907408"/>
            <a:ext cx="10387153" cy="1692771"/>
          </a:xfrm>
          <a:prstGeom prst="rect">
            <a:avLst/>
          </a:prstGeom>
        </p:spPr>
        <p:txBody>
          <a:bodyPr lIns="0" tIns="0" rIns="0" bIns="0" rtlCol="0" anchor="t">
            <a:spAutoFit/>
          </a:bodyPr>
          <a:lstStyle/>
          <a:p>
            <a:pPr>
              <a:lnSpc>
                <a:spcPts val="13200"/>
              </a:lnSpc>
            </a:pPr>
            <a:r>
              <a:rPr lang="en-US" sz="11000" dirty="0">
                <a:solidFill>
                  <a:srgbClr val="FFFFFF"/>
                </a:solidFill>
                <a:latin typeface="Now"/>
              </a:rPr>
              <a:t>Balance</a:t>
            </a:r>
          </a:p>
        </p:txBody>
      </p:sp>
      <p:grpSp>
        <p:nvGrpSpPr>
          <p:cNvPr id="16" name="Group 4">
            <a:extLst>
              <a:ext uri="{FF2B5EF4-FFF2-40B4-BE49-F238E27FC236}">
                <a16:creationId xmlns:a16="http://schemas.microsoft.com/office/drawing/2014/main" id="{181B7D9A-ABEF-6377-E800-8393AE3D056E}"/>
              </a:ext>
            </a:extLst>
          </p:cNvPr>
          <p:cNvGrpSpPr/>
          <p:nvPr/>
        </p:nvGrpSpPr>
        <p:grpSpPr>
          <a:xfrm>
            <a:off x="1028700" y="3703192"/>
            <a:ext cx="2605846" cy="719932"/>
            <a:chOff x="0" y="0"/>
            <a:chExt cx="3474461" cy="959910"/>
          </a:xfrm>
        </p:grpSpPr>
        <p:sp>
          <p:nvSpPr>
            <p:cNvPr id="17" name="AutoShape 5">
              <a:extLst>
                <a:ext uri="{FF2B5EF4-FFF2-40B4-BE49-F238E27FC236}">
                  <a16:creationId xmlns:a16="http://schemas.microsoft.com/office/drawing/2014/main" id="{4591EE95-8D9C-C161-7209-F4D0C8919DC3}"/>
                </a:ext>
              </a:extLst>
            </p:cNvPr>
            <p:cNvSpPr/>
            <p:nvPr/>
          </p:nvSpPr>
          <p:spPr>
            <a:xfrm>
              <a:off x="0" y="0"/>
              <a:ext cx="3474461" cy="959910"/>
            </a:xfrm>
            <a:prstGeom prst="rect">
              <a:avLst/>
            </a:prstGeom>
            <a:solidFill>
              <a:srgbClr val="EB3A1B"/>
            </a:solidFill>
          </p:spPr>
        </p:sp>
        <p:sp>
          <p:nvSpPr>
            <p:cNvPr id="18" name="TextBox 6">
              <a:extLst>
                <a:ext uri="{FF2B5EF4-FFF2-40B4-BE49-F238E27FC236}">
                  <a16:creationId xmlns:a16="http://schemas.microsoft.com/office/drawing/2014/main" id="{B6446E19-B6AA-C0E4-97E7-3C7CA07B9A7C}"/>
                </a:ext>
              </a:extLst>
            </p:cNvPr>
            <p:cNvSpPr txBox="1"/>
            <p:nvPr/>
          </p:nvSpPr>
          <p:spPr>
            <a:xfrm>
              <a:off x="469438" y="156105"/>
              <a:ext cx="2535586" cy="647700"/>
            </a:xfrm>
            <a:prstGeom prst="rect">
              <a:avLst/>
            </a:prstGeom>
          </p:spPr>
          <p:txBody>
            <a:bodyPr lIns="0" tIns="0" rIns="0" bIns="0" rtlCol="0" anchor="t">
              <a:spAutoFit/>
            </a:bodyPr>
            <a:lstStyle/>
            <a:p>
              <a:pPr algn="ctr">
                <a:lnSpc>
                  <a:spcPts val="3840"/>
                </a:lnSpc>
              </a:pPr>
              <a:r>
                <a:rPr lang="en-US" sz="3200" dirty="0">
                  <a:solidFill>
                    <a:srgbClr val="FFFFFF"/>
                  </a:solidFill>
                  <a:latin typeface="Now"/>
                </a:rPr>
                <a:t>Part 2:</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object 79"/>
          <p:cNvSpPr/>
          <p:nvPr/>
        </p:nvSpPr>
        <p:spPr>
          <a:xfrm>
            <a:off x="3175" y="4762"/>
            <a:ext cx="3174" cy="0"/>
          </a:xfrm>
          <a:custGeom>
            <a:avLst/>
            <a:gdLst/>
            <a:ahLst/>
            <a:cxnLst/>
            <a:rect l="l" t="t" r="r" b="b"/>
            <a:pathLst>
              <a:path w="1587">
                <a:moveTo>
                  <a:pt x="0" y="0"/>
                </a:moveTo>
                <a:lnTo>
                  <a:pt x="1587" y="0"/>
                </a:lnTo>
              </a:path>
            </a:pathLst>
          </a:custGeom>
          <a:ln w="2857">
            <a:solidFill>
              <a:srgbClr val="000000"/>
            </a:solidFill>
          </a:ln>
        </p:spPr>
        <p:txBody>
          <a:bodyPr wrap="square" lIns="0" tIns="0" rIns="0" bIns="0" rtlCol="0">
            <a:noAutofit/>
          </a:bodyPr>
          <a:lstStyle/>
          <a:p>
            <a:endParaRPr sz="3600"/>
          </a:p>
        </p:txBody>
      </p:sp>
      <p:sp>
        <p:nvSpPr>
          <p:cNvPr id="80" name="object 80"/>
          <p:cNvSpPr/>
          <p:nvPr/>
        </p:nvSpPr>
        <p:spPr>
          <a:xfrm>
            <a:off x="3177" y="3175"/>
            <a:ext cx="3174" cy="3174"/>
          </a:xfrm>
          <a:prstGeom prst="rect">
            <a:avLst/>
          </a:prstGeom>
          <a:blipFill>
            <a:blip r:embed="rId2" cstate="print"/>
            <a:stretch>
              <a:fillRect/>
            </a:stretch>
          </a:blipFill>
        </p:spPr>
        <p:txBody>
          <a:bodyPr wrap="square" lIns="0" tIns="0" rIns="0" bIns="0" rtlCol="0">
            <a:noAutofit/>
          </a:bodyPr>
          <a:lstStyle/>
          <a:p>
            <a:endParaRPr sz="3600"/>
          </a:p>
        </p:txBody>
      </p:sp>
      <p:sp>
        <p:nvSpPr>
          <p:cNvPr id="9" name="object 9"/>
          <p:cNvSpPr txBox="1"/>
          <p:nvPr/>
        </p:nvSpPr>
        <p:spPr>
          <a:xfrm>
            <a:off x="1266037" y="693228"/>
            <a:ext cx="10291216" cy="800950"/>
          </a:xfrm>
          <a:prstGeom prst="rect">
            <a:avLst/>
          </a:prstGeom>
        </p:spPr>
        <p:txBody>
          <a:bodyPr wrap="square" lIns="0" tIns="38608" rIns="0" bIns="0" rtlCol="0">
            <a:noAutofit/>
          </a:bodyPr>
          <a:lstStyle/>
          <a:p>
            <a:pPr marL="166674">
              <a:lnSpc>
                <a:spcPts val="6080"/>
              </a:lnSpc>
            </a:pPr>
            <a:r>
              <a:rPr sz="4000" dirty="0">
                <a:solidFill>
                  <a:srgbClr val="C00000"/>
                </a:solidFill>
                <a:latin typeface=" Now bold"/>
              </a:rPr>
              <a:t>Dairy Products Consumptio</a:t>
            </a:r>
            <a:r>
              <a:rPr sz="4000" spc="-458" dirty="0">
                <a:solidFill>
                  <a:srgbClr val="C00000"/>
                </a:solidFill>
                <a:latin typeface="Now Bold" panose="020B0604020202020204" charset="0"/>
                <a:cs typeface="Tahoma"/>
              </a:rPr>
              <a:t>n</a:t>
            </a:r>
            <a:endParaRPr sz="4000" dirty="0">
              <a:solidFill>
                <a:srgbClr val="C00000"/>
              </a:solidFill>
              <a:latin typeface="Now Bold" panose="020B0604020202020204" charset="0"/>
              <a:cs typeface="Tahoma"/>
            </a:endParaRPr>
          </a:p>
        </p:txBody>
      </p:sp>
      <p:sp>
        <p:nvSpPr>
          <p:cNvPr id="8" name="object 8"/>
          <p:cNvSpPr txBox="1"/>
          <p:nvPr/>
        </p:nvSpPr>
        <p:spPr>
          <a:xfrm>
            <a:off x="1266037" y="1548436"/>
            <a:ext cx="15755926" cy="800950"/>
          </a:xfrm>
          <a:prstGeom prst="rect">
            <a:avLst/>
          </a:prstGeom>
        </p:spPr>
        <p:txBody>
          <a:bodyPr wrap="square" lIns="0" tIns="45720" rIns="0" bIns="0" rtlCol="0">
            <a:noAutofit/>
          </a:bodyPr>
          <a:lstStyle/>
          <a:p>
            <a:pPr marL="176224">
              <a:lnSpc>
                <a:spcPct val="96638"/>
              </a:lnSpc>
            </a:pPr>
            <a:r>
              <a:rPr spc="176" dirty="0">
                <a:solidFill>
                  <a:srgbClr val="272727"/>
                </a:solidFill>
                <a:latin typeface="Now" panose="020B0604020202020204" charset="0"/>
                <a:cs typeface="Gill Sans MT"/>
              </a:rPr>
              <a:t>India is ranked 8th  in the  world for fresh milk consumption per capita - </a:t>
            </a:r>
            <a:r>
              <a:rPr spc="176" dirty="0">
                <a:solidFill>
                  <a:srgbClr val="EE462F"/>
                </a:solidFill>
                <a:latin typeface="Now" panose="020B0604020202020204" charset="0"/>
                <a:cs typeface="Gill Sans MT"/>
              </a:rPr>
              <a:t>over 5X</a:t>
            </a:r>
            <a:r>
              <a:rPr lang="en-GB" spc="176" dirty="0">
                <a:solidFill>
                  <a:srgbClr val="EE462F"/>
                </a:solidFill>
                <a:latin typeface="Now" panose="020B0604020202020204" charset="0"/>
                <a:cs typeface="Gill Sans MT"/>
              </a:rPr>
              <a:t> </a:t>
            </a:r>
            <a:r>
              <a:rPr spc="200" dirty="0">
                <a:solidFill>
                  <a:srgbClr val="EE462F"/>
                </a:solidFill>
                <a:latin typeface="Now" panose="020B0604020202020204" charset="0"/>
                <a:cs typeface="Gill Sans MT"/>
              </a:rPr>
              <a:t>the world average </a:t>
            </a:r>
            <a:r>
              <a:rPr spc="200" dirty="0">
                <a:solidFill>
                  <a:srgbClr val="272727"/>
                </a:solidFill>
                <a:latin typeface="Now" panose="020B0604020202020204" charset="0"/>
                <a:cs typeface="Gill Sans MT"/>
              </a:rPr>
              <a:t>- driven by large vegetarian populations in north &amp; west India</a:t>
            </a:r>
            <a:endParaRPr dirty="0">
              <a:latin typeface="Now" panose="020B0604020202020204" charset="0"/>
              <a:cs typeface="Gill Sans MT"/>
            </a:endParaRPr>
          </a:p>
        </p:txBody>
      </p:sp>
      <p:sp>
        <p:nvSpPr>
          <p:cNvPr id="92" name="AutoShape 2" descr="Indian dairy consumption by product, 2012 | Download Scientific Diagram">
            <a:extLst>
              <a:ext uri="{FF2B5EF4-FFF2-40B4-BE49-F238E27FC236}">
                <a16:creationId xmlns:a16="http://schemas.microsoft.com/office/drawing/2014/main" id="{607AFA36-5C0A-1E88-7F29-5E7563222395}"/>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AutoShape 3" descr="Indian dairy consumption by product, 2012  ">
            <a:extLst>
              <a:ext uri="{FF2B5EF4-FFF2-40B4-BE49-F238E27FC236}">
                <a16:creationId xmlns:a16="http://schemas.microsoft.com/office/drawing/2014/main" id="{43FA338C-840C-D861-6E01-8C3AC6FE08F1}"/>
              </a:ext>
            </a:extLst>
          </p:cNvPr>
          <p:cNvSpPr>
            <a:spLocks noChangeAspect="1" noChangeArrowheads="1"/>
          </p:cNvSpPr>
          <p:nvPr/>
        </p:nvSpPr>
        <p:spPr bwMode="auto">
          <a:xfrm>
            <a:off x="0" y="0"/>
            <a:ext cx="4800600" cy="480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5" name="Picture 94" descr="Chart, pie chart&#10;&#10;Description automatically generated">
            <a:extLst>
              <a:ext uri="{FF2B5EF4-FFF2-40B4-BE49-F238E27FC236}">
                <a16:creationId xmlns:a16="http://schemas.microsoft.com/office/drawing/2014/main" id="{C99293F1-0DBC-F6DD-0D8B-DE29B494C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295" y="2630823"/>
            <a:ext cx="10270998" cy="6126348"/>
          </a:xfrm>
          <a:prstGeom prst="rect">
            <a:avLst/>
          </a:prstGeom>
        </p:spPr>
      </p:pic>
      <p:sp>
        <p:nvSpPr>
          <p:cNvPr id="97" name="TextBox 5">
            <a:extLst>
              <a:ext uri="{FF2B5EF4-FFF2-40B4-BE49-F238E27FC236}">
                <a16:creationId xmlns:a16="http://schemas.microsoft.com/office/drawing/2014/main" id="{7D17C3C9-4B88-C0C5-3251-2F490B092555}"/>
              </a:ext>
            </a:extLst>
          </p:cNvPr>
          <p:cNvSpPr txBox="1"/>
          <p:nvPr/>
        </p:nvSpPr>
        <p:spPr>
          <a:xfrm>
            <a:off x="1066800" y="4326983"/>
            <a:ext cx="4076700" cy="1001493"/>
          </a:xfrm>
          <a:prstGeom prst="rect">
            <a:avLst/>
          </a:prstGeom>
        </p:spPr>
        <p:txBody>
          <a:bodyPr wrap="square" lIns="0" tIns="0" rIns="0" bIns="0" rtlCol="0" anchor="t">
            <a:spAutoFit/>
          </a:bodyPr>
          <a:lstStyle/>
          <a:p>
            <a:pPr algn="ctr">
              <a:lnSpc>
                <a:spcPts val="2639"/>
              </a:lnSpc>
              <a:spcBef>
                <a:spcPct val="0"/>
              </a:spcBef>
            </a:pPr>
            <a:endParaRPr dirty="0"/>
          </a:p>
          <a:p>
            <a:pPr algn="ctr">
              <a:lnSpc>
                <a:spcPts val="2639"/>
              </a:lnSpc>
              <a:spcBef>
                <a:spcPct val="0"/>
              </a:spcBef>
            </a:pPr>
            <a:r>
              <a:rPr lang="en-US" sz="6000" dirty="0">
                <a:solidFill>
                  <a:srgbClr val="00CC99"/>
                </a:solidFill>
                <a:latin typeface="Now Bold"/>
              </a:rPr>
              <a:t>100.7%</a:t>
            </a:r>
          </a:p>
          <a:p>
            <a:pPr algn="ctr">
              <a:lnSpc>
                <a:spcPts val="2639"/>
              </a:lnSpc>
              <a:spcBef>
                <a:spcPct val="0"/>
              </a:spcBef>
            </a:pPr>
            <a:r>
              <a:rPr lang="en-US" sz="2199" dirty="0">
                <a:solidFill>
                  <a:srgbClr val="000000"/>
                </a:solidFill>
                <a:latin typeface="Now Bold"/>
              </a:rPr>
              <a:t>Self sufficiency in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57F7A9-5FDD-8CDE-CB8E-0FC81287C8BC}"/>
              </a:ext>
            </a:extLst>
          </p:cNvPr>
          <p:cNvPicPr>
            <a:picLocks noChangeAspect="1"/>
          </p:cNvPicPr>
          <p:nvPr/>
        </p:nvPicPr>
        <p:blipFill>
          <a:blip r:embed="rId2"/>
          <a:stretch>
            <a:fillRect/>
          </a:stretch>
        </p:blipFill>
        <p:spPr>
          <a:xfrm>
            <a:off x="-4495800" y="-304800"/>
            <a:ext cx="24214667" cy="10896600"/>
          </a:xfrm>
          <a:prstGeom prst="rect">
            <a:avLst/>
          </a:prstGeom>
        </p:spPr>
      </p:pic>
      <p:sp>
        <p:nvSpPr>
          <p:cNvPr id="15" name="Rectangle 14">
            <a:extLst>
              <a:ext uri="{FF2B5EF4-FFF2-40B4-BE49-F238E27FC236}">
                <a16:creationId xmlns:a16="http://schemas.microsoft.com/office/drawing/2014/main" id="{FE341614-9765-29BE-DAE7-412F75606C8A}"/>
              </a:ext>
            </a:extLst>
          </p:cNvPr>
          <p:cNvSpPr/>
          <p:nvPr/>
        </p:nvSpPr>
        <p:spPr>
          <a:xfrm>
            <a:off x="-3399367" y="-337584"/>
            <a:ext cx="22021800" cy="10858500"/>
          </a:xfrm>
          <a:prstGeom prst="rect">
            <a:avLst/>
          </a:prstGeom>
          <a:solidFill>
            <a:schemeClr val="tx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3"/>
          <p:cNvSpPr txBox="1"/>
          <p:nvPr/>
        </p:nvSpPr>
        <p:spPr>
          <a:xfrm>
            <a:off x="1028700" y="4852658"/>
            <a:ext cx="10752655" cy="1676400"/>
          </a:xfrm>
          <a:prstGeom prst="rect">
            <a:avLst/>
          </a:prstGeom>
        </p:spPr>
        <p:txBody>
          <a:bodyPr lIns="0" tIns="0" rIns="0" bIns="0" rtlCol="0" anchor="t">
            <a:spAutoFit/>
          </a:bodyPr>
          <a:lstStyle/>
          <a:p>
            <a:pPr>
              <a:lnSpc>
                <a:spcPts val="13200"/>
              </a:lnSpc>
            </a:pPr>
            <a:r>
              <a:rPr lang="en-US" sz="11000" dirty="0">
                <a:solidFill>
                  <a:srgbClr val="FFFFFF"/>
                </a:solidFill>
                <a:latin typeface="Now"/>
              </a:rPr>
              <a:t>Global Impact</a:t>
            </a:r>
          </a:p>
        </p:txBody>
      </p:sp>
      <p:grpSp>
        <p:nvGrpSpPr>
          <p:cNvPr id="4" name="Group 4"/>
          <p:cNvGrpSpPr/>
          <p:nvPr/>
        </p:nvGrpSpPr>
        <p:grpSpPr>
          <a:xfrm>
            <a:off x="1028700" y="3757942"/>
            <a:ext cx="2605846" cy="719932"/>
            <a:chOff x="0" y="0"/>
            <a:chExt cx="3474461" cy="959910"/>
          </a:xfrm>
        </p:grpSpPr>
        <p:sp>
          <p:nvSpPr>
            <p:cNvPr id="5" name="AutoShape 5"/>
            <p:cNvSpPr/>
            <p:nvPr/>
          </p:nvSpPr>
          <p:spPr>
            <a:xfrm>
              <a:off x="0" y="0"/>
              <a:ext cx="3474461" cy="959910"/>
            </a:xfrm>
            <a:prstGeom prst="rect">
              <a:avLst/>
            </a:prstGeom>
            <a:solidFill>
              <a:srgbClr val="EB3A1B"/>
            </a:solidFill>
          </p:spPr>
        </p:sp>
        <p:sp>
          <p:nvSpPr>
            <p:cNvPr id="6" name="TextBox 6"/>
            <p:cNvSpPr txBox="1"/>
            <p:nvPr/>
          </p:nvSpPr>
          <p:spPr>
            <a:xfrm>
              <a:off x="469438" y="156105"/>
              <a:ext cx="2535586" cy="647700"/>
            </a:xfrm>
            <a:prstGeom prst="rect">
              <a:avLst/>
            </a:prstGeom>
          </p:spPr>
          <p:txBody>
            <a:bodyPr lIns="0" tIns="0" rIns="0" bIns="0" rtlCol="0" anchor="t">
              <a:spAutoFit/>
            </a:bodyPr>
            <a:lstStyle/>
            <a:p>
              <a:pPr algn="ctr">
                <a:lnSpc>
                  <a:spcPts val="3840"/>
                </a:lnSpc>
              </a:pPr>
              <a:r>
                <a:rPr lang="en-US" sz="3200">
                  <a:solidFill>
                    <a:srgbClr val="FFFFFF"/>
                  </a:solidFill>
                  <a:latin typeface="Now"/>
                </a:rPr>
                <a:t>Part 3:</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1058</Words>
  <Application>Microsoft Office PowerPoint</Application>
  <PresentationFormat>Custom</PresentationFormat>
  <Paragraphs>133</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Now Bold</vt:lpstr>
      <vt:lpstr>Tahoma</vt:lpstr>
      <vt:lpstr> Now bold</vt:lpstr>
      <vt:lpstr>Now</vt:lpstr>
      <vt:lpstr>Arial</vt:lpstr>
      <vt:lpstr>Gill Sans MT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Jordbrukare_April2022</dc:title>
  <dc:creator>Prashant Tripathi</dc:creator>
  <cp:lastModifiedBy>Prashant Tripathi</cp:lastModifiedBy>
  <cp:revision>4</cp:revision>
  <dcterms:created xsi:type="dcterms:W3CDTF">2006-08-16T00:00:00Z</dcterms:created>
  <dcterms:modified xsi:type="dcterms:W3CDTF">2022-05-22T11:50:46Z</dcterms:modified>
  <dc:identifier>DAFA3IAB0Tc</dc:identifier>
</cp:coreProperties>
</file>