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0" r:id="rId5"/>
    <p:sldId id="269" r:id="rId6"/>
    <p:sldId id="271" r:id="rId7"/>
    <p:sldId id="272" r:id="rId8"/>
    <p:sldId id="278" r:id="rId9"/>
    <p:sldId id="277" r:id="rId10"/>
    <p:sldId id="279" r:id="rId11"/>
    <p:sldId id="280" r:id="rId12"/>
    <p:sldId id="284" r:id="rId13"/>
    <p:sldId id="285" r:id="rId14"/>
    <p:sldId id="289" r:id="rId15"/>
    <p:sldId id="286" r:id="rId16"/>
    <p:sldId id="281" r:id="rId17"/>
    <p:sldId id="290" r:id="rId18"/>
    <p:sldId id="297" r:id="rId19"/>
    <p:sldId id="298" r:id="rId20"/>
    <p:sldId id="299" r:id="rId21"/>
    <p:sldId id="294" r:id="rId22"/>
    <p:sldId id="295" r:id="rId23"/>
    <p:sldId id="296" r:id="rId24"/>
    <p:sldId id="283" r:id="rId25"/>
    <p:sldId id="287" r:id="rId26"/>
    <p:sldId id="300" r:id="rId2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269-6C1F-43B5-9624-32DA5847689F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3698-54B2-457A-AD10-1150CBD7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8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269-6C1F-43B5-9624-32DA5847689F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3698-54B2-457A-AD10-1150CBD7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8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269-6C1F-43B5-9624-32DA5847689F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3698-54B2-457A-AD10-1150CBD7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7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269-6C1F-43B5-9624-32DA5847689F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3698-54B2-457A-AD10-1150CBD7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9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269-6C1F-43B5-9624-32DA5847689F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3698-54B2-457A-AD10-1150CBD7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9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269-6C1F-43B5-9624-32DA5847689F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3698-54B2-457A-AD10-1150CBD7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6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269-6C1F-43B5-9624-32DA5847689F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3698-54B2-457A-AD10-1150CBD7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4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269-6C1F-43B5-9624-32DA5847689F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3698-54B2-457A-AD10-1150CBD7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1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269-6C1F-43B5-9624-32DA5847689F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3698-54B2-457A-AD10-1150CBD7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269-6C1F-43B5-9624-32DA5847689F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3698-54B2-457A-AD10-1150CBD7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6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269-6C1F-43B5-9624-32DA5847689F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3698-54B2-457A-AD10-1150CBD7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8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B269-6C1F-43B5-9624-32DA5847689F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33698-54B2-457A-AD10-1150CBD7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83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10196"/>
            <a:ext cx="9626138" cy="1325563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Растительное молоко и продукты из растительного молока.</a:t>
            </a:r>
            <a:endParaRPr lang="ru-RU" sz="4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551709" y="6161076"/>
            <a:ext cx="9836727" cy="6969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83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1742498"/>
            <a:ext cx="10041776" cy="3669087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u="sng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СЫРЬЕ для производства: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Мука, </a:t>
            </a: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орехи, </a:t>
            </a: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зерна, семечки и т.д.;</a:t>
            </a:r>
            <a:endPara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Вода;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Стабилизационные системы или стабилизаторы (выбор </a:t>
            </a: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производителем</a:t>
            </a: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Ферменты;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Белок растительного происхождения (протеин);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Витамины и минералы.</a:t>
            </a:r>
            <a:endPara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72942"/>
            <a:ext cx="10041774" cy="1169557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Молоко растительного происхождения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4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3438"/>
            <a:ext cx="8794865" cy="1064664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«Йогуртовый» продукт термостатный/питьевой.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-1" y="1438102"/>
            <a:ext cx="8794866" cy="457200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just" fontAlgn="base">
              <a:buNone/>
            </a:pPr>
            <a:r>
              <a:rPr lang="ru-RU" u="sng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СЫРЬЕ для производства: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Мука, </a:t>
            </a: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орехи, </a:t>
            </a: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зерна, семечки и т.д.;</a:t>
            </a:r>
            <a:endPara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Вода;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Заквасочная культура;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Стабилизационные системы или стабилизаторы (выбор за производителем);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Ферменты;</a:t>
            </a:r>
            <a:endPara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Белок растительного происхождения (</a:t>
            </a: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протеин);</a:t>
            </a:r>
            <a:endPara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Витамины и </a:t>
            </a: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минералы;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Подсластители;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Фруктово-ягодные наполнителе (гомогенные, с кусочками и без кусочков)</a:t>
            </a:r>
            <a:endPara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 fontAlgn="base">
              <a:buFontTx/>
              <a:buChar char="-"/>
            </a:pPr>
            <a:endParaRPr lang="ru-RU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 fontAlgn="base">
              <a:buFontTx/>
              <a:buChar char="-"/>
            </a:pPr>
            <a:endPara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00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373437"/>
            <a:ext cx="8678487" cy="790345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Сыр на растительной основе</a:t>
            </a:r>
            <a:endParaRPr lang="ru-RU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163782"/>
            <a:ext cx="8678487" cy="5311833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Font typeface="Arial" panose="020B0604020202020204" pitchFamily="34" charset="0"/>
              <a:buNone/>
            </a:pPr>
            <a:r>
              <a:rPr lang="ru-RU" sz="2600" u="sng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СЫРЬЕ для производства:</a:t>
            </a:r>
          </a:p>
          <a:p>
            <a:pPr marL="285750" indent="-285750" algn="just" fontAlgn="base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Мука, орехи, зерна, семечки и т.д.;</a:t>
            </a:r>
          </a:p>
          <a:p>
            <a:pPr marL="285750" indent="-285750" algn="just" fontAlgn="base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Вода;</a:t>
            </a:r>
          </a:p>
          <a:p>
            <a:pPr marL="0" indent="0" algn="just" fontAlgn="base">
              <a:buNone/>
            </a:pPr>
            <a:r>
              <a:rPr lang="ru-RU" sz="2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 Соль поваренная;</a:t>
            </a:r>
          </a:p>
          <a:p>
            <a:pPr marL="285750" indent="-285750" algn="just" fontAlgn="base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Ароматизатор и краситель;</a:t>
            </a:r>
          </a:p>
          <a:p>
            <a:pPr marL="285750" indent="-285750" algn="just" fontAlgn="base">
              <a:buFontTx/>
              <a:buChar char="-"/>
            </a:pPr>
            <a:r>
              <a:rPr lang="ru-RU" sz="2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Заквасочная </a:t>
            </a:r>
            <a:r>
              <a:rPr lang="ru-RU" sz="2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культура;</a:t>
            </a:r>
            <a:endParaRPr lang="ru-RU" sz="2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 fontAlgn="base">
              <a:buFontTx/>
              <a:buChar char="-"/>
            </a:pPr>
            <a:r>
              <a:rPr lang="ru-RU" sz="2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Стабилизационные системы или стабилизаторы (выбор за производителем);</a:t>
            </a:r>
          </a:p>
          <a:p>
            <a:pPr marL="285750" indent="-285750" algn="just" fontAlgn="base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Ферменты;</a:t>
            </a:r>
          </a:p>
          <a:p>
            <a:pPr marL="285750" indent="-285750" algn="just" fontAlgn="base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Белок </a:t>
            </a:r>
            <a:r>
              <a:rPr lang="ru-RU" sz="2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растительного происхождения (</a:t>
            </a:r>
            <a:r>
              <a:rPr lang="ru-RU" sz="2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протеин);</a:t>
            </a:r>
            <a:endParaRPr lang="ru-RU" sz="2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 fontAlgn="base">
              <a:buFontTx/>
              <a:buChar char="-"/>
            </a:pPr>
            <a:r>
              <a:rPr lang="ru-RU" sz="2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Витамины и минералы.</a:t>
            </a:r>
          </a:p>
          <a:p>
            <a:pPr marL="0" indent="0" algn="just" fontAlgn="base">
              <a:buNone/>
            </a:pPr>
            <a:endParaRPr lang="ru-RU" sz="2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 fontAlgn="base">
              <a:buFontTx/>
              <a:buChar char="-"/>
            </a:pPr>
            <a:endParaRPr lang="ru-RU" sz="2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7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98623"/>
            <a:ext cx="9609513" cy="790345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1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Мороженое на растительной основе</a:t>
            </a:r>
            <a:endParaRPr lang="ru-RU" sz="4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088967"/>
            <a:ext cx="9609513" cy="470500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Font typeface="Arial" panose="020B0604020202020204" pitchFamily="34" charset="0"/>
              <a:buNone/>
            </a:pPr>
            <a:r>
              <a:rPr lang="ru-RU" u="sng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СЫРЬЕ для производства: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Мука, орехи, зерна, семечки и т.д.;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Масло кокосовое или другие масла;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Белок растительного происхождения (протеин);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Вода;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Подсластитель: эритрит, </a:t>
            </a:r>
            <a:r>
              <a:rPr lang="ru-RU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стевия</a:t>
            </a: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и т.д.;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Стабилизатор и стабилизационная система (выбор за производителем);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Ароматизатор и краситель;</a:t>
            </a:r>
          </a:p>
          <a:p>
            <a:pPr marL="285750" indent="-285750" algn="just" fontAlgn="base">
              <a:buFontTx/>
              <a:buChar char="-"/>
            </a:pPr>
            <a:endParaRPr lang="ru-RU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2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0" y="1088967"/>
            <a:ext cx="9609513" cy="5403273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Font typeface="Arial" panose="020B0604020202020204" pitchFamily="34" charset="0"/>
              <a:buNone/>
            </a:pPr>
            <a:r>
              <a:rPr lang="ru-RU" sz="4400" u="sng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производстве растительных продуктов с использованием заквасочных культур. Необходимо помнить о том, что заквасочные культуры необходимо подбирать с другим составом нежели при производстве продуктов на животном молоке.</a:t>
            </a:r>
            <a:endParaRPr lang="ru-RU" sz="44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 fontAlgn="base">
              <a:buFontTx/>
              <a:buChar char="-"/>
            </a:pPr>
            <a:endParaRPr lang="ru-RU" sz="44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5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90195" cy="685901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41070"/>
            <a:ext cx="10873047" cy="1438101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41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ОБОРУДОВАНИЕ ДЛЯ ПРОИЗВОДСТВА РАСТИТЕЛЬНЫХ ПРОДУКТОВ</a:t>
            </a:r>
            <a:endParaRPr lang="ru-RU" sz="4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6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7"/>
            <a:ext cx="12192001" cy="67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1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590203" y="5652654"/>
            <a:ext cx="10706793" cy="922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5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Участок предназначен для производства напитков на растительной основе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7819"/>
            <a:ext cx="10058400" cy="50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4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90451" y="5203767"/>
            <a:ext cx="10706793" cy="922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5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Участок предназначен для очистки растительной основы от твердых включений муки и деактивация ферментов (энзимов)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" y="340823"/>
            <a:ext cx="10058400" cy="46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6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32511" y="5789114"/>
            <a:ext cx="7190508" cy="5701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5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Участок предназначен для составления смесей</a:t>
            </a:r>
            <a:endParaRPr lang="ru-RU" sz="2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7" y="219658"/>
            <a:ext cx="10058400" cy="53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0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7" y="0"/>
            <a:ext cx="8722572" cy="67416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66514"/>
            <a:ext cx="10316095" cy="732155"/>
          </a:xfrm>
        </p:spPr>
        <p:txBody>
          <a:bodyPr/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Разновидности растительного молока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128059" y="560408"/>
            <a:ext cx="10706793" cy="922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5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Участок высокотемпературной обработки.</a:t>
            </a:r>
            <a:endParaRPr lang="ru-RU" sz="2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14" y="1182483"/>
            <a:ext cx="9631119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56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471378"/>
            <a:ext cx="10390910" cy="56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4" y="498304"/>
            <a:ext cx="10058400" cy="53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19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75" y="254971"/>
            <a:ext cx="10058400" cy="62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2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85" y="0"/>
            <a:ext cx="7694815" cy="68580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43989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99764"/>
            <a:ext cx="11157066" cy="1679806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Нюансы производства растительного молока и растительных продуктов</a:t>
            </a:r>
            <a:endParaRPr lang="ru-R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98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0" y="149629"/>
            <a:ext cx="9609513" cy="6467302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Один из главных нюансов в производстве растительных продуктов является сырье!</a:t>
            </a:r>
          </a:p>
          <a:p>
            <a:pPr marL="0" indent="0" algn="just" fontAlgn="base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Сырье должно быть тщательно подобрано и быть стандартным по всем требованиям. Правильные подобранные ингредиенты к качественному сырью, это сделает половину дела. Грамотно провести процесс ферментации и гидролиза сырья. Управляемый процесс гидролиза- Важное условие качества конечного продукта. Подобрать грамотно ферменты и стабилизационные системы для каждой консистенции продукта.</a:t>
            </a:r>
          </a:p>
          <a:p>
            <a:pPr marL="0" indent="0" algn="just" fontAlgn="base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 только от сырья зависит качество готового продукта, но и от оборудования. Гомогенизация-этот процесс очень важен при производстве растительного продукта. Гомогенизация- увеличивает стабильность продукта в течение срока годности за счет уменьшения отделения жира и осаждения белка.</a:t>
            </a:r>
          </a:p>
          <a:p>
            <a:pPr marL="0" indent="0" algn="just" fontAlgn="base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Так же нельзя забывать о температурных режимах при производстве растительных продуктов. Что обеспечивает безопасность в течение всего срока годности продукта.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57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89320"/>
            <a:ext cx="6709757" cy="740469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89768" y="4214552"/>
            <a:ext cx="4702232" cy="2103119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 по производству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молока и молочных продуктов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ООО «Чистая линия</a:t>
            </a:r>
            <a:r>
              <a:rPr lang="ru-RU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Основатель 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on-line </a:t>
            </a:r>
            <a:r>
              <a:rPr lang="ru-RU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школы по сыроделию</a:t>
            </a:r>
            <a:endParaRPr lang="ru-RU" sz="24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ru-RU" sz="24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Храмова</a:t>
            </a:r>
            <a:r>
              <a:rPr lang="ru-RU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Елена</a:t>
            </a:r>
          </a:p>
          <a:p>
            <a:pPr algn="r"/>
            <a:endParaRPr lang="ru-RU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8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65126"/>
            <a:ext cx="7582593" cy="779462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СОЕВОЕ МОЛОКО</a:t>
            </a:r>
            <a:endPara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8" y="1751416"/>
            <a:ext cx="7582593" cy="5014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1922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Соевое молоко очень походит по своим питательным веществам на коровье молоко, но является молоком растительного происхождения. Хорошо подойдет вегетарианцам, а так же людям, у которых непереносимость лактозы, присутствующей в коровьем молоке. Хорошая альтернатива коровьему молоку. Так же соевое молоко – низкокалорийный продукт, хорошо подойдет для диетического питания.</a:t>
            </a:r>
          </a:p>
          <a:p>
            <a:pPr marL="0" indent="0">
              <a:buNone/>
            </a:pPr>
            <a:r>
              <a:rPr lang="ru-RU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Врачи не рекомендуют давать его детям, так как в нем нет тех веществ, которые необходимы для детского растущего организма.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3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27247"/>
            <a:ext cx="12192000" cy="68307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7923" y="393068"/>
            <a:ext cx="6096000" cy="7790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РИСОВОЕ МОЛОКО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7923" y="1321784"/>
            <a:ext cx="6096000" cy="449353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Молоко из риса содержит очень мало белков, но в тоже время в нем очень много углеводов. Основным плюсом рисового молока является то, что оно богато клетчаткой, которая снижает уровень холестерина и поддерживает в норме уровень сахара в крови. Так же, оно богато кальцием для укрепления костей и витаминами A и B. Детям до 5 лет врачи не рекомендуют пить рисовое молоко.</a:t>
            </a:r>
          </a:p>
        </p:txBody>
      </p:sp>
    </p:spTree>
    <p:extLst>
      <p:ext uri="{BB962C8B-B14F-4D97-AF65-F5344CB8AC3E}">
        <p14:creationId xmlns:p14="http://schemas.microsoft.com/office/powerpoint/2010/main" val="6769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860" y="393068"/>
            <a:ext cx="6520325" cy="7694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МИНДАЛЬНОЕ МОЛОКО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859" y="1136298"/>
            <a:ext cx="6520325" cy="489364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Миндальное молоко – это молоко растительного происхождения, поэтому в нем нет лактозы, и очень хорошо подойдет людям, которые не переносят лактозу, содержащуюся в животном молоке. В миндалевом молоке много кальция и других очень важных и полезных веществ: фосфора, кальция, фолиевой кислоты, ненасыщенных жирных кислот, витамина Е, цинка. Очень легко в приготовлении дома. </a:t>
            </a: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Миндальное молоко 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оказывает положительный эффект на сердечно - сосудистую систему и желудочно-кишечный тракт.</a:t>
            </a:r>
          </a:p>
        </p:txBody>
      </p:sp>
    </p:spTree>
    <p:extLst>
      <p:ext uri="{BB962C8B-B14F-4D97-AF65-F5344CB8AC3E}">
        <p14:creationId xmlns:p14="http://schemas.microsoft.com/office/powerpoint/2010/main" val="3472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864" y="192378"/>
            <a:ext cx="6636327" cy="7694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КОКОСОВОЕ МОЛОКО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864" y="968860"/>
            <a:ext cx="66363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Кокос не содержит холестерина и стимулирует работу кишечника (клетчатка). Из кокоса производится активированный уголь.</a:t>
            </a:r>
          </a:p>
          <a:p>
            <a:pPr algn="just" fontAlgn="base"/>
            <a:r>
              <a:rPr lang="ru-RU" sz="2400" b="1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состав кокоса входят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 аминокислоты, железо, медь, магний, калий, фосфор, цинк. Помимо этого, в нем много В1, В2, С, Е и немного глюкозы, фруктозы и сахарозы.</a:t>
            </a:r>
          </a:p>
          <a:p>
            <a:pPr algn="just" fontAlgn="base"/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Кокосовое молоко на 40 % состоит из </a:t>
            </a:r>
            <a:r>
              <a:rPr lang="ru-RU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кокосового масла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которое является ценнейшим диетическим продуктом. Его главное достояние — уникальная </a:t>
            </a:r>
            <a:r>
              <a:rPr lang="ru-RU" sz="2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лауриновая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кислота, которая, кроме кокосового, содержится еще в пальмовом масле и женском грудном молоке. </a:t>
            </a:r>
            <a:r>
              <a:rPr lang="ru-RU" sz="2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Лауриновая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кислота способствует защите организма от инфекций и вирусов.</a:t>
            </a:r>
          </a:p>
        </p:txBody>
      </p:sp>
    </p:spTree>
    <p:extLst>
      <p:ext uri="{BB962C8B-B14F-4D97-AF65-F5344CB8AC3E}">
        <p14:creationId xmlns:p14="http://schemas.microsoft.com/office/powerpoint/2010/main" val="40890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" y="74814"/>
            <a:ext cx="1219490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8439" y="393068"/>
            <a:ext cx="6520325" cy="7694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КЕДРОВОЕ МОЛОКО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08438" y="1144611"/>
            <a:ext cx="65203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Кедровое молоко получают из ядер кедровых орехов. Оно является прекрасным источником макро- и микроэлементов, которые так нужны организму каждого человека. В кедровом молочке содержится аргинин, триптофан и витамин В. Они влияют на выработку гормонов роста, а также на правильное и полноценное формирование органов зрения. А вот витамины группы В просто необходимы молодому детскому организму для нормальной работы ЦНС. А йод и цинк – это вещества, которые нужны детскому мозгу для развития умственных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23181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51" y="361522"/>
            <a:ext cx="8754697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0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r="8527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269" y="151605"/>
            <a:ext cx="9634248" cy="1303121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КАКИЕ ПРОДУКТЫ ПРОИЗВОДЯТ ИЗ РАСТИТЕЛЬНОГО МОЛОКА?</a:t>
            </a:r>
            <a:endParaRPr lang="ru-RU"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796</Words>
  <Application>Microsoft Office PowerPoint</Application>
  <PresentationFormat>Широкоэкранный</PresentationFormat>
  <Paragraphs>74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Segoe UI Light</vt:lpstr>
      <vt:lpstr>Times New Roman</vt:lpstr>
      <vt:lpstr>Тема Office</vt:lpstr>
      <vt:lpstr>Растительное молоко и продукты из растительного молока.</vt:lpstr>
      <vt:lpstr>Разновидности растительного молока</vt:lpstr>
      <vt:lpstr>СОЕВОЕ МОЛОКО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Молоко растительного происхождения</vt:lpstr>
      <vt:lpstr>2. «Йогуртовый» продукт термостатный/питьевой.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Нюансы производства растительного молока и растительных продуктов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Игорь Бортунов</cp:lastModifiedBy>
  <cp:revision>59</cp:revision>
  <cp:lastPrinted>2022-05-11T08:27:05Z</cp:lastPrinted>
  <dcterms:created xsi:type="dcterms:W3CDTF">2016-03-27T12:47:00Z</dcterms:created>
  <dcterms:modified xsi:type="dcterms:W3CDTF">2022-05-15T09:44:30Z</dcterms:modified>
</cp:coreProperties>
</file>