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8" r:id="rId3"/>
    <p:sldId id="744" r:id="rId4"/>
    <p:sldId id="743" r:id="rId5"/>
    <p:sldId id="737" r:id="rId6"/>
    <p:sldId id="273" r:id="rId7"/>
    <p:sldId id="742" r:id="rId8"/>
    <p:sldId id="741" r:id="rId9"/>
    <p:sldId id="740" r:id="rId10"/>
    <p:sldId id="551" r:id="rId11"/>
    <p:sldId id="552" r:id="rId12"/>
    <p:sldId id="516" r:id="rId13"/>
    <p:sldId id="608" r:id="rId14"/>
    <p:sldId id="688" r:id="rId15"/>
    <p:sldId id="736" r:id="rId16"/>
    <p:sldId id="679" r:id="rId17"/>
    <p:sldId id="687" r:id="rId18"/>
    <p:sldId id="738" r:id="rId19"/>
    <p:sldId id="572" r:id="rId20"/>
    <p:sldId id="739" r:id="rId21"/>
    <p:sldId id="26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WPC80</c:v>
                </c:pt>
              </c:strCache>
            </c:strRef>
          </c:tx>
          <c:spPr>
            <a:ln>
              <a:solidFill>
                <a:srgbClr val="006996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0.4</c:v>
                </c:pt>
                <c:pt idx="1">
                  <c:v>0.5</c:v>
                </c:pt>
                <c:pt idx="2">
                  <c:v>0.6</c:v>
                </c:pt>
                <c:pt idx="3">
                  <c:v>0.7</c:v>
                </c:pt>
                <c:pt idx="4">
                  <c:v>0.8</c:v>
                </c:pt>
                <c:pt idx="5">
                  <c:v>0.9</c:v>
                </c:pt>
                <c:pt idx="6">
                  <c:v>1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250</c:v>
                </c:pt>
                <c:pt idx="1">
                  <c:v>207.7</c:v>
                </c:pt>
                <c:pt idx="2">
                  <c:v>170.8</c:v>
                </c:pt>
                <c:pt idx="3">
                  <c:v>143</c:v>
                </c:pt>
                <c:pt idx="4">
                  <c:v>123.5</c:v>
                </c:pt>
                <c:pt idx="5">
                  <c:v>110</c:v>
                </c:pt>
                <c:pt idx="6">
                  <c:v>101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5FC-4950-8459-9BE0E66AC5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WPC60</c:v>
                </c:pt>
              </c:strCache>
            </c:strRef>
          </c:tx>
          <c:spPr>
            <a:ln>
              <a:solidFill>
                <a:srgbClr val="0096DC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0.4</c:v>
                </c:pt>
                <c:pt idx="1">
                  <c:v>0.5</c:v>
                </c:pt>
                <c:pt idx="2">
                  <c:v>0.6</c:v>
                </c:pt>
                <c:pt idx="3">
                  <c:v>0.7</c:v>
                </c:pt>
                <c:pt idx="4">
                  <c:v>0.8</c:v>
                </c:pt>
                <c:pt idx="5">
                  <c:v>0.9</c:v>
                </c:pt>
                <c:pt idx="6">
                  <c:v>1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180</c:v>
                </c:pt>
                <c:pt idx="1">
                  <c:v>150</c:v>
                </c:pt>
                <c:pt idx="2">
                  <c:v>126.9</c:v>
                </c:pt>
                <c:pt idx="3">
                  <c:v>107.3</c:v>
                </c:pt>
                <c:pt idx="4">
                  <c:v>92.3</c:v>
                </c:pt>
                <c:pt idx="5">
                  <c:v>81.5</c:v>
                </c:pt>
                <c:pt idx="6">
                  <c:v>73.8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5FC-4950-8459-9BE0E66AC5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WPC35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0.4</c:v>
                </c:pt>
                <c:pt idx="1">
                  <c:v>0.5</c:v>
                </c:pt>
                <c:pt idx="2">
                  <c:v>0.6</c:v>
                </c:pt>
                <c:pt idx="3">
                  <c:v>0.7</c:v>
                </c:pt>
                <c:pt idx="4">
                  <c:v>0.8</c:v>
                </c:pt>
                <c:pt idx="5">
                  <c:v>0.9</c:v>
                </c:pt>
                <c:pt idx="6">
                  <c:v>1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105</c:v>
                </c:pt>
                <c:pt idx="1">
                  <c:v>84.2</c:v>
                </c:pt>
                <c:pt idx="2">
                  <c:v>69</c:v>
                </c:pt>
                <c:pt idx="3">
                  <c:v>57</c:v>
                </c:pt>
                <c:pt idx="4">
                  <c:v>48.5</c:v>
                </c:pt>
                <c:pt idx="5">
                  <c:v>41.5</c:v>
                </c:pt>
                <c:pt idx="6">
                  <c:v>36.9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5FC-4950-8459-9BE0E66AC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844880"/>
        <c:axId val="1"/>
      </c:scatterChart>
      <c:valAx>
        <c:axId val="244844880"/>
        <c:scaling>
          <c:orientation val="minMax"/>
          <c:max val="1"/>
          <c:min val="0.4"/>
        </c:scaling>
        <c:delete val="0"/>
        <c:axPos val="b"/>
        <c:title>
          <c:tx>
            <c:rich>
              <a:bodyPr/>
              <a:lstStyle/>
              <a:p>
                <a:pPr>
                  <a:defRPr sz="153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Содержание белка в сыворотке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7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At val="0"/>
        <c:crossBetween val="midCat"/>
        <c:majorUnit val="0.1"/>
        <c:minorUnit val="1.0000000000000002E-2"/>
      </c:valAx>
      <c:valAx>
        <c:axId val="1"/>
        <c:scaling>
          <c:orientation val="minMax"/>
          <c:max val="27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7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44844880"/>
        <c:crosses val="autoZero"/>
        <c:crossBetween val="midCat"/>
        <c:majorUnit val="30"/>
        <c:minorUnit val="4"/>
      </c:valAx>
      <c:spPr>
        <a:noFill/>
        <a:ln w="21839">
          <a:noFill/>
        </a:ln>
      </c:spPr>
    </c:plotArea>
    <c:plotVisOnly val="1"/>
    <c:dispBlanksAs val="gap"/>
    <c:showDLblsOverMax val="0"/>
  </c:chart>
  <c:txPr>
    <a:bodyPr/>
    <a:lstStyle/>
    <a:p>
      <a:pPr>
        <a:defRPr sz="154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5T09:10:47.168"/>
    </inkml:context>
    <inkml:brush xml:id="br0">
      <inkml:brushProperty name="width" value="0.10583" units="cm"/>
      <inkml:brushProperty name="height" value="0.10583" units="cm"/>
      <inkml:brushProperty name="color" value="#33CCFF"/>
    </inkml:brush>
  </inkml:definitions>
  <inkml:trace contextRef="#ctx0" brushRef="#br0">729 2542 24575,'4'-1'0,"1"0"0,-1 0 0,1 0 0,-1 0 0,0-1 0,0 0 0,8-4 0,19-7 0,-11 9 0,169-47 0,-157 42 0,-1 2 0,1 2 0,1 0 0,-1 2 0,0 2 0,50 4 0,-9-2 0,-31 2 0,0 1 0,64 15 0,47 7 0,109-25 0,-171-5 0,122 13 0,-174-3 0,-1 3 0,62 21 0,-57-15 0,66 12 0,76-7 0,-160-15 0,-1 0 0,26 10 0,-29-8 0,0-1 0,0-1 0,1-1 0,21 2 0,1269 12 0,-1015-19 0,51 29 0,6 0 0,1955-30 0,-2242 5 0,115 22 0,23 1 0,112 0 0,205-12 0,-351-17 0,1210 2 0,-1341 1 0,1-2 0,-1-2 0,0-2 0,-1-2 0,1-1 0,62-24 0,101-43 0,2 9 0,228-43 0,-390 105 0,-1 2 0,1 2 0,0 2 0,0 1 0,62 13 0,92 3 0,-176-17 0,-9 0 0,0-1 0,1 0 0,21-4 0,-31 3 0,0 1 0,-1-1 0,1 0 0,-1 0 0,1 0 0,-1 0 0,1 0 0,-1 0 0,0-1 0,1 1 0,-1-1 0,0 0 0,0 0 0,0 1 0,0-1 0,-1-1 0,1 1 0,-1 0 0,1 0 0,-1 0 0,1-1 0,0-4 0,9-29 0,-3-1 0,-1-1 0,3-42 0,-9 67 0,4-12 0,1 0 0,1 1 0,1 0 0,1 0 0,18-34 0,3-10 0,-27 60 0,0 1 0,1 0 0,-1 0 0,1 0 0,0 0 0,1 1 0,0 0 0,0 0 0,0 0 0,1 0 0,0 1 0,0 0 0,0 0 0,1 1 0,13-8 0,-7 7 0,0 1 0,0 0 0,0 1 0,1 1 0,-1 0 0,1 1 0,0 0 0,18 2 0,458 0 0,108 3 0,-572-2 0,-1 2 0,34 8 0,-35-6 0,0-1 0,41 2 0,779-5 0,-400-5 0,302 3 0,-569 10 0,-117-4 0,1-3 0,87-6 0,-44-14 0,193-56 0,-261 63 0,204-37 0,-119 27 0,-81 14 0,-1 3 0,50 1 0,-9 0 0,-77 2 0,0 0 0,0 0 0,0-1 0,0 1 0,0-1 0,0 1 0,0-1 0,0 0 0,0-1 0,0 1 0,0 0 0,-1-1 0,1 1 0,-1-1 0,1 0 0,-1 0 0,1 0 0,-1 0 0,0 0 0,3-5 0,-3 3 0,0 0 0,0-1 0,0 1 0,-1 0 0,1-1 0,-1 1 0,-1-1 0,1 0 0,0 1 0,-1-1 0,0 0 0,-1-6 0,0-1 0,-1 0 0,0 0 0,-1 0 0,-1 0 0,0 1 0,0 0 0,-1 0 0,0 0 0,-13-19 0,5 16 0,0 0 0,0 1 0,-17-12 0,-27-26 0,24 14 0,-54-73 0,62 76 0,-1 1 0,-41-39 0,36 40 0,1-1 0,-25-36 0,-193-274 0,244 338 0,0 0 0,1-1 0,0 1 0,0-1 0,1 1 0,-1-1 0,1 0 0,0 0 0,1 0 0,0 0 0,-1-1 0,1-10 0,2 2 0,0 0 0,1 0 0,6-25 0,-5 28 0,0 1 0,-1-1 0,-1 0 0,1 0 0,-2 0 0,0 0 0,0 0 0,-3-16 0,1 22 0,0 0 0,0 0 0,0 0 0,-1 0 0,0 0 0,0 1 0,-1-1 0,0 1 0,0 0 0,0 0 0,0 0 0,-1 1 0,1 0 0,-1 0 0,0 0 0,-1 0 0,1 1 0,-1-1 0,1 1 0,-1 1 0,0-1 0,-10-2 0,-11-2 0,-2 0 0,1 2 0,-51-3 0,40 5 0,-170-26 0,-62-6 0,-524 28 0,440 10 0,-390-26 0,244-5 0,372 22 0,39-2 0,-108-25 0,-72-8 0,-553 31 0,473 14 0,-3132-4 0,2579-19 0,410 17 0,-760 5 0,815-9 0,341 4 0,-1 3 0,-132 20 0,-190 56 0,336-65 0,-2-3 0,1-5 0,-125-8 0,46 1 0,-502 2 0,646 3 0,1 1 0,0 0 0,0 1 0,0 1 0,0 1 0,1 1 0,-34 17 0,24-10 0,-59 17 0,-389 108 0,294-84 0,178-53 0,-206 59 0,-320 142 0,235-49 0,142-72 0,33-11 0,-201 155 0,282-196 0,-2 1 0,2 2 0,1 1 0,2 2 0,2 2 0,1 1 0,-28 44 0,43-55 0,2 0 0,1 1 0,1 1 0,2 0 0,1 1 0,1 0 0,2 1 0,1 0 0,1 0 0,-2 50 0,7-57 0,-3 50 0,4 1 0,15 133 0,-13-196 0,1 1 0,0-1 0,1 1 0,0-1 0,1 0 0,1-1 0,0 1 0,0-1 0,1 0 0,1-1 0,0 0 0,1 0 0,0 0 0,0-1 0,1-1 0,0 0 0,1 0 0,0-1 0,1 0 0,-1-1 0,1 0 0,1-1 0,-1 0 0,1-1 0,0-1 0,0 0 0,21 3 0,54 5-61,-1-4 0,144-6 0,-120-3-1121,-92 1-5644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5T09:10:55.160"/>
    </inkml:context>
    <inkml:brush xml:id="br0">
      <inkml:brushProperty name="width" value="0.10583" units="cm"/>
      <inkml:brushProperty name="height" value="0.10583" units="cm"/>
      <inkml:brushProperty name="color" value="#33CCFF"/>
    </inkml:brush>
  </inkml:definitions>
  <inkml:trace contextRef="#ctx0" brushRef="#br0">1643 655 24575,'1'-6'0,"-1"0"0,0 0 0,0 0 0,-1 0 0,0 0 0,1 0 0,-1 0 0,0 0 0,-1 0 0,1 0 0,-1 1 0,1-1 0,-1 1 0,-1 0 0,1 0 0,0 0 0,-1 0 0,1 0 0,-1 1 0,-4-6 0,-2 2 0,0 0 0,-1 1 0,0 1 0,1 0 0,-1 1 0,-18-6 0,-96-31 0,-2 9 0,-154-12 0,151 33 0,-157 15 0,214 6 0,0 4 0,0 4 0,-118 54 0,184-68 0,-1 1 0,0 0 0,1 0 0,0 1 0,-1 0 0,1 1 0,1 0 0,-1 0 0,0 1 0,1 0 0,0 1 0,0-1 0,-7 17 0,3-2 0,2 1 0,-1 0 0,2 0 0,-8 43 0,2 6 0,2 1 0,2 0 0,2 1 0,3 1 0,1-1 0,7 93 0,-3-149 0,0 0 0,1 0 0,0 0 0,1-1 0,0 0 0,1 0 0,0 0 0,1-1 0,0 0 0,0 0 0,1-1 0,1-1 0,0 0 0,0 0 0,1-1 0,12 14 0,-7-10 0,0-1 0,1-1 0,0-1 0,1 0 0,0-2 0,1-1 0,-1-1 0,1-1 0,1-1 0,24 6 0,35-4 0,154-9 0,-99-5 0,-105 4 0,-8 1 0,1 0 0,-1-3 0,1 0 0,-1-2 0,0 0 0,33-16 0,10-14 0,104-35 0,-134 60 0,0 2 0,1 2 0,-1 2 0,1 2 0,43 7 0,-59-1 0,1 2 0,0 0 0,-1 2 0,0 1 0,-1 1 0,20 17 0,-22-16 0,1 0 0,0-2 0,0-1 0,0 0 0,0-2 0,1-1 0,0 0 0,22 2 0,60-7 0,-62-3 0,0 2 0,0 3 0,0 1 0,-1 4 0,60 22 0,58 53 0,46 22 0,-159-88 0,0-3 0,0-2 0,48 4 0,445-7 0,-288-13 0,-128-5 0,138-35 0,-150 22 0,84-18 0,-2-11 0,183-90 0,-334 126 0,1 3 0,0 2 0,74-6 0,117 20 0,-84 2 0,1448 19 0,-1467-24 0,-8 2 0,185-31 0,9-35 0,487-4 0,541 71 0,-873-4 0,-428 3 0,0 3 0,0 3 0,70 30 0,-15-5 0,-76-27 0,-1 1 0,0 1 0,19 15 0,-19-13 0,0 0 0,32 13 0,143 20 0,-140-37 0,-1 3 0,0 4 0,-1 3 0,62 34 0,-69-28 0,2-3 0,-1-2 0,2-4 0,0-2 0,57 3 0,231-14 0,-150-6 0,-125 8 0,-38 0 0,0-2 0,0-1 0,0-1 0,0-1 0,36-12 0,-47 8 0,0-1 0,0-1 0,-1 0 0,1 0 0,-1-1 0,0-1 0,-1 0 0,0-1 0,0 0 0,12-23 0,-11 18 0,2 0 0,0 0 0,0 1 0,22-24 0,10-5 0,-31 31 0,0 1 0,0 1 0,0 1 0,1 0 0,15-8 0,149-90 0,-130 78 0,-41 26 0,0 0 0,0-1 0,0 0 0,0 0 0,-1-1 0,1 0 0,-1 0 0,0 0 0,-1-1 0,1 0 0,-1 0 0,1 0 0,-1-1 0,-1 0 0,1 0 0,-1 0 0,0 0 0,0 0 0,-1-1 0,1 1 0,0-18 0,1-17 0,-2 1 0,-1-1 0,-4-57 0,1 37 0,3 53 0,-1 1 0,0-1 0,0 1 0,-1 0 0,0-1 0,0 1 0,-1 0 0,1 1 0,-1-1 0,0 1 0,-1 0 0,1 0 0,-1 0 0,0 1 0,-1-1 0,1 2 0,-10-12 0,-6-4 0,0 2 0,-2 1 0,-30-21 0,-5-5 0,-50-36 0,-19-19 0,-117-147 0,207 213 0,0 2 0,-2 3 0,0 2 0,-1 2 0,0 3 0,-2 3 0,1 2 0,-50-10 0,-402-42 0,337 50 0,-206 15 0,171 8 0,-757-4 0,824 9 0,-193 51 0,38-3 0,-306 78 0,516-116 0,-215 39 0,-69 22 0,270-61 0,0-6 0,-1-5 0,-127-11 0,75-1 0,-32 4 0,-448-16 0,389 6 0,-231-29 0,420 30 0,-52-25 0,51 18 0,-44-9 0,-235-5 0,231 29 0,0-5 0,1-6 0,-101-34 0,110 19 0,0 4 0,0 6 0,-124-4 0,-314 0 0,270-2 0,-104-3 0,230 26 0,0 7 0,-133 36 0,130-14 0,51-14 0,0 5 0,-86 42 0,121-44 0,-227 109 0,215-110 0,0-2 0,0-4 0,-84 4 0,-100 5-1365,215-18-5461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15:58:00.064"/>
    </inkml:context>
    <inkml:brush xml:id="br0">
      <inkml:brushProperty name="width" value="0.10583" units="cm"/>
      <inkml:brushProperty name="height" value="0.10583" units="cm"/>
      <inkml:brushProperty name="color" value="#FFFF00"/>
    </inkml:brush>
  </inkml:definitions>
  <inkml:trace contextRef="#ctx0" brushRef="#br0">6916 384 24575,'-6'-5'0,"-1"1"0,1 0 0,-1 0 0,0 0 0,1 1 0,-2 0 0,1 1 0,0 0 0,0 0 0,-9 0 0,-7-3 0,-36-7 0,-59-3 0,-57-12 0,106 13 0,-111-4 0,-46-8 0,201 19 0,0-2 0,-35-18 0,38 16 0,0 1 0,0 2 0,-36-9 0,-70 0 0,64 11 0,-105-29 0,86 14 0,-106-10 0,123 22 0,-562-15 0,423 27 0,-1691-3 0,1867 2 0,1 2 0,-1 2 0,-54 19 0,-17 4 0,-93 3 0,-37 8 0,-52 8 0,62-14 0,200-29 0,-1 1 0,1 1 0,0 1 0,0 1 0,1 1 0,0 2 0,1 0 0,-30 26 0,11-2 0,1 1 0,-55 77 0,39-49 0,-25 35 0,57-69 0,1 1 0,0 1 0,2 0 0,2 2 0,0 0 0,2 2 0,-17 64 0,21-59 0,1 0 0,2 1 0,1 0 0,0 63 0,7-5 0,1-19 0,-10 124 0,1-157 0,-3 0 0,-1-1 0,-2-1 0,-20 56 0,-11 37 0,-14 43 0,47-151 0,1 1 0,2 1 0,0-1 0,-2 42 0,1-17 0,-14 100 0,6 2 0,1 195 0,17 480 0,8-674 0,0-42 0,-15 435 0,3-511 0,1-1 0,-3 85 0,-21 154 0,-23-28 0,-44 221 0,82-379 0,4 0 0,5 164 0,2-120 0,1-96 0,9 68 0,1-10 0,-4 28 0,10 110 0,-11-193 0,13 49 0,5 32 0,-19-92 0,2 0 0,17 53 0,-3-13 0,-13-36 0,-1 0 0,-2 1 0,5 74 0,-10 123 0,-2-121 0,1-103 0,-1 1 0,-1-1 0,1 1 0,-2-1 0,0 0 0,-6 20 0,-33 75 0,31-86 0,1 1 0,1 1 0,1 0 0,1 1 0,-8 38 0,11-4 0,1-1 0,6 105 0,-1-130 0,0-16 0,0 0 0,1 0 0,0 0 0,1-1 0,1 0 0,0 0 0,1 0 0,0-1 0,1 0 0,0 0 0,16 23 0,1-2 0,2-2 0,0-1 0,35 33 0,-52-58 0,-1 1 0,1-2 0,0 0 0,0 0 0,0-1 0,1 0 0,0-1 0,0 0 0,0-1 0,0-1 0,1 0 0,-1-1 0,1 0 0,0-1 0,12 0 0,-1 0 0,0 2 0,0 0 0,39 14 0,66 34 0,-14-5 0,2-2 0,-60-21 0,0-3 0,86 17 0,-53-19 0,92 35 0,7 3 0,39 19 0,-26-6 0,-54-45 0,-57-12 0,167 19 0,3 2 0,-79-16 0,-95-12 0,307 66 0,-113-14 0,94 12 0,152 20 0,-483-85 0,377 26 0,-247-30 0,417-8 0,-534 3 0,68-19 0,10-2 0,-70 22 0,69 6 0,-69 1 0,314 39 0,-295-29 0,-10-7 0,95-5 0,-81-3 0,-72 1 0,0 0 0,0-2 0,0 0 0,0-1 0,-1-1 0,1-1 0,-1 0 0,0-1 0,0-1 0,-1 0 0,12-11 0,18-18 0,64-72 0,-63 62 0,-37 41 0,-1 1 0,-1-1 0,1 0 0,-1-1 0,0 1 0,0-1 0,0 0 0,-1 0 0,0-1 0,0 1 0,0-1 0,-1 0 0,0 1 0,0-1 0,0-1 0,-1 1 0,0 0 0,-1 0 0,1-1 0,-1 1 0,-1-9 0,-1-18 0,-2 1 0,0-1 0,-2 1 0,-15-54 0,10 42 0,-17-53 0,19 70 0,0-1 0,2-1 0,-8-58 0,4-197 0,9 252 0,-1 0 0,-1 0 0,-2 0 0,-17-65 0,13 63 0,2-1 0,1-1 0,-6-66 0,13 95 0,-18-252 0,-35-69 0,23 162 0,-15-177 0,18 142 0,-10-385 0,38-529 0,1 1096 0,1 0 0,0 0 0,1 0 0,1 1 0,1 0 0,0 0 0,1 0 0,10-19 0,2-10 0,51-182 0,-8 23 0,-54 183 0,-1-1 0,-1 0 0,-1 0 0,4-50 0,-2-111 0,-6 117 0,-1-352 0,-3 385 0,-2 0 0,-12-53 0,-5-37 0,3-72 0,-28-183 0,25 244 0,5-1 0,-4-171 0,19-286 0,4 301 0,-2 252 0,-1-7 0,2 0 0,1-1 0,13-78 0,-9 87 0,-2 1 0,-2-1 0,-1 0 0,-4-51 0,1-3 0,2-24 0,-23-233 0,19 334 0,-1-1 0,-1 1 0,-1 0 0,-12-28 0,0 2 0,12 29 0,0 1 0,-1 1 0,-1 0 0,-17-23 0,4 7 0,14 19 0,-1 1 0,1 0 0,-2 1 0,1 0 0,-1 1 0,0 0 0,0 1 0,-12-7 0,-13-3 0,-42-15 0,73 31 0,-133-54-1365,117 49-5461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15:58:00.065"/>
    </inkml:context>
    <inkml:brush xml:id="br0">
      <inkml:brushProperty name="width" value="0.15875" units="cm"/>
      <inkml:brushProperty name="height" value="0.15875" units="cm"/>
      <inkml:brushProperty name="color" value="#66CC00"/>
    </inkml:brush>
  </inkml:definitions>
  <inkml:trace contextRef="#ctx0" brushRef="#br0">5899 52 24575,'-5'0'0,"0"-1"0,-1 1 0,1-1 0,-1 1 0,0-1 0,0 1 0,0 0 0,-1-1 0,1 1 0,-7 0 0,-7-1 0,-30 0 0,-51-1 0,-49-2 0,92 2 0,-95-1 0,-40-1 0,172 4 0,-1-2 0,-30-1 0,34 1 0,0 1 0,-1 0 0,-31-1 0,-59 0 0,54 1 0,-89-5 0,73 3 0,-89-1 0,103 3 0,-479-2 0,362 3 0,-1444 0 0,1593 1 0,1-1 0,0 1 0,-47 2 0,-14 1 0,-80 1 0,-32 1 0,-43 0 0,53-2 0,169-3 0,0 0 0,2 0 0,-1 0 0,0 0 0,0 0 0,1 2 0,0-2 0,-24 4 0,9 0 0,0 0 0,-47 11 0,34-8 0,-22 7 0,49-11 0,0 0 0,2 0 0,0 2 0,2-2 0,0 1 0,2 0 0,-14 9 0,17-9 0,1 1 0,2-1 0,1 2 0,0 7 0,5 0 0,1-3 0,-7 17 0,0-20 0,-3-2 0,0 0 0,-3 2 0,-16 5 0,-9 6 0,-13 6 0,41-20 0,0-1 0,1 0 0,2 2 0,-4 4 0,3-3 0,-12 15 0,4 0 0,1 27 0,15 65 0,6-92 0,1-6 0,-14 61 0,4-72 0,0 1 0,-2 12 0,-19 20 0,-19-3 0,-38 29 0,71-50 0,3-1 0,4 22 0,2-16 0,0-13 0,9 9 0,0-1 0,-3 4 0,8 14 0,-9-25 0,11 6 0,4 4 0,-15-12 0,1 0 0,14 7 0,-2-2 0,-11-5 0,-1 1 0,-2-1 0,3 10 0,-6 18 0,-3-17 0,0-15 0,1 2 0,-1-1 0,-1 0 0,0-1 0,0 1 0,-7 3 0,-27 10 0,27-12 0,1 0 0,0 0 0,1 0 0,1 0 0,-6 7 0,8-3 0,1 1 0,6 14 0,-1-17 0,-1-2 0,1-1 0,1 0 0,-1 1 0,2-1 0,0 0 0,0 0 0,1 0 0,0 0 0,1 0 0,1 0 0,12 4 0,2-1 0,0-1 0,2 0 0,29 6 0,-44-9 0,-1 0 0,0 0 0,1 0 0,-1 0 0,2 0 0,-2 0 0,2-1 0,0 1 0,-1-1 0,2 1 0,-2-1 0,1 1 0,0-1 0,0 0 0,11 0 0,-1 0 0,0 1 0,0-1 0,33 2 0,56 5 0,-11 0 0,0-1 0,-50-3 0,0-1 0,74 3 0,-47-2 0,80 5 0,5-1 0,35 4 0,-24-2 0,-46-6 0,-47-2 0,141 4 0,3-1 0,-68-1 0,-80-2 0,262 8 0,-98-1 0,82 2 0,128 1 0,-411-10 0,322 3 0,-212-4 0,356-1 0,-455 0 0,58-2 0,9 0 0,-61 2 0,61 1 0,-62 1 0,270 4 0,-252-3 0,-8-1 0,80-1 0,-69 0 0,-61-1 0,1 1 0,-2 0 0,1-1 0,0 1 0,0-1 0,-1 1 0,0-1 0,0 0 0,0 0 0,0 0 0,9-2 0,16-2 0,54-10 0,-52 9 0,-34 5 0,0 0 0,0 1 0,0-1 0,-1 0 0,1 0 0,-1 0 0,0 0 0,0 0 0,1 0 0,-2-1 0,0 1 0,0 0 0,0 0 0,-1 0 0,0 0 0,1 0 0,-2 0 0,0 0 0,1 0 0,-1 0 0,-1-1 0,0-3 0,-2 0 0,-1 0 0,-1 0 0,-13-6 0,9 4 0,-15-6 0,16 9 0,0 0 0,2-1 0,-7-7 0,4-27 0,8 34 0,-2 1 0,0-1 0,-2 0 0,-15-8 0,12 8 0,0-1 0,2 1 0,-5-8 0,11 12 0,-15-36 0,-31-8 0,21 22 0,-13-24 0,15 19 0,-8-52 0,32-73 0,0 150 0,1-1 0,1 2 0,1-1 0,0 0 0,1 1 0,0-1 0,1 0 0,9-2 0,1-2 0,43-24 0,-6 2 0,-46 26 0,-1 0 0,-1-2 0,-1 2 0,4-7 0,-2-16 0,-5 16 0,-1-47 0,-3 52 0,-1 0 0,-10-8 0,-5-5 0,2-9 0,-22-25 0,20 33 0,4 1 0,-3-25 0,17-39 0,2 42 0,-1 34 0,-1-1 0,2 0 0,1 0 0,11-11 0,-8 13 0,-2 0 0,-1-2 0,-1 1 0,-3-7 0,0 1 0,2-5 0,-20-31 0,16 45 0,0 1 0,-1-1 0,-1 1 0,-10-5 0,0 0 0,10 5 0,-1 0 0,1 0 0,-1 1 0,-16-4 0,4 1 0,13 2 0,-2 1 0,0-1 0,1 1 0,-1-1 0,0 1 0,-1 0 0,0 0 0,-9 0 0,-12-2 0,-36-1 0,63 4 0,-114-7-1365,99 6-5461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DFAAF-C59D-44D8-B88F-BC63D5D7681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046B8-06B4-4ED9-9602-F09B4244B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5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593" name="TextShape 3"/>
          <p:cNvSpPr txBox="1"/>
          <p:nvPr/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5E4337B-D855-47A1-B57E-E306F68E31F1}" type="slidenum">
              <a:rPr lang="cs-CZ" sz="1200" b="0" strike="noStrike" spc="-1">
                <a:solidFill>
                  <a:srgbClr val="000000"/>
                </a:solidFill>
                <a:latin typeface="Calibri" panose="020F0502020204030204"/>
              </a:rPr>
              <a:t>1</a:t>
            </a:fld>
            <a:endParaRPr lang="ru-RU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28FE4ADE-5F18-492F-97A1-FE9A74CB6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0BBA97-42B8-48B5-9D26-BFD2E1B6E279}" type="slidenum">
              <a:rPr lang="de-DE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de-DE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2C3AC87A-B1FA-42A1-9174-74B3546D5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4AD5D056-B056-42D6-A872-57DFDB690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133C7-7D46-4A9A-99AC-6C9BBADEC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5BA7A4-5E00-498E-9E7E-118BF2D0C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652FC-C592-4648-BFAD-2ECD56AD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0A67-693D-4735-B626-4FC0BC6B8AA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2EA3B-36C0-43E9-81B1-B6D97F2D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A269A-D8C4-47AB-A72A-5817A2E31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79D-CA62-44CA-9A3F-55638A297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3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FF228-1894-46EC-A928-A5BC6F2E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FD9CD0-21CA-451B-9BE4-E7F845E47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20EE3C-E3CE-4941-B1B6-BE290263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0A67-693D-4735-B626-4FC0BC6B8AA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12C24-BBCC-4093-8E51-C214D94A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71618-BF78-4EA3-94CF-3ABB152E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79D-CA62-44CA-9A3F-55638A297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3621EB-A7B5-4212-91DE-75AFBB4F1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4B5DC2-2DBB-4B3F-A36D-B86ED57A0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E2D12-E748-463B-ADC5-F859196E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0A67-693D-4735-B626-4FC0BC6B8AA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CEC93-DA2B-466D-82B4-B31D956D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ADDA11-44FA-4C74-940B-6B292F21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79D-CA62-44CA-9A3F-55638A297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47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063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71095" y="553593"/>
            <a:ext cx="11049675" cy="64498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657" b="0" strike="noStrike" spc="-1">
              <a:latin typeface="Arial" panose="020B0604020202020204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609574" y="3332688"/>
            <a:ext cx="10971954" cy="5212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387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1025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71095" y="553593"/>
            <a:ext cx="11049675" cy="64498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657" b="0" strike="noStrike" spc="-1">
              <a:latin typeface="Arial" panose="020B0604020202020204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574" y="1604728"/>
            <a:ext cx="10971954" cy="397715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08647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71095" y="553593"/>
            <a:ext cx="11049675" cy="64498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657" b="0" strike="noStrike" spc="-1">
              <a:latin typeface="Arial" panose="020B0604020202020204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574" y="1604728"/>
            <a:ext cx="5353966" cy="397715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231753" y="1604728"/>
            <a:ext cx="5353966" cy="397715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96041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71095" y="553593"/>
            <a:ext cx="11049675" cy="64498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657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34862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ubTitle"/>
          </p:nvPr>
        </p:nvSpPr>
        <p:spPr>
          <a:xfrm>
            <a:off x="571095" y="1724911"/>
            <a:ext cx="11049675" cy="5212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387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86288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71095" y="553593"/>
            <a:ext cx="11049675" cy="64498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657" b="0" strike="noStrike" spc="-1">
              <a:latin typeface="Arial" panose="020B0604020202020204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574" y="1604729"/>
            <a:ext cx="5353966" cy="18969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1753" y="1604728"/>
            <a:ext cx="5353966" cy="397715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09574" y="3682265"/>
            <a:ext cx="5353966" cy="18969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68596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71095" y="553593"/>
            <a:ext cx="11049675" cy="64498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657" b="0" strike="noStrike" spc="-1">
              <a:latin typeface="Arial" panose="020B0604020202020204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574" y="1604728"/>
            <a:ext cx="5353966" cy="397715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231753" y="1604729"/>
            <a:ext cx="5353966" cy="18969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231753" y="3682265"/>
            <a:ext cx="5353966" cy="18969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1605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C7F77-6AFE-45D9-90E7-0E6D6E357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FF01F4-5369-40C0-BC1F-C25256C86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234AEE-5D7B-4004-8C99-FD8B614B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0A67-693D-4735-B626-4FC0BC6B8AA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8189B8-EE6D-4B67-9D6F-1D9F34B8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94EEA7-63EF-41EB-A362-AD29E17A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79D-CA62-44CA-9A3F-55638A297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20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71095" y="553593"/>
            <a:ext cx="11049675" cy="64498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657" b="0" strike="noStrike" spc="-1">
              <a:latin typeface="Arial" panose="020B0604020202020204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574" y="1604729"/>
            <a:ext cx="5353966" cy="18969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753" y="1604729"/>
            <a:ext cx="5353966" cy="18969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09574" y="3682265"/>
            <a:ext cx="10971954" cy="18969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15952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71095" y="553593"/>
            <a:ext cx="11049675" cy="64498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657" b="0" strike="noStrike" spc="-1">
              <a:latin typeface="Arial" panose="020B0604020202020204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574" y="1604729"/>
            <a:ext cx="10971954" cy="18969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609574" y="3682265"/>
            <a:ext cx="10971954" cy="18969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49924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71095" y="553593"/>
            <a:ext cx="11049675" cy="64498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657" b="0" strike="noStrike" spc="-1">
              <a:latin typeface="Arial" panose="020B0604020202020204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574" y="1604729"/>
            <a:ext cx="5353966" cy="18969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231753" y="1604729"/>
            <a:ext cx="5353966" cy="18969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09574" y="3682265"/>
            <a:ext cx="5353966" cy="18969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6231753" y="3682265"/>
            <a:ext cx="5353966" cy="18969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1167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71095" y="553593"/>
            <a:ext cx="11049675" cy="64498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657" b="0" strike="noStrike" spc="-1">
              <a:latin typeface="Arial" panose="020B0604020202020204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09574" y="1604729"/>
            <a:ext cx="3532863" cy="1896948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319595" y="1604729"/>
            <a:ext cx="3532863" cy="1896948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8029235" y="1604729"/>
            <a:ext cx="3532863" cy="1896948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609574" y="3682265"/>
            <a:ext cx="3532863" cy="1896948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body"/>
          </p:nvPr>
        </p:nvSpPr>
        <p:spPr>
          <a:xfrm>
            <a:off x="4319595" y="3682265"/>
            <a:ext cx="3532863" cy="1896948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body"/>
          </p:nvPr>
        </p:nvSpPr>
        <p:spPr>
          <a:xfrm>
            <a:off x="8029235" y="3682265"/>
            <a:ext cx="3532863" cy="1896948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387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25963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7E1E63E4-19A1-47E7-BE04-026ECF7B190C}"/>
              </a:ext>
            </a:extLst>
          </p:cNvPr>
          <p:cNvCxnSpPr/>
          <p:nvPr userDrawn="1"/>
        </p:nvCxnSpPr>
        <p:spPr>
          <a:xfrm>
            <a:off x="571500" y="6350000"/>
            <a:ext cx="1104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211" y="761068"/>
            <a:ext cx="11049578" cy="573676"/>
          </a:xfrm>
        </p:spPr>
        <p:txBody>
          <a:bodyPr/>
          <a:lstStyle>
            <a:lvl1pPr>
              <a:lnSpc>
                <a:spcPct val="84000"/>
              </a:lnSpc>
              <a:defRPr>
                <a:solidFill>
                  <a:srgbClr val="00A1D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210" y="1493049"/>
            <a:ext cx="11049578" cy="47937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D91AD501-89AA-44AE-B06F-90D577F8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MEGA | Scientists, manufacturers &amp; visionaries</a:t>
            </a:r>
            <a:endParaRPr lang="cs-CZ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9BFAA822-E726-49DD-A495-BEB39247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200EA2-9B36-4D86-AF8C-6F8D7421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64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802C49-9C80-42BA-8B5A-BB4B2C2BA7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01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14DAA-4C61-4EEF-8250-B2C82299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AD7801-14ED-40F8-80BE-736DE21C7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0FEB86-7883-43FE-BC6C-44EC5515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0A67-693D-4735-B626-4FC0BC6B8AA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4EA6A7-8FE2-453B-A6A2-3C1EAE4C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45CDB-CD30-4B6E-811B-E95ADAA9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79D-CA62-44CA-9A3F-55638A297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2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71FE6-D481-46EF-A07F-04C5971D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DB5CCA-7DCE-44B0-953C-E9328CE83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30869D-7C27-4127-A31A-C38A4AA0A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CF36D8-ABDB-47B6-B19D-C173F2C8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0A67-693D-4735-B626-4FC0BC6B8AA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DA842D-463F-4A97-ABCF-83BE7199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0AB1C-897B-4618-9AC7-5A6829E3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79D-CA62-44CA-9A3F-55638A297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E66D3-7BBB-4C1F-BECE-C2788A8C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7DAB69-A159-4699-BA0E-E9908AD1B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2E0282-069A-469B-8C50-C2148CE0E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C1A391-8F64-4199-BCE1-CB44D3DA4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1E33B9-BDAC-44B3-8E1B-DFE66F98F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6D5650-9AFA-4556-AC71-3E07EC66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0A67-693D-4735-B626-4FC0BC6B8AA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A07436-E2FE-4F92-886C-AA0B8D32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64EBF0-8C6B-423C-ADDE-D7FAF8DE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79D-CA62-44CA-9A3F-55638A297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0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880BE-D4C0-4DBA-AC1E-D2B3540F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10F811-2552-4527-928E-127969C0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0A67-693D-4735-B626-4FC0BC6B8AA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8DFC29-7ABE-45F4-B2AF-96BE7E1C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633A4F-9981-40A9-9CC5-B5421A35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79D-CA62-44CA-9A3F-55638A297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0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FA37B5-8B48-4320-BBDB-CFED84346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0A67-693D-4735-B626-4FC0BC6B8AA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800F52-E4F4-428A-A78E-A8921D99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A4B083-878F-4629-BA14-A99EE02D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79D-CA62-44CA-9A3F-55638A297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9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392B3-76A9-4820-B949-A056C597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2F6C50-7D1D-4929-B3A3-AE2D3901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64290D-483F-4036-9649-40B5CF3C5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A01D2D-9492-48DB-AC6F-E4381523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0A67-693D-4735-B626-4FC0BC6B8AA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8F1313-18BB-4507-B026-419D3DD6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AEA64-6402-457A-A764-E4C5B627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79D-CA62-44CA-9A3F-55638A297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0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8D32D-11BA-47A9-910F-D318B8C9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B4D506-1653-4F65-82BB-C9FA73AB2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B1CA8A-A90B-4FEE-94E6-08AA76C4D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F2348F-BF64-4274-8C81-95C4EB41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0A67-693D-4735-B626-4FC0BC6B8AA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892358-2534-494B-AC09-9046B358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5FF293-2DF8-4152-ADFF-91F86CC6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79D-CA62-44CA-9A3F-55638A297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0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0E110-290A-49B0-B41B-9C1F1CBE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E041B3-B106-4B90-BF37-B7EAA3A0F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918FF3-A782-4202-BD2E-7894E46B3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00A67-693D-4735-B626-4FC0BC6B8AA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0F84BB-506B-4ECB-B800-53483AE26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206577-24BA-4AD4-9323-315BA53EA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6579D-CA62-44CA-9A3F-55638A297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6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rafický objekt 6"/>
          <p:cNvPicPr/>
          <p:nvPr/>
        </p:nvPicPr>
        <p:blipFill>
          <a:blip r:embed="rId15"/>
          <a:stretch>
            <a:fillRect/>
          </a:stretch>
        </p:blipFill>
        <p:spPr>
          <a:xfrm>
            <a:off x="571095" y="6412819"/>
            <a:ext cx="142869" cy="169540"/>
          </a:xfrm>
          <a:prstGeom prst="rect">
            <a:avLst/>
          </a:prstGeom>
          <a:ln w="12600">
            <a:noFill/>
          </a:ln>
        </p:spPr>
      </p:pic>
      <p:cxnSp>
        <p:nvCxnSpPr>
          <p:cNvPr id="171" name="Line 1"/>
          <p:cNvCxnSpPr/>
          <p:nvPr/>
        </p:nvCxnSpPr>
        <p:spPr>
          <a:xfrm>
            <a:off x="571095" y="6350717"/>
            <a:ext cx="11050056" cy="381"/>
          </a:xfrm>
          <a:prstGeom prst="straightConnector1">
            <a:avLst/>
          </a:prstGeom>
          <a:ln w="6480">
            <a:solidFill>
              <a:srgbClr val="808080"/>
            </a:solidFill>
            <a:miter/>
          </a:ln>
        </p:spPr>
      </p:cxnSp>
      <p:sp>
        <p:nvSpPr>
          <p:cNvPr id="172" name="PlaceHolder 2"/>
          <p:cNvSpPr>
            <a:spLocks noGrp="1"/>
          </p:cNvSpPr>
          <p:nvPr>
            <p:ph type="title"/>
          </p:nvPr>
        </p:nvSpPr>
        <p:spPr>
          <a:xfrm>
            <a:off x="571095" y="571104"/>
            <a:ext cx="11049675" cy="600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339" b="0" strike="noStrike" spc="-1">
                <a:solidFill>
                  <a:srgbClr val="00A1DD"/>
                </a:solidFill>
                <a:latin typeface="Source Sans Pro Black"/>
              </a:rPr>
              <a:t>Образец заголовка</a:t>
            </a:r>
            <a:endParaRPr lang="ru-RU" sz="4339" b="0" strike="noStrike" spc="-1">
              <a:latin typeface="Arial" panose="020B0604020202020204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title"/>
          </p:nvPr>
        </p:nvSpPr>
        <p:spPr>
          <a:xfrm>
            <a:off x="571095" y="1360133"/>
            <a:ext cx="5390541" cy="48519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5900" indent="-215900">
              <a:lnSpc>
                <a:spcPct val="90000"/>
              </a:lnSpc>
              <a:spcBef>
                <a:spcPts val="95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2752" b="0" strike="noStrike" spc="-1">
                <a:solidFill>
                  <a:srgbClr val="808080"/>
                </a:solidFill>
                <a:latin typeface="Source Sans Pro"/>
              </a:rPr>
              <a:t>Edit Master text styles</a:t>
            </a:r>
            <a:br>
              <a:rPr lang="en-US" sz="2752" b="0" strike="noStrike" spc="-1">
                <a:solidFill>
                  <a:srgbClr val="808080"/>
                </a:solidFill>
                <a:latin typeface="Source Sans Pro"/>
              </a:rPr>
            </a:br>
            <a:r>
              <a:rPr lang="en-US" sz="2328" b="0" strike="noStrike" spc="-1">
                <a:solidFill>
                  <a:srgbClr val="808080"/>
                </a:solidFill>
                <a:latin typeface="Source Sans Pro"/>
              </a:rPr>
              <a:t>Second level</a:t>
            </a:r>
            <a:br>
              <a:rPr lang="en-US" sz="2328" b="0" strike="noStrike" spc="-1">
                <a:solidFill>
                  <a:srgbClr val="808080"/>
                </a:solidFill>
                <a:latin typeface="Source Sans Pro"/>
              </a:rPr>
            </a:br>
            <a:r>
              <a:rPr lang="en-US" sz="1905" b="0" strike="noStrike" spc="-1">
                <a:solidFill>
                  <a:srgbClr val="808080"/>
                </a:solidFill>
                <a:latin typeface="Source Sans Pro"/>
              </a:rPr>
              <a:t>Third level</a:t>
            </a:r>
            <a:br>
              <a:rPr lang="en-US" sz="1905" b="0" strike="noStrike" spc="-1">
                <a:solidFill>
                  <a:srgbClr val="808080"/>
                </a:solidFill>
                <a:latin typeface="Source Sans Pro"/>
              </a:rPr>
            </a:br>
            <a:r>
              <a:rPr lang="en-US" sz="1799" b="0" strike="noStrike" spc="-1">
                <a:solidFill>
                  <a:srgbClr val="808080"/>
                </a:solidFill>
                <a:latin typeface="Source Sans Pro"/>
              </a:rPr>
              <a:t>Fourth level</a:t>
            </a:r>
            <a:br>
              <a:rPr lang="en-US" sz="1799" b="0" strike="noStrike" spc="-1">
                <a:solidFill>
                  <a:srgbClr val="808080"/>
                </a:solidFill>
                <a:latin typeface="Source Sans Pro"/>
              </a:rPr>
            </a:br>
            <a:r>
              <a:rPr lang="en-US" sz="1799" b="0" strike="noStrike" spc="-1">
                <a:solidFill>
                  <a:srgbClr val="808080"/>
                </a:solidFill>
                <a:latin typeface="Source Sans Pro"/>
              </a:rPr>
              <a:t>Fifth level</a:t>
            </a:r>
            <a:endParaRPr lang="ru-RU" sz="1799" b="0" strike="noStrike" spc="-1">
              <a:latin typeface="Arial" panose="020B0604020202020204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title"/>
          </p:nvPr>
        </p:nvSpPr>
        <p:spPr>
          <a:xfrm>
            <a:off x="6230229" y="1370039"/>
            <a:ext cx="5390541" cy="48519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5900" indent="-215900">
              <a:lnSpc>
                <a:spcPct val="90000"/>
              </a:lnSpc>
              <a:spcBef>
                <a:spcPts val="95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2752" b="0" strike="noStrike" spc="-1">
                <a:solidFill>
                  <a:srgbClr val="808080"/>
                </a:solidFill>
                <a:latin typeface="Source Sans Pro"/>
              </a:rPr>
              <a:t>Edit Master text styles</a:t>
            </a:r>
            <a:br>
              <a:rPr lang="en-US" sz="2752" b="0" strike="noStrike" spc="-1">
                <a:solidFill>
                  <a:srgbClr val="808080"/>
                </a:solidFill>
                <a:latin typeface="Source Sans Pro"/>
              </a:rPr>
            </a:br>
            <a:r>
              <a:rPr lang="en-US" sz="2328" b="0" strike="noStrike" spc="-1">
                <a:solidFill>
                  <a:srgbClr val="808080"/>
                </a:solidFill>
                <a:latin typeface="Source Sans Pro"/>
              </a:rPr>
              <a:t>Second level</a:t>
            </a:r>
            <a:br>
              <a:rPr lang="en-US" sz="2328" b="0" strike="noStrike" spc="-1">
                <a:solidFill>
                  <a:srgbClr val="808080"/>
                </a:solidFill>
                <a:latin typeface="Source Sans Pro"/>
              </a:rPr>
            </a:br>
            <a:r>
              <a:rPr lang="en-US" sz="1905" b="0" strike="noStrike" spc="-1">
                <a:solidFill>
                  <a:srgbClr val="808080"/>
                </a:solidFill>
                <a:latin typeface="Source Sans Pro"/>
              </a:rPr>
              <a:t>Third level</a:t>
            </a:r>
            <a:br>
              <a:rPr lang="en-US" sz="1905" b="0" strike="noStrike" spc="-1">
                <a:solidFill>
                  <a:srgbClr val="808080"/>
                </a:solidFill>
                <a:latin typeface="Source Sans Pro"/>
              </a:rPr>
            </a:br>
            <a:r>
              <a:rPr lang="en-US" sz="1799" b="0" strike="noStrike" spc="-1">
                <a:solidFill>
                  <a:srgbClr val="808080"/>
                </a:solidFill>
                <a:latin typeface="Source Sans Pro"/>
              </a:rPr>
              <a:t>Fourth level</a:t>
            </a:r>
            <a:br>
              <a:rPr lang="en-US" sz="1799" b="0" strike="noStrike" spc="-1">
                <a:solidFill>
                  <a:srgbClr val="808080"/>
                </a:solidFill>
                <a:latin typeface="Source Sans Pro"/>
              </a:rPr>
            </a:br>
            <a:r>
              <a:rPr lang="en-US" sz="1799" b="0" strike="noStrike" spc="-1">
                <a:solidFill>
                  <a:srgbClr val="808080"/>
                </a:solidFill>
                <a:latin typeface="Source Sans Pro"/>
              </a:rPr>
              <a:t>Fifth level</a:t>
            </a:r>
            <a:endParaRPr lang="ru-RU" sz="1799" b="0" strike="noStrike" spc="-1">
              <a:latin typeface="Arial" panose="020B0604020202020204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dt"/>
          </p:nvPr>
        </p:nvSpPr>
        <p:spPr>
          <a:xfrm>
            <a:off x="772635" y="6355670"/>
            <a:ext cx="3684495" cy="3661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52" b="0" strike="noStrike" spc="-1">
                <a:solidFill>
                  <a:srgbClr val="808080"/>
                </a:solidFill>
                <a:latin typeface="Source Sans Pro"/>
              </a:rPr>
              <a:t>MEGA | Scientists, manufacturers &amp; visionaries</a:t>
            </a:r>
            <a:endParaRPr lang="ru-RU" sz="952" b="0" strike="noStrike" spc="-1">
              <a:latin typeface="Times New Roman" panose="02020603050405020304"/>
            </a:endParaRPr>
          </a:p>
        </p:txBody>
      </p:sp>
      <p:sp>
        <p:nvSpPr>
          <p:cNvPr id="176" name="PlaceHolder 6"/>
          <p:cNvSpPr>
            <a:spLocks noGrp="1"/>
          </p:cNvSpPr>
          <p:nvPr>
            <p:ph type="ftr"/>
          </p:nvPr>
        </p:nvSpPr>
        <p:spPr>
          <a:xfrm>
            <a:off x="4937551" y="6355670"/>
            <a:ext cx="3215504" cy="366131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ru-RU" sz="2540" b="0" strike="noStrike" spc="-1">
              <a:latin typeface="Times New Roman" panose="02020603050405020304"/>
            </a:endParaRPr>
          </a:p>
        </p:txBody>
      </p:sp>
      <p:sp>
        <p:nvSpPr>
          <p:cNvPr id="177" name="PlaceHolder 7"/>
          <p:cNvSpPr>
            <a:spLocks noGrp="1"/>
          </p:cNvSpPr>
          <p:nvPr>
            <p:ph type="sldNum"/>
          </p:nvPr>
        </p:nvSpPr>
        <p:spPr>
          <a:xfrm>
            <a:off x="8877305" y="6355670"/>
            <a:ext cx="2743465" cy="3661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DA20C7B4-7445-4B6A-BB55-015F0C3B3641}" type="slidenum">
              <a:rPr lang="cs-CZ" sz="1164" b="0" strike="noStrike" spc="-1">
                <a:solidFill>
                  <a:srgbClr val="808080"/>
                </a:solidFill>
                <a:latin typeface="Source Sans Pro"/>
              </a:rPr>
              <a:t>‹#›</a:t>
            </a:fld>
            <a:endParaRPr lang="ru-RU" sz="1164" b="0" strike="noStrike" spc="-1">
              <a:latin typeface="Times New Roman" panose="02020603050405020304"/>
            </a:endParaRPr>
          </a:p>
        </p:txBody>
      </p:sp>
      <p:sp>
        <p:nvSpPr>
          <p:cNvPr id="178" name="PlaceHolder 8"/>
          <p:cNvSpPr>
            <a:spLocks noGrp="1"/>
          </p:cNvSpPr>
          <p:nvPr>
            <p:ph type="body"/>
          </p:nvPr>
        </p:nvSpPr>
        <p:spPr>
          <a:xfrm>
            <a:off x="609574" y="1604728"/>
            <a:ext cx="10971954" cy="397715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387" b="0" strike="noStrike" spc="-1">
                <a:latin typeface="Arial" panose="020B0604020202020204"/>
              </a:rPr>
              <a:t>Для правки структуры щёлкните мышью</a:t>
            </a:r>
          </a:p>
          <a:p>
            <a:pPr marL="914620" lvl="1" indent="-342730">
              <a:spcBef>
                <a:spcPts val="1201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963" b="0" strike="noStrike" spc="-1">
                <a:latin typeface="Arial" panose="020B0604020202020204"/>
              </a:rPr>
              <a:t>Второй уровень структуры</a:t>
            </a:r>
          </a:p>
          <a:p>
            <a:pPr marL="1371594" lvl="2" indent="-305097">
              <a:spcBef>
                <a:spcPts val="9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540" b="0" strike="noStrike" spc="-1">
                <a:latin typeface="Arial" panose="020B0604020202020204"/>
              </a:rPr>
              <a:t>Третий уровень структуры</a:t>
            </a:r>
          </a:p>
          <a:p>
            <a:pPr marL="1828568" lvl="3" indent="-228487">
              <a:spcBef>
                <a:spcPts val="598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117" b="0" strike="noStrike" spc="-1">
                <a:latin typeface="Arial" panose="020B0604020202020204"/>
              </a:rPr>
              <a:t>Четвёртый уровень структуры</a:t>
            </a:r>
          </a:p>
          <a:p>
            <a:pPr marL="2286214" lvl="4" indent="-228487">
              <a:spcBef>
                <a:spcPts val="302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117" b="0" strike="noStrike" spc="-1">
                <a:latin typeface="Arial" panose="020B0604020202020204"/>
              </a:rPr>
              <a:t>Пятый уровень структуры</a:t>
            </a:r>
          </a:p>
          <a:p>
            <a:pPr marL="2743188" lvl="5" indent="-228487">
              <a:spcBef>
                <a:spcPts val="302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117" b="0" strike="noStrike" spc="-1">
                <a:latin typeface="Arial" panose="020B0604020202020204"/>
              </a:rPr>
              <a:t>Шестой уровень структуры</a:t>
            </a:r>
          </a:p>
          <a:p>
            <a:pPr marL="3200162" lvl="6" indent="-228487">
              <a:spcBef>
                <a:spcPts val="302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117" b="0" strike="noStrike" spc="-1">
                <a:latin typeface="Arial" panose="020B0604020202020204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66703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marL="228487" indent="-228487">
        <a:lnSpc>
          <a:spcPct val="90000"/>
        </a:lnSpc>
        <a:spcBef>
          <a:spcPts val="1005"/>
        </a:spcBef>
        <a:buClr>
          <a:srgbClr val="000000"/>
        </a:buClr>
        <a:buFont typeface="Arial" panose="020B0604020202020204"/>
        <a:buChar char="•"/>
        <a:defRPr/>
      </a:lvl1pPr>
    </p:titleStyle>
    <p:bodyStyle>
      <a:lvl1pPr marL="456974" indent="-342730">
        <a:spcBef>
          <a:spcPts val="1497"/>
        </a:spcBef>
        <a:buClr>
          <a:srgbClr val="000000"/>
        </a:buClr>
        <a:buSzPct val="45000"/>
        <a:buFont typeface="Wingdings" panose="05000000000000000000" pitchFamily="2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7" name="Picture 7"/>
          <p:cNvPicPr/>
          <p:nvPr/>
        </p:nvPicPr>
        <p:blipFill>
          <a:blip r:embed="rId3"/>
          <a:srcRect l="8076" r="14575" b="18190"/>
          <a:stretch>
            <a:fillRect/>
          </a:stretch>
        </p:blipFill>
        <p:spPr>
          <a:xfrm>
            <a:off x="0" y="-925"/>
            <a:ext cx="8753105" cy="6857710"/>
          </a:xfrm>
          <a:prstGeom prst="rect">
            <a:avLst/>
          </a:prstGeom>
          <a:ln w="12600">
            <a:noFill/>
          </a:ln>
        </p:spPr>
      </p:pic>
      <p:sp>
        <p:nvSpPr>
          <p:cNvPr id="1548" name="TextShape 1"/>
          <p:cNvSpPr txBox="1"/>
          <p:nvPr/>
        </p:nvSpPr>
        <p:spPr>
          <a:xfrm>
            <a:off x="407963" y="89257"/>
            <a:ext cx="7733470" cy="2020898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r>
              <a:rPr lang="ru-RU" sz="4400" b="1" dirty="0">
                <a:solidFill>
                  <a:srgbClr val="FFFF00"/>
                </a:solidFill>
              </a:rPr>
              <a:t>Вы </a:t>
            </a:r>
            <a:r>
              <a:rPr lang="ru-RU" sz="4200" b="1" dirty="0">
                <a:solidFill>
                  <a:srgbClr val="FFFF00"/>
                </a:solidFill>
              </a:rPr>
              <a:t>еще не делаете мороженное с сывороткой? </a:t>
            </a:r>
          </a:p>
          <a:p>
            <a:r>
              <a:rPr lang="ru-RU" sz="4200" b="1" dirty="0">
                <a:solidFill>
                  <a:srgbClr val="FFFF00"/>
                </a:solidFill>
              </a:rPr>
              <a:t>Тогда мы летим к Вам</a:t>
            </a:r>
            <a:r>
              <a:rPr lang="ru-RU" sz="4400" b="1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1549" name="TextShape 2"/>
          <p:cNvSpPr txBox="1"/>
          <p:nvPr/>
        </p:nvSpPr>
        <p:spPr>
          <a:xfrm>
            <a:off x="203731" y="6293429"/>
            <a:ext cx="6800943" cy="371459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2328" b="1" spc="-1" dirty="0">
                <a:solidFill>
                  <a:srgbClr val="FFFF00"/>
                </a:solidFill>
                <a:latin typeface="Calibri" panose="020F0502020204030204"/>
              </a:rPr>
              <a:t>МЫ ИЗУЧАЕМ ПРОЦЕССЫ И СОЗДАЕМ ТЕХНОЛОГИИ</a:t>
            </a:r>
            <a:endParaRPr lang="ru-RU" sz="2328" spc="-1" dirty="0">
              <a:solidFill>
                <a:srgbClr val="FFFF00"/>
              </a:solidFill>
              <a:latin typeface="Arial" panose="020B0604020202020204"/>
            </a:endParaRPr>
          </a:p>
        </p:txBody>
      </p:sp>
      <p:sp>
        <p:nvSpPr>
          <p:cNvPr id="1550" name="CustomShape 3"/>
          <p:cNvSpPr/>
          <p:nvPr/>
        </p:nvSpPr>
        <p:spPr>
          <a:xfrm flipH="1">
            <a:off x="7081675" y="54"/>
            <a:ext cx="1671430" cy="6857895"/>
          </a:xfrm>
          <a:custGeom>
            <a:avLst/>
            <a:gdLst/>
            <a:ahLst/>
            <a:cxnLst/>
            <a:rect l="l" t="t" r="r" b="b"/>
            <a:pathLst>
              <a:path w="21600" h="88691">
                <a:moveTo>
                  <a:pt x="0" y="88691"/>
                </a:moveTo>
                <a:lnTo>
                  <a:pt x="0" y="0"/>
                </a:lnTo>
                <a:lnTo>
                  <a:pt x="21600" y="886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552" name="CustomShape 5"/>
          <p:cNvSpPr/>
          <p:nvPr/>
        </p:nvSpPr>
        <p:spPr>
          <a:xfrm>
            <a:off x="7424200" y="5510743"/>
            <a:ext cx="4767799" cy="125047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963" spc="-1" dirty="0">
                <a:solidFill>
                  <a:srgbClr val="000000"/>
                </a:solidFill>
                <a:latin typeface="Calibri" panose="020F0502020204030204"/>
              </a:rPr>
              <a:t>д.т.н., профессор </a:t>
            </a:r>
            <a:endParaRPr lang="ru-RU" sz="2963" spc="-1" dirty="0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r>
              <a:rPr lang="ru-RU" sz="2963" spc="-1" dirty="0">
                <a:solidFill>
                  <a:srgbClr val="000000"/>
                </a:solidFill>
                <a:latin typeface="Calibri" panose="020F0502020204030204"/>
              </a:rPr>
              <a:t>Дымар Олег Викторович</a:t>
            </a:r>
          </a:p>
          <a:p>
            <a:pPr algn="r"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  <a:latin typeface="Calibri" panose="020F0502020204030204"/>
              </a:rPr>
              <a:t>главный научный сотрудник ООО «</a:t>
            </a:r>
            <a:r>
              <a:rPr lang="ru-RU" sz="1600" spc="-1" dirty="0" err="1">
                <a:solidFill>
                  <a:srgbClr val="000000"/>
                </a:solidFill>
                <a:latin typeface="Calibri" panose="020F0502020204030204"/>
              </a:rPr>
              <a:t>МегаПрофилайн</a:t>
            </a:r>
            <a:r>
              <a:rPr lang="ru-RU" sz="1600" spc="-1" dirty="0">
                <a:solidFill>
                  <a:srgbClr val="000000"/>
                </a:solidFill>
                <a:latin typeface="Calibri" panose="020F0502020204030204"/>
              </a:rPr>
              <a:t>»</a:t>
            </a:r>
            <a:endParaRPr lang="ru-RU" sz="1600" spc="-1" dirty="0">
              <a:latin typeface="Arial" panose="020B0604020202020204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6B935B2-58B2-4784-AA5E-2E06E4258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" r="-1" b="33323"/>
          <a:stretch/>
        </p:blipFill>
        <p:spPr bwMode="auto">
          <a:xfrm>
            <a:off x="8753105" y="0"/>
            <a:ext cx="3438895" cy="22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860F3D-E0C8-46D7-B495-1DCFC7B2AF1E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C9C1DC7-18F2-446B-BA0A-F72453E43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" y="0"/>
            <a:ext cx="12192000" cy="6539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80000"/>
              </a:lnSpc>
              <a:spcBef>
                <a:spcPct val="50000"/>
              </a:spcBef>
              <a:buClr>
                <a:srgbClr val="DEA500"/>
              </a:buClr>
              <a:buSzPct val="125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68363" indent="-381000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493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274638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018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590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1162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734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306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483855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963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и как влияет на гидролиз лактозы</a:t>
            </a:r>
          </a:p>
        </p:txBody>
      </p:sp>
      <p:graphicFrame>
        <p:nvGraphicFramePr>
          <p:cNvPr id="145411" name="Object 3">
            <a:extLst>
              <a:ext uri="{FF2B5EF4-FFF2-40B4-BE49-F238E27FC236}">
                <a16:creationId xmlns:a16="http://schemas.microsoft.com/office/drawing/2014/main" id="{6FF45E47-D5F6-4620-A092-6C18E0E87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290988"/>
              </p:ext>
            </p:extLst>
          </p:nvPr>
        </p:nvGraphicFramePr>
        <p:xfrm>
          <a:off x="341313" y="1220704"/>
          <a:ext cx="403860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4495759" imgH="2143191" progId="Excel.Chart.8">
                  <p:embed/>
                </p:oleObj>
              </mc:Choice>
              <mc:Fallback>
                <p:oleObj name="Диаграмма" r:id="rId2" imgW="4495759" imgH="2143191" progId="Excel.Chart.8">
                  <p:embed/>
                  <p:pic>
                    <p:nvPicPr>
                      <p:cNvPr id="145411" name="Object 3">
                        <a:extLst>
                          <a:ext uri="{FF2B5EF4-FFF2-40B4-BE49-F238E27FC236}">
                            <a16:creationId xmlns:a16="http://schemas.microsoft.com/office/drawing/2014/main" id="{6FF45E47-D5F6-4620-A092-6C18E0E87C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1220704"/>
                        <a:ext cx="403860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2" name="Object 4">
            <a:extLst>
              <a:ext uri="{FF2B5EF4-FFF2-40B4-BE49-F238E27FC236}">
                <a16:creationId xmlns:a16="http://schemas.microsoft.com/office/drawing/2014/main" id="{2C101146-F9DF-4101-B078-E365D70999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175018"/>
              </p:ext>
            </p:extLst>
          </p:nvPr>
        </p:nvGraphicFramePr>
        <p:xfrm>
          <a:off x="4783010" y="1240552"/>
          <a:ext cx="4010025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4" imgW="4267200" imgH="2114580" progId="Excel.Chart.8">
                  <p:embed/>
                </p:oleObj>
              </mc:Choice>
              <mc:Fallback>
                <p:oleObj name="Диаграмма" r:id="rId4" imgW="4267200" imgH="2114580" progId="Excel.Chart.8">
                  <p:embed/>
                  <p:pic>
                    <p:nvPicPr>
                      <p:cNvPr id="145412" name="Object 4">
                        <a:extLst>
                          <a:ext uri="{FF2B5EF4-FFF2-40B4-BE49-F238E27FC236}">
                            <a16:creationId xmlns:a16="http://schemas.microsoft.com/office/drawing/2014/main" id="{2C101146-F9DF-4101-B078-E365D7099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010" y="1240552"/>
                        <a:ext cx="4010025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>
            <a:extLst>
              <a:ext uri="{FF2B5EF4-FFF2-40B4-BE49-F238E27FC236}">
                <a16:creationId xmlns:a16="http://schemas.microsoft.com/office/drawing/2014/main" id="{86201BB2-3C0C-4658-9A19-F52633B5A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3194239"/>
            <a:ext cx="419099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400" kern="0" dirty="0">
                <a:solidFill>
                  <a:srgbClr val="000000"/>
                </a:solidFill>
              </a:rPr>
              <a:t>Оптимальная температура гидролиза лактозы в молочной сыворотке </a:t>
            </a:r>
            <a:r>
              <a:rPr lang="en-US" altLang="ru-RU" sz="1400" kern="0" dirty="0">
                <a:solidFill>
                  <a:srgbClr val="000000"/>
                </a:solidFill>
              </a:rPr>
              <a:t>t</a:t>
            </a:r>
            <a:r>
              <a:rPr lang="ru-RU" altLang="ru-RU" sz="1400" kern="0" dirty="0">
                <a:solidFill>
                  <a:srgbClr val="000000"/>
                </a:solidFill>
              </a:rPr>
              <a:t> </a:t>
            </a:r>
            <a:r>
              <a:rPr lang="en-US" altLang="ru-RU" sz="1400" kern="0" dirty="0">
                <a:solidFill>
                  <a:srgbClr val="000000"/>
                </a:solidFill>
              </a:rPr>
              <a:t>=</a:t>
            </a:r>
            <a:r>
              <a:rPr lang="ru-RU" altLang="ru-RU" sz="1400" kern="0" dirty="0">
                <a:solidFill>
                  <a:srgbClr val="000000"/>
                </a:solidFill>
              </a:rPr>
              <a:t> 35 - 40 °C 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DF596446-5E3E-48DA-9317-62D3A82A9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10138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 kern="0">
              <a:solidFill>
                <a:srgbClr val="000000"/>
              </a:solidFill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20A9F9D6-ECC6-4382-A950-A580CE997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609" y="3163825"/>
            <a:ext cx="44975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400" kern="0" dirty="0">
                <a:solidFill>
                  <a:srgbClr val="000000"/>
                </a:solidFill>
              </a:rPr>
              <a:t>Оптимальная активная кислотность гидролиза лактозы в молочной сыворотке рН = 6,5 - 6,8</a:t>
            </a:r>
            <a:r>
              <a:rPr lang="en-US" altLang="ru-RU" sz="1400" kern="0" dirty="0">
                <a:solidFill>
                  <a:srgbClr val="000000"/>
                </a:solidFill>
              </a:rPr>
              <a:t> </a:t>
            </a:r>
            <a:r>
              <a:rPr lang="ru-RU" altLang="ru-RU" sz="1400" kern="0" dirty="0">
                <a:solidFill>
                  <a:srgbClr val="000000"/>
                </a:solidFill>
              </a:rPr>
              <a:t>ед.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72364869-8340-4D0B-91FC-3394D2725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58" y="909054"/>
            <a:ext cx="399005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400" b="1" kern="0" dirty="0">
                <a:solidFill>
                  <a:srgbClr val="000000"/>
                </a:solidFill>
              </a:rPr>
              <a:t>Степень гидролиза от температуры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5CF90DF0-447E-4EC4-9C57-88EBE66E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847" y="909054"/>
            <a:ext cx="381635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400" b="1" kern="0" dirty="0">
                <a:solidFill>
                  <a:srgbClr val="000000"/>
                </a:solidFill>
              </a:rPr>
              <a:t>Степень гидролиза от кислотности</a:t>
            </a:r>
          </a:p>
        </p:txBody>
      </p:sp>
      <p:graphicFrame>
        <p:nvGraphicFramePr>
          <p:cNvPr id="145418" name="Object 10">
            <a:extLst>
              <a:ext uri="{FF2B5EF4-FFF2-40B4-BE49-F238E27FC236}">
                <a16:creationId xmlns:a16="http://schemas.microsoft.com/office/drawing/2014/main" id="{46C71BD8-0CDF-43EB-8829-E2786768B6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292867"/>
              </p:ext>
            </p:extLst>
          </p:nvPr>
        </p:nvGraphicFramePr>
        <p:xfrm>
          <a:off x="3876387" y="4235563"/>
          <a:ext cx="4977146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6" imgW="5257841" imgH="2105152" progId="Excel.Chart.8">
                  <p:embed/>
                </p:oleObj>
              </mc:Choice>
              <mc:Fallback>
                <p:oleObj name="Диаграмма" r:id="rId6" imgW="5257841" imgH="2105152" progId="Excel.Chart.8">
                  <p:embed/>
                  <p:pic>
                    <p:nvPicPr>
                      <p:cNvPr id="145418" name="Object 10">
                        <a:extLst>
                          <a:ext uri="{FF2B5EF4-FFF2-40B4-BE49-F238E27FC236}">
                            <a16:creationId xmlns:a16="http://schemas.microsoft.com/office/drawing/2014/main" id="{46C71BD8-0CDF-43EB-8829-E2786768B6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387" y="4235563"/>
                        <a:ext cx="4977146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1">
            <a:extLst>
              <a:ext uri="{FF2B5EF4-FFF2-40B4-BE49-F238E27FC236}">
                <a16:creationId xmlns:a16="http://schemas.microsoft.com/office/drawing/2014/main" id="{2A9A0711-8833-48BC-BB42-FACED8E46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295" y="3681929"/>
            <a:ext cx="4870740" cy="523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400" b="1" kern="0" dirty="0">
                <a:solidFill>
                  <a:srgbClr val="000000"/>
                </a:solidFill>
              </a:rPr>
              <a:t>Степень гидролиза от продолжительности процесса  и  количества фермента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F350C15E-4518-444D-AE57-6FBD1D3EC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132" y="3943866"/>
            <a:ext cx="2808287" cy="101566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u="sng" kern="0" dirty="0">
                <a:solidFill>
                  <a:srgbClr val="000000"/>
                </a:solidFill>
              </a:rPr>
              <a:t>Параметры процесса гидролиза: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200" kern="0" dirty="0">
                <a:solidFill>
                  <a:srgbClr val="000000"/>
                </a:solidFill>
              </a:rPr>
              <a:t> температура 35-45 °C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200" kern="0" dirty="0">
                <a:solidFill>
                  <a:srgbClr val="000000"/>
                </a:solidFill>
              </a:rPr>
              <a:t> активная кислотность 6,5-6,8 ед.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200" kern="0" dirty="0">
                <a:solidFill>
                  <a:srgbClr val="000000"/>
                </a:solidFill>
              </a:rPr>
              <a:t> постоянное перемешивание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200" kern="0" dirty="0">
                <a:solidFill>
                  <a:srgbClr val="000000"/>
                </a:solidFill>
              </a:rPr>
              <a:t> время до 4 часов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17599985-33D2-4199-8650-781860674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06" y="4861718"/>
            <a:ext cx="320675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kern="0" dirty="0">
                <a:solidFill>
                  <a:srgbClr val="000000"/>
                </a:solidFill>
              </a:rPr>
              <a:t>Разумный уровень от 0,1% до 0,3% фермента от массы исходной сыворотки. Применение более 0,6% фермента экономически нецелесообразно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B33C286F-398E-45DD-97B7-3FC7D56C5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132" y="5143390"/>
            <a:ext cx="2808287" cy="10156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200" u="sng" kern="0" dirty="0">
                <a:solidFill>
                  <a:srgbClr val="000000"/>
                </a:solidFill>
              </a:rPr>
              <a:t>Параметры процесса гидролиза: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200" kern="0" dirty="0">
                <a:solidFill>
                  <a:srgbClr val="000000"/>
                </a:solidFill>
              </a:rPr>
              <a:t> температура 4-8 °C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200" kern="0" dirty="0">
                <a:solidFill>
                  <a:srgbClr val="000000"/>
                </a:solidFill>
              </a:rPr>
              <a:t> активная кислотность 6,5-6,8 ед.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200" kern="0" dirty="0">
                <a:solidFill>
                  <a:srgbClr val="000000"/>
                </a:solidFill>
              </a:rPr>
              <a:t> периодическое перемешивание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200" kern="0" dirty="0">
                <a:solidFill>
                  <a:srgbClr val="000000"/>
                </a:solidFill>
              </a:rPr>
              <a:t> время 12-14 часов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545154-6C41-4A3A-90A2-1FD670CE9D08}"/>
              </a:ext>
            </a:extLst>
          </p:cNvPr>
          <p:cNvSpPr txBox="1"/>
          <p:nvPr/>
        </p:nvSpPr>
        <p:spPr>
          <a:xfrm>
            <a:off x="9196132" y="1608873"/>
            <a:ext cx="2871728" cy="954107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400" kern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dirty="0"/>
              <a:t>Однако, ферментный препарат грибного происхождения имеет оптимум действия в пределах от 4,0 до 5,0 ед. рН</a:t>
            </a:r>
          </a:p>
        </p:txBody>
      </p:sp>
      <p:sp>
        <p:nvSpPr>
          <p:cNvPr id="24" name="Zástupný symbol pro číslo snímku 5">
            <a:extLst>
              <a:ext uri="{FF2B5EF4-FFF2-40B4-BE49-F238E27FC236}">
                <a16:creationId xmlns:a16="http://schemas.microsoft.com/office/drawing/2014/main" id="{B03FE628-5B42-4C4A-A062-86193852A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Shape 5">
            <a:extLst>
              <a:ext uri="{FF2B5EF4-FFF2-40B4-BE49-F238E27FC236}">
                <a16:creationId xmlns:a16="http://schemas.microsoft.com/office/drawing/2014/main" id="{59CA2DB0-A98B-4BB6-A0A5-BF69FDB74C1E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E4A13EA-8E26-477B-BCF0-474565310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911866"/>
              </p:ext>
            </p:extLst>
          </p:nvPr>
        </p:nvGraphicFramePr>
        <p:xfrm>
          <a:off x="538953" y="793679"/>
          <a:ext cx="11251993" cy="4475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7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3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65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Наименование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29" marR="91429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Продукт на основе молочной сыворотки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29" marR="91429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Продукт на основе гидролизованной молочной сыворотки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29" marR="91429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Продукт на основе гидролизованной молочной сыворотки </a:t>
                      </a:r>
                      <a:b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(6 месяцев хранения)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29" marR="91429" marT="45709" marB="457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8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Изображение 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(400-кратное увеличение)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29" marR="91429" marT="45709" marB="45709" anchor="ctr"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29" marR="91429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Описание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29" marR="91429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Средний размер кристаллов 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30-40 мкм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marL="91429" marR="91429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Единичные кристаллы лактозы  (размер 10-15 мкм)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marL="91429" marR="91429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Единичные кристаллы лактозы</a:t>
                      </a: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(размер 20-30 мкм)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 и сахарозы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(более 50 мкм)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marL="91429" marR="91429"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4537" name="Рисунок 41" descr="Описание: D:\МИКЛУХ\БЮДЖЕТНЫЕ ЗАДАНИЯ\Выполняемые\3.25 ГПНИ меласса\фото образцов\микроскоп\12.11.2016\IMG_2063.JPG">
            <a:extLst>
              <a:ext uri="{FF2B5EF4-FFF2-40B4-BE49-F238E27FC236}">
                <a16:creationId xmlns:a16="http://schemas.microsoft.com/office/drawing/2014/main" id="{48D85D79-3EE4-40DF-BE49-5A1C89557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r="4047" b="8177"/>
          <a:stretch>
            <a:fillRect/>
          </a:stretch>
        </p:blipFill>
        <p:spPr bwMode="auto">
          <a:xfrm>
            <a:off x="2956544" y="1891267"/>
            <a:ext cx="2296896" cy="21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8" name="Рисунок 3" descr="Описание: G:\Результаты экперимента\Фото с микроскопа\IMG_2094.JPG">
            <a:extLst>
              <a:ext uri="{FF2B5EF4-FFF2-40B4-BE49-F238E27FC236}">
                <a16:creationId xmlns:a16="http://schemas.microsoft.com/office/drawing/2014/main" id="{05F306FD-C70F-44C4-8230-42EA9E17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33" y="1891267"/>
            <a:ext cx="2338526" cy="219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9" name="Рисунок 4" descr="Описание: G:\Результаты экперимента\Фото с микроскопа\IMG_2099.JPG">
            <a:extLst>
              <a:ext uri="{FF2B5EF4-FFF2-40B4-BE49-F238E27FC236}">
                <a16:creationId xmlns:a16="http://schemas.microsoft.com/office/drawing/2014/main" id="{1A5ED16F-EC30-4909-A93E-5E47D4C4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865" y="1891267"/>
            <a:ext cx="2316958" cy="215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EE8DFB-C4BD-4C88-B46B-41BA5EC1DCCB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57DC3A4-D8DE-4DC2-ADE6-E3C0FC3F4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" y="0"/>
            <a:ext cx="12192000" cy="6539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80000"/>
              </a:lnSpc>
              <a:spcBef>
                <a:spcPct val="50000"/>
              </a:spcBef>
              <a:buClr>
                <a:srgbClr val="DEA500"/>
              </a:buClr>
              <a:buSzPct val="125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68363" indent="-381000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493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274638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018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590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1162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734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306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483855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963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Кристаллы выпадут или таки нет?</a:t>
            </a:r>
            <a:endParaRPr lang="de-DE" altLang="ru-RU" sz="2963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EE11DD07-043A-4667-9270-E085CBF92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Содержимое 2">
            <a:extLst>
              <a:ext uri="{FF2B5EF4-FFF2-40B4-BE49-F238E27FC236}">
                <a16:creationId xmlns:a16="http://schemas.microsoft.com/office/drawing/2014/main" id="{71F020E7-BF74-4F74-9FF6-68FC2E019D69}"/>
              </a:ext>
            </a:extLst>
          </p:cNvPr>
          <p:cNvSpPr txBox="1">
            <a:spLocks/>
          </p:cNvSpPr>
          <p:nvPr/>
        </p:nvSpPr>
        <p:spPr bwMode="auto">
          <a:xfrm>
            <a:off x="538953" y="5330352"/>
            <a:ext cx="11251994" cy="99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Сладость </a:t>
            </a: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-лактозы 16 % -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галактоза 32 % + глюкоза 82 %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 57 % =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рост эквивалента сладости × 4,5</a:t>
            </a:r>
          </a:p>
          <a:p>
            <a:pPr algn="ctr" fontAlgn="auto">
              <a:spcAft>
                <a:spcPts val="0"/>
              </a:spcAft>
              <a:buFontTx/>
              <a:buChar char="-"/>
              <a:defRPr/>
            </a:pP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Shape 5">
            <a:extLst>
              <a:ext uri="{FF2B5EF4-FFF2-40B4-BE49-F238E27FC236}">
                <a16:creationId xmlns:a16="http://schemas.microsoft.com/office/drawing/2014/main" id="{1365DA74-EC11-4F84-A8D0-7BD983B830C4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4DBDFB1-401E-4C95-B693-60DB1E910D75}"/>
              </a:ext>
            </a:extLst>
          </p:cNvPr>
          <p:cNvSpPr/>
          <p:nvPr/>
        </p:nvSpPr>
        <p:spPr>
          <a:xfrm>
            <a:off x="7321393" y="1263578"/>
            <a:ext cx="1079288" cy="4048608"/>
          </a:xfrm>
          <a:prstGeom prst="rect">
            <a:avLst/>
          </a:prstGeom>
          <a:solidFill>
            <a:srgbClr val="00B050">
              <a:alpha val="8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01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9CD468F-7134-4EED-8537-EA679868B745}"/>
              </a:ext>
            </a:extLst>
          </p:cNvPr>
          <p:cNvSpPr/>
          <p:nvPr/>
        </p:nvSpPr>
        <p:spPr>
          <a:xfrm>
            <a:off x="0" y="0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C3FB6654-9CB0-448C-B0CC-1ED6F37E1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62"/>
            <a:ext cx="12192000" cy="63270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Расход сыворотки на производство сухого КСБ-УФ. Не все так однозначно! </a:t>
            </a:r>
            <a:endParaRPr lang="de-DE" altLang="ru-RU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3" name="Content Placeholder 4">
            <a:extLst>
              <a:ext uri="{FF2B5EF4-FFF2-40B4-BE49-F238E27FC236}">
                <a16:creationId xmlns:a16="http://schemas.microsoft.com/office/drawing/2014/main" id="{D4244E1F-7403-4704-9F52-52C557640A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119848"/>
              </p:ext>
            </p:extLst>
          </p:nvPr>
        </p:nvGraphicFramePr>
        <p:xfrm>
          <a:off x="4145395" y="1096871"/>
          <a:ext cx="7430141" cy="500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" name="Rectangle 2">
            <a:extLst>
              <a:ext uri="{FF2B5EF4-FFF2-40B4-BE49-F238E27FC236}">
                <a16:creationId xmlns:a16="http://schemas.microsoft.com/office/drawing/2014/main" id="{FC7AE6DD-1F8E-4CC7-8907-73B10CEE7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82" y="4459268"/>
            <a:ext cx="1594543" cy="32550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9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КСБ-УФ 35%</a:t>
            </a:r>
            <a:endParaRPr lang="de-DE" altLang="ru-RU" sz="189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">
            <a:extLst>
              <a:ext uri="{FF2B5EF4-FFF2-40B4-BE49-F238E27FC236}">
                <a16:creationId xmlns:a16="http://schemas.microsoft.com/office/drawing/2014/main" id="{91649D85-CFE0-4D25-B7B5-E2C570801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82" y="3305304"/>
            <a:ext cx="1593043" cy="33751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9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КСБ</a:t>
            </a:r>
            <a:r>
              <a:rPr lang="ru-RU" altLang="ru-RU" sz="189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-УФ 80%</a:t>
            </a:r>
            <a:endParaRPr lang="de-DE" altLang="ru-RU" sz="2646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E7283BC3-9F3C-414D-9052-14B6716FB0E0}"/>
              </a:ext>
            </a:extLst>
          </p:cNvPr>
          <p:cNvCxnSpPr>
            <a:cxnSpLocks/>
          </p:cNvCxnSpPr>
          <p:nvPr/>
        </p:nvCxnSpPr>
        <p:spPr>
          <a:xfrm>
            <a:off x="4654503" y="4197148"/>
            <a:ext cx="156671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B26F9357-52E5-4758-8847-883CF1DD7A60}"/>
              </a:ext>
            </a:extLst>
          </p:cNvPr>
          <p:cNvCxnSpPr>
            <a:cxnSpLocks/>
          </p:cNvCxnSpPr>
          <p:nvPr/>
        </p:nvCxnSpPr>
        <p:spPr>
          <a:xfrm>
            <a:off x="4654503" y="3250057"/>
            <a:ext cx="1584182" cy="0"/>
          </a:xfrm>
          <a:prstGeom prst="line">
            <a:avLst/>
          </a:prstGeom>
          <a:ln w="28575">
            <a:solidFill>
              <a:srgbClr val="0070C0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564FB6D7-4518-448F-B045-4F7942591FA4}"/>
              </a:ext>
            </a:extLst>
          </p:cNvPr>
          <p:cNvCxnSpPr>
            <a:cxnSpLocks/>
          </p:cNvCxnSpPr>
          <p:nvPr/>
        </p:nvCxnSpPr>
        <p:spPr>
          <a:xfrm>
            <a:off x="4660327" y="2462654"/>
            <a:ext cx="1612711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20">
            <a:extLst>
              <a:ext uri="{FF2B5EF4-FFF2-40B4-BE49-F238E27FC236}">
                <a16:creationId xmlns:a16="http://schemas.microsoft.com/office/drawing/2014/main" id="{E05A1679-1D7C-4CC5-8E09-0FE5C9D86788}"/>
              </a:ext>
            </a:extLst>
          </p:cNvPr>
          <p:cNvGrpSpPr>
            <a:grpSpLocks/>
          </p:cNvGrpSpPr>
          <p:nvPr/>
        </p:nvGrpSpPr>
        <p:grpSpPr bwMode="auto">
          <a:xfrm>
            <a:off x="7083791" y="1532957"/>
            <a:ext cx="474628" cy="3538595"/>
            <a:chOff x="2267744" y="1700808"/>
            <a:chExt cx="2376264" cy="3744416"/>
          </a:xfrm>
        </p:grpSpPr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DB125EB0-43A1-4573-97C2-6D4517FD7BB6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2780165"/>
              <a:ext cx="237626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>
              <a:extLst>
                <a:ext uri="{FF2B5EF4-FFF2-40B4-BE49-F238E27FC236}">
                  <a16:creationId xmlns:a16="http://schemas.microsoft.com/office/drawing/2014/main" id="{BE5F6D6E-C7E1-4CCB-955E-7C3CDDC03CBA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1700808"/>
              <a:ext cx="237626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>
              <a:extLst>
                <a:ext uri="{FF2B5EF4-FFF2-40B4-BE49-F238E27FC236}">
                  <a16:creationId xmlns:a16="http://schemas.microsoft.com/office/drawing/2014/main" id="{8DD6B37C-3693-4FA7-8A94-E2D2BA57C1A7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2205566"/>
              <a:ext cx="237626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id="{3041B4F8-070B-4A78-9983-EE0779909BE4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3284923"/>
              <a:ext cx="237626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F6CADD95-8947-4306-866F-595BC09F3054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4365867"/>
              <a:ext cx="237626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id="{E12180C0-9B8E-4260-B1A5-A9323E6C9F65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4869038"/>
              <a:ext cx="237626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F9FDD7D7-F298-447E-84C0-83B81E4F55D9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5445224"/>
              <a:ext cx="237626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6A0D750C-3E3A-4BA4-8FB4-3EE540F320F2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3835712"/>
              <a:ext cx="237626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2">
            <a:extLst>
              <a:ext uri="{FF2B5EF4-FFF2-40B4-BE49-F238E27FC236}">
                <a16:creationId xmlns:a16="http://schemas.microsoft.com/office/drawing/2014/main" id="{C9042775-8F75-4043-8233-2813B32D2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82" y="3797622"/>
            <a:ext cx="1594543" cy="30600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9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КСБ-УФ 60%</a:t>
            </a:r>
            <a:endParaRPr lang="de-DE" altLang="ru-RU" sz="2646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B731FF7C-1E49-4B18-8EB8-3477E86B637C}"/>
              </a:ext>
            </a:extLst>
          </p:cNvPr>
          <p:cNvSpPr/>
          <p:nvPr/>
        </p:nvSpPr>
        <p:spPr>
          <a:xfrm>
            <a:off x="6273037" y="1263578"/>
            <a:ext cx="1048355" cy="4048608"/>
          </a:xfrm>
          <a:prstGeom prst="rect">
            <a:avLst/>
          </a:prstGeom>
          <a:solidFill>
            <a:srgbClr val="FF0000">
              <a:alpha val="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01"/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B0F90112-CDC9-4588-8A3D-081E184018E8}"/>
              </a:ext>
            </a:extLst>
          </p:cNvPr>
          <p:cNvCxnSpPr>
            <a:cxnSpLocks/>
          </p:cNvCxnSpPr>
          <p:nvPr/>
        </p:nvCxnSpPr>
        <p:spPr>
          <a:xfrm>
            <a:off x="4654503" y="3003737"/>
            <a:ext cx="2894630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556CEB13-CEAA-4D4E-8C6A-67E5367F4E00}"/>
              </a:ext>
            </a:extLst>
          </p:cNvPr>
          <p:cNvCxnSpPr>
            <a:cxnSpLocks/>
          </p:cNvCxnSpPr>
          <p:nvPr/>
        </p:nvCxnSpPr>
        <p:spPr>
          <a:xfrm>
            <a:off x="4654503" y="4397004"/>
            <a:ext cx="289463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CF943C13-4316-4272-A038-D39A18F71760}"/>
              </a:ext>
            </a:extLst>
          </p:cNvPr>
          <p:cNvCxnSpPr>
            <a:cxnSpLocks/>
          </p:cNvCxnSpPr>
          <p:nvPr/>
        </p:nvCxnSpPr>
        <p:spPr>
          <a:xfrm>
            <a:off x="4654503" y="3589127"/>
            <a:ext cx="2903916" cy="0"/>
          </a:xfrm>
          <a:prstGeom prst="line">
            <a:avLst/>
          </a:prstGeom>
          <a:ln w="28575">
            <a:solidFill>
              <a:srgbClr val="0070C0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Левая фигурная скобка 93">
            <a:extLst>
              <a:ext uri="{FF2B5EF4-FFF2-40B4-BE49-F238E27FC236}">
                <a16:creationId xmlns:a16="http://schemas.microsoft.com/office/drawing/2014/main" id="{9B8D06A7-B703-4031-8485-8662DDDED449}"/>
              </a:ext>
            </a:extLst>
          </p:cNvPr>
          <p:cNvSpPr/>
          <p:nvPr/>
        </p:nvSpPr>
        <p:spPr>
          <a:xfrm>
            <a:off x="3831112" y="2462654"/>
            <a:ext cx="314282" cy="562007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Левая фигурная скобка 94">
            <a:extLst>
              <a:ext uri="{FF2B5EF4-FFF2-40B4-BE49-F238E27FC236}">
                <a16:creationId xmlns:a16="http://schemas.microsoft.com/office/drawing/2014/main" id="{28EC9383-7803-4D4C-83F4-9AC5BF6E52A4}"/>
              </a:ext>
            </a:extLst>
          </p:cNvPr>
          <p:cNvSpPr/>
          <p:nvPr/>
        </p:nvSpPr>
        <p:spPr>
          <a:xfrm>
            <a:off x="3829718" y="3227602"/>
            <a:ext cx="314282" cy="361526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Левая фигурная скобка 95">
            <a:extLst>
              <a:ext uri="{FF2B5EF4-FFF2-40B4-BE49-F238E27FC236}">
                <a16:creationId xmlns:a16="http://schemas.microsoft.com/office/drawing/2014/main" id="{1F50091A-4002-4666-BDDD-641DC9703B6B}"/>
              </a:ext>
            </a:extLst>
          </p:cNvPr>
          <p:cNvSpPr/>
          <p:nvPr/>
        </p:nvSpPr>
        <p:spPr>
          <a:xfrm>
            <a:off x="3849292" y="4197148"/>
            <a:ext cx="314282" cy="199856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Rectangle 2">
            <a:extLst>
              <a:ext uri="{FF2B5EF4-FFF2-40B4-BE49-F238E27FC236}">
                <a16:creationId xmlns:a16="http://schemas.microsoft.com/office/drawing/2014/main" id="{7EC24178-0FED-4A83-A412-C246D2477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65" y="2498172"/>
            <a:ext cx="2826987" cy="46915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alt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кг/кг</a:t>
            </a:r>
            <a:endParaRPr lang="de-DE" alt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AD1A1C5-FCA0-4CB7-94D0-DC1C4066D7AB}"/>
              </a:ext>
            </a:extLst>
          </p:cNvPr>
          <p:cNvSpPr txBox="1"/>
          <p:nvPr/>
        </p:nvSpPr>
        <p:spPr>
          <a:xfrm>
            <a:off x="851671" y="1262219"/>
            <a:ext cx="282698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defRPr sz="1539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/>
              <a:t>кг сыворотки / кг КСБ</a:t>
            </a:r>
            <a:endParaRPr lang="en-US" sz="2000" dirty="0"/>
          </a:p>
          <a:p>
            <a:pPr algn="ctr" rtl="0">
              <a:defRPr sz="1539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alt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</a:t>
            </a:r>
            <a:r>
              <a:rPr lang="ru-RU" alt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alt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25 % </a:t>
            </a:r>
            <a:r>
              <a:rPr lang="ru-RU" alt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выходу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9" name="Rectangle 2">
            <a:extLst>
              <a:ext uri="{FF2B5EF4-FFF2-40B4-BE49-F238E27FC236}">
                <a16:creationId xmlns:a16="http://schemas.microsoft.com/office/drawing/2014/main" id="{93E50A97-D15F-40C8-8CE8-D3C6F1BC7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71" y="3157267"/>
            <a:ext cx="2828381" cy="46915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ru-RU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altLang="ru-RU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lang="ru-RU" altLang="ru-RU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кг/кг</a:t>
            </a:r>
            <a:endParaRPr lang="de-DE" altLang="ru-RU" sz="2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2">
            <a:extLst>
              <a:ext uri="{FF2B5EF4-FFF2-40B4-BE49-F238E27FC236}">
                <a16:creationId xmlns:a16="http://schemas.microsoft.com/office/drawing/2014/main" id="{87CAD17A-8963-4548-84BD-AE6149A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77" y="4053678"/>
            <a:ext cx="2828381" cy="4691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ru-RU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altLang="ru-RU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ru-RU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ru-RU" altLang="ru-RU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кг/кг</a:t>
            </a:r>
            <a:endParaRPr lang="de-DE" altLang="ru-RU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Shape 5">
            <a:extLst>
              <a:ext uri="{FF2B5EF4-FFF2-40B4-BE49-F238E27FC236}">
                <a16:creationId xmlns:a16="http://schemas.microsoft.com/office/drawing/2014/main" id="{84D15BF5-3443-41D4-8328-92268DE1E92E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  <p:sp>
        <p:nvSpPr>
          <p:cNvPr id="102" name="Zástupný symbol pro číslo snímku 5">
            <a:extLst>
              <a:ext uri="{FF2B5EF4-FFF2-40B4-BE49-F238E27FC236}">
                <a16:creationId xmlns:a16="http://schemas.microsoft.com/office/drawing/2014/main" id="{AF1C7AA3-6B73-48F4-B79F-BC3E6D035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258">
            <a:extLst>
              <a:ext uri="{FF2B5EF4-FFF2-40B4-BE49-F238E27FC236}">
                <a16:creationId xmlns:a16="http://schemas.microsoft.com/office/drawing/2014/main" id="{0AD73905-035F-464E-A5E1-898B006AA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1372" y="3244064"/>
            <a:ext cx="738538" cy="15545"/>
          </a:xfrm>
          <a:prstGeom prst="line">
            <a:avLst/>
          </a:prstGeom>
          <a:noFill/>
          <a:ln w="76200" cap="rnd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ker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2E0AA47-22C1-46EE-858A-C35DCACA1946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9AC88469-78F7-40D0-9262-43F87C935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" y="0"/>
            <a:ext cx="12192000" cy="6539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80000"/>
              </a:lnSpc>
              <a:spcBef>
                <a:spcPct val="50000"/>
              </a:spcBef>
              <a:buClr>
                <a:srgbClr val="DEA500"/>
              </a:buClr>
              <a:buSzPct val="125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68363" indent="-381000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493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274638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018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590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1162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734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306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483855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963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Функции белковых концентратов </a:t>
            </a:r>
            <a:r>
              <a:rPr lang="de-DE" altLang="ru-RU" sz="2963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WPC</a:t>
            </a:r>
            <a:r>
              <a:rPr lang="ru-RU" altLang="ru-RU" sz="2963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ru-RU" sz="2963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WPI</a:t>
            </a:r>
            <a:r>
              <a:rPr lang="en-US" altLang="ru-RU" sz="2963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altLang="ru-RU" sz="2963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en-US" altLang="ru-RU" sz="2963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963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 же КСБ-УФ</a:t>
            </a:r>
            <a:endParaRPr lang="de-DE" altLang="ru-RU" sz="2963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251">
            <a:extLst>
              <a:ext uri="{FF2B5EF4-FFF2-40B4-BE49-F238E27FC236}">
                <a16:creationId xmlns:a16="http://schemas.microsoft.com/office/drawing/2014/main" id="{E81B9B59-F2FE-4196-9BF7-DB0A77F3C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660" y="4319386"/>
            <a:ext cx="4528887" cy="707886"/>
          </a:xfrm>
          <a:prstGeom prst="rect">
            <a:avLst/>
          </a:prstGeom>
          <a:solidFill>
            <a:srgbClr val="1F497D">
              <a:lumMod val="20000"/>
              <a:lumOff val="80000"/>
              <a:alpha val="50195"/>
            </a:srgbClr>
          </a:solidFill>
          <a:ln w="50800" cap="rnd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82563" indent="-182563" defTabSz="483855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000" kern="0" dirty="0">
                <a:solidFill>
                  <a:srgbClr val="002086"/>
                </a:solidFill>
                <a:cs typeface="Calibri" panose="020F0502020204030204" pitchFamily="34" charset="0"/>
              </a:rPr>
              <a:t>спецпродукт – спортивное питание</a:t>
            </a:r>
          </a:p>
          <a:p>
            <a:pPr marL="182563" indent="-182563" defTabSz="483855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000" kern="0" dirty="0">
                <a:solidFill>
                  <a:srgbClr val="002086"/>
                </a:solidFill>
                <a:cs typeface="Calibri" panose="020F0502020204030204" pitchFamily="34" charset="0"/>
              </a:rPr>
              <a:t>улучшение текстуры</a:t>
            </a:r>
            <a:endParaRPr lang="de-DE" altLang="ru-RU" sz="2000" kern="0" dirty="0">
              <a:solidFill>
                <a:srgbClr val="002086"/>
              </a:solidFill>
              <a:cs typeface="Calibri" panose="020F0502020204030204" pitchFamily="34" charset="0"/>
            </a:endParaRPr>
          </a:p>
        </p:txBody>
      </p:sp>
      <p:sp>
        <p:nvSpPr>
          <p:cNvPr id="21" name="Text Box 252">
            <a:extLst>
              <a:ext uri="{FF2B5EF4-FFF2-40B4-BE49-F238E27FC236}">
                <a16:creationId xmlns:a16="http://schemas.microsoft.com/office/drawing/2014/main" id="{B94E2B9D-0A52-46B6-94AE-9FD1847BD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660" y="1759362"/>
            <a:ext cx="4462713" cy="400110"/>
          </a:xfrm>
          <a:prstGeom prst="rect">
            <a:avLst/>
          </a:prstGeom>
          <a:solidFill>
            <a:srgbClr val="1F497D">
              <a:lumMod val="20000"/>
              <a:lumOff val="80000"/>
              <a:alpha val="50195"/>
            </a:srgbClr>
          </a:solidFill>
          <a:ln w="50800" cap="rnd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83855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000" kern="0" dirty="0">
                <a:solidFill>
                  <a:srgbClr val="002086"/>
                </a:solidFill>
                <a:cs typeface="Calibri" panose="020F0502020204030204" pitchFamily="34" charset="0"/>
              </a:rPr>
              <a:t> замена обезжиренного молока</a:t>
            </a:r>
            <a:endParaRPr lang="de-DE" altLang="ru-RU" sz="2000" kern="0" dirty="0">
              <a:solidFill>
                <a:srgbClr val="002086"/>
              </a:solidFill>
              <a:cs typeface="Calibri" panose="020F0502020204030204" pitchFamily="34" charset="0"/>
            </a:endParaRPr>
          </a:p>
        </p:txBody>
      </p:sp>
      <p:sp>
        <p:nvSpPr>
          <p:cNvPr id="100361" name="Text Box 253">
            <a:extLst>
              <a:ext uri="{FF2B5EF4-FFF2-40B4-BE49-F238E27FC236}">
                <a16:creationId xmlns:a16="http://schemas.microsoft.com/office/drawing/2014/main" id="{88EB058E-8638-48CF-8AE6-FE0653C76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660" y="2897893"/>
            <a:ext cx="4462712" cy="707886"/>
          </a:xfrm>
          <a:prstGeom prst="rect">
            <a:avLst/>
          </a:prstGeom>
          <a:solidFill>
            <a:srgbClr val="C6D9F1">
              <a:alpha val="50195"/>
            </a:srgbClr>
          </a:solidFill>
          <a:ln w="50800" cap="rnd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83855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>
                <a:solidFill>
                  <a:srgbClr val="0020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замена обезжиренного молока</a:t>
            </a:r>
          </a:p>
          <a:p>
            <a:pPr defTabSz="483855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>
                <a:solidFill>
                  <a:srgbClr val="0020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улучшение текстуры</a:t>
            </a:r>
            <a:endParaRPr lang="de-DE" altLang="ru-RU" sz="2000" dirty="0">
              <a:solidFill>
                <a:srgbClr val="0020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55">
            <a:extLst>
              <a:ext uri="{FF2B5EF4-FFF2-40B4-BE49-F238E27FC236}">
                <a16:creationId xmlns:a16="http://schemas.microsoft.com/office/drawing/2014/main" id="{C658E686-0F4B-4968-BB02-7109A04ECD6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672013" y="1730818"/>
            <a:ext cx="0" cy="457200"/>
          </a:xfrm>
          <a:prstGeom prst="line">
            <a:avLst/>
          </a:prstGeom>
          <a:noFill/>
          <a:ln w="76200" cap="rnd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ker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256">
            <a:extLst>
              <a:ext uri="{FF2B5EF4-FFF2-40B4-BE49-F238E27FC236}">
                <a16:creationId xmlns:a16="http://schemas.microsoft.com/office/drawing/2014/main" id="{CE6C55EB-2B58-4586-86D4-B6B90897AEE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672013" y="3023237"/>
            <a:ext cx="0" cy="457200"/>
          </a:xfrm>
          <a:prstGeom prst="line">
            <a:avLst/>
          </a:prstGeom>
          <a:noFill/>
          <a:ln w="76200" cap="rnd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ker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257">
            <a:extLst>
              <a:ext uri="{FF2B5EF4-FFF2-40B4-BE49-F238E27FC236}">
                <a16:creationId xmlns:a16="http://schemas.microsoft.com/office/drawing/2014/main" id="{F6086C77-46C0-40C4-9F09-3F4DAA66409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672013" y="4455842"/>
            <a:ext cx="0" cy="434975"/>
          </a:xfrm>
          <a:prstGeom prst="line">
            <a:avLst/>
          </a:prstGeom>
          <a:noFill/>
          <a:ln w="76200" cap="rnd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ker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892" name="Text Box 247">
            <a:extLst>
              <a:ext uri="{FF2B5EF4-FFF2-40B4-BE49-F238E27FC236}">
                <a16:creationId xmlns:a16="http://schemas.microsoft.com/office/drawing/2014/main" id="{FD28D744-59F3-4AEB-B522-32CD0C257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88" y="1728585"/>
            <a:ext cx="1822450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>
            <a:defPPr>
              <a:defRPr lang="ru-RU"/>
            </a:defPPr>
            <a:lvl1pPr algn="ctr" defTabSz="482600">
              <a:spcBef>
                <a:spcPct val="50000"/>
              </a:spcBef>
              <a:defRPr sz="24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82600">
              <a:defRPr>
                <a:latin typeface="Arial" panose="020B0604020202020204" pitchFamily="34" charset="0"/>
              </a:defRPr>
            </a:lvl2pPr>
            <a:lvl3pPr marL="1143000" indent="-228600" defTabSz="482600">
              <a:defRPr>
                <a:latin typeface="Arial" panose="020B0604020202020204" pitchFamily="34" charset="0"/>
              </a:defRPr>
            </a:lvl3pPr>
            <a:lvl4pPr marL="1600200" indent="-228600" defTabSz="482600">
              <a:defRPr>
                <a:latin typeface="Arial" panose="020B0604020202020204" pitchFamily="34" charset="0"/>
              </a:defRPr>
            </a:lvl4pPr>
            <a:lvl5pPr marL="2057400" indent="-228600" defTabSz="482600">
              <a:defRPr>
                <a:latin typeface="Arial" panose="020B0604020202020204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fr-FR" altLang="ru-RU" dirty="0"/>
              <a:t>WPC </a:t>
            </a:r>
            <a:r>
              <a:rPr lang="ru-RU" altLang="ru-RU" dirty="0"/>
              <a:t>30/</a:t>
            </a:r>
            <a:r>
              <a:rPr lang="en-US" altLang="ru-RU" dirty="0"/>
              <a:t>5</a:t>
            </a:r>
            <a:r>
              <a:rPr lang="ru-RU" altLang="ru-RU" dirty="0"/>
              <a:t>0</a:t>
            </a:r>
            <a:endParaRPr lang="fr-FR" altLang="ru-RU" dirty="0"/>
          </a:p>
        </p:txBody>
      </p:sp>
      <p:sp>
        <p:nvSpPr>
          <p:cNvPr id="165894" name="Text Box 249">
            <a:extLst>
              <a:ext uri="{FF2B5EF4-FFF2-40B4-BE49-F238E27FC236}">
                <a16:creationId xmlns:a16="http://schemas.microsoft.com/office/drawing/2014/main" id="{1F630BBC-41DD-4338-991E-C9AAD5110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88" y="3021004"/>
            <a:ext cx="1822450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>
            <a:lvl1pPr defTabSz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WPC </a:t>
            </a:r>
            <a:r>
              <a:rPr lang="ru-RU" alt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alt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u-RU" alt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/70</a:t>
            </a:r>
            <a:endParaRPr lang="fr-FR" altLang="ru-RU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895" name="Text Box 250">
            <a:extLst>
              <a:ext uri="{FF2B5EF4-FFF2-40B4-BE49-F238E27FC236}">
                <a16:creationId xmlns:a16="http://schemas.microsoft.com/office/drawing/2014/main" id="{2E8C4E3A-6EFD-4F73-9B45-84BFFB67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88" y="4165498"/>
            <a:ext cx="1822450" cy="10156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>
            <a:lvl1pPr defTabSz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WPC 70/90</a:t>
            </a:r>
            <a:endParaRPr lang="ru-RU" altLang="ru-RU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</a:t>
            </a:r>
            <a:r>
              <a:rPr lang="en-US" alt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alt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90</a:t>
            </a:r>
          </a:p>
        </p:txBody>
      </p:sp>
      <p:sp>
        <p:nvSpPr>
          <p:cNvPr id="165893" name="Text Box 248">
            <a:extLst>
              <a:ext uri="{FF2B5EF4-FFF2-40B4-BE49-F238E27FC236}">
                <a16:creationId xmlns:a16="http://schemas.microsoft.com/office/drawing/2014/main" id="{968A3873-184F-43BC-BBBE-5685EB91A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9910" y="2836338"/>
            <a:ext cx="3471868" cy="830997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lvl1pPr defTabSz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WPC 50</a:t>
            </a:r>
            <a:r>
              <a:rPr lang="ru-RU" alt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/7</a:t>
            </a:r>
            <a:r>
              <a:rPr lang="fr-FR" alt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ru-RU" alt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качестве микропартикулята</a:t>
            </a:r>
            <a:endParaRPr lang="fr-FR" altLang="ru-RU" sz="24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Zástupný symbol pro číslo snímku 5">
            <a:extLst>
              <a:ext uri="{FF2B5EF4-FFF2-40B4-BE49-F238E27FC236}">
                <a16:creationId xmlns:a16="http://schemas.microsoft.com/office/drawing/2014/main" id="{4847391E-FEEE-4F3B-B8F3-EF7AD8131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Shape 5">
            <a:extLst>
              <a:ext uri="{FF2B5EF4-FFF2-40B4-BE49-F238E27FC236}">
                <a16:creationId xmlns:a16="http://schemas.microsoft.com/office/drawing/2014/main" id="{300F1668-B0C7-4FC2-AF83-284070619DF2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8267405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5A0AE6-F6CC-4D25-9FDB-615820BF585C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836D125-E544-46F2-BF72-4F3037FBF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" y="0"/>
            <a:ext cx="12192000" cy="6539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80000"/>
              </a:lnSpc>
              <a:spcBef>
                <a:spcPct val="50000"/>
              </a:spcBef>
              <a:buClr>
                <a:srgbClr val="DEA500"/>
              </a:buClr>
              <a:buSzPct val="125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68363" indent="-381000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493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274638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018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590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1162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734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306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483855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963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не </a:t>
            </a:r>
            <a:r>
              <a:rPr lang="ru-RU" altLang="ru-RU" sz="2963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отМикропартикулировать</a:t>
            </a:r>
            <a:r>
              <a:rPr lang="ru-RU" altLang="ru-RU" sz="2963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ли нам белки?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C1DF3D9-5916-4779-9F36-3A4A0DA6C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04" y="733523"/>
            <a:ext cx="6446546" cy="866359"/>
          </a:xfrm>
          <a:prstGeom prst="rect">
            <a:avLst/>
          </a:prstGeom>
          <a:noFill/>
          <a:ln>
            <a:noFill/>
          </a:ln>
        </p:spPr>
        <p:txBody>
          <a:bodyPr wrap="square" lIns="83977" tIns="41989" rIns="83977" bIns="41989">
            <a:spAutoFit/>
          </a:bodyPr>
          <a:lstStyle>
            <a:lvl1pPr defTabSz="661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61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61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61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61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700582">
              <a:spcBef>
                <a:spcPct val="0"/>
              </a:spcBef>
              <a:buNone/>
              <a:defRPr/>
            </a:pPr>
            <a:r>
              <a:rPr lang="ru-RU" altLang="ru-RU" sz="1693" kern="0" dirty="0">
                <a:solidFill>
                  <a:srgbClr val="000000"/>
                </a:solidFill>
              </a:rPr>
              <a:t>Управляемая  комплексная тепловая и механическая обработка концентрата сывороточного белка с целью его денатурации и образования частиц с размером </a:t>
            </a:r>
            <a:r>
              <a:rPr lang="en-US" altLang="ru-RU" sz="1693" kern="0" dirty="0">
                <a:solidFill>
                  <a:srgbClr val="000000"/>
                </a:solidFill>
              </a:rPr>
              <a:t> 1 – 10 </a:t>
            </a:r>
            <a:r>
              <a:rPr lang="el-GR" altLang="ru-RU" sz="1693" kern="0" dirty="0">
                <a:solidFill>
                  <a:srgbClr val="000000"/>
                </a:solidFill>
                <a:cs typeface="Arial" panose="020B0604020202020204" pitchFamily="34" charset="0"/>
              </a:rPr>
              <a:t>μ</a:t>
            </a:r>
            <a:r>
              <a:rPr lang="en-US" altLang="ru-RU" sz="1693" kern="0" dirty="0">
                <a:solidFill>
                  <a:srgbClr val="000000"/>
                </a:solidFill>
                <a:cs typeface="Arial" panose="020B0604020202020204" pitchFamily="34" charset="0"/>
              </a:rPr>
              <a:t>m</a:t>
            </a:r>
            <a:r>
              <a:rPr lang="en-US" altLang="ru-RU" sz="1693" kern="0" dirty="0">
                <a:solidFill>
                  <a:srgbClr val="000000"/>
                </a:solidFill>
              </a:rPr>
              <a:t>.</a:t>
            </a:r>
            <a:endParaRPr lang="de-DE" altLang="ru-RU" sz="1693" kern="0" dirty="0">
              <a:solidFill>
                <a:srgbClr val="000000"/>
              </a:solidFill>
            </a:endParaRPr>
          </a:p>
        </p:txBody>
      </p:sp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8E5F8356-D10D-4D0F-8D3B-48E4304D5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" b="27487"/>
          <a:stretch>
            <a:fillRect/>
          </a:stretch>
        </p:blipFill>
        <p:spPr bwMode="auto">
          <a:xfrm>
            <a:off x="4768136" y="4541725"/>
            <a:ext cx="3917837" cy="186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F7F4064-049C-47E6-9556-57ABD4E05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3" t="20415" r="15384" b="23309"/>
          <a:stretch>
            <a:fillRect/>
          </a:stretch>
        </p:blipFill>
        <p:spPr bwMode="auto">
          <a:xfrm>
            <a:off x="382407" y="1800570"/>
            <a:ext cx="5031699" cy="266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172C4838-C6AB-4B4F-BA98-C6C0D1A06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269" y="2294911"/>
            <a:ext cx="2996369" cy="605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3977" tIns="41989" rIns="83977" bIns="41989">
            <a:spAutoFit/>
          </a:bodyPr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00582"/>
            <a:r>
              <a:rPr lang="ru-RU" altLang="ru-RU" sz="1693" dirty="0">
                <a:solidFill>
                  <a:srgbClr val="181512"/>
                </a:solidFill>
                <a:latin typeface="Calibri" panose="020F0502020204030204" pitchFamily="34" charset="0"/>
              </a:rPr>
              <a:t>Вкус в зависимости от среднего размера частиц</a:t>
            </a:r>
            <a:r>
              <a:rPr lang="en-GB" altLang="ru-RU" sz="1693" dirty="0">
                <a:solidFill>
                  <a:srgbClr val="181512"/>
                </a:solidFill>
                <a:latin typeface="Calibri" panose="020F0502020204030204" pitchFamily="34" charset="0"/>
              </a:rPr>
              <a:t>…</a:t>
            </a:r>
            <a:endParaRPr lang="de-DE" altLang="ru-RU" sz="1693" dirty="0">
              <a:solidFill>
                <a:srgbClr val="181512"/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740901E8-BFB0-443C-94B2-15CB0BBD28D0}"/>
              </a:ext>
            </a:extLst>
          </p:cNvPr>
          <p:cNvGrpSpPr>
            <a:grpSpLocks/>
          </p:cNvGrpSpPr>
          <p:nvPr/>
        </p:nvGrpSpPr>
        <p:grpSpPr bwMode="auto">
          <a:xfrm>
            <a:off x="483082" y="4935288"/>
            <a:ext cx="3469774" cy="1009630"/>
            <a:chOff x="2560" y="1323"/>
            <a:chExt cx="2304" cy="1245"/>
          </a:xfrm>
        </p:grpSpPr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1FEAAF34-72D4-46F3-8AFB-EBC350345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0" y="1323"/>
              <a:ext cx="1065" cy="1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977" tIns="41989" rIns="83977" bIns="41989">
              <a:spAutoFit/>
            </a:bodyPr>
            <a:lstStyle>
              <a:lvl1pPr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00582"/>
              <a:r>
                <a:rPr lang="de-DE" altLang="ru-RU" sz="1482" dirty="0">
                  <a:solidFill>
                    <a:srgbClr val="195097"/>
                  </a:solidFill>
                </a:rPr>
                <a:t>&lt; 0</a:t>
              </a:r>
              <a:r>
                <a:rPr lang="ru-RU" altLang="ru-RU" sz="1482" dirty="0">
                  <a:solidFill>
                    <a:srgbClr val="195097"/>
                  </a:solidFill>
                </a:rPr>
                <a:t>,5</a:t>
              </a:r>
              <a:r>
                <a:rPr lang="de-DE" altLang="ru-RU" sz="1482" dirty="0">
                  <a:solidFill>
                    <a:srgbClr val="195097"/>
                  </a:solidFill>
                </a:rPr>
                <a:t> </a:t>
              </a:r>
              <a:r>
                <a:rPr lang="el-GR" altLang="ru-RU" sz="1482" dirty="0">
                  <a:solidFill>
                    <a:srgbClr val="195097"/>
                  </a:solidFill>
                  <a:cs typeface="Arial" panose="020B0604020202020204" pitchFamily="34" charset="0"/>
                </a:rPr>
                <a:t>μ</a:t>
              </a:r>
              <a:r>
                <a:rPr lang="da-DK" altLang="ru-RU" sz="1482" dirty="0">
                  <a:solidFill>
                    <a:srgbClr val="195097"/>
                  </a:solidFill>
                  <a:cs typeface="Arial" panose="020B0604020202020204" pitchFamily="34" charset="0"/>
                </a:rPr>
                <a:t>m</a:t>
              </a:r>
            </a:p>
            <a:p>
              <a:pPr algn="ctr" defTabSz="700582"/>
              <a:r>
                <a:rPr lang="ru-RU" altLang="ru-RU" sz="1482" dirty="0">
                  <a:solidFill>
                    <a:srgbClr val="195097"/>
                  </a:solidFill>
                  <a:cs typeface="Arial" panose="020B0604020202020204" pitchFamily="34" charset="0"/>
                </a:rPr>
                <a:t>1,0</a:t>
              </a:r>
              <a:r>
                <a:rPr lang="da-DK" altLang="ru-RU" sz="1482" dirty="0">
                  <a:solidFill>
                    <a:srgbClr val="195097"/>
                  </a:solidFill>
                  <a:cs typeface="Arial" panose="020B0604020202020204" pitchFamily="34" charset="0"/>
                </a:rPr>
                <a:t> - </a:t>
              </a:r>
              <a:r>
                <a:rPr lang="en-US" altLang="ru-RU" sz="1482" dirty="0">
                  <a:solidFill>
                    <a:srgbClr val="195097"/>
                  </a:solidFill>
                  <a:cs typeface="Arial" panose="020B0604020202020204" pitchFamily="34" charset="0"/>
                </a:rPr>
                <a:t>~</a:t>
              </a:r>
              <a:r>
                <a:rPr lang="ru-RU" altLang="ru-RU" sz="1482" dirty="0">
                  <a:solidFill>
                    <a:srgbClr val="195097"/>
                  </a:solidFill>
                  <a:cs typeface="Arial" panose="020B0604020202020204" pitchFamily="34" charset="0"/>
                </a:rPr>
                <a:t>5</a:t>
              </a:r>
              <a:r>
                <a:rPr lang="en-US" altLang="ru-RU" sz="1482" dirty="0">
                  <a:solidFill>
                    <a:srgbClr val="195097"/>
                  </a:solidFill>
                  <a:cs typeface="Arial" panose="020B0604020202020204" pitchFamily="34" charset="0"/>
                </a:rPr>
                <a:t> </a:t>
              </a:r>
              <a:r>
                <a:rPr lang="el-GR" altLang="ru-RU" sz="1482" dirty="0">
                  <a:solidFill>
                    <a:srgbClr val="195097"/>
                  </a:solidFill>
                </a:rPr>
                <a:t>μ</a:t>
              </a:r>
              <a:r>
                <a:rPr lang="da-DK" altLang="ru-RU" sz="1482" dirty="0">
                  <a:solidFill>
                    <a:srgbClr val="195097"/>
                  </a:solidFill>
                </a:rPr>
                <a:t>m</a:t>
              </a:r>
            </a:p>
            <a:p>
              <a:pPr algn="ctr" defTabSz="700582"/>
              <a:r>
                <a:rPr lang="da-DK" altLang="ru-RU" sz="1482" dirty="0">
                  <a:solidFill>
                    <a:srgbClr val="195097"/>
                  </a:solidFill>
                </a:rPr>
                <a:t>&gt; </a:t>
              </a:r>
              <a:r>
                <a:rPr lang="ru-RU" altLang="ru-RU" sz="1482" dirty="0">
                  <a:solidFill>
                    <a:srgbClr val="195097"/>
                  </a:solidFill>
                </a:rPr>
                <a:t>20</a:t>
              </a:r>
              <a:r>
                <a:rPr lang="da-DK" altLang="ru-RU" sz="1482" dirty="0">
                  <a:solidFill>
                    <a:srgbClr val="195097"/>
                  </a:solidFill>
                </a:rPr>
                <a:t> </a:t>
              </a:r>
              <a:r>
                <a:rPr lang="el-GR" altLang="ru-RU" sz="1482" dirty="0">
                  <a:solidFill>
                    <a:srgbClr val="195097"/>
                  </a:solidFill>
                  <a:cs typeface="Arial" panose="020B0604020202020204" pitchFamily="34" charset="0"/>
                </a:rPr>
                <a:t>μ</a:t>
              </a:r>
              <a:r>
                <a:rPr lang="da-DK" altLang="ru-RU" sz="1482" dirty="0">
                  <a:solidFill>
                    <a:srgbClr val="195097"/>
                  </a:solidFill>
                  <a:cs typeface="Arial" panose="020B0604020202020204" pitchFamily="34" charset="0"/>
                </a:rPr>
                <a:t>m</a:t>
              </a:r>
            </a:p>
            <a:p>
              <a:pPr algn="ctr" defTabSz="700582"/>
              <a:r>
                <a:rPr lang="da-DK" altLang="ru-RU" sz="1482" dirty="0">
                  <a:solidFill>
                    <a:srgbClr val="195097"/>
                  </a:solidFill>
                  <a:cs typeface="Arial" panose="020B0604020202020204" pitchFamily="34" charset="0"/>
                </a:rPr>
                <a:t>&gt; </a:t>
              </a:r>
              <a:r>
                <a:rPr lang="ru-RU" altLang="ru-RU" sz="1482" dirty="0">
                  <a:solidFill>
                    <a:srgbClr val="195097"/>
                  </a:solidFill>
                  <a:cs typeface="Arial" panose="020B0604020202020204" pitchFamily="34" charset="0"/>
                </a:rPr>
                <a:t>50</a:t>
              </a:r>
              <a:r>
                <a:rPr lang="da-DK" altLang="ru-RU" sz="1482" dirty="0">
                  <a:solidFill>
                    <a:srgbClr val="195097"/>
                  </a:solidFill>
                  <a:cs typeface="Arial" panose="020B0604020202020204" pitchFamily="34" charset="0"/>
                </a:rPr>
                <a:t> </a:t>
              </a:r>
              <a:r>
                <a:rPr lang="el-GR" altLang="ru-RU" sz="1482" dirty="0">
                  <a:solidFill>
                    <a:srgbClr val="195097"/>
                  </a:solidFill>
                  <a:cs typeface="Arial" panose="020B0604020202020204" pitchFamily="34" charset="0"/>
                </a:rPr>
                <a:t>μ</a:t>
              </a:r>
              <a:r>
                <a:rPr lang="da-DK" altLang="ru-RU" sz="1482" dirty="0">
                  <a:solidFill>
                    <a:srgbClr val="195097"/>
                  </a:solidFill>
                  <a:cs typeface="Arial" panose="020B0604020202020204" pitchFamily="34" charset="0"/>
                </a:rPr>
                <a:t>m</a:t>
              </a:r>
              <a:endParaRPr lang="el-GR" altLang="ru-RU" sz="1482" dirty="0">
                <a:solidFill>
                  <a:srgbClr val="195097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1996F439-559E-41E1-B172-4196F975C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7" y="1338"/>
              <a:ext cx="1347" cy="1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977" tIns="41989" rIns="83977" bIns="41989">
              <a:spAutoFit/>
            </a:bodyPr>
            <a:lstStyle>
              <a:lvl1pPr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61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00582"/>
              <a:r>
                <a:rPr lang="ru-RU" altLang="ru-RU" sz="1482" dirty="0">
                  <a:solidFill>
                    <a:srgbClr val="195097"/>
                  </a:solidFill>
                  <a:cs typeface="Arial" panose="020B0604020202020204" pitchFamily="34" charset="0"/>
                </a:rPr>
                <a:t>Водянистый</a:t>
              </a:r>
              <a:endParaRPr lang="da-DK" altLang="ru-RU" sz="1482" dirty="0">
                <a:solidFill>
                  <a:srgbClr val="195097"/>
                </a:solidFill>
                <a:cs typeface="Arial" panose="020B0604020202020204" pitchFamily="34" charset="0"/>
              </a:endParaRPr>
            </a:p>
            <a:p>
              <a:pPr defTabSz="700582"/>
              <a:r>
                <a:rPr lang="ru-RU" altLang="ru-RU" sz="1482" dirty="0">
                  <a:solidFill>
                    <a:srgbClr val="195097"/>
                  </a:solidFill>
                </a:rPr>
                <a:t>Как  сливки</a:t>
              </a:r>
              <a:endParaRPr lang="da-DK" altLang="ru-RU" sz="1482" dirty="0">
                <a:solidFill>
                  <a:srgbClr val="195097"/>
                </a:solidFill>
              </a:endParaRPr>
            </a:p>
            <a:p>
              <a:pPr defTabSz="700582"/>
              <a:r>
                <a:rPr lang="ru-RU" altLang="ru-RU" sz="1482" dirty="0">
                  <a:solidFill>
                    <a:srgbClr val="195097"/>
                  </a:solidFill>
                  <a:cs typeface="Arial" panose="020B0604020202020204" pitchFamily="34" charset="0"/>
                </a:rPr>
                <a:t>Как меловой раствор</a:t>
              </a:r>
              <a:endParaRPr lang="da-DK" altLang="ru-RU" sz="1482" dirty="0">
                <a:solidFill>
                  <a:srgbClr val="195097"/>
                </a:solidFill>
                <a:cs typeface="Arial" panose="020B0604020202020204" pitchFamily="34" charset="0"/>
              </a:endParaRPr>
            </a:p>
            <a:p>
              <a:pPr defTabSz="700582"/>
              <a:r>
                <a:rPr lang="ru-RU" altLang="ru-RU" sz="1482" dirty="0">
                  <a:solidFill>
                    <a:srgbClr val="195097"/>
                  </a:solidFill>
                  <a:cs typeface="Arial" panose="020B0604020202020204" pitchFamily="34" charset="0"/>
                </a:rPr>
                <a:t>Как песчаная взвесь</a:t>
              </a:r>
              <a:endParaRPr lang="el-GR" altLang="ru-RU" sz="1482" dirty="0">
                <a:solidFill>
                  <a:srgbClr val="195097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EC943C-1BF3-4FE6-8FD6-2C127236B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677" y="799336"/>
            <a:ext cx="4880666" cy="3525822"/>
          </a:xfrm>
          <a:prstGeom prst="rect">
            <a:avLst/>
          </a:prstGeom>
        </p:spPr>
      </p:pic>
      <p:sp>
        <p:nvSpPr>
          <p:cNvPr id="16" name="Rectangle 215">
            <a:extLst>
              <a:ext uri="{FF2B5EF4-FFF2-40B4-BE49-F238E27FC236}">
                <a16:creationId xmlns:a16="http://schemas.microsoft.com/office/drawing/2014/main" id="{7C91BC38-093F-4501-942D-6282A4EAE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5616" y="4580588"/>
            <a:ext cx="3356383" cy="15795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118798" anchor="ctr"/>
          <a:lstStyle/>
          <a:p>
            <a:pPr algn="ctr" defTabSz="967710"/>
            <a:r>
              <a:rPr lang="ru-RU" sz="2963" dirty="0">
                <a:solidFill>
                  <a:prstClr val="black"/>
                </a:solidFill>
                <a:latin typeface="Calibri"/>
              </a:rPr>
              <a:t>На рынке мало сегментов для таких решений</a:t>
            </a:r>
            <a:endParaRPr lang="da-DK" sz="296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3F0716A7-5891-410E-984A-1D6961EF6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169" y="5717209"/>
            <a:ext cx="747612" cy="345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3977" tIns="41989" rIns="83977" bIns="41989">
            <a:spAutoFit/>
          </a:bodyPr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00582"/>
            <a:r>
              <a:rPr lang="ru-RU" altLang="ru-RU" sz="1693" b="1" dirty="0">
                <a:solidFill>
                  <a:srgbClr val="FF0000"/>
                </a:solidFill>
                <a:latin typeface="Calibri" panose="020F0502020204030204" pitchFamily="34" charset="0"/>
              </a:rPr>
              <a:t>95%?</a:t>
            </a:r>
            <a:endParaRPr lang="de-DE" altLang="ru-RU" sz="1693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FAEE7037-D798-41FB-B698-EF57323FD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0677" y="5509210"/>
            <a:ext cx="501170" cy="345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3977" tIns="41989" rIns="83977" bIns="41989">
            <a:spAutoFit/>
          </a:bodyPr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00582"/>
            <a:r>
              <a:rPr lang="ru-RU" altLang="ru-RU" sz="1693" b="1" dirty="0">
                <a:solidFill>
                  <a:srgbClr val="00B050"/>
                </a:solidFill>
                <a:latin typeface="Calibri" panose="020F0502020204030204" pitchFamily="34" charset="0"/>
              </a:rPr>
              <a:t>5%</a:t>
            </a:r>
            <a:endParaRPr lang="de-DE" altLang="ru-RU" sz="1693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Zástupný symbol pro číslo snímku 5">
            <a:extLst>
              <a:ext uri="{FF2B5EF4-FFF2-40B4-BE49-F238E27FC236}">
                <a16:creationId xmlns:a16="http://schemas.microsoft.com/office/drawing/2014/main" id="{A1BA2C25-F0DB-4321-AF32-AB07F6230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Shape 5">
            <a:extLst>
              <a:ext uri="{FF2B5EF4-FFF2-40B4-BE49-F238E27FC236}">
                <a16:creationId xmlns:a16="http://schemas.microsoft.com/office/drawing/2014/main" id="{8A438E07-790D-4252-B4EC-FDAA81692247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387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4">
            <a:extLst>
              <a:ext uri="{FF2B5EF4-FFF2-40B4-BE49-F238E27FC236}">
                <a16:creationId xmlns:a16="http://schemas.microsoft.com/office/drawing/2014/main" id="{EEE483CE-EF95-443C-99CA-EB2BBC8E9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r="10754"/>
          <a:stretch>
            <a:fillRect/>
          </a:stretch>
        </p:blipFill>
        <p:spPr bwMode="auto">
          <a:xfrm>
            <a:off x="8953749" y="2198513"/>
            <a:ext cx="3160127" cy="40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Прямоугольник 5">
            <a:extLst>
              <a:ext uri="{FF2B5EF4-FFF2-40B4-BE49-F238E27FC236}">
                <a16:creationId xmlns:a16="http://schemas.microsoft.com/office/drawing/2014/main" id="{33AB4424-472C-461A-B5F8-42E48177D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342" y="650262"/>
            <a:ext cx="6340641" cy="21753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ru-RU" sz="2400" b="1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Виды сухих смесей по составу:</a:t>
            </a:r>
          </a:p>
          <a:p>
            <a:pPr marL="285746" indent="-285746" algn="r">
              <a:lnSpc>
                <a:spcPct val="120000"/>
              </a:lnSpc>
              <a:buFontTx/>
              <a:buChar char="-"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молочного мороженого (жир в СВ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20,5 %)</a:t>
            </a:r>
          </a:p>
          <a:p>
            <a:pPr marL="285746" indent="-285746" algn="r">
              <a:lnSpc>
                <a:spcPct val="120000"/>
              </a:lnSpc>
              <a:buFontTx/>
              <a:buChar char="-"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сливочного мороженого (жир в СВ 21,0 % – 30,5 %)</a:t>
            </a:r>
          </a:p>
          <a:p>
            <a:pPr marL="285750" indent="-285750" algn="r">
              <a:lnSpc>
                <a:spcPct val="120000"/>
              </a:lnSpc>
              <a:buFontTx/>
              <a:buChar char="-"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пломбира (жира в СВ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35,0 %)</a:t>
            </a:r>
          </a:p>
          <a:p>
            <a:pPr marL="285750" indent="-285750" algn="r">
              <a:lnSpc>
                <a:spcPct val="120000"/>
              </a:lnSpc>
              <a:buFontTx/>
              <a:buChar char="-"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ну, и ещё, на какие фантазии хватит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</a:p>
          <a:p>
            <a:pPr algn="r">
              <a:lnSpc>
                <a:spcPct val="120000"/>
              </a:lnSpc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ТУ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BY 100098867.370-2015 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7829" name="Объект 2">
            <a:extLst>
              <a:ext uri="{FF2B5EF4-FFF2-40B4-BE49-F238E27FC236}">
                <a16:creationId xmlns:a16="http://schemas.microsoft.com/office/drawing/2014/main" id="{A8091E6E-CFFF-44AF-8FBE-4F89CCBB998F}"/>
              </a:ext>
            </a:extLst>
          </p:cNvPr>
          <p:cNvSpPr txBox="1">
            <a:spLocks/>
          </p:cNvSpPr>
          <p:nvPr/>
        </p:nvSpPr>
        <p:spPr bwMode="auto">
          <a:xfrm>
            <a:off x="5435791" y="2825602"/>
            <a:ext cx="2055813" cy="788988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eaLnBrk="1" hangingPunct="1">
              <a:spcBef>
                <a:spcPct val="20000"/>
              </a:spcBef>
              <a:buFont typeface="Georgia" panose="02040502050405020303" pitchFamily="18" charset="0"/>
              <a:buNone/>
              <a:defRPr u="sng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altLang="ru-RU" sz="2117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Сухие смеси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A93DB71-3BC6-4D79-AC5C-8478D6D4F614}"/>
              </a:ext>
            </a:extLst>
          </p:cNvPr>
          <p:cNvCxnSpPr>
            <a:cxnSpLocks/>
            <a:stCxn id="77829" idx="2"/>
            <a:endCxn id="22" idx="0"/>
          </p:cNvCxnSpPr>
          <p:nvPr/>
        </p:nvCxnSpPr>
        <p:spPr>
          <a:xfrm flipH="1">
            <a:off x="4777299" y="3614590"/>
            <a:ext cx="1686399" cy="171163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0B6F7BD-15EC-42A7-B62E-4FFDDA68F644}"/>
              </a:ext>
            </a:extLst>
          </p:cNvPr>
          <p:cNvSpPr/>
          <p:nvPr/>
        </p:nvSpPr>
        <p:spPr>
          <a:xfrm>
            <a:off x="6582314" y="5326229"/>
            <a:ext cx="2055812" cy="646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Распылительной сушкой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1B57830-E993-4C7D-8C5F-6D3792CED0FF}"/>
              </a:ext>
            </a:extLst>
          </p:cNvPr>
          <p:cNvCxnSpPr>
            <a:cxnSpLocks/>
            <a:stCxn id="77829" idx="2"/>
            <a:endCxn id="21" idx="0"/>
          </p:cNvCxnSpPr>
          <p:nvPr/>
        </p:nvCxnSpPr>
        <p:spPr>
          <a:xfrm>
            <a:off x="6463698" y="3614590"/>
            <a:ext cx="1146522" cy="171163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585" name="Рисунок 22528">
            <a:extLst>
              <a:ext uri="{FF2B5EF4-FFF2-40B4-BE49-F238E27FC236}">
                <a16:creationId xmlns:a16="http://schemas.microsoft.com/office/drawing/2014/main" id="{0B77CE82-55FD-473A-BFA8-42BE70E35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4" y="1891528"/>
            <a:ext cx="10302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Объект 2">
            <a:extLst>
              <a:ext uri="{FF2B5EF4-FFF2-40B4-BE49-F238E27FC236}">
                <a16:creationId xmlns:a16="http://schemas.microsoft.com/office/drawing/2014/main" id="{D5397CD1-A984-44E0-93C6-8A823CD11278}"/>
              </a:ext>
            </a:extLst>
          </p:cNvPr>
          <p:cNvSpPr txBox="1">
            <a:spLocks/>
          </p:cNvSpPr>
          <p:nvPr/>
        </p:nvSpPr>
        <p:spPr bwMode="auto">
          <a:xfrm>
            <a:off x="2900497" y="3782981"/>
            <a:ext cx="2146300" cy="788987"/>
          </a:xfrm>
          <a:prstGeom prst="rect">
            <a:avLst/>
          </a:prstGeom>
          <a:solidFill>
            <a:schemeClr val="bg1"/>
          </a:solidFill>
          <a:ln w="57150">
            <a:solidFill>
              <a:srgbClr val="CCFF66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Georgia" panose="02040502050405020303" pitchFamily="18" charset="0"/>
              <a:buNone/>
              <a:defRPr/>
            </a:pPr>
            <a:r>
              <a:rPr lang="ru-RU" altLang="ru-RU" sz="2117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Жидкие  </a:t>
            </a:r>
          </a:p>
          <a:p>
            <a:pPr algn="ctr" eaLnBrk="1" hangingPunct="1">
              <a:spcBef>
                <a:spcPct val="20000"/>
              </a:spcBef>
              <a:buFont typeface="Georgia" panose="02040502050405020303" pitchFamily="18" charset="0"/>
              <a:buNone/>
              <a:defRPr/>
            </a:pPr>
            <a:r>
              <a:rPr lang="ru-RU" altLang="ru-RU" sz="2117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готовые смеси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37F0A39D-8B97-4DF4-BFC3-BE22045F6D2F}"/>
              </a:ext>
            </a:extLst>
          </p:cNvPr>
          <p:cNvCxnSpPr>
            <a:cxnSpLocks/>
            <a:stCxn id="61452" idx="2"/>
            <a:endCxn id="61453" idx="0"/>
          </p:cNvCxnSpPr>
          <p:nvPr/>
        </p:nvCxnSpPr>
        <p:spPr>
          <a:xfrm>
            <a:off x="3330108" y="1922111"/>
            <a:ext cx="643539" cy="1860870"/>
          </a:xfrm>
          <a:prstGeom prst="straightConnector1">
            <a:avLst/>
          </a:prstGeom>
          <a:ln w="57150">
            <a:solidFill>
              <a:srgbClr val="CC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7407E1FA-7161-4B5A-B7B9-66EA566E0BC1}"/>
              </a:ext>
            </a:extLst>
          </p:cNvPr>
          <p:cNvCxnSpPr>
            <a:cxnSpLocks/>
            <a:stCxn id="61452" idx="2"/>
            <a:endCxn id="77829" idx="0"/>
          </p:cNvCxnSpPr>
          <p:nvPr/>
        </p:nvCxnSpPr>
        <p:spPr>
          <a:xfrm>
            <a:off x="3330108" y="1922111"/>
            <a:ext cx="3133590" cy="903491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B79AAE9-15E2-4667-B990-EC590B0E1D19}"/>
              </a:ext>
            </a:extLst>
          </p:cNvPr>
          <p:cNvSpPr/>
          <p:nvPr/>
        </p:nvSpPr>
        <p:spPr>
          <a:xfrm>
            <a:off x="3330109" y="5326229"/>
            <a:ext cx="289438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Способом сухого смешивания компонентов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9749A10-CD4F-4F12-97CA-8306CBD76F7A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49FC680A-E90C-4C6E-90EA-905638460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" y="0"/>
            <a:ext cx="12192000" cy="6539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80000"/>
              </a:lnSpc>
              <a:spcBef>
                <a:spcPct val="50000"/>
              </a:spcBef>
              <a:buClr>
                <a:srgbClr val="DEA500"/>
              </a:buClr>
              <a:buSzPct val="125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68363" indent="-381000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493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274638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018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590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1162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734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306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82548" indent="0" algn="ctr" defTabSz="9143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963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Смешаем для мороженого!</a:t>
            </a:r>
          </a:p>
        </p:txBody>
      </p:sp>
      <p:sp>
        <p:nvSpPr>
          <p:cNvPr id="39" name="Zástupný symbol pro číslo snímku 5">
            <a:extLst>
              <a:ext uri="{FF2B5EF4-FFF2-40B4-BE49-F238E27FC236}">
                <a16:creationId xmlns:a16="http://schemas.microsoft.com/office/drawing/2014/main" id="{B7D103E1-0CDA-40F3-BC14-C3B786118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D52F96F0-DDDD-4134-8AE4-4777B38BB1C6}"/>
              </a:ext>
            </a:extLst>
          </p:cNvPr>
          <p:cNvSpPr txBox="1">
            <a:spLocks/>
          </p:cNvSpPr>
          <p:nvPr/>
        </p:nvSpPr>
        <p:spPr bwMode="auto">
          <a:xfrm>
            <a:off x="277674" y="4789504"/>
            <a:ext cx="2146300" cy="116112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Georgia" panose="02040502050405020303" pitchFamily="18" charset="0"/>
              <a:buNone/>
              <a:defRPr/>
            </a:pPr>
            <a:r>
              <a:rPr lang="ru-RU" altLang="ru-RU" sz="2117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Собственно производство мороженого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FE98AAFA-D881-4249-822F-1DA6735F25CC}"/>
              </a:ext>
            </a:extLst>
          </p:cNvPr>
          <p:cNvCxnSpPr>
            <a:cxnSpLocks/>
            <a:stCxn id="61452" idx="2"/>
            <a:endCxn id="48" idx="0"/>
          </p:cNvCxnSpPr>
          <p:nvPr/>
        </p:nvCxnSpPr>
        <p:spPr>
          <a:xfrm flipH="1">
            <a:off x="1350824" y="1922111"/>
            <a:ext cx="1979284" cy="2867393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2" name="Объект 2">
            <a:extLst>
              <a:ext uri="{FF2B5EF4-FFF2-40B4-BE49-F238E27FC236}">
                <a16:creationId xmlns:a16="http://schemas.microsoft.com/office/drawing/2014/main" id="{48AB48EE-516A-4B0C-9027-D0FA0734204E}"/>
              </a:ext>
            </a:extLst>
          </p:cNvPr>
          <p:cNvSpPr txBox="1">
            <a:spLocks/>
          </p:cNvSpPr>
          <p:nvPr/>
        </p:nvSpPr>
        <p:spPr bwMode="auto">
          <a:xfrm>
            <a:off x="1623545" y="1280761"/>
            <a:ext cx="3413125" cy="64135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Georgia" panose="02040502050405020303" pitchFamily="18" charset="0"/>
              <a:buNone/>
              <a:defRPr/>
            </a:pPr>
            <a:r>
              <a:rPr lang="ru-RU" altLang="ru-RU" sz="2117" b="1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Маркетинговые виды</a:t>
            </a:r>
          </a:p>
        </p:txBody>
      </p:sp>
      <p:sp>
        <p:nvSpPr>
          <p:cNvPr id="72" name="TextShape 5">
            <a:extLst>
              <a:ext uri="{FF2B5EF4-FFF2-40B4-BE49-F238E27FC236}">
                <a16:creationId xmlns:a16="http://schemas.microsoft.com/office/drawing/2014/main" id="{C496768A-E37F-4417-A84F-323A7E90BB1C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907" name="Объект 5">
            <a:extLst>
              <a:ext uri="{FF2B5EF4-FFF2-40B4-BE49-F238E27FC236}">
                <a16:creationId xmlns:a16="http://schemas.microsoft.com/office/drawing/2014/main" id="{EBA338F6-7A37-45DC-8C59-5B264128E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33" y="1473782"/>
            <a:ext cx="4614089" cy="401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Объект 2">
            <a:extLst>
              <a:ext uri="{FF2B5EF4-FFF2-40B4-BE49-F238E27FC236}">
                <a16:creationId xmlns:a16="http://schemas.microsoft.com/office/drawing/2014/main" id="{E96FCB0F-5AF9-43F6-8394-11FCC4713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458" y="917297"/>
            <a:ext cx="4240212" cy="527050"/>
          </a:xfrm>
        </p:spPr>
        <p:txBody>
          <a:bodyPr rtlCol="0">
            <a:spAutoFit/>
          </a:bodyPr>
          <a:lstStyle/>
          <a:p>
            <a:pPr marL="0" indent="0" algn="ctr" defTabSz="914389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Коктейли молочные «Лидер» </a:t>
            </a:r>
          </a:p>
          <a:p>
            <a:pPr marL="0" indent="0" algn="ctr" defTabSz="914389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 </a:t>
            </a:r>
            <a:r>
              <a:rPr lang="en-US" sz="190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ru-RU" sz="190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100098867.337-2013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DEA1A1-8525-4259-8AA8-7717AA74CBC0}"/>
              </a:ext>
            </a:extLst>
          </p:cNvPr>
          <p:cNvSpPr/>
          <p:nvPr/>
        </p:nvSpPr>
        <p:spPr>
          <a:xfrm>
            <a:off x="6023460" y="5253753"/>
            <a:ext cx="4524375" cy="14605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82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Виды коктейлей:</a:t>
            </a:r>
          </a:p>
          <a:p>
            <a:pPr marL="285746" indent="-285746" algn="just" defTabSz="483855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8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обезжиренный / с низким содержанием жира;</a:t>
            </a:r>
          </a:p>
          <a:p>
            <a:pPr marL="285746" indent="-285746" algn="just" defTabSz="483855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8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натуральным вкусом / с добавками;</a:t>
            </a:r>
          </a:p>
          <a:p>
            <a:pPr marL="285746" indent="-285746" algn="just" defTabSz="483855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8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массовой долей белка 4%, 6%, 9%, 12%, 15%</a:t>
            </a:r>
          </a:p>
          <a:p>
            <a:pPr marL="285746" indent="-285746" algn="just" defTabSz="483855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8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пониженным или «0» содержанием лактозы</a:t>
            </a:r>
          </a:p>
          <a:p>
            <a:pPr marL="285746" indent="-285746" algn="just" defTabSz="483855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8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кисломолочный или термообработанный</a:t>
            </a:r>
          </a:p>
        </p:txBody>
      </p:sp>
      <p:pic>
        <p:nvPicPr>
          <p:cNvPr id="28" name="Рисунок 2">
            <a:extLst>
              <a:ext uri="{FF2B5EF4-FFF2-40B4-BE49-F238E27FC236}">
                <a16:creationId xmlns:a16="http://schemas.microsoft.com/office/drawing/2014/main" id="{91447784-EAB0-4C17-B6F8-720D0E69B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8" y="1301158"/>
            <a:ext cx="581818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бъект 2">
            <a:extLst>
              <a:ext uri="{FF2B5EF4-FFF2-40B4-BE49-F238E27FC236}">
                <a16:creationId xmlns:a16="http://schemas.microsoft.com/office/drawing/2014/main" id="{1496C97D-24B3-4DD4-833A-E878427D9053}"/>
              </a:ext>
            </a:extLst>
          </p:cNvPr>
          <p:cNvSpPr txBox="1">
            <a:spLocks noChangeArrowheads="1"/>
          </p:cNvSpPr>
          <p:nvPr/>
        </p:nvSpPr>
        <p:spPr>
          <a:xfrm>
            <a:off x="-58253" y="1587536"/>
            <a:ext cx="12163425" cy="621973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456974" indent="-342730">
              <a:spcBef>
                <a:spcPts val="149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lvl1pPr>
          </a:lstStyle>
          <a:p>
            <a:pPr marL="82548" indent="0" algn="ctr" defTabSz="914389">
              <a:buFont typeface="Arial" panose="020B0604020202020204" pitchFamily="34" charset="0"/>
              <a:buNone/>
              <a:defRPr/>
            </a:pPr>
            <a:endParaRPr lang="ru-RU" altLang="ru-RU" sz="2963" b="1" kern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FB1E104-B599-4EE1-891D-240697B280D5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155CB537-373D-4EA7-94B3-DFBD19C95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" y="0"/>
            <a:ext cx="12192000" cy="6539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80000"/>
              </a:lnSpc>
              <a:spcBef>
                <a:spcPct val="50000"/>
              </a:spcBef>
              <a:buClr>
                <a:srgbClr val="DEA500"/>
              </a:buClr>
              <a:buSzPct val="125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68363" indent="-381000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493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274638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018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590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1162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734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306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82548" indent="0" algn="ctr" defTabSz="914389">
              <a:buFont typeface="Arial" panose="020B0604020202020204" pitchFamily="34" charset="0"/>
              <a:buNone/>
              <a:defRPr/>
            </a:pPr>
            <a:r>
              <a:rPr lang="ru-RU" altLang="ru-RU" sz="2963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Мороженое</a:t>
            </a:r>
            <a:r>
              <a:rPr lang="ru-RU" altLang="ru-RU" sz="2963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963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не только мороженое, но и коктейли!</a:t>
            </a:r>
          </a:p>
        </p:txBody>
      </p:sp>
      <p:sp>
        <p:nvSpPr>
          <p:cNvPr id="36" name="Zástupný symbol pro číslo snímku 5">
            <a:extLst>
              <a:ext uri="{FF2B5EF4-FFF2-40B4-BE49-F238E27FC236}">
                <a16:creationId xmlns:a16="http://schemas.microsoft.com/office/drawing/2014/main" id="{C78B95C5-BCE7-4104-9B38-C9790BA11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Shape 5">
            <a:extLst>
              <a:ext uri="{FF2B5EF4-FFF2-40B4-BE49-F238E27FC236}">
                <a16:creationId xmlns:a16="http://schemas.microsoft.com/office/drawing/2014/main" id="{3EDFBCE2-5206-4F1B-A7D3-8A32B02C96FB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TextShape 1"/>
          <p:cNvSpPr txBox="1"/>
          <p:nvPr/>
        </p:nvSpPr>
        <p:spPr>
          <a:xfrm>
            <a:off x="8877305" y="6355626"/>
            <a:ext cx="2743465" cy="3661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 defTabSz="967710"/>
            <a:fld id="{5C9C01EA-2E2F-4FE9-9613-98D202CFA8D0}" type="slidenum">
              <a:rPr lang="cs-CZ" sz="1693" spc="-1">
                <a:solidFill>
                  <a:srgbClr val="808080"/>
                </a:solidFill>
                <a:latin typeface="Calibri" panose="020F0502020204030204"/>
              </a:rPr>
              <a:pPr algn="r" defTabSz="967710"/>
              <a:t>17</a:t>
            </a:fld>
            <a:endParaRPr lang="ru-RU" sz="1693" spc="-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6CDF63-D69E-43F5-A1FD-D83EFD0166F5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BDD98E0-DA7E-467F-9DAE-E33037C31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" y="0"/>
            <a:ext cx="12192000" cy="6539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80000"/>
              </a:lnSpc>
              <a:spcBef>
                <a:spcPct val="50000"/>
              </a:spcBef>
              <a:buClr>
                <a:srgbClr val="DEA500"/>
              </a:buClr>
              <a:buSzPct val="125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68363" indent="-381000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493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274638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018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590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1162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734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306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483855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963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Раскроем технологические чакры!</a:t>
            </a:r>
          </a:p>
        </p:txBody>
      </p:sp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C93319A0-AF71-4A38-AF7E-306F69B08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066925"/>
            <a:ext cx="2895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186283-BB08-4EEC-8294-D96650BE365E}"/>
              </a:ext>
            </a:extLst>
          </p:cNvPr>
          <p:cNvSpPr txBox="1"/>
          <p:nvPr/>
        </p:nvSpPr>
        <p:spPr>
          <a:xfrm>
            <a:off x="7074735" y="4781467"/>
            <a:ext cx="4695825" cy="10699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17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Сывороточно(</a:t>
            </a:r>
            <a:r>
              <a:rPr lang="ru-RU" sz="2117" dirty="0" err="1">
                <a:solidFill>
                  <a:srgbClr val="E7E6E6">
                    <a:lumMod val="10000"/>
                  </a:srgbClr>
                </a:solidFill>
                <a:latin typeface="Source Sans Pro"/>
              </a:rPr>
              <a:t>молочно</a:t>
            </a:r>
            <a:r>
              <a:rPr lang="ru-RU" sz="2117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)-жировой концентрат для кормовой промышленности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21BC02-7AA2-46F8-A372-4BBC32280BC6}"/>
              </a:ext>
            </a:extLst>
          </p:cNvPr>
          <p:cNvSpPr txBox="1"/>
          <p:nvPr/>
        </p:nvSpPr>
        <p:spPr>
          <a:xfrm>
            <a:off x="7074734" y="1081088"/>
            <a:ext cx="4695825" cy="41751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17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Смеси для мороженного и коктейлей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E8AA7F-85D4-4456-A8E1-36A699F0F394}"/>
              </a:ext>
            </a:extLst>
          </p:cNvPr>
          <p:cNvSpPr txBox="1"/>
          <p:nvPr/>
        </p:nvSpPr>
        <p:spPr>
          <a:xfrm>
            <a:off x="7074735" y="1817801"/>
            <a:ext cx="4695825" cy="41751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17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Смеси для вендинговых автоматов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D3267-685B-4481-BCFE-A078F1DFF41D}"/>
              </a:ext>
            </a:extLst>
          </p:cNvPr>
          <p:cNvSpPr txBox="1"/>
          <p:nvPr/>
        </p:nvSpPr>
        <p:spPr>
          <a:xfrm>
            <a:off x="7074735" y="2536767"/>
            <a:ext cx="4695825" cy="417513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17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Сухие растительные сливки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62F21F-6833-4E7D-B690-DC0E150CC93C}"/>
              </a:ext>
            </a:extLst>
          </p:cNvPr>
          <p:cNvSpPr txBox="1"/>
          <p:nvPr/>
        </p:nvSpPr>
        <p:spPr>
          <a:xfrm>
            <a:off x="7074734" y="3170167"/>
            <a:ext cx="4695825" cy="139541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17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Главный </a:t>
            </a:r>
            <a:r>
              <a:rPr lang="en-US" sz="2117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“</a:t>
            </a:r>
            <a:r>
              <a:rPr lang="ru-RU" sz="2117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+</a:t>
            </a:r>
            <a:r>
              <a:rPr lang="en-US" sz="2117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” </a:t>
            </a:r>
            <a:r>
              <a:rPr lang="ru-RU" sz="2117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– применение немолочного сырья, </a:t>
            </a:r>
          </a:p>
          <a:p>
            <a:pPr algn="ctr"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17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выход на новые рынки</a:t>
            </a:r>
          </a:p>
          <a:p>
            <a:pPr algn="ctr"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17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Главный </a:t>
            </a:r>
            <a:r>
              <a:rPr lang="en-US" sz="2117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“</a:t>
            </a:r>
            <a:r>
              <a:rPr lang="ru-RU" sz="2117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-</a:t>
            </a:r>
            <a:r>
              <a:rPr lang="en-US" sz="2117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”</a:t>
            </a:r>
            <a:r>
              <a:rPr lang="ru-RU" sz="2117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 – боязнь нового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6604A-D3FE-4C07-8E91-EB004C591C3E}"/>
              </a:ext>
            </a:extLst>
          </p:cNvPr>
          <p:cNvSpPr txBox="1"/>
          <p:nvPr/>
        </p:nvSpPr>
        <p:spPr>
          <a:xfrm>
            <a:off x="1804988" y="884238"/>
            <a:ext cx="3911600" cy="614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Приемка и первичная очистка сыворотки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2B7C9-9BD0-407D-A55D-22C4DDE950D9}"/>
              </a:ext>
            </a:extLst>
          </p:cNvPr>
          <p:cNvSpPr txBox="1"/>
          <p:nvPr/>
        </p:nvSpPr>
        <p:spPr>
          <a:xfrm>
            <a:off x="1804988" y="1978025"/>
            <a:ext cx="3911600" cy="352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Нанофильтрация до 20% СВ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8E25FA-781E-45A2-A300-DCA77E789167}"/>
              </a:ext>
            </a:extLst>
          </p:cNvPr>
          <p:cNvSpPr txBox="1"/>
          <p:nvPr/>
        </p:nvSpPr>
        <p:spPr>
          <a:xfrm>
            <a:off x="1804988" y="2813050"/>
            <a:ext cx="3911600" cy="614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Электродиализ кислой и сладкой сыворотки до уровня Д70/Д90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CCDF52-7845-452B-BCC8-4FEDDD9E5F3F}"/>
              </a:ext>
            </a:extLst>
          </p:cNvPr>
          <p:cNvSpPr txBox="1"/>
          <p:nvPr/>
        </p:nvSpPr>
        <p:spPr>
          <a:xfrm>
            <a:off x="1804988" y="3933825"/>
            <a:ext cx="3911600" cy="352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Сгущение на ВВУ до 36-60 % СВ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344597-C88F-4861-AE0D-9A38733B0E34}"/>
              </a:ext>
            </a:extLst>
          </p:cNvPr>
          <p:cNvSpPr txBox="1"/>
          <p:nvPr/>
        </p:nvSpPr>
        <p:spPr>
          <a:xfrm>
            <a:off x="1804988" y="4791075"/>
            <a:ext cx="3911600" cy="614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Составление сывороточно-жировой основы, гомогенизация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37C16A-0134-44BC-826D-2090A53AAE8C}"/>
              </a:ext>
            </a:extLst>
          </p:cNvPr>
          <p:cNvSpPr txBox="1"/>
          <p:nvPr/>
        </p:nvSpPr>
        <p:spPr>
          <a:xfrm>
            <a:off x="1804988" y="5848350"/>
            <a:ext cx="3911600" cy="3540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defTabSz="4838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rgbClr val="E7E6E6">
                    <a:lumMod val="10000"/>
                  </a:srgbClr>
                </a:solidFill>
                <a:latin typeface="Source Sans Pro"/>
              </a:rPr>
              <a:t>Распылительная сушка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4AA3FA1-9440-444C-9D74-033DF751428B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3760788" y="1498600"/>
            <a:ext cx="0" cy="479425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2FC07DA-22C1-42D9-9940-BC7ED3A269F1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3760788" y="2330450"/>
            <a:ext cx="0" cy="48260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4B072AB-ADE4-45FF-BF5A-DA0B8AEAC50E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3760788" y="3427413"/>
            <a:ext cx="0" cy="506412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9482920-8946-4281-8EF3-735F1EC736C8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3760788" y="4286250"/>
            <a:ext cx="0" cy="504825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E6D4E506-AB1A-4F5E-B0A6-DC601A3273FF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3760788" y="5405438"/>
            <a:ext cx="0" cy="442912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Shape 5">
            <a:extLst>
              <a:ext uri="{FF2B5EF4-FFF2-40B4-BE49-F238E27FC236}">
                <a16:creationId xmlns:a16="http://schemas.microsoft.com/office/drawing/2014/main" id="{FB3E0827-8E64-43BB-844B-6C8D6F87F37D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0411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7BCBF20F-9EBA-425D-AD8B-6F6ABC05E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978" y="4666479"/>
            <a:ext cx="74882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0000"/>
              </a:lnSpc>
              <a:spcBef>
                <a:spcPct val="50000"/>
              </a:spcBef>
              <a:buClr>
                <a:srgbClr val="DEA500"/>
              </a:buClr>
              <a:buSzPct val="125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68363" indent="-381000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493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274638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018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590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1162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734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306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Calibri" panose="020F0502020204030204" pitchFamily="34" charset="0"/>
              </a:rPr>
              <a:t>Основные показатели концентрата лактулозы ТУ </a:t>
            </a:r>
            <a:r>
              <a:rPr lang="en-US" altLang="ru-RU" sz="1800" dirty="0">
                <a:latin typeface="Calibri" panose="020F0502020204030204" pitchFamily="34" charset="0"/>
              </a:rPr>
              <a:t>BY </a:t>
            </a:r>
            <a:r>
              <a:rPr lang="ru-RU" altLang="ru-RU" sz="1800" dirty="0">
                <a:latin typeface="Calibri" panose="020F0502020204030204" pitchFamily="34" charset="0"/>
              </a:rPr>
              <a:t>100377914.512-2008</a:t>
            </a:r>
          </a:p>
        </p:txBody>
      </p:sp>
      <p:graphicFrame>
        <p:nvGraphicFramePr>
          <p:cNvPr id="13" name="Group 3">
            <a:extLst>
              <a:ext uri="{FF2B5EF4-FFF2-40B4-BE49-F238E27FC236}">
                <a16:creationId xmlns:a16="http://schemas.microsoft.com/office/drawing/2014/main" id="{6CF9E4C6-FFB4-4C05-A551-82DC41AC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85305"/>
              </p:ext>
            </p:extLst>
          </p:nvPr>
        </p:nvGraphicFramePr>
        <p:xfrm>
          <a:off x="1612233" y="4967460"/>
          <a:ext cx="8674768" cy="1341232"/>
        </p:xfrm>
        <a:graphic>
          <a:graphicData uri="http://schemas.openxmlformats.org/drawingml/2006/table">
            <a:tbl>
              <a:tblPr/>
              <a:tblGrid>
                <a:gridCol w="5260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Массовая доля сухих веществ,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34" marB="45734"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40</a:t>
                      </a: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±</a:t>
                      </a: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4" marB="45734"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±</a:t>
                      </a: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4" marB="45734"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60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±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4" marB="45734"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Массовая доля лактулозы, в пределах,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34" marB="45734"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15-25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34" marB="45734"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30-40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34" marB="45734"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35-45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34" marB="45734"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Массовая доля золы, не более,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34" marB="45734"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34" marB="45734"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34" marB="45734"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34" marB="45734"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Плотность, кг/м</a:t>
                      </a:r>
                      <a:r>
                        <a:rPr kumimoji="0" lang="ru-RU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34" marB="45734"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1170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34" marB="45734"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1220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34" marB="45734"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1227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34" marB="45734" horzOverflow="overflow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3999" name="Picture 3" descr="Изображение 033">
            <a:extLst>
              <a:ext uri="{FF2B5EF4-FFF2-40B4-BE49-F238E27FC236}">
                <a16:creationId xmlns:a16="http://schemas.microsoft.com/office/drawing/2014/main" id="{977AA2CE-F106-4C77-91FC-8FC566603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27" y="1762563"/>
            <a:ext cx="208915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0" name="Picture 3" descr="Изображение 071">
            <a:extLst>
              <a:ext uri="{FF2B5EF4-FFF2-40B4-BE49-F238E27FC236}">
                <a16:creationId xmlns:a16="http://schemas.microsoft.com/office/drawing/2014/main" id="{E1F1F8CE-D2C4-4A9B-9EDD-038226420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311" y="2098676"/>
            <a:ext cx="312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8CB7E587-C13A-4DB3-9763-CBAE07949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27" y="1020894"/>
            <a:ext cx="20891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800" kern="0" dirty="0">
                <a:solidFill>
                  <a:srgbClr val="0070C0"/>
                </a:solidFill>
              </a:rPr>
              <a:t>Сырье –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800" kern="0" dirty="0">
                <a:solidFill>
                  <a:srgbClr val="0070C0"/>
                </a:solidFill>
              </a:rPr>
              <a:t>лактоза / пермеат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AB4CDCAB-ABEE-4AC8-858E-AA4C7C301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9311" y="1704976"/>
            <a:ext cx="3167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800" kern="0" dirty="0">
                <a:solidFill>
                  <a:srgbClr val="0070C0"/>
                </a:solidFill>
              </a:rPr>
              <a:t>Продукт – раствор </a:t>
            </a:r>
            <a:r>
              <a:rPr lang="ru-RU" altLang="ru-RU" sz="1800" kern="0" dirty="0" err="1">
                <a:solidFill>
                  <a:srgbClr val="0070C0"/>
                </a:solidFill>
              </a:rPr>
              <a:t>лактулозы</a:t>
            </a:r>
            <a:endParaRPr lang="ru-RU" altLang="ru-RU" sz="1800" kern="0" dirty="0">
              <a:solidFill>
                <a:srgbClr val="0070C0"/>
              </a:solidFill>
            </a:endParaRPr>
          </a:p>
        </p:txBody>
      </p:sp>
      <p:pic>
        <p:nvPicPr>
          <p:cNvPr id="84003" name="Рисунок 1">
            <a:extLst>
              <a:ext uri="{FF2B5EF4-FFF2-40B4-BE49-F238E27FC236}">
                <a16:creationId xmlns:a16="http://schemas.microsoft.com/office/drawing/2014/main" id="{C82F8A29-35FE-4967-B2D5-FBFB00936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96" y="1566330"/>
            <a:ext cx="1681415" cy="23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EAB98E50-8887-4319-BB45-944F44672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048" y="3933824"/>
            <a:ext cx="2833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800" kern="0" dirty="0">
                <a:solidFill>
                  <a:srgbClr val="0070C0"/>
                </a:solidFill>
              </a:rPr>
              <a:t>Электродиализ - удаление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800" kern="0" dirty="0">
                <a:solidFill>
                  <a:srgbClr val="0070C0"/>
                </a:solidFill>
              </a:rPr>
              <a:t>минеральных реагентов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77855C8-D766-4892-ABD1-09FE27CD8403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2E70B47-C4A6-4911-9219-312EFCE79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" y="0"/>
            <a:ext cx="12192000" cy="6539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80000"/>
              </a:lnSpc>
              <a:spcBef>
                <a:spcPct val="50000"/>
              </a:spcBef>
              <a:buClr>
                <a:srgbClr val="DEA500"/>
              </a:buClr>
              <a:buSzPct val="125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68363" indent="-381000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493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274638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018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590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1162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734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306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483855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963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Синтез лактулозы – исходно это сыворотка!</a:t>
            </a:r>
            <a:endParaRPr lang="de-DE" altLang="ru-RU" sz="2963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Рисунок 9">
            <a:extLst>
              <a:ext uri="{FF2B5EF4-FFF2-40B4-BE49-F238E27FC236}">
                <a16:creationId xmlns:a16="http://schemas.microsoft.com/office/drawing/2014/main" id="{623E9807-761E-443A-B172-64C10C80B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59" y="1736496"/>
            <a:ext cx="2479726" cy="24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A08639C4-11AE-47F2-B2BB-5C3CAD573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940" y="1058143"/>
            <a:ext cx="2833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800" kern="0" dirty="0">
                <a:solidFill>
                  <a:srgbClr val="0070C0"/>
                </a:solidFill>
              </a:rPr>
              <a:t>Термохимическая изомеризация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26EA8137-8914-4818-955B-0F901889810D}"/>
              </a:ext>
            </a:extLst>
          </p:cNvPr>
          <p:cNvSpPr/>
          <p:nvPr/>
        </p:nvSpPr>
        <p:spPr>
          <a:xfrm>
            <a:off x="2514596" y="2953753"/>
            <a:ext cx="381659" cy="303213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64915A0E-5350-496F-8740-3EDD9A485001}"/>
              </a:ext>
            </a:extLst>
          </p:cNvPr>
          <p:cNvSpPr/>
          <p:nvPr/>
        </p:nvSpPr>
        <p:spPr>
          <a:xfrm>
            <a:off x="5641438" y="2953753"/>
            <a:ext cx="381659" cy="303213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3670AB13-803D-4946-B3E9-503F541763EC}"/>
              </a:ext>
            </a:extLst>
          </p:cNvPr>
          <p:cNvSpPr/>
          <p:nvPr/>
        </p:nvSpPr>
        <p:spPr>
          <a:xfrm>
            <a:off x="8252679" y="2953753"/>
            <a:ext cx="381659" cy="303213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Zástupný symbol pro číslo snímku 5">
            <a:extLst>
              <a:ext uri="{FF2B5EF4-FFF2-40B4-BE49-F238E27FC236}">
                <a16:creationId xmlns:a16="http://schemas.microsoft.com/office/drawing/2014/main" id="{63B49B05-D20B-45E7-AD42-8944F54C5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Shape 5">
            <a:extLst>
              <a:ext uri="{FF2B5EF4-FFF2-40B4-BE49-F238E27FC236}">
                <a16:creationId xmlns:a16="http://schemas.microsoft.com/office/drawing/2014/main" id="{B25EE2F3-37C6-4707-A7CE-7202AA9C3F12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6CDF63-D69E-43F5-A1FD-D83EFD0166F5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BDD98E0-DA7E-467F-9DAE-E33037C31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" y="0"/>
            <a:ext cx="12192000" cy="6539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80000"/>
              </a:lnSpc>
              <a:spcBef>
                <a:spcPct val="50000"/>
              </a:spcBef>
              <a:buClr>
                <a:srgbClr val="DEA500"/>
              </a:buClr>
              <a:buSzPct val="125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68363" indent="-381000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493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274638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018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590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1162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734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306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483855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963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Объемы переработки сыворотки в Республике Беларусь</a:t>
            </a:r>
            <a:endParaRPr lang="de-DE" altLang="ru-RU" sz="2963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28BEC47-4054-48CC-9AB5-921683D5D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733355"/>
              </p:ext>
            </p:extLst>
          </p:nvPr>
        </p:nvGraphicFramePr>
        <p:xfrm>
          <a:off x="197694" y="1378360"/>
          <a:ext cx="11848264" cy="3324239"/>
        </p:xfrm>
        <a:graphic>
          <a:graphicData uri="http://schemas.openxmlformats.org/drawingml/2006/table">
            <a:tbl>
              <a:tblPr/>
              <a:tblGrid>
                <a:gridCol w="150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1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5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5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15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15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15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15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15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15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154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154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154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7721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72101">
                  <a:extLst>
                    <a:ext uri="{9D8B030D-6E8A-4147-A177-3AD203B41FA5}">
                      <a16:colId xmlns:a16="http://schemas.microsoft.com/office/drawing/2014/main" val="4256755839"/>
                    </a:ext>
                  </a:extLst>
                </a:gridCol>
                <a:gridCol w="7721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6665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Показатель, вид продукта</a:t>
                      </a:r>
                      <a:endParaRPr kumimoji="0" lang="ru-RU" altLang="ru-RU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2005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2015 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2019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38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Поступило на переработку молока</a:t>
                      </a: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3 445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3 885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4 416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4 598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4 968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5554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5 658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5290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5735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5518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5855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6161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</a:t>
                      </a: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0)</a:t>
                      </a: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6301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6361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6293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6374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6820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(8740)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месяцев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0,95*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12000=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11400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379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6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Переработано сыворотки, тыс. т (%)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01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Вся</a:t>
                      </a:r>
                      <a:endParaRPr kumimoji="0" lang="ru-RU" altLang="ru-RU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1023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1360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1491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1544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1863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1952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1885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2065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1879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2143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2269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2455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2406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2531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2841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3101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1615,1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01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Подсырная</a:t>
                      </a:r>
                      <a:endParaRPr kumimoji="0" lang="ru-RU" altLang="ru-RU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588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729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859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937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1033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1072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1180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1220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1295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1187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1479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1584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1723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1632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1784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2117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2376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1247,5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01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Творожная</a:t>
                      </a:r>
                      <a:endParaRPr kumimoji="0" lang="ru-RU" altLang="ru-RU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162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285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342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354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475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484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520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559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549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568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626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585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575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592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586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299,1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65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Казеиновая/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прочая</a:t>
                      </a: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274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346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290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354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429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314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110/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22,5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101/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13,6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99,6/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17,2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65/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79/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35/97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52/88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25,3/43,2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65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Переработано сыворотки</a:t>
                      </a:r>
                      <a:endParaRPr kumimoji="0" lang="ru-RU" altLang="ru-RU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(8)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(11)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220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(15)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(26)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465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(25)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510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(26)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774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(41)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1033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(51)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1176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(57)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1280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(68)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1731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(81)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1888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(83)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2175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(88,6)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2210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(91,9)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2383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(94,1)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(96,7)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3031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(97,7)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1589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(98,4)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212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Произведено сухой сыворотки</a:t>
                      </a:r>
                      <a:endParaRPr kumimoji="0" lang="ru-RU" altLang="ru-RU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5,9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8,2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12,1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13,9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28,0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39,6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44,4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45,7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59,7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64,7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77,6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81,1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87,0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119,0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130,4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717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 пересчете на жидкую </a:t>
                      </a:r>
                      <a:endParaRPr kumimoji="0" lang="ru-RU" altLang="ru-RU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8" marR="33798" marT="4907" marB="0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(7)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(8)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(10)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220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(14)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(14)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(16)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(26)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611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(30)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843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(41)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868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(68)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1134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(66)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1229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(65)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798" marR="33798" marT="4907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1474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(68)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1541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(70)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77" marR="8177" marT="8179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50000"/>
                        </a:spcBef>
                        <a:buClr>
                          <a:srgbClr val="DEA500"/>
                        </a:buClr>
                        <a:buSzPct val="125000"/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6600"/>
                        </a:buClr>
                        <a:buSzPct val="125000"/>
                        <a:buFont typeface="Wingdings" panose="05000000000000000000" pitchFamily="2" charset="2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1653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(65)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(80)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2478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(80)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AE076423-9370-4E86-812D-C21D0D873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93" y="5026607"/>
            <a:ext cx="10231053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457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305" algn="l"/>
              </a:tabLst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Украине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на промышленную переработку, по оценке, направляется до 25 % сыворотки. </a:t>
            </a:r>
            <a:endParaRPr kumimoji="0" lang="en-US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457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305" algn="l"/>
              </a:tabLst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России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по оценке, до 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35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%. </a:t>
            </a:r>
          </a:p>
          <a:p>
            <a:pPr marL="0" marR="0" lvl="0" indent="0" algn="just" defTabSz="457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305" algn="l"/>
              </a:tabLst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средний уровень переработки около 80 %. В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Германии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около 240 заводов подают ее на биогаз. </a:t>
            </a:r>
          </a:p>
          <a:p>
            <a:pPr marL="0" marR="0" lvl="0" indent="0" algn="just" defTabSz="457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305" algn="l"/>
              </a:tabLst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Норвегия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20 % -  пасты, 56 % - корма.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Дания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кислая сыворотка на корм для свиней. </a:t>
            </a:r>
          </a:p>
          <a:p>
            <a:pPr marL="0" marR="0" lvl="0" indent="0" algn="just" defTabSz="457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305" algn="l"/>
              </a:tabLst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Нидерланды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переработка 95 %, из них 38 % ЗЦМ, 55 % сухая или лактоза, 7 % напитки или корм.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A857B37-F326-490B-8EDA-A77DD9930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4776" y="1085551"/>
            <a:ext cx="176617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305" algn="l"/>
              </a:tabLst>
              <a:defRPr/>
            </a:pPr>
            <a:r>
              <a:rPr kumimoji="0" lang="ru-RU" altLang="ru-RU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Данные </a:t>
            </a:r>
            <a:r>
              <a:rPr kumimoji="0" lang="ru-RU" altLang="ru-RU" sz="1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МСХП</a:t>
            </a:r>
            <a:r>
              <a:rPr kumimoji="0" lang="ru-RU" altLang="ru-RU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Беларуси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59968224-73E8-4ADA-83BE-FCF3D707EA47}"/>
                  </a:ext>
                </a:extLst>
              </p14:cNvPr>
              <p14:cNvContentPartPr/>
              <p14:nvPr/>
            </p14:nvContentPartPr>
            <p14:xfrm>
              <a:off x="2574757" y="1227220"/>
              <a:ext cx="2754197" cy="3801979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59968224-73E8-4ADA-83BE-FCF3D707EA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5678" y="1208140"/>
                <a:ext cx="2791995" cy="3839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85323220-F28C-4314-B20D-7B78552132D7}"/>
                  </a:ext>
                </a:extLst>
              </p14:cNvPr>
              <p14:cNvContentPartPr/>
              <p14:nvPr/>
            </p14:nvContentPartPr>
            <p14:xfrm>
              <a:off x="9059594" y="3509889"/>
              <a:ext cx="2349304" cy="520691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85323220-F28C-4314-B20D-7B78552132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31155" y="3481462"/>
                <a:ext cx="2406183" cy="577546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Zástupný symbol pro číslo snímku 5">
            <a:extLst>
              <a:ext uri="{FF2B5EF4-FFF2-40B4-BE49-F238E27FC236}">
                <a16:creationId xmlns:a16="http://schemas.microsoft.com/office/drawing/2014/main" id="{FB45E8A9-EA51-4107-B9A5-E9D8B2619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Shape 5">
            <a:extLst>
              <a:ext uri="{FF2B5EF4-FFF2-40B4-BE49-F238E27FC236}">
                <a16:creationId xmlns:a16="http://schemas.microsoft.com/office/drawing/2014/main" id="{77794A0F-A278-4ACF-A1DC-6FB42843DEFB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940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4998FFC7-74D6-4D6C-B209-BCC681A36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48A0081-03C3-416B-8A8B-323F678015BA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3">
            <a:extLst>
              <a:ext uri="{FF2B5EF4-FFF2-40B4-BE49-F238E27FC236}">
                <a16:creationId xmlns:a16="http://schemas.microsoft.com/office/drawing/2014/main" id="{9DA108F4-5E7E-417B-9A1A-500BC2FB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634" y="5425199"/>
            <a:ext cx="449780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/>
              <a:t>Кун Фу-</a:t>
            </a:r>
            <a:r>
              <a:rPr lang="ru-RU" sz="1600" b="1" dirty="0" err="1"/>
              <a:t>цзы</a:t>
            </a:r>
            <a:r>
              <a:rPr lang="ru-RU" sz="1600" b="1" dirty="0"/>
              <a:t> </a:t>
            </a:r>
            <a:r>
              <a:rPr lang="ru-RU" sz="1600" dirty="0"/>
              <a:t>еще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веке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д.н.э</a:t>
            </a:r>
            <a:r>
              <a:rPr lang="ru-RU" sz="1600" i="1" dirty="0">
                <a:solidFill>
                  <a:prstClr val="black"/>
                </a:solidFill>
              </a:rPr>
              <a:t>. писал –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  стоит верить всем цитатам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взятым из сети Интернет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72D3CDB-1F27-4548-9FAB-B6E19F94150C}"/>
              </a:ext>
            </a:extLst>
          </p:cNvPr>
          <p:cNvSpPr/>
          <p:nvPr/>
        </p:nvSpPr>
        <p:spPr>
          <a:xfrm>
            <a:off x="124255" y="1561238"/>
            <a:ext cx="8530674" cy="341632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Первыми сыворотку еще в </a:t>
            </a:r>
            <a:r>
              <a:rPr kumimoji="0" lang="en-US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IX 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веке до нашей </a:t>
            </a:r>
            <a:r>
              <a:rPr lang="ru-RU" altLang="ru-RU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эры использовали в Китае 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 изготовлении традиционного китайского мороженого – </a:t>
            </a:r>
            <a:r>
              <a:rPr kumimoji="0" lang="zh-CN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冰淇淋</a:t>
            </a:r>
            <a:endParaRPr kumimoji="0" lang="zh-CN" altLang="ru-RU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A402AE-2316-4B0B-AEB5-87981BED1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00" y="1317777"/>
            <a:ext cx="2887726" cy="390324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7F3E8C0-85EC-467C-B462-C9B78E41931C}"/>
              </a:ext>
            </a:extLst>
          </p:cNvPr>
          <p:cNvSpPr/>
          <p:nvPr/>
        </p:nvSpPr>
        <p:spPr>
          <a:xfrm>
            <a:off x="1527369" y="7605"/>
            <a:ext cx="8324167" cy="6463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Историческая</a:t>
            </a:r>
            <a:r>
              <a:rPr lang="ru-RU" altLang="ru-RU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справка:</a:t>
            </a: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Shape 5">
            <a:extLst>
              <a:ext uri="{FF2B5EF4-FFF2-40B4-BE49-F238E27FC236}">
                <a16:creationId xmlns:a16="http://schemas.microsoft.com/office/drawing/2014/main" id="{09B2127B-7D2F-4BE8-8E7F-96FC88C6C2CD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863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CustomShape 2"/>
          <p:cNvSpPr/>
          <p:nvPr/>
        </p:nvSpPr>
        <p:spPr>
          <a:xfrm>
            <a:off x="6726974" y="5186078"/>
            <a:ext cx="5397780" cy="116954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>
            <a:noAutofit/>
          </a:bodyPr>
          <a:lstStyle/>
          <a:p>
            <a:pPr algn="r" defTabSz="967710"/>
            <a:r>
              <a:rPr lang="ru-RU" sz="2400" spc="-1" dirty="0">
                <a:solidFill>
                  <a:srgbClr val="181717"/>
                </a:solidFill>
                <a:latin typeface="Source Sans Pro"/>
              </a:rPr>
              <a:t>Дымар Олег Викторович</a:t>
            </a:r>
            <a:endParaRPr lang="ru-RU" sz="2400" spc="-1" dirty="0">
              <a:solidFill>
                <a:prstClr val="black"/>
              </a:solidFill>
              <a:latin typeface="Arial" panose="020B0604020202020204"/>
            </a:endParaRPr>
          </a:p>
          <a:p>
            <a:pPr algn="r" defTabSz="967710"/>
            <a:r>
              <a:rPr lang="en-US" sz="2400" spc="-1" dirty="0">
                <a:solidFill>
                  <a:srgbClr val="181717"/>
                </a:solidFill>
                <a:latin typeface="Source Sans Pro"/>
              </a:rPr>
              <a:t>dymarov@tut.by</a:t>
            </a:r>
            <a:endParaRPr lang="ru-RU" sz="2400" spc="-1" dirty="0">
              <a:solidFill>
                <a:prstClr val="black"/>
              </a:solidFill>
              <a:latin typeface="Arial" panose="020B0604020202020204"/>
            </a:endParaRPr>
          </a:p>
          <a:p>
            <a:pPr algn="r" defTabSz="967710"/>
            <a:r>
              <a:rPr lang="ru-RU" sz="2400" spc="-1" dirty="0">
                <a:solidFill>
                  <a:srgbClr val="181717"/>
                </a:solidFill>
                <a:latin typeface="Source Sans Pro"/>
              </a:rPr>
              <a:t>+375 44 774-53-15</a:t>
            </a:r>
            <a:endParaRPr lang="ru-RU" sz="2400" spc="-1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68C9B-C337-479F-8A25-E1690A3A91D1}"/>
              </a:ext>
            </a:extLst>
          </p:cNvPr>
          <p:cNvSpPr txBox="1"/>
          <p:nvPr/>
        </p:nvSpPr>
        <p:spPr>
          <a:xfrm>
            <a:off x="4386295" y="2051033"/>
            <a:ext cx="77384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Если в </a:t>
            </a:r>
            <a:r>
              <a:rPr lang="en-US" sz="2400" dirty="0"/>
              <a:t>IX </a:t>
            </a:r>
            <a:r>
              <a:rPr lang="ru-RU" sz="2400" dirty="0"/>
              <a:t>веке до нашей эры не использовать сыворотку в производстве мороженого – это просто  незнание передового китайского опыта,</a:t>
            </a:r>
          </a:p>
          <a:p>
            <a:endParaRPr lang="ru-RU" sz="2400" dirty="0"/>
          </a:p>
          <a:p>
            <a:r>
              <a:rPr lang="ru-RU" sz="2400" dirty="0"/>
              <a:t>то не использовать сыворотку</a:t>
            </a:r>
            <a:r>
              <a:rPr lang="en-US" sz="2400" dirty="0"/>
              <a:t> </a:t>
            </a:r>
            <a:r>
              <a:rPr lang="ru-RU" sz="2400" dirty="0"/>
              <a:t>в </a:t>
            </a:r>
            <a:r>
              <a:rPr lang="en-US" sz="2400" dirty="0"/>
              <a:t>XXI</a:t>
            </a:r>
            <a:r>
              <a:rPr lang="ru-RU" sz="2400" dirty="0"/>
              <a:t> веке – это ошибка</a:t>
            </a:r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7561B4CC-92A7-40E3-8553-B5870316F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16" y="5076641"/>
            <a:ext cx="383711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dirty="0">
                <a:solidFill>
                  <a:prstClr val="black"/>
                </a:solidFill>
              </a:rPr>
              <a:t>Сунь-Цзы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веке </a:t>
            </a:r>
            <a:r>
              <a:rPr kumimoji="0" lang="ru-RU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д.н.э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189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B3805A-EB28-4801-871B-AFB2AB859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434" y="1481376"/>
            <a:ext cx="4131840" cy="344763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87FAC61-0C73-412B-AD79-535E6AE589FF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96C497F-18A1-4537-B795-D9C56C4D8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" y="0"/>
            <a:ext cx="12192000" cy="64795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80000"/>
              </a:lnSpc>
              <a:spcBef>
                <a:spcPct val="50000"/>
              </a:spcBef>
              <a:buClr>
                <a:srgbClr val="DEA500"/>
              </a:buClr>
              <a:buSzPct val="125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68363" indent="-381000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493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274638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018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590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1162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734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306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6771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В компании с нами зарабатывайте головой, а не руками!</a:t>
            </a:r>
            <a:endParaRPr kumimoji="0" lang="ru-RU" sz="2800" b="0" i="0" u="none" strike="noStrike" kern="1200" cap="none" spc="-1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FCFF880A-925A-45AD-9A29-F7A8E9C26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Shape 5">
            <a:extLst>
              <a:ext uri="{FF2B5EF4-FFF2-40B4-BE49-F238E27FC236}">
                <a16:creationId xmlns:a16="http://schemas.microsoft.com/office/drawing/2014/main" id="{EBC0643F-0372-4D0E-8285-E13E63C0D179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11654B-091E-43B5-876D-18D124E11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16" y="977475"/>
            <a:ext cx="2996877" cy="496904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6CDF63-D69E-43F5-A1FD-D83EFD0166F5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BDD98E0-DA7E-467F-9DAE-E33037C31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" y="0"/>
            <a:ext cx="12192000" cy="6539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80000"/>
              </a:lnSpc>
              <a:spcBef>
                <a:spcPct val="50000"/>
              </a:spcBef>
              <a:buClr>
                <a:srgbClr val="DEA500"/>
              </a:buClr>
              <a:buSzPct val="125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68363" indent="-381000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493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274638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018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590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1162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734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306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483855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963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 – это маркетинг!</a:t>
            </a:r>
            <a:endParaRPr lang="de-DE" altLang="ru-RU" sz="2963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4998FFC7-74D6-4D6C-B209-BCC681A36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16F24F-FE75-4F38-822C-1F69188C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497" y="839293"/>
            <a:ext cx="4517509" cy="51794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BDD2DA-5C58-48ED-BA42-A182D64FE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900" y="2631743"/>
            <a:ext cx="5740553" cy="264570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56018B8F-227D-49BF-869C-43E2B1669CED}"/>
                  </a:ext>
                </a:extLst>
              </p14:cNvPr>
              <p14:cNvContentPartPr/>
              <p14:nvPr/>
            </p14:nvContentPartPr>
            <p14:xfrm>
              <a:off x="2525152" y="2415324"/>
              <a:ext cx="6330460" cy="1013675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56018B8F-227D-49BF-869C-43E2B1669C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6431" y="2396606"/>
                <a:ext cx="6368261" cy="1051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D84CBCD0-10C4-45B7-9E40-3850F4E55579}"/>
                  </a:ext>
                </a:extLst>
              </p14:cNvPr>
              <p14:cNvContentPartPr/>
              <p14:nvPr/>
            </p14:nvContentPartPr>
            <p14:xfrm>
              <a:off x="7523517" y="1220239"/>
              <a:ext cx="4649760" cy="742437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D84CBCD0-10C4-45B7-9E40-3850F4E555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04797" y="1201147"/>
                <a:ext cx="4687560" cy="780261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Shape 5">
            <a:extLst>
              <a:ext uri="{FF2B5EF4-FFF2-40B4-BE49-F238E27FC236}">
                <a16:creationId xmlns:a16="http://schemas.microsoft.com/office/drawing/2014/main" id="{AC28C96C-7722-4F20-BBC3-3D57DF55C37B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766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5C98F3-0BC6-4879-9145-B7F6B3103F10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98FFB2-2D29-4E0C-9E7A-20F53DEF5362}"/>
              </a:ext>
            </a:extLst>
          </p:cNvPr>
          <p:cNvSpPr/>
          <p:nvPr/>
        </p:nvSpPr>
        <p:spPr>
          <a:xfrm>
            <a:off x="1" y="7605"/>
            <a:ext cx="12192000" cy="6463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Сыворотка, </a:t>
            </a:r>
            <a:r>
              <a:rPr lang="ru-RU" altLang="ru-RU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не только сыворотка, но и </a:t>
            </a:r>
            <a:r>
              <a:rPr lang="ru-RU" altLang="ru-RU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пермеаты</a:t>
            </a: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C980FF0B-67E1-4EDC-9288-4A0325CCD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Shape 5">
            <a:extLst>
              <a:ext uri="{FF2B5EF4-FFF2-40B4-BE49-F238E27FC236}">
                <a16:creationId xmlns:a16="http://schemas.microsoft.com/office/drawing/2014/main" id="{96628444-C25D-45AF-8D7B-EAA319184816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3BE143-213A-479B-AE28-F770EC106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642937"/>
            <a:ext cx="119729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93D7DD-50E1-40B8-8F03-022EE0E201F6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53EA9EC-12ED-40AC-8BBB-56719737D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" y="0"/>
            <a:ext cx="12192000" cy="6539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80000"/>
              </a:lnSpc>
              <a:spcBef>
                <a:spcPct val="50000"/>
              </a:spcBef>
              <a:buClr>
                <a:srgbClr val="DEA500"/>
              </a:buClr>
              <a:buSzPct val="125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68363" indent="-381000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493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274638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018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590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1162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734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306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483855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963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Сырье особого назначения</a:t>
            </a:r>
            <a:endParaRPr lang="de-DE" altLang="ru-RU" sz="2963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13E6C4F-48D0-4701-B085-FBC248714408}"/>
              </a:ext>
            </a:extLst>
          </p:cNvPr>
          <p:cNvSpPr/>
          <p:nvPr/>
        </p:nvSpPr>
        <p:spPr>
          <a:xfrm>
            <a:off x="238431" y="1996071"/>
            <a:ext cx="2951139" cy="8783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Сыворотки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2DA157-C22E-4E3C-85EB-4FEBE2DF2DF0}"/>
              </a:ext>
            </a:extLst>
          </p:cNvPr>
          <p:cNvSpPr/>
          <p:nvPr/>
        </p:nvSpPr>
        <p:spPr>
          <a:xfrm>
            <a:off x="238430" y="3139071"/>
            <a:ext cx="2951139" cy="8783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Концентраты белка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EB6C515-5804-4DF0-BEC6-956DC8A3D2C8}"/>
              </a:ext>
            </a:extLst>
          </p:cNvPr>
          <p:cNvSpPr/>
          <p:nvPr/>
        </p:nvSpPr>
        <p:spPr>
          <a:xfrm>
            <a:off x="238430" y="842208"/>
            <a:ext cx="2951139" cy="8783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Пермеаты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379A10B-A39A-4686-B565-B8B0625AD417}"/>
              </a:ext>
            </a:extLst>
          </p:cNvPr>
          <p:cNvSpPr/>
          <p:nvPr/>
        </p:nvSpPr>
        <p:spPr>
          <a:xfrm>
            <a:off x="3439107" y="842208"/>
            <a:ext cx="5472774" cy="8783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очень высокое содержание лактозы </a:t>
            </a:r>
            <a:r>
              <a:rPr lang="en-US" dirty="0"/>
              <a:t>&gt; 80 %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значительное содержание золы в СВ</a:t>
            </a:r>
            <a:r>
              <a:rPr lang="en-US" dirty="0"/>
              <a:t> </a:t>
            </a:r>
            <a:r>
              <a:rPr lang="ru-RU" dirty="0"/>
              <a:t>10-14</a:t>
            </a:r>
            <a:r>
              <a:rPr lang="en-US" dirty="0"/>
              <a:t> %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фактическое отсутствие белка </a:t>
            </a:r>
            <a:r>
              <a:rPr lang="en-US" dirty="0"/>
              <a:t>&lt; 3 %</a:t>
            </a: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527198B-4DD1-454E-92B9-08DC8D2338C0}"/>
              </a:ext>
            </a:extLst>
          </p:cNvPr>
          <p:cNvSpPr/>
          <p:nvPr/>
        </p:nvSpPr>
        <p:spPr>
          <a:xfrm>
            <a:off x="3439107" y="1996071"/>
            <a:ext cx="5472774" cy="8783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высокое содержание лактозы 72 % 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значительное содержание золы в СВ 7...9 %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пониженное содержание белка 11-13 %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751EDFC-D7CA-4AC7-B7F7-B2C1DD1C0582}"/>
              </a:ext>
            </a:extLst>
          </p:cNvPr>
          <p:cNvSpPr/>
          <p:nvPr/>
        </p:nvSpPr>
        <p:spPr>
          <a:xfrm>
            <a:off x="238430" y="5355469"/>
            <a:ext cx="2951139" cy="8783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Меласса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E961A0C-A247-4F08-B7A8-FDF3F5D338E7}"/>
              </a:ext>
            </a:extLst>
          </p:cNvPr>
          <p:cNvSpPr/>
          <p:nvPr/>
        </p:nvSpPr>
        <p:spPr>
          <a:xfrm>
            <a:off x="3439106" y="3163133"/>
            <a:ext cx="5472775" cy="8783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большое содержание золы в СВ 5...7 %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содержание белка 34-80 %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высокая цена, импорт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B5BFF4D-8107-4B97-95BF-B5BA213263DD}"/>
              </a:ext>
            </a:extLst>
          </p:cNvPr>
          <p:cNvSpPr/>
          <p:nvPr/>
        </p:nvSpPr>
        <p:spPr>
          <a:xfrm>
            <a:off x="238430" y="4258009"/>
            <a:ext cx="2951139" cy="8783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Изоляты белка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73E2589-093E-4A1F-B1EB-51B4C7064443}"/>
              </a:ext>
            </a:extLst>
          </p:cNvPr>
          <p:cNvSpPr/>
          <p:nvPr/>
        </p:nvSpPr>
        <p:spPr>
          <a:xfrm>
            <a:off x="3439106" y="4282071"/>
            <a:ext cx="5472775" cy="8783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большое содержание золы в СВ 5...6 %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содержание белка </a:t>
            </a:r>
            <a:r>
              <a:rPr lang="en-US" dirty="0"/>
              <a:t>&gt;</a:t>
            </a:r>
            <a:r>
              <a:rPr lang="ru-RU" dirty="0"/>
              <a:t> 90 %</a:t>
            </a:r>
          </a:p>
          <a:p>
            <a:pPr marL="285750" indent="-285750">
              <a:buFontTx/>
              <a:buChar char="-"/>
            </a:pPr>
            <a:r>
              <a:rPr lang="ru-RU" dirty="0"/>
              <a:t>очень высокая цена, импорт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3638F67-E8C3-4791-8A9E-0E73FBC9BD3A}"/>
              </a:ext>
            </a:extLst>
          </p:cNvPr>
          <p:cNvSpPr/>
          <p:nvPr/>
        </p:nvSpPr>
        <p:spPr>
          <a:xfrm>
            <a:off x="3439107" y="5355469"/>
            <a:ext cx="5472774" cy="8783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очень большое содержание золы 15</a:t>
            </a:r>
            <a:r>
              <a:rPr lang="en-US" dirty="0"/>
              <a:t>...</a:t>
            </a:r>
            <a:r>
              <a:rPr lang="ru-RU" dirty="0"/>
              <a:t>22 %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низкое содержание белка 3...5 % </a:t>
            </a:r>
          </a:p>
        </p:txBody>
      </p:sp>
      <p:sp>
        <p:nvSpPr>
          <p:cNvPr id="16" name="Zástupný symbol pro číslo snímku 5">
            <a:extLst>
              <a:ext uri="{FF2B5EF4-FFF2-40B4-BE49-F238E27FC236}">
                <a16:creationId xmlns:a16="http://schemas.microsoft.com/office/drawing/2014/main" id="{CC4275CC-CD7B-410E-8F01-8D25C7ECB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FC4339F-A299-41CA-AEBA-BD8894C11657}"/>
              </a:ext>
            </a:extLst>
          </p:cNvPr>
          <p:cNvSpPr/>
          <p:nvPr/>
        </p:nvSpPr>
        <p:spPr>
          <a:xfrm>
            <a:off x="9091078" y="842209"/>
            <a:ext cx="2951139" cy="2032167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/>
              <a:t>молочный компонент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низкая стоимость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ru-RU" sz="1600" dirty="0"/>
              <a:t>замена до 25 % СОМО, а может больше?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916F191-BAA0-4249-81D5-1B5999D98C11}"/>
              </a:ext>
            </a:extLst>
          </p:cNvPr>
          <p:cNvSpPr/>
          <p:nvPr/>
        </p:nvSpPr>
        <p:spPr>
          <a:xfrm>
            <a:off x="9091077" y="3139071"/>
            <a:ext cx="2951139" cy="2021305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/>
              <a:t>молочный компонент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WPC 34 </a:t>
            </a:r>
            <a:r>
              <a:rPr lang="ru-RU" sz="1600" dirty="0"/>
              <a:t>дешевле СОМ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функциональные свойства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улучшает структуру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возможность делать высокобелковое мороженое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BCC1349-F510-4BE3-94C6-157D9517744A}"/>
              </a:ext>
            </a:extLst>
          </p:cNvPr>
          <p:cNvSpPr/>
          <p:nvPr/>
        </p:nvSpPr>
        <p:spPr>
          <a:xfrm>
            <a:off x="9091076" y="5355468"/>
            <a:ext cx="2951139" cy="878305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/>
              <a:t>бросовый компонент</a:t>
            </a:r>
          </a:p>
        </p:txBody>
      </p:sp>
      <p:sp>
        <p:nvSpPr>
          <p:cNvPr id="21" name="TextShape 5">
            <a:extLst>
              <a:ext uri="{FF2B5EF4-FFF2-40B4-BE49-F238E27FC236}">
                <a16:creationId xmlns:a16="http://schemas.microsoft.com/office/drawing/2014/main" id="{1C97B28D-DB9A-4C54-9884-03DEA3FE26B1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17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46FCC2-7817-4C37-8437-BE4304EBEB9B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CD0E9D3-03A7-47DE-BE3E-C4C2E417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" y="0"/>
            <a:ext cx="12192000" cy="6539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80000"/>
              </a:lnSpc>
              <a:spcBef>
                <a:spcPct val="50000"/>
              </a:spcBef>
              <a:buClr>
                <a:srgbClr val="DEA500"/>
              </a:buClr>
              <a:buSzPct val="125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68363" indent="-381000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493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274638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018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590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1162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734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306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Зольность – это соленость</a:t>
            </a:r>
          </a:p>
        </p:txBody>
      </p:sp>
      <p:sp>
        <p:nvSpPr>
          <p:cNvPr id="46" name="Zástupný symbol pro číslo snímku 5">
            <a:extLst>
              <a:ext uri="{FF2B5EF4-FFF2-40B4-BE49-F238E27FC236}">
                <a16:creationId xmlns:a16="http://schemas.microsoft.com/office/drawing/2014/main" id="{8584CED1-6C45-42FD-907B-7F5BBAF40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id="{E8883532-DD91-4D47-BBF2-540AB4094F16}"/>
              </a:ext>
            </a:extLst>
          </p:cNvPr>
          <p:cNvSpPr txBox="1">
            <a:spLocks/>
          </p:cNvSpPr>
          <p:nvPr/>
        </p:nvSpPr>
        <p:spPr bwMode="auto">
          <a:xfrm>
            <a:off x="322846" y="2117323"/>
            <a:ext cx="11869153" cy="322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Большое количество золы это: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испорченный вкус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очень значительное снижение </a:t>
            </a:r>
            <a:r>
              <a:rPr lang="ru-RU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криоскопической</a:t>
            </a:r>
            <a:r>
              <a:rPr lang="ru-RU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температуры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если к зольности еще и кислотность, то ...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endParaRPr lang="ru-RU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Shape 5">
            <a:extLst>
              <a:ext uri="{FF2B5EF4-FFF2-40B4-BE49-F238E27FC236}">
                <a16:creationId xmlns:a16="http://schemas.microsoft.com/office/drawing/2014/main" id="{E60E9B4D-CB97-4A43-8068-742B9DD98EE3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6745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Рисунок 65542">
            <a:extLst>
              <a:ext uri="{FF2B5EF4-FFF2-40B4-BE49-F238E27FC236}">
                <a16:creationId xmlns:a16="http://schemas.microsoft.com/office/drawing/2014/main" id="{167DDBD9-1D35-4560-B8AC-57B493839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8"/>
          <a:stretch/>
        </p:blipFill>
        <p:spPr>
          <a:xfrm>
            <a:off x="6690680" y="3240911"/>
            <a:ext cx="5331911" cy="354130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46FCC2-7817-4C37-8437-BE4304EBEB9B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CD0E9D3-03A7-47DE-BE3E-C4C2E417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" y="0"/>
            <a:ext cx="12192000" cy="6539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80000"/>
              </a:lnSpc>
              <a:spcBef>
                <a:spcPct val="50000"/>
              </a:spcBef>
              <a:buClr>
                <a:srgbClr val="DEA500"/>
              </a:buClr>
              <a:buSzPct val="125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68363" indent="-381000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493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274638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018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590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1162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734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306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Соль и кислоту – диализом</a:t>
            </a:r>
            <a:r>
              <a:rPr lang="ru-RU" altLang="ru-RU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удалю!</a:t>
            </a:r>
          </a:p>
        </p:txBody>
      </p:sp>
      <p:sp>
        <p:nvSpPr>
          <p:cNvPr id="46" name="Zástupný symbol pro číslo snímku 5">
            <a:extLst>
              <a:ext uri="{FF2B5EF4-FFF2-40B4-BE49-F238E27FC236}">
                <a16:creationId xmlns:a16="http://schemas.microsoft.com/office/drawing/2014/main" id="{8584CED1-6C45-42FD-907B-7F5BBAF40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5544" name="Рисунок 65543">
            <a:extLst>
              <a:ext uri="{FF2B5EF4-FFF2-40B4-BE49-F238E27FC236}">
                <a16:creationId xmlns:a16="http://schemas.microsoft.com/office/drawing/2014/main" id="{E51BC129-5C48-4465-B839-167824CE7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6612"/>
            <a:ext cx="7303353" cy="4707551"/>
          </a:xfrm>
          <a:prstGeom prst="rect">
            <a:avLst/>
          </a:prstGeom>
        </p:spPr>
      </p:pic>
      <p:graphicFrame>
        <p:nvGraphicFramePr>
          <p:cNvPr id="106" name="Объект 19">
            <a:extLst>
              <a:ext uri="{FF2B5EF4-FFF2-40B4-BE49-F238E27FC236}">
                <a16:creationId xmlns:a16="http://schemas.microsoft.com/office/drawing/2014/main" id="{0D0024F6-4890-4E95-9D72-B189DA477C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003426"/>
              </p:ext>
            </p:extLst>
          </p:nvPr>
        </p:nvGraphicFramePr>
        <p:xfrm>
          <a:off x="8585142" y="655745"/>
          <a:ext cx="3606857" cy="2492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11820507" imgH="8181851" progId="Visio.Drawing.15">
                  <p:embed/>
                </p:oleObj>
              </mc:Choice>
              <mc:Fallback>
                <p:oleObj name="Visio" r:id="rId4" imgW="11820507" imgH="8181851" progId="Visio.Drawing.15">
                  <p:embed/>
                  <p:pic>
                    <p:nvPicPr>
                      <p:cNvPr id="39955" name="Объект 19">
                        <a:extLst>
                          <a:ext uri="{FF2B5EF4-FFF2-40B4-BE49-F238E27FC236}">
                            <a16:creationId xmlns:a16="http://schemas.microsoft.com/office/drawing/2014/main" id="{03AB155B-55D8-4455-B08D-E99F802888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5142" y="655745"/>
                        <a:ext cx="3606857" cy="2492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Shape 5">
            <a:extLst>
              <a:ext uri="{FF2B5EF4-FFF2-40B4-BE49-F238E27FC236}">
                <a16:creationId xmlns:a16="http://schemas.microsoft.com/office/drawing/2014/main" id="{C6386A98-D564-4B45-A3A1-106DB9A40F45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3954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46FCC2-7817-4C37-8437-BE4304EBEB9B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CD0E9D3-03A7-47DE-BE3E-C4C2E417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" y="0"/>
            <a:ext cx="12192000" cy="6539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80000"/>
              </a:lnSpc>
              <a:spcBef>
                <a:spcPct val="50000"/>
              </a:spcBef>
              <a:buClr>
                <a:srgbClr val="DEA500"/>
              </a:buClr>
              <a:buSzPct val="125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68363" indent="-381000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493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274638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018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590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1162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734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306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Лактоза – хоть и молочный, но сахар!</a:t>
            </a:r>
          </a:p>
        </p:txBody>
      </p:sp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E37FE5A6-81E8-43C6-A7A1-5CE504E448D0}"/>
              </a:ext>
            </a:extLst>
          </p:cNvPr>
          <p:cNvSpPr txBox="1">
            <a:spLocks/>
          </p:cNvSpPr>
          <p:nvPr/>
        </p:nvSpPr>
        <p:spPr bwMode="auto">
          <a:xfrm>
            <a:off x="1364583" y="1561959"/>
            <a:ext cx="9265318" cy="37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Большое количество лактозы это: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риск порока </a:t>
            </a:r>
            <a:r>
              <a:rPr lang="ru-RU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песчанистость</a:t>
            </a:r>
            <a:endParaRPr lang="ru-RU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</a:t>
            </a:r>
            <a:r>
              <a:rPr lang="ru-RU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криоскопической</a:t>
            </a:r>
            <a:r>
              <a:rPr lang="ru-RU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температуры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низкая сладость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возможные проблемы у людей с </a:t>
            </a:r>
            <a:r>
              <a:rPr lang="ru-RU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лактазной</a:t>
            </a:r>
            <a:r>
              <a:rPr lang="ru-RU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недостаточностью</a:t>
            </a:r>
            <a:endParaRPr lang="ru-RU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4A776F0-2FAE-47C1-AB02-91CE7E871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Shape 5">
            <a:extLst>
              <a:ext uri="{FF2B5EF4-FFF2-40B4-BE49-F238E27FC236}">
                <a16:creationId xmlns:a16="http://schemas.microsoft.com/office/drawing/2014/main" id="{29EC3538-B3C4-4250-A386-BE618C661AC2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5018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862F66-0F02-4F4B-AAEC-363456A78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82" y="1542963"/>
            <a:ext cx="10431835" cy="2322713"/>
          </a:xfrm>
          <a:prstGeom prst="rect">
            <a:avLst/>
          </a:prstGeom>
        </p:spPr>
      </p:pic>
      <p:sp>
        <p:nvSpPr>
          <p:cNvPr id="15" name="Содержимое 2">
            <a:extLst>
              <a:ext uri="{FF2B5EF4-FFF2-40B4-BE49-F238E27FC236}">
                <a16:creationId xmlns:a16="http://schemas.microsoft.com/office/drawing/2014/main" id="{C7981A25-C8ED-4B1A-B701-64E5BCBBD6A3}"/>
              </a:ext>
            </a:extLst>
          </p:cNvPr>
          <p:cNvSpPr txBox="1">
            <a:spLocks/>
          </p:cNvSpPr>
          <p:nvPr/>
        </p:nvSpPr>
        <p:spPr bwMode="auto">
          <a:xfrm>
            <a:off x="323849" y="4331442"/>
            <a:ext cx="11544299" cy="179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гидролиз кислотный </a:t>
            </a:r>
            <a:r>
              <a:rPr lang="ru-RU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промышленное производство галактозы для использования в  химии, микробиологии и фармакопеи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ru-RU" sz="1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гидролиз ферментативный </a:t>
            </a:r>
            <a:r>
              <a:rPr lang="ru-RU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 – </a:t>
            </a:r>
            <a:r>
              <a:rPr lang="ru-RU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галактозидазы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лактаза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одна из них</a:t>
            </a:r>
            <a:r>
              <a:rPr lang="ru-RU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при производстве продуктов для людей с </a:t>
            </a:r>
            <a:r>
              <a:rPr lang="ru-RU" sz="24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лактазной</a:t>
            </a:r>
            <a:r>
              <a:rPr lang="ru-RU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недостаточностью или риском кристаллизации лактозы</a:t>
            </a:r>
          </a:p>
        </p:txBody>
      </p:sp>
      <p:sp>
        <p:nvSpPr>
          <p:cNvPr id="18" name="Прямоугольник 1">
            <a:extLst>
              <a:ext uri="{FF2B5EF4-FFF2-40B4-BE49-F238E27FC236}">
                <a16:creationId xmlns:a16="http://schemas.microsoft.com/office/drawing/2014/main" id="{781071FF-AD11-4F56-9AA7-7619688C8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884" y="2186158"/>
            <a:ext cx="206900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600" kern="0" dirty="0">
                <a:solidFill>
                  <a:srgbClr val="000000"/>
                </a:solidFill>
              </a:rPr>
              <a:t>фермент или кислота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46FCC2-7817-4C37-8437-BE4304EBEB9B}"/>
              </a:ext>
            </a:extLst>
          </p:cNvPr>
          <p:cNvSpPr/>
          <p:nvPr/>
        </p:nvSpPr>
        <p:spPr>
          <a:xfrm>
            <a:off x="0" y="1"/>
            <a:ext cx="12192000" cy="6539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CD0E9D3-03A7-47DE-BE3E-C4C2E417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" y="0"/>
            <a:ext cx="12192000" cy="6539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80000"/>
              </a:lnSpc>
              <a:spcBef>
                <a:spcPct val="50000"/>
              </a:spcBef>
              <a:buClr>
                <a:srgbClr val="DEA500"/>
              </a:buClr>
              <a:buSzPct val="125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68363" indent="-381000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493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274638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01863" indent="-296863">
              <a:spcBef>
                <a:spcPct val="50000"/>
              </a:spcBef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590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1162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734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30663" indent="-2968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6600"/>
              </a:buClr>
              <a:buSzPct val="125000"/>
              <a:buFont typeface="Wingdings" panose="05000000000000000000" pitchFamily="2" charset="2"/>
              <a:buChar char="ú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Гидролиз лактозы – расколем кристаллы досрочно!</a:t>
            </a:r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6A2C5332-E84C-42EB-8A3B-BEA46860F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94" y="6499657"/>
            <a:ext cx="725905" cy="346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indent="-2159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indent="-215900" defTabSz="45720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511EA1-8937-4183-8090-3CA5BBBD7C02}" type="slidenum">
              <a:rPr lang="cs-CZ" altLang="ru-RU" sz="1600"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cs-CZ" alt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Shape 5">
            <a:extLst>
              <a:ext uri="{FF2B5EF4-FFF2-40B4-BE49-F238E27FC236}">
                <a16:creationId xmlns:a16="http://schemas.microsoft.com/office/drawing/2014/main" id="{A278A5F1-655C-4613-86BE-3547A34BCDC5}"/>
              </a:ext>
            </a:extLst>
          </p:cNvPr>
          <p:cNvSpPr txBox="1"/>
          <p:nvPr/>
        </p:nvSpPr>
        <p:spPr>
          <a:xfrm>
            <a:off x="850277" y="6337560"/>
            <a:ext cx="3481560" cy="3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strike="noStrike" spc="-1" dirty="0">
                <a:solidFill>
                  <a:srgbClr val="002060"/>
                </a:solidFill>
                <a:latin typeface="Source Sans Pro"/>
              </a:rPr>
              <a:t>MEGA | Scientists, manufacturers &amp; visionaries</a:t>
            </a:r>
            <a:endParaRPr lang="ru-RU" sz="900" strike="noStrike" spc="-1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6580</TotalTime>
  <Words>1671</Words>
  <Application>Microsoft Office PowerPoint</Application>
  <PresentationFormat>Широкоэкранный</PresentationFormat>
  <Paragraphs>462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Arial</vt:lpstr>
      <vt:lpstr>Arial Unicode MS</vt:lpstr>
      <vt:lpstr>Calibri</vt:lpstr>
      <vt:lpstr>Calibri Light</vt:lpstr>
      <vt:lpstr>Georgia</vt:lpstr>
      <vt:lpstr>Source Sans Pro</vt:lpstr>
      <vt:lpstr>Source Sans Pro Black</vt:lpstr>
      <vt:lpstr>Symbol</vt:lpstr>
      <vt:lpstr>Times New Roman</vt:lpstr>
      <vt:lpstr>Wingdings</vt:lpstr>
      <vt:lpstr>Тема Office</vt:lpstr>
      <vt:lpstr>Office Theme</vt:lpstr>
      <vt:lpstr>Visio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Дымар Олег</dc:creator>
  <cp:lastModifiedBy>Дымар Олег</cp:lastModifiedBy>
  <cp:revision>60</cp:revision>
  <dcterms:created xsi:type="dcterms:W3CDTF">2022-05-11T19:04:20Z</dcterms:created>
  <dcterms:modified xsi:type="dcterms:W3CDTF">2022-05-16T10:56:40Z</dcterms:modified>
</cp:coreProperties>
</file>