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</p:sldMasterIdLst>
  <p:notesMasterIdLst>
    <p:notesMasterId r:id="rId15"/>
  </p:notesMasterIdLst>
  <p:sldIdLst>
    <p:sldId id="302" r:id="rId5"/>
    <p:sldId id="338" r:id="rId6"/>
    <p:sldId id="337" r:id="rId7"/>
    <p:sldId id="341" r:id="rId8"/>
    <p:sldId id="342" r:id="rId9"/>
    <p:sldId id="343" r:id="rId10"/>
    <p:sldId id="344" r:id="rId11"/>
    <p:sldId id="345" r:id="rId12"/>
    <p:sldId id="347" r:id="rId13"/>
    <p:sldId id="334" r:id="rId14"/>
  </p:sldIdLst>
  <p:sldSz cx="9906000" cy="6858000" type="A4"/>
  <p:notesSz cx="6807200" cy="99393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pos="15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234B"/>
    <a:srgbClr val="0176C7"/>
    <a:srgbClr val="7A3FA7"/>
    <a:srgbClr val="B290CC"/>
    <a:srgbClr val="009BD9"/>
    <a:srgbClr val="004D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3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08" y="40"/>
      </p:cViewPr>
      <p:guideLst>
        <p:guide orient="horz" pos="2160"/>
        <p:guide pos="3120"/>
        <p:guide pos="15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B7EE1-FCEB-48B8-A232-EFFDFB940B85}" type="datetimeFigureOut">
              <a:rPr lang="fr-FR" smtClean="0"/>
              <a:t>20/05/2022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0D713-D4AA-4626-B473-9FB473228C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086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0D713-D4AA-4626-B473-9FB473228C4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65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01557" y="291830"/>
            <a:ext cx="9252000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/>
          <p:cNvGrpSpPr/>
          <p:nvPr userDrawn="1"/>
        </p:nvGrpSpPr>
        <p:grpSpPr>
          <a:xfrm>
            <a:off x="432742" y="471909"/>
            <a:ext cx="4597168" cy="5920779"/>
            <a:chOff x="0" y="0"/>
            <a:chExt cx="4597168" cy="5920779"/>
          </a:xfrm>
        </p:grpSpPr>
        <p:grpSp>
          <p:nvGrpSpPr>
            <p:cNvPr id="8" name="Groupe 7"/>
            <p:cNvGrpSpPr/>
            <p:nvPr userDrawn="1"/>
          </p:nvGrpSpPr>
          <p:grpSpPr>
            <a:xfrm>
              <a:off x="0" y="0"/>
              <a:ext cx="4597168" cy="5920779"/>
              <a:chOff x="0" y="0"/>
              <a:chExt cx="4597456" cy="5921253"/>
            </a:xfrm>
          </p:grpSpPr>
          <p:grpSp>
            <p:nvGrpSpPr>
              <p:cNvPr id="10" name="Groupe 9"/>
              <p:cNvGrpSpPr/>
              <p:nvPr userDrawn="1"/>
            </p:nvGrpSpPr>
            <p:grpSpPr>
              <a:xfrm>
                <a:off x="8389" y="0"/>
                <a:ext cx="4589067" cy="5921253"/>
                <a:chOff x="0" y="0"/>
                <a:chExt cx="4587935" cy="5920170"/>
              </a:xfrm>
            </p:grpSpPr>
            <p:sp>
              <p:nvSpPr>
                <p:cNvPr id="12" name="Rectangle 11"/>
                <p:cNvSpPr/>
                <p:nvPr userDrawn="1"/>
              </p:nvSpPr>
              <p:spPr>
                <a:xfrm>
                  <a:off x="16777" y="16776"/>
                  <a:ext cx="4571158" cy="5903394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3" name="Rectangle 21"/>
                <p:cNvSpPr/>
                <p:nvPr userDrawn="1"/>
              </p:nvSpPr>
              <p:spPr>
                <a:xfrm>
                  <a:off x="0" y="0"/>
                  <a:ext cx="2034000" cy="2034000"/>
                </a:xfrm>
                <a:custGeom>
                  <a:avLst/>
                  <a:gdLst>
                    <a:gd name="connsiteX0" fmla="*/ 0 w 2761200"/>
                    <a:gd name="connsiteY0" fmla="*/ 0 h 2761200"/>
                    <a:gd name="connsiteX1" fmla="*/ 2761200 w 2761200"/>
                    <a:gd name="connsiteY1" fmla="*/ 0 h 2761200"/>
                    <a:gd name="connsiteX2" fmla="*/ 2761200 w 2761200"/>
                    <a:gd name="connsiteY2" fmla="*/ 2761200 h 2761200"/>
                    <a:gd name="connsiteX3" fmla="*/ 0 w 2761200"/>
                    <a:gd name="connsiteY3" fmla="*/ 2761200 h 2761200"/>
                    <a:gd name="connsiteX4" fmla="*/ 0 w 2761200"/>
                    <a:gd name="connsiteY4" fmla="*/ 0 h 2761200"/>
                    <a:gd name="connsiteX0" fmla="*/ 0 w 2761200"/>
                    <a:gd name="connsiteY0" fmla="*/ 0 h 2761200"/>
                    <a:gd name="connsiteX1" fmla="*/ 2761200 w 2761200"/>
                    <a:gd name="connsiteY1" fmla="*/ 0 h 2761200"/>
                    <a:gd name="connsiteX2" fmla="*/ 0 w 2761200"/>
                    <a:gd name="connsiteY2" fmla="*/ 2761200 h 2761200"/>
                    <a:gd name="connsiteX3" fmla="*/ 0 w 2761200"/>
                    <a:gd name="connsiteY3" fmla="*/ 0 h 2761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61200" h="2761200">
                      <a:moveTo>
                        <a:pt x="0" y="0"/>
                      </a:moveTo>
                      <a:lnTo>
                        <a:pt x="2761200" y="0"/>
                      </a:lnTo>
                      <a:lnTo>
                        <a:pt x="0" y="2761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/>
                </a:p>
              </p:txBody>
            </p:sp>
          </p:grpSp>
          <p:pic>
            <p:nvPicPr>
              <p:cNvPr id="11" name="Image 10"/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6" t="15018" r="9457" b="14899"/>
              <a:stretch/>
            </p:blipFill>
            <p:spPr bwMode="auto">
              <a:xfrm>
                <a:off x="0" y="0"/>
                <a:ext cx="863600" cy="52070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9" name="Zone de texte 10"/>
            <p:cNvSpPr txBox="1"/>
            <p:nvPr userDrawn="1"/>
          </p:nvSpPr>
          <p:spPr>
            <a:xfrm>
              <a:off x="310392" y="5529381"/>
              <a:ext cx="1979969" cy="14399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900" dirty="0">
                  <a:solidFill>
                    <a:srgbClr val="2B2B85"/>
                  </a:solidFill>
                  <a:effectLst/>
                  <a:ea typeface="Arial" panose="020B0604020202020204" pitchFamily="34" charset="0"/>
                  <a:cs typeface="Times New Roman" panose="02020603050405020304" pitchFamily="18" charset="0"/>
                </a:rPr>
                <a:t>WWW.BUSINESSFRANCE.FR</a:t>
              </a:r>
            </a:p>
          </p:txBody>
        </p:sp>
      </p:grp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32742" y="1925228"/>
            <a:ext cx="4597168" cy="1831038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fr-FR" dirty="0"/>
              <a:t>L’INDUSTRIE AGROALIMENTAIRE RUSSE</a:t>
            </a:r>
          </a:p>
          <a:p>
            <a:r>
              <a:rPr lang="fr-FR" dirty="0"/>
              <a:t>TOUR D’HORIZON ET FOCUS SUR LE SECTEUR LAITIER </a:t>
            </a:r>
          </a:p>
          <a:p>
            <a:endParaRPr lang="fr-FR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3595130" y="4785320"/>
            <a:ext cx="827405" cy="71755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1C0EBA6-3681-43AE-AF7A-28DCB717C6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10" y="475962"/>
            <a:ext cx="3933540" cy="5904000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743134" y="4929073"/>
            <a:ext cx="285199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En</a:t>
            </a:r>
            <a:r>
              <a:rPr lang="en-US" sz="1100" dirty="0"/>
              <a:t> </a:t>
            </a:r>
            <a:r>
              <a:rPr lang="en-US" sz="1100" dirty="0" err="1"/>
              <a:t>partenariat</a:t>
            </a:r>
            <a:r>
              <a:rPr lang="en-US" sz="1100" dirty="0"/>
              <a:t> avec :</a:t>
            </a:r>
            <a:endParaRPr lang="fr-FR" sz="1100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48" y="5170348"/>
            <a:ext cx="2048992" cy="67430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776" y="5074258"/>
            <a:ext cx="1569400" cy="87991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878" y="488687"/>
            <a:ext cx="1881032" cy="8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59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pos="3120">
          <p15:clr>
            <a:srgbClr val="FBAE40"/>
          </p15:clr>
        </p15:guide>
        <p15:guide id="3" pos="2780">
          <p15:clr>
            <a:srgbClr val="FBAE40"/>
          </p15:clr>
        </p15:guide>
        <p15:guide id="4" orient="horz" pos="40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3600" y="671657"/>
            <a:ext cx="8964613" cy="46800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1. TITRE NIVEAU 1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9060180" y="6336793"/>
            <a:ext cx="360000" cy="180000"/>
          </a:xfrm>
          <a:prstGeom prst="rect">
            <a:avLst/>
          </a:prstGeom>
        </p:spPr>
        <p:txBody>
          <a:bodyPr/>
          <a:lstStyle/>
          <a:p>
            <a:fld id="{C96DF52E-1BFA-4540-A617-8F65F6C7A1B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1" hasCustomPrompt="1"/>
          </p:nvPr>
        </p:nvSpPr>
        <p:spPr/>
        <p:txBody>
          <a:bodyPr/>
          <a:lstStyle/>
          <a:p>
            <a:pPr lvl="0"/>
            <a:r>
              <a:rPr lang="fr-FR" dirty="0"/>
              <a:t>Texte courant</a:t>
            </a:r>
          </a:p>
          <a:p>
            <a:pPr lvl="1"/>
            <a:r>
              <a:rPr lang="fr-FR" dirty="0"/>
              <a:t>1.1. Titre niveau 2</a:t>
            </a:r>
          </a:p>
          <a:p>
            <a:pPr lvl="2"/>
            <a:r>
              <a:rPr lang="fr-FR" dirty="0"/>
              <a:t>1.1.1. Troisième niveau 3</a:t>
            </a:r>
          </a:p>
          <a:p>
            <a:pPr lvl="3"/>
            <a:r>
              <a:rPr lang="fr-FR" dirty="0"/>
              <a:t>Puce ronde</a:t>
            </a:r>
          </a:p>
          <a:p>
            <a:pPr lvl="4"/>
            <a:r>
              <a:rPr lang="fr-FR" dirty="0"/>
              <a:t>Puce tiret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035B83F-AAFB-480A-B510-8706CB7C12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6" t="15018" r="9457" b="14899"/>
          <a:stretch/>
        </p:blipFill>
        <p:spPr bwMode="auto">
          <a:xfrm>
            <a:off x="9417051" y="6487987"/>
            <a:ext cx="255224" cy="1538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8283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9060180" y="6336793"/>
            <a:ext cx="360000" cy="180000"/>
          </a:xfrm>
          <a:prstGeom prst="rect">
            <a:avLst/>
          </a:prstGeom>
        </p:spPr>
        <p:txBody>
          <a:bodyPr/>
          <a:lstStyle/>
          <a:p>
            <a:fld id="{C96DF52E-1BFA-4540-A617-8F65F6C7A1B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1" hasCustomPrompt="1"/>
          </p:nvPr>
        </p:nvSpPr>
        <p:spPr>
          <a:xfrm>
            <a:off x="452438" y="1089025"/>
            <a:ext cx="8964612" cy="4968875"/>
          </a:xfrm>
        </p:spPr>
        <p:txBody>
          <a:bodyPr/>
          <a:lstStyle/>
          <a:p>
            <a:pPr lvl="0"/>
            <a:r>
              <a:rPr lang="fr-FR" dirty="0"/>
              <a:t>Texte courant</a:t>
            </a:r>
          </a:p>
          <a:p>
            <a:pPr lvl="1"/>
            <a:r>
              <a:rPr lang="fr-FR" dirty="0"/>
              <a:t>1.1. Titre niveau 2</a:t>
            </a:r>
          </a:p>
          <a:p>
            <a:pPr lvl="2"/>
            <a:r>
              <a:rPr lang="fr-FR" dirty="0"/>
              <a:t>1.1.1. Troisième niveau 3</a:t>
            </a:r>
          </a:p>
          <a:p>
            <a:pPr lvl="3"/>
            <a:r>
              <a:rPr lang="fr-FR" dirty="0"/>
              <a:t>Puce ronde</a:t>
            </a:r>
          </a:p>
          <a:p>
            <a:pPr lvl="4"/>
            <a:r>
              <a:rPr lang="fr-FR" dirty="0"/>
              <a:t>Puce tiret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245807D-E149-4F26-9D05-DC6A6F9052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6" t="15018" r="9457" b="14899"/>
          <a:stretch/>
        </p:blipFill>
        <p:spPr bwMode="auto">
          <a:xfrm>
            <a:off x="9417051" y="6487987"/>
            <a:ext cx="255224" cy="1538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022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432050" y="1091460"/>
            <a:ext cx="6985001" cy="46800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1. TITRE NIVEAU 1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54983A3-7A9F-4134-8DE9-A0DD9D4F58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6" t="15018" r="9457" b="14899"/>
          <a:stretch/>
        </p:blipFill>
        <p:spPr bwMode="auto">
          <a:xfrm>
            <a:off x="9417051" y="6487987"/>
            <a:ext cx="255224" cy="1538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836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9060180" y="6336793"/>
            <a:ext cx="360000" cy="180000"/>
          </a:xfrm>
          <a:prstGeom prst="rect">
            <a:avLst/>
          </a:prstGeom>
        </p:spPr>
        <p:txBody>
          <a:bodyPr/>
          <a:lstStyle/>
          <a:p>
            <a:fld id="{C96DF52E-1BFA-4540-A617-8F65F6C7A1BD}" type="slidenum">
              <a:rPr lang="fr-FR" b="1" smtClean="0"/>
              <a:pPr/>
              <a:t>‹N°›</a:t>
            </a:fld>
            <a:endParaRPr lang="fr-FR" b="1" dirty="0"/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855893" y="5366992"/>
            <a:ext cx="7200000" cy="18000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grpSp>
        <p:nvGrpSpPr>
          <p:cNvPr id="5" name="Groupe 4"/>
          <p:cNvGrpSpPr/>
          <p:nvPr userDrawn="1"/>
        </p:nvGrpSpPr>
        <p:grpSpPr>
          <a:xfrm>
            <a:off x="446190" y="523934"/>
            <a:ext cx="8970860" cy="5546157"/>
            <a:chOff x="25800" y="68146"/>
            <a:chExt cx="11043775" cy="5548150"/>
          </a:xfrm>
        </p:grpSpPr>
        <p:sp>
          <p:nvSpPr>
            <p:cNvPr id="6" name="Rectangle 5"/>
            <p:cNvSpPr/>
            <p:nvPr userDrawn="1"/>
          </p:nvSpPr>
          <p:spPr>
            <a:xfrm>
              <a:off x="34248" y="633438"/>
              <a:ext cx="11035327" cy="4982858"/>
            </a:xfrm>
            <a:prstGeom prst="rect">
              <a:avLst/>
            </a:prstGeom>
            <a:solidFill>
              <a:srgbClr val="F2F2F3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1463"/>
            </a:p>
          </p:txBody>
        </p:sp>
        <p:sp>
          <p:nvSpPr>
            <p:cNvPr id="7" name="Rectangle 21"/>
            <p:cNvSpPr/>
            <p:nvPr userDrawn="1"/>
          </p:nvSpPr>
          <p:spPr>
            <a:xfrm>
              <a:off x="25800" y="68146"/>
              <a:ext cx="2504000" cy="2034731"/>
            </a:xfrm>
            <a:custGeom>
              <a:avLst/>
              <a:gdLst>
                <a:gd name="connsiteX0" fmla="*/ 0 w 2761200"/>
                <a:gd name="connsiteY0" fmla="*/ 0 h 2761200"/>
                <a:gd name="connsiteX1" fmla="*/ 2761200 w 2761200"/>
                <a:gd name="connsiteY1" fmla="*/ 0 h 2761200"/>
                <a:gd name="connsiteX2" fmla="*/ 2761200 w 2761200"/>
                <a:gd name="connsiteY2" fmla="*/ 2761200 h 2761200"/>
                <a:gd name="connsiteX3" fmla="*/ 0 w 2761200"/>
                <a:gd name="connsiteY3" fmla="*/ 2761200 h 2761200"/>
                <a:gd name="connsiteX4" fmla="*/ 0 w 2761200"/>
                <a:gd name="connsiteY4" fmla="*/ 0 h 2761200"/>
                <a:gd name="connsiteX0" fmla="*/ 0 w 2761200"/>
                <a:gd name="connsiteY0" fmla="*/ 0 h 2761200"/>
                <a:gd name="connsiteX1" fmla="*/ 2761200 w 2761200"/>
                <a:gd name="connsiteY1" fmla="*/ 0 h 2761200"/>
                <a:gd name="connsiteX2" fmla="*/ 0 w 2761200"/>
                <a:gd name="connsiteY2" fmla="*/ 2761200 h 2761200"/>
                <a:gd name="connsiteX3" fmla="*/ 0 w 2761200"/>
                <a:gd name="connsiteY3" fmla="*/ 0 h 276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1200" h="2761200">
                  <a:moveTo>
                    <a:pt x="0" y="0"/>
                  </a:moveTo>
                  <a:lnTo>
                    <a:pt x="2761200" y="0"/>
                  </a:lnTo>
                  <a:lnTo>
                    <a:pt x="0" y="2761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1463"/>
            </a:p>
          </p:txBody>
        </p:sp>
      </p:grpSp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2459230" y="3273557"/>
            <a:ext cx="6381558" cy="612000"/>
          </a:xfrm>
        </p:spPr>
        <p:txBody>
          <a:bodyPr>
            <a:noAutofit/>
          </a:bodyPr>
          <a:lstStyle>
            <a:lvl1pPr marL="0" indent="0" algn="r">
              <a:buNone/>
              <a:defRPr sz="3000" cap="all" baseline="0">
                <a:solidFill>
                  <a:schemeClr val="accent1"/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TITRE RUBRIQUE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229782" y="3885557"/>
            <a:ext cx="61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63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46B8970-A263-439F-8FB6-D14A024C97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6" t="15018" r="9457" b="14899"/>
          <a:stretch/>
        </p:blipFill>
        <p:spPr bwMode="auto">
          <a:xfrm>
            <a:off x="9417051" y="6487987"/>
            <a:ext cx="255224" cy="1538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9247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69" userDrawn="1">
          <p15:clr>
            <a:srgbClr val="FBAE40"/>
          </p15:clr>
        </p15:guide>
        <p15:guide id="2" orient="horz" pos="102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70693" y="680455"/>
            <a:ext cx="8964613" cy="46800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1. TITRE NIVEAU 1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9060180" y="6336793"/>
            <a:ext cx="360000" cy="180000"/>
          </a:xfrm>
          <a:prstGeom prst="rect">
            <a:avLst/>
          </a:prstGeom>
        </p:spPr>
        <p:txBody>
          <a:bodyPr/>
          <a:lstStyle/>
          <a:p>
            <a:fld id="{C96DF52E-1BFA-4540-A617-8F65F6C7A1BD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3631255-4FA6-47B3-86D2-B567870A15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6" t="15018" r="9457" b="14899"/>
          <a:stretch/>
        </p:blipFill>
        <p:spPr bwMode="auto">
          <a:xfrm>
            <a:off x="9417051" y="6487987"/>
            <a:ext cx="255224" cy="1538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1165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ête et PdP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9060180" y="6336793"/>
            <a:ext cx="360000" cy="180000"/>
          </a:xfrm>
          <a:prstGeom prst="rect">
            <a:avLst/>
          </a:prstGeom>
        </p:spPr>
        <p:txBody>
          <a:bodyPr/>
          <a:lstStyle/>
          <a:p>
            <a:fld id="{C96DF52E-1BFA-4540-A617-8F65F6C7A1BD}" type="slidenum">
              <a:rPr lang="fr-FR" b="1" smtClean="0"/>
              <a:pPr/>
              <a:t>‹N°›</a:t>
            </a:fld>
            <a:endParaRPr lang="fr-FR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C80222D-0F67-4CF3-BEAC-53148CBA11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6" t="15018" r="9457" b="14899"/>
          <a:stretch/>
        </p:blipFill>
        <p:spPr bwMode="auto">
          <a:xfrm>
            <a:off x="9417051" y="6487987"/>
            <a:ext cx="255224" cy="1538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9951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2437" y="476250"/>
            <a:ext cx="8964613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00137" y="1736726"/>
            <a:ext cx="8316913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Premier niveau : texte courant</a:t>
            </a:r>
          </a:p>
          <a:p>
            <a:pPr lvl="1"/>
            <a:r>
              <a:rPr lang="fr-FR" dirty="0"/>
              <a:t>Deuxième niveau : titre 1</a:t>
            </a:r>
          </a:p>
          <a:p>
            <a:pPr lvl="2"/>
            <a:r>
              <a:rPr lang="fr-FR" dirty="0"/>
              <a:t>Troisième niveau : titre 2</a:t>
            </a:r>
          </a:p>
          <a:p>
            <a:pPr lvl="3"/>
            <a:r>
              <a:rPr lang="fr-FR" dirty="0"/>
              <a:t>Quatrième niveau : PUCE rond</a:t>
            </a:r>
          </a:p>
          <a:p>
            <a:pPr lvl="4"/>
            <a:r>
              <a:rPr lang="fr-FR" dirty="0"/>
              <a:t>Cinquième niveau : PUCE triangle</a:t>
            </a:r>
          </a:p>
        </p:txBody>
      </p:sp>
    </p:spTree>
    <p:extLst>
      <p:ext uri="{BB962C8B-B14F-4D97-AF65-F5344CB8AC3E}">
        <p14:creationId xmlns:p14="http://schemas.microsoft.com/office/powerpoint/2010/main" val="124658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09" r:id="rId4"/>
    <p:sldLayoutId id="2147483702" r:id="rId5"/>
    <p:sldLayoutId id="2147483707" r:id="rId6"/>
    <p:sldLayoutId id="2147483704" r:id="rId7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2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just" defTabSz="7429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150" b="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74295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None/>
        <a:defRPr sz="1500" b="1" kern="1200" cap="all" baseline="0">
          <a:solidFill>
            <a:schemeClr val="accent1"/>
          </a:solidFill>
          <a:latin typeface="+mn-lt"/>
          <a:ea typeface="+mn-ea"/>
          <a:cs typeface="+mn-cs"/>
        </a:defRPr>
      </a:lvl2pPr>
      <a:lvl3pPr marL="0" indent="0" algn="l" defTabSz="7429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150" b="1" kern="1200" cap="all" baseline="0">
          <a:solidFill>
            <a:schemeClr val="tx1"/>
          </a:solidFill>
          <a:latin typeface="+mn-lt"/>
          <a:ea typeface="+mn-ea"/>
          <a:cs typeface="+mn-cs"/>
        </a:defRPr>
      </a:lvl3pPr>
      <a:lvl4pPr marL="146250" indent="-146250" algn="just" defTabSz="74295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150" b="0" kern="1200" cap="none">
          <a:solidFill>
            <a:schemeClr val="tx1"/>
          </a:solidFill>
          <a:latin typeface="+mn-lt"/>
          <a:ea typeface="+mn-ea"/>
          <a:cs typeface="+mn-cs"/>
        </a:defRPr>
      </a:lvl4pPr>
      <a:lvl5pPr marL="292500" indent="-146250" algn="just" defTabSz="74295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10000"/>
        <a:buFont typeface="Arial" panose="020B0604020202020204" pitchFamily="34" charset="0"/>
        <a:buChar char="&gt;"/>
        <a:defRPr sz="1150" b="0" kern="1200" cap="none" baseline="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>
          <p15:clr>
            <a:srgbClr val="F26B43"/>
          </p15:clr>
        </p15:guide>
        <p15:guide id="2" pos="5932">
          <p15:clr>
            <a:srgbClr val="F26B43"/>
          </p15:clr>
        </p15:guide>
        <p15:guide id="3" orient="horz" pos="4020">
          <p15:clr>
            <a:srgbClr val="F26B43"/>
          </p15:clr>
        </p15:guide>
        <p15:guide id="4" pos="285">
          <p15:clr>
            <a:srgbClr val="F26B43"/>
          </p15:clr>
        </p15:guide>
        <p15:guide id="5" pos="693">
          <p15:clr>
            <a:srgbClr val="F26B43"/>
          </p15:clr>
        </p15:guide>
        <p15:guide id="6" orient="horz" pos="1094">
          <p15:clr>
            <a:srgbClr val="F26B43"/>
          </p15:clr>
        </p15:guide>
        <p15:guide id="7" orient="horz" pos="38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depta.com/industrie-laitiere/en/" TargetMode="External"/><Relationship Id="rId3" Type="http://schemas.openxmlformats.org/officeDocument/2006/relationships/image" Target="../media/image27.png"/><Relationship Id="rId7" Type="http://schemas.openxmlformats.org/officeDocument/2006/relationships/hyperlink" Target="https://www.adepta.com/industrie-laitiere/en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92742" y="2491800"/>
            <a:ext cx="413411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="1" cap="all" dirty="0">
                <a:solidFill>
                  <a:srgbClr val="002060"/>
                </a:solidFill>
              </a:rPr>
              <a:t>ФРАНЦУЗСКИЙ МОЛОЧНЫЙ СЕКТОР: СОХРАНЕНИЕ АУТЕНТИЧНОСТИ В УСЛОВИЯХ ГЛОБАЛИЗАЦИИ</a:t>
            </a:r>
            <a:endParaRPr lang="fr-FR" sz="2000" b="1" cap="all" dirty="0">
              <a:solidFill>
                <a:srgbClr val="00206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D0481B7-F31D-472B-B18C-2204CB571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28" y="411366"/>
            <a:ext cx="1066800" cy="7334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A13EC5D-CE61-42AF-937A-B0454A673E0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242" y="4934772"/>
            <a:ext cx="1671421" cy="11620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749C7AF-7F3B-4675-9D83-1BEF12AEB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3918" y="5000858"/>
            <a:ext cx="695325" cy="116205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A1C26DF-E6E5-4C3F-93A2-BFD3882515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6913" y="483896"/>
            <a:ext cx="2219325" cy="92392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5A1C4E81-137B-4C41-A749-B9F325122A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848" y="4934771"/>
            <a:ext cx="2110163" cy="122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51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47D5144-9F34-43E0-B5F0-D50030212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00" y="1223319"/>
            <a:ext cx="5867400" cy="40481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4DE0E8B-7E64-4DCF-BC72-46B467FB1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6663" y="6208357"/>
            <a:ext cx="816935" cy="56697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A734E9C-9375-480C-9A57-FD09E3ECAB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230" y="5634681"/>
            <a:ext cx="1800225" cy="104775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6FAB1F6-9E73-48EA-A882-C22D347171F4}"/>
              </a:ext>
            </a:extLst>
          </p:cNvPr>
          <p:cNvSpPr txBox="1"/>
          <p:nvPr/>
        </p:nvSpPr>
        <p:spPr>
          <a:xfrm>
            <a:off x="2185416" y="1847088"/>
            <a:ext cx="5701284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dirty="0">
                <a:solidFill>
                  <a:srgbClr val="004DA0"/>
                </a:solidFill>
                <a:latin typeface="Book Antiqua" panose="02040602050305030304" pitchFamily="18" charset="0"/>
              </a:rPr>
              <a:t>Спасибо за внимание!</a:t>
            </a:r>
            <a:endParaRPr lang="fr-FR" sz="3600" dirty="0">
              <a:solidFill>
                <a:srgbClr val="004DA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148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8800120" y="6304327"/>
            <a:ext cx="765591" cy="399567"/>
          </a:xfrm>
        </p:spPr>
        <p:txBody>
          <a:bodyPr/>
          <a:lstStyle/>
          <a:p>
            <a:fld id="{C96DF52E-1BFA-4540-A617-8F65F6C7A1B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>
          <a:xfrm>
            <a:off x="743267" y="1268726"/>
            <a:ext cx="8555279" cy="1719173"/>
          </a:xfrm>
        </p:spPr>
        <p:txBody>
          <a:bodyPr/>
          <a:lstStyle/>
          <a:p>
            <a:pPr>
              <a:defRPr/>
            </a:pPr>
            <a:endParaRPr lang="fr-FR" sz="1600" b="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CB68162-B140-4B2A-B5C0-130D52117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9" y="553674"/>
            <a:ext cx="9767048" cy="560384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AF69B8D-13F2-47E7-838C-3CFB95560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471" y="6157519"/>
            <a:ext cx="818300" cy="56579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D6AD8C6-9D79-4B31-B4C9-3CC525774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114" y="4963617"/>
            <a:ext cx="5741151" cy="92392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433C8D4-CC88-46D5-A9FA-943756B51C07}"/>
              </a:ext>
            </a:extLst>
          </p:cNvPr>
          <p:cNvSpPr txBox="1"/>
          <p:nvPr/>
        </p:nvSpPr>
        <p:spPr>
          <a:xfrm>
            <a:off x="464765" y="4816809"/>
            <a:ext cx="899797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ru-RU" sz="3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«Во Франции всегда текли молочные реки»</a:t>
            </a:r>
            <a:endParaRPr lang="fr-FR" sz="36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381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8768752" y="6307243"/>
            <a:ext cx="360000" cy="180000"/>
          </a:xfrm>
        </p:spPr>
        <p:txBody>
          <a:bodyPr/>
          <a:lstStyle/>
          <a:p>
            <a:fld id="{C96DF52E-1BFA-4540-A617-8F65F6C7A1BD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>
          <a:xfrm>
            <a:off x="206716" y="3602665"/>
            <a:ext cx="9492568" cy="316806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FR" sz="1400" dirty="0"/>
          </a:p>
          <a:p>
            <a:pPr marL="285750" indent="-285750" eaLnBrk="1" hangingPunct="1">
              <a:spcBef>
                <a:spcPts val="700"/>
              </a:spcBef>
              <a:buFont typeface="Wingdings" panose="05000000000000000000" pitchFamily="2" charset="2"/>
              <a:buChar char="ü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  <a:defRPr/>
            </a:pPr>
            <a:r>
              <a:rPr lang="ru-RU" sz="1400" dirty="0"/>
              <a:t>66 коров на одно хозяйство в среднем, 90% из них имеют доступ к пастбищам (7000 литров/год)</a:t>
            </a:r>
            <a:endParaRPr lang="fr-FR" sz="1400" dirty="0"/>
          </a:p>
          <a:p>
            <a:pPr marL="285750" indent="-285750">
              <a:spcBef>
                <a:spcPts val="700"/>
              </a:spcBef>
              <a:buFont typeface="Wingdings" panose="05000000000000000000" pitchFamily="2" charset="2"/>
              <a:buChar char="ü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  <a:defRPr/>
            </a:pPr>
            <a:r>
              <a:rPr lang="ru-RU" sz="1400" dirty="0"/>
              <a:t>3,5 миллионов молочных коров получают питание без ГМО на 50 000 молочных фермах (1,2 млн. овец и 850000 коз)</a:t>
            </a:r>
            <a:endParaRPr lang="fr-FR" sz="1400" dirty="0"/>
          </a:p>
          <a:p>
            <a:pPr marL="285750" indent="-285750">
              <a:spcBef>
                <a:spcPts val="700"/>
              </a:spcBef>
              <a:buFont typeface="Wingdings" panose="05000000000000000000" pitchFamily="2" charset="2"/>
              <a:buChar char="ü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  <a:defRPr/>
            </a:pPr>
            <a:r>
              <a:rPr lang="ru-RU" sz="1400" dirty="0"/>
              <a:t>25 млрд. литров молока в год – дойка каждые 48 часов</a:t>
            </a:r>
            <a:endParaRPr lang="fr-FR" sz="1400" dirty="0"/>
          </a:p>
          <a:p>
            <a:pPr marL="285750" indent="-285750">
              <a:spcBef>
                <a:spcPts val="700"/>
              </a:spcBef>
              <a:buFont typeface="Wingdings" panose="05000000000000000000" pitchFamily="2" charset="2"/>
              <a:buChar char="ü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  <a:defRPr/>
            </a:pPr>
            <a:r>
              <a:rPr lang="ru-RU" sz="1400" dirty="0"/>
              <a:t>720 молокоперерабатывающих предприятий – 120 миллионов анализов в год – 0 следов антибиотиков</a:t>
            </a:r>
            <a:endParaRPr lang="fr-FR" sz="1400" dirty="0"/>
          </a:p>
          <a:p>
            <a:pPr marL="285750" indent="-285750">
              <a:spcBef>
                <a:spcPts val="700"/>
              </a:spcBef>
              <a:buFont typeface="Wingdings" panose="05000000000000000000" pitchFamily="2" charset="2"/>
              <a:buChar char="ü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  <a:defRPr/>
            </a:pPr>
            <a:r>
              <a:rPr lang="ru-RU" sz="1400" dirty="0"/>
              <a:t>Франция: 2-й производитель молока в ЕС, 7-й производитель в мире</a:t>
            </a:r>
            <a:endParaRPr lang="fr-FR" sz="1400" dirty="0"/>
          </a:p>
          <a:p>
            <a:pPr marL="285750" indent="-285750">
              <a:spcBef>
                <a:spcPts val="700"/>
              </a:spcBef>
              <a:buFont typeface="Wingdings" panose="05000000000000000000" pitchFamily="2" charset="2"/>
              <a:buChar char="ü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  <a:defRPr/>
            </a:pPr>
            <a:r>
              <a:rPr lang="ru-RU" sz="1400" dirty="0"/>
              <a:t>Торговый оборот = 30 млрд. </a:t>
            </a:r>
            <a:r>
              <a:rPr lang="fr-FR" sz="1400" dirty="0"/>
              <a:t>€</a:t>
            </a:r>
            <a:r>
              <a:rPr lang="ru-RU" sz="1400" dirty="0"/>
              <a:t> (16% общего агропромышленного оборота), из которых 8 млрд. приходится на экспорт</a:t>
            </a:r>
            <a:endParaRPr lang="fr-FR" sz="1400" dirty="0"/>
          </a:p>
          <a:p>
            <a:pPr marL="285750" indent="-285750">
              <a:spcBef>
                <a:spcPts val="700"/>
              </a:spcBef>
              <a:buFont typeface="Wingdings" panose="05000000000000000000" pitchFamily="2" charset="2"/>
              <a:buChar char="ü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  <a:defRPr/>
            </a:pPr>
            <a:r>
              <a:rPr lang="ru-RU" sz="1400" dirty="0"/>
              <a:t>Высокоорганизованный сектор: кооперативы и межпрофессиональный центр </a:t>
            </a:r>
            <a:r>
              <a:rPr lang="fr-FR" sz="1400" dirty="0"/>
              <a:t>CNIEL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8CA049C-43D5-4295-AF81-57E737098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065" y="6203754"/>
            <a:ext cx="816935" cy="56697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FFED089-D2CF-4B52-80BB-98B514BC3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367" y="699017"/>
            <a:ext cx="3570040" cy="320740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2919" y="325818"/>
            <a:ext cx="8964613" cy="655693"/>
          </a:xfrm>
        </p:spPr>
        <p:txBody>
          <a:bodyPr/>
          <a:lstStyle/>
          <a:p>
            <a:r>
              <a:rPr lang="ru-RU" dirty="0"/>
              <a:t>МОЛОЧНЫЙ СЕКТОР ФРАНЦИИ: аутентичная и качественная продукция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05E7D8C-C9F8-45CF-B642-614021EFB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1633" y="1671258"/>
            <a:ext cx="2562734" cy="199727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577EB4C-4137-4AA9-9BF8-356F58180E30}"/>
              </a:ext>
            </a:extLst>
          </p:cNvPr>
          <p:cNvSpPr txBox="1"/>
          <p:nvPr/>
        </p:nvSpPr>
        <p:spPr>
          <a:xfrm>
            <a:off x="360702" y="3491558"/>
            <a:ext cx="1306173" cy="36163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>
                <a:solidFill>
                  <a:srgbClr val="009BD9"/>
                </a:solidFill>
              </a:rPr>
              <a:t>481 миллион </a:t>
            </a:r>
            <a:r>
              <a:rPr lang="ru-RU" sz="1150" dirty="0">
                <a:solidFill>
                  <a:srgbClr val="009BD9"/>
                </a:solidFill>
              </a:rPr>
              <a:t>литров молока коз </a:t>
            </a:r>
            <a:endParaRPr lang="fr-FR" sz="1150" dirty="0">
              <a:solidFill>
                <a:srgbClr val="009BD9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F69C558-989B-4060-B18D-AFA062013AE8}"/>
              </a:ext>
            </a:extLst>
          </p:cNvPr>
          <p:cNvSpPr txBox="1"/>
          <p:nvPr/>
        </p:nvSpPr>
        <p:spPr>
          <a:xfrm>
            <a:off x="1689374" y="3491558"/>
            <a:ext cx="1401785" cy="36163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>
                <a:solidFill>
                  <a:srgbClr val="009BD9"/>
                </a:solidFill>
              </a:rPr>
              <a:t>290 миллионов </a:t>
            </a:r>
            <a:r>
              <a:rPr lang="ru-RU" sz="1150" dirty="0">
                <a:solidFill>
                  <a:srgbClr val="009BD9"/>
                </a:solidFill>
              </a:rPr>
              <a:t>литров молока овец </a:t>
            </a:r>
            <a:endParaRPr lang="fr-FR" sz="1150" dirty="0">
              <a:solidFill>
                <a:srgbClr val="009BD9"/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4A0E8618-06E7-4750-94FB-7D7B0F272C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19" y="1056446"/>
            <a:ext cx="2785111" cy="276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67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8768752" y="6307243"/>
            <a:ext cx="360000" cy="463488"/>
          </a:xfrm>
        </p:spPr>
        <p:txBody>
          <a:bodyPr/>
          <a:lstStyle/>
          <a:p>
            <a:fld id="{C96DF52E-1BFA-4540-A617-8F65F6C7A1BD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8CA049C-43D5-4295-AF81-57E737098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065" y="6203754"/>
            <a:ext cx="816935" cy="56697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2919" y="325818"/>
            <a:ext cx="8964613" cy="655693"/>
          </a:xfrm>
        </p:spPr>
        <p:txBody>
          <a:bodyPr/>
          <a:lstStyle/>
          <a:p>
            <a:r>
              <a:rPr lang="ru-RU" dirty="0"/>
              <a:t>МОЛОЧНЫЙ СЕКТОР ФРАНЦИИ: ТЕХНОЛОГИЧЕСКАЯ ЗРЕЛОСТЬ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1B9DAB4-B3A9-49F4-BFD8-D84A83AA5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230" y="2149246"/>
            <a:ext cx="6112554" cy="266850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8DFBD32-7346-408B-B138-B8D26F15CBBF}"/>
              </a:ext>
            </a:extLst>
          </p:cNvPr>
          <p:cNvSpPr txBox="1"/>
          <p:nvPr/>
        </p:nvSpPr>
        <p:spPr>
          <a:xfrm>
            <a:off x="7817287" y="2758322"/>
            <a:ext cx="2021657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51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защищенных наименований продукции</a:t>
            </a: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A4B2A7B-DD17-4420-A355-632CD9F501DF}"/>
              </a:ext>
            </a:extLst>
          </p:cNvPr>
          <p:cNvSpPr txBox="1"/>
          <p:nvPr/>
        </p:nvSpPr>
        <p:spPr>
          <a:xfrm>
            <a:off x="203045" y="5562584"/>
            <a:ext cx="872586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/>
              <a:t>Разнообразие французских сыров отражает </a:t>
            </a:r>
            <a:r>
              <a:rPr lang="ru-RU" b="1" dirty="0"/>
              <a:t>разнообразие местных подходов и традиций</a:t>
            </a:r>
            <a:r>
              <a:rPr lang="ru-RU" dirty="0"/>
              <a:t>.</a:t>
            </a:r>
            <a:endParaRPr lang="fr-FR" dirty="0"/>
          </a:p>
          <a:p>
            <a:r>
              <a:rPr lang="ru-RU" dirty="0"/>
              <a:t>Будучи неотъемлемой частью местной гастрономической традиции, французское сливочное масло, сливки и сыр адаптируются под все кухни мира.</a:t>
            </a:r>
            <a:endParaRPr lang="fr-FR" sz="1600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5490E19-C2A1-414B-9D47-307212613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090402"/>
            <a:ext cx="4630723" cy="444616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66A343E-7A7E-4C39-9A7D-C77C13AC7901}"/>
              </a:ext>
            </a:extLst>
          </p:cNvPr>
          <p:cNvSpPr txBox="1"/>
          <p:nvPr/>
        </p:nvSpPr>
        <p:spPr>
          <a:xfrm>
            <a:off x="7826394" y="4321228"/>
            <a:ext cx="2021657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10 охраняемых географических указателей</a:t>
            </a:r>
            <a:endParaRPr lang="fr-FR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109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0693" y="370758"/>
            <a:ext cx="8964613" cy="468312"/>
          </a:xfrm>
        </p:spPr>
        <p:txBody>
          <a:bodyPr/>
          <a:lstStyle/>
          <a:p>
            <a:r>
              <a:rPr lang="ru-RU" dirty="0"/>
              <a:t>МОЛОЧНЫЙ СЕКТОР ФРАНЦИИ</a:t>
            </a:r>
            <a:r>
              <a:rPr lang="fr-FR" dirty="0"/>
              <a:t>: </a:t>
            </a:r>
            <a:r>
              <a:rPr lang="ru-RU" dirty="0"/>
              <a:t>СОВРЕМЕННОСТЬ</a:t>
            </a:r>
            <a:br>
              <a:rPr lang="fr-FR" dirty="0"/>
            </a:br>
            <a:r>
              <a:rPr lang="ru-RU" b="1" dirty="0"/>
              <a:t>ЦЕЛИ ДО </a:t>
            </a:r>
            <a:r>
              <a:rPr lang="fr-FR" b="1" dirty="0"/>
              <a:t>2025</a:t>
            </a:r>
            <a:r>
              <a:rPr lang="ru-RU" b="1" dirty="0"/>
              <a:t> ГОДА</a:t>
            </a:r>
            <a:endParaRPr lang="fr-FR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9060180" y="6336793"/>
            <a:ext cx="360000" cy="180000"/>
          </a:xfrm>
        </p:spPr>
        <p:txBody>
          <a:bodyPr/>
          <a:lstStyle/>
          <a:p>
            <a:fld id="{C96DF52E-1BFA-4540-A617-8F65F6C7A1BD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8CA049C-43D5-4295-AF81-57E737098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065" y="6203754"/>
            <a:ext cx="816935" cy="56697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A91F69D-60D4-4858-BE86-931ED18E8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68" y="1301739"/>
            <a:ext cx="9763512" cy="166106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F26444B5-08B4-4CFF-B228-DBC99092B578}"/>
              </a:ext>
            </a:extLst>
          </p:cNvPr>
          <p:cNvSpPr txBox="1"/>
          <p:nvPr/>
        </p:nvSpPr>
        <p:spPr>
          <a:xfrm>
            <a:off x="376759" y="3040144"/>
            <a:ext cx="1901943" cy="3016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/>
              <a:t>Окружающая среда и благополучие животных</a:t>
            </a:r>
            <a:r>
              <a:rPr lang="fr-FR" sz="1400" b="1" dirty="0"/>
              <a:t>: </a:t>
            </a:r>
          </a:p>
          <a:p>
            <a:endParaRPr lang="fr-FR" sz="1400" b="1" dirty="0"/>
          </a:p>
          <a:p>
            <a:r>
              <a:rPr lang="fr-FR" sz="1400" dirty="0"/>
              <a:t>• </a:t>
            </a:r>
            <a:r>
              <a:rPr lang="ru-RU" sz="1400" dirty="0"/>
              <a:t>Защита окружающей среды: сокращение углеродного следа на 17% на литр молока</a:t>
            </a:r>
            <a:endParaRPr lang="fr-FR" sz="1400" dirty="0"/>
          </a:p>
          <a:p>
            <a:endParaRPr lang="fr-FR" sz="1400" dirty="0"/>
          </a:p>
          <a:p>
            <a:r>
              <a:rPr lang="fr-FR" sz="1400" dirty="0"/>
              <a:t>• </a:t>
            </a:r>
            <a:r>
              <a:rPr lang="ru-RU" sz="1400" dirty="0"/>
              <a:t>Гарантия благополучия животных в рамках соблюдения должных практик разведения</a:t>
            </a:r>
            <a:endParaRPr lang="fr-FR" sz="12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D8D53D8-A100-4EE6-AC77-4613D4FACBFA}"/>
              </a:ext>
            </a:extLst>
          </p:cNvPr>
          <p:cNvSpPr txBox="1"/>
          <p:nvPr/>
        </p:nvSpPr>
        <p:spPr>
          <a:xfrm>
            <a:off x="2816368" y="3008926"/>
            <a:ext cx="1901943" cy="3177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/>
              <a:t>Санитарное качество</a:t>
            </a:r>
            <a:r>
              <a:rPr lang="fr-FR" sz="1400" b="1" dirty="0"/>
              <a:t>: </a:t>
            </a:r>
          </a:p>
          <a:p>
            <a:endParaRPr lang="fr-FR" sz="1400" dirty="0"/>
          </a:p>
          <a:p>
            <a:r>
              <a:rPr lang="fr-FR" sz="1400" dirty="0"/>
              <a:t>• </a:t>
            </a:r>
            <a:r>
              <a:rPr lang="ru-RU" sz="1400" dirty="0"/>
              <a:t>Гарантия отсутствия следов антибиотиков в молоке: проверка 100% молока к 2025 году</a:t>
            </a:r>
            <a:endParaRPr lang="fr-FR" sz="1400" dirty="0"/>
          </a:p>
          <a:p>
            <a:endParaRPr lang="fr-FR" sz="1050" dirty="0"/>
          </a:p>
          <a:p>
            <a:r>
              <a:rPr lang="fr-FR" sz="1400" dirty="0"/>
              <a:t>• </a:t>
            </a:r>
            <a:r>
              <a:rPr lang="ru-RU" sz="1400" dirty="0"/>
              <a:t>Укрепление санитарной безопасности через усиление контроля на каждом этапе производства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CB3879A-BBE2-4C90-9AEA-CA5081C470BD}"/>
              </a:ext>
            </a:extLst>
          </p:cNvPr>
          <p:cNvSpPr txBox="1"/>
          <p:nvPr/>
        </p:nvSpPr>
        <p:spPr>
          <a:xfrm>
            <a:off x="5310963" y="3077563"/>
            <a:ext cx="1901943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/>
              <a:t>Экспорт</a:t>
            </a:r>
            <a:r>
              <a:rPr lang="fr-FR" sz="1400" b="1" dirty="0"/>
              <a:t>: </a:t>
            </a:r>
          </a:p>
          <a:p>
            <a:endParaRPr lang="fr-FR" sz="1400" dirty="0"/>
          </a:p>
          <a:p>
            <a:r>
              <a:rPr lang="fr-FR" sz="1400" dirty="0"/>
              <a:t>• </a:t>
            </a:r>
            <a:r>
              <a:rPr lang="ru-RU" sz="1400" dirty="0"/>
              <a:t>В странах с переходной экономикой: поддержка рынка в пользу продукции с высокой добавленной стоимостью для дополнения местного предложения, а не конкуренции с ним</a:t>
            </a:r>
            <a:endParaRPr lang="fr-FR" sz="14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5C222B8-8FDC-4A69-B2D3-F198C6976B07}"/>
              </a:ext>
            </a:extLst>
          </p:cNvPr>
          <p:cNvSpPr txBox="1"/>
          <p:nvPr/>
        </p:nvSpPr>
        <p:spPr>
          <a:xfrm>
            <a:off x="7725405" y="3040144"/>
            <a:ext cx="1901943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/>
              <a:t>Социальный аспект</a:t>
            </a:r>
            <a:r>
              <a:rPr lang="fr-FR" sz="1400" b="1" dirty="0"/>
              <a:t>: </a:t>
            </a:r>
          </a:p>
          <a:p>
            <a:endParaRPr lang="fr-FR" sz="1400" dirty="0"/>
          </a:p>
          <a:p>
            <a:r>
              <a:rPr lang="fr-FR" sz="1400" dirty="0"/>
              <a:t>• </a:t>
            </a:r>
            <a:r>
              <a:rPr lang="ru-RU" sz="1400" dirty="0"/>
              <a:t>Более высокое вознаграждение для заводчиков молочного скота </a:t>
            </a:r>
            <a:endParaRPr lang="fr-FR" sz="1400" dirty="0"/>
          </a:p>
          <a:p>
            <a:endParaRPr lang="fr-FR" sz="1400" dirty="0"/>
          </a:p>
          <a:p>
            <a:r>
              <a:rPr lang="fr-FR" sz="1400" dirty="0"/>
              <a:t>• </a:t>
            </a:r>
            <a:r>
              <a:rPr lang="ru-RU" sz="1400" dirty="0"/>
              <a:t>Улучшение условий работы для всех участников отрасли и привлечение новых талантов</a:t>
            </a:r>
            <a:endParaRPr lang="fr-FR" sz="1200" dirty="0"/>
          </a:p>
        </p:txBody>
      </p:sp>
      <p:sp>
        <p:nvSpPr>
          <p:cNvPr id="19" name="Espace réservé du numéro de diapositive 2">
            <a:extLst>
              <a:ext uri="{FF2B5EF4-FFF2-40B4-BE49-F238E27FC236}">
                <a16:creationId xmlns:a16="http://schemas.microsoft.com/office/drawing/2014/main" id="{5FB6C115-8827-431A-825F-799A0640F020}"/>
              </a:ext>
            </a:extLst>
          </p:cNvPr>
          <p:cNvSpPr txBox="1">
            <a:spLocks/>
          </p:cNvSpPr>
          <p:nvPr/>
        </p:nvSpPr>
        <p:spPr>
          <a:xfrm>
            <a:off x="8768752" y="6307243"/>
            <a:ext cx="360000" cy="46348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DF52E-1BFA-4540-A617-8F65F6C7A1BD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7584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0805" y="462924"/>
            <a:ext cx="8964613" cy="1219572"/>
          </a:xfrm>
        </p:spPr>
        <p:txBody>
          <a:bodyPr/>
          <a:lstStyle/>
          <a:p>
            <a:r>
              <a:rPr lang="ru-RU" dirty="0"/>
              <a:t>МОЛОЧНЫЙ СЕКТОР ФРАНЦИИ</a:t>
            </a:r>
            <a:r>
              <a:rPr lang="fr-FR" dirty="0"/>
              <a:t>:</a:t>
            </a:r>
            <a:r>
              <a:rPr lang="ru-RU" dirty="0"/>
              <a:t> РАЗНООБРАЗИЕ ЭКСПОРТНОЙ ПРОДУКЦИИ</a:t>
            </a:r>
            <a:r>
              <a:rPr lang="fr-FR" dirty="0"/>
              <a:t> </a:t>
            </a:r>
            <a:br>
              <a:rPr lang="ru-RU" dirty="0"/>
            </a:br>
            <a:br>
              <a:rPr lang="ru-RU" dirty="0"/>
            </a:br>
            <a:r>
              <a:rPr lang="ru-RU" sz="1600" b="1" dirty="0"/>
              <a:t>ЭКСПОРТ </a:t>
            </a:r>
            <a:r>
              <a:rPr lang="fr-FR" sz="1600" b="1" dirty="0"/>
              <a:t>(</a:t>
            </a:r>
            <a:r>
              <a:rPr lang="ru-RU" sz="1600" b="1" dirty="0"/>
              <a:t>ЗА ПРЕДЕЛАМИ ЕС</a:t>
            </a:r>
            <a:r>
              <a:rPr lang="fr-FR" sz="1600" b="1" dirty="0"/>
              <a:t>) </a:t>
            </a:r>
            <a:br>
              <a:rPr lang="fr-FR" sz="1600" b="1" dirty="0"/>
            </a:br>
            <a:r>
              <a:rPr lang="ru-RU" sz="1600" b="1" dirty="0"/>
              <a:t>В ТОННАХ</a:t>
            </a:r>
            <a:r>
              <a:rPr lang="fr-FR" sz="1600" b="1" dirty="0"/>
              <a:t>					         </a:t>
            </a:r>
            <a:r>
              <a:rPr lang="ru-RU" sz="1600" b="1" dirty="0"/>
              <a:t>В</a:t>
            </a:r>
            <a:r>
              <a:rPr lang="fr-FR" sz="1600" b="1" dirty="0"/>
              <a:t> </a:t>
            </a:r>
            <a:r>
              <a:rPr lang="ru-RU" sz="1600" b="1" dirty="0"/>
              <a:t>млн. </a:t>
            </a:r>
            <a:r>
              <a:rPr lang="fr-FR" sz="1600" b="1" dirty="0"/>
              <a:t>€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9060180" y="6336793"/>
            <a:ext cx="360000" cy="180000"/>
          </a:xfrm>
        </p:spPr>
        <p:txBody>
          <a:bodyPr/>
          <a:lstStyle/>
          <a:p>
            <a:fld id="{C96DF52E-1BFA-4540-A617-8F65F6C7A1BD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8CA049C-43D5-4295-AF81-57E737098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065" y="6203754"/>
            <a:ext cx="816935" cy="566977"/>
          </a:xfrm>
          <a:prstGeom prst="rect">
            <a:avLst/>
          </a:prstGeom>
        </p:spPr>
      </p:pic>
      <p:sp>
        <p:nvSpPr>
          <p:cNvPr id="19" name="Espace réservé du numéro de diapositive 2">
            <a:extLst>
              <a:ext uri="{FF2B5EF4-FFF2-40B4-BE49-F238E27FC236}">
                <a16:creationId xmlns:a16="http://schemas.microsoft.com/office/drawing/2014/main" id="{3479F58E-045E-4042-B8F6-7F4E3579CDA8}"/>
              </a:ext>
            </a:extLst>
          </p:cNvPr>
          <p:cNvSpPr txBox="1">
            <a:spLocks/>
          </p:cNvSpPr>
          <p:nvPr/>
        </p:nvSpPr>
        <p:spPr>
          <a:xfrm>
            <a:off x="8768752" y="6307243"/>
            <a:ext cx="360000" cy="46348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DF52E-1BFA-4540-A617-8F65F6C7A1BD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27B9D9E-9477-4C05-B0B1-B19B672995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"/>
          <a:stretch/>
        </p:blipFill>
        <p:spPr>
          <a:xfrm>
            <a:off x="4406537" y="2114263"/>
            <a:ext cx="5394954" cy="318895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99204B4-0D97-4763-B080-DC0E75AF6F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24" y="2114263"/>
            <a:ext cx="3913551" cy="315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41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CB151AE-0746-41BE-A04D-0B1004B5B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91" y="4207398"/>
            <a:ext cx="7589184" cy="224609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5922" y="125134"/>
            <a:ext cx="3802203" cy="964196"/>
          </a:xfrm>
        </p:spPr>
        <p:txBody>
          <a:bodyPr/>
          <a:lstStyle/>
          <a:p>
            <a:r>
              <a:rPr lang="ru-RU" dirty="0"/>
              <a:t>МОЛОЧНЫЙ СЕКТОР ФРАНЦИИ</a:t>
            </a:r>
            <a:r>
              <a:rPr lang="fr-FR" dirty="0"/>
              <a:t>:</a:t>
            </a:r>
            <a:r>
              <a:rPr lang="ru-RU" dirty="0"/>
              <a:t> КРУПНЫЕ И РАЗНООБРАЗНЫЕ ОПЕРАТОРЫ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9060180" y="6336793"/>
            <a:ext cx="360000" cy="180000"/>
          </a:xfrm>
        </p:spPr>
        <p:txBody>
          <a:bodyPr/>
          <a:lstStyle/>
          <a:p>
            <a:fld id="{C96DF52E-1BFA-4540-A617-8F65F6C7A1BD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8CA049C-43D5-4295-AF81-57E737098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9065" y="6203754"/>
            <a:ext cx="816935" cy="56697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70E31E3-0949-4B0D-9B07-95E5485F4028}"/>
              </a:ext>
            </a:extLst>
          </p:cNvPr>
          <p:cNvSpPr txBox="1"/>
          <p:nvPr/>
        </p:nvSpPr>
        <p:spPr>
          <a:xfrm>
            <a:off x="1163617" y="1576534"/>
            <a:ext cx="21334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200" b="1" dirty="0"/>
              <a:t>5 </a:t>
            </a:r>
            <a:r>
              <a:rPr lang="ru-RU" sz="1200" b="1" dirty="0"/>
              <a:t>групп мирового масштаба</a:t>
            </a:r>
            <a:endParaRPr lang="fr-FR" sz="1200" b="1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64CE033-FA53-4E27-A020-0876D640E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795" y="1761200"/>
            <a:ext cx="3067050" cy="109537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08231DA-E68A-4210-85E5-19FFD27835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691" y="2625568"/>
            <a:ext cx="3668226" cy="78664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C10346A5-FA4F-45B6-BB16-EB01E7528B3C}"/>
              </a:ext>
            </a:extLst>
          </p:cNvPr>
          <p:cNvSpPr txBox="1"/>
          <p:nvPr/>
        </p:nvSpPr>
        <p:spPr>
          <a:xfrm>
            <a:off x="472407" y="3953766"/>
            <a:ext cx="223920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200" b="1" dirty="0"/>
              <a:t>Ряд конкурентов </a:t>
            </a:r>
            <a:r>
              <a:rPr lang="fr-FR" sz="1200" b="1" dirty="0"/>
              <a:t>&gt; 100 </a:t>
            </a:r>
            <a:r>
              <a:rPr lang="ru-RU" sz="1200" b="1" dirty="0"/>
              <a:t>млн. </a:t>
            </a:r>
            <a:r>
              <a:rPr lang="fr-FR" sz="1200" b="1" dirty="0"/>
              <a:t>€</a:t>
            </a:r>
          </a:p>
        </p:txBody>
      </p:sp>
      <p:sp>
        <p:nvSpPr>
          <p:cNvPr id="19" name="Espace réservé du numéro de diapositive 2">
            <a:extLst>
              <a:ext uri="{FF2B5EF4-FFF2-40B4-BE49-F238E27FC236}">
                <a16:creationId xmlns:a16="http://schemas.microsoft.com/office/drawing/2014/main" id="{14B30D44-1A3C-45F3-9CF3-859B4E766A41}"/>
              </a:ext>
            </a:extLst>
          </p:cNvPr>
          <p:cNvSpPr txBox="1">
            <a:spLocks/>
          </p:cNvSpPr>
          <p:nvPr/>
        </p:nvSpPr>
        <p:spPr>
          <a:xfrm>
            <a:off x="8768752" y="6307243"/>
            <a:ext cx="360000" cy="46348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DF52E-1BFA-4540-A617-8F65F6C7A1BD}" type="slidenum">
              <a:rPr lang="fr-FR" smtClean="0"/>
              <a:pPr/>
              <a:t>7</a:t>
            </a:fld>
            <a:endParaRPr lang="fr-FR" dirty="0"/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90150B8F-9955-47E4-878C-F1B33BC6D7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740626"/>
              </p:ext>
            </p:extLst>
          </p:nvPr>
        </p:nvGraphicFramePr>
        <p:xfrm>
          <a:off x="4397709" y="566052"/>
          <a:ext cx="5408144" cy="3563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2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20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2632">
                <a:tc>
                  <a:txBody>
                    <a:bodyPr/>
                    <a:lstStyle/>
                    <a:p>
                      <a:r>
                        <a:rPr lang="fr-FR" sz="7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/>
                        <a:t>Название</a:t>
                      </a:r>
                      <a:r>
                        <a:rPr lang="ru-RU" sz="700" baseline="0" dirty="0"/>
                        <a:t> компании</a:t>
                      </a:r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/>
                        <a:t>Страна происхождения</a:t>
                      </a:r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/>
                        <a:t>Товарооборот </a:t>
                      </a:r>
                      <a:r>
                        <a:rPr lang="fr-FR" sz="700" dirty="0"/>
                        <a:t>(USD </a:t>
                      </a:r>
                      <a:r>
                        <a:rPr lang="ru-RU" sz="700" dirty="0"/>
                        <a:t>млрд</a:t>
                      </a:r>
                      <a:r>
                        <a:rPr lang="fr-FR" sz="700" dirty="0"/>
                        <a:t>)</a:t>
                      </a:r>
                      <a:r>
                        <a:rPr lang="ru-RU" sz="700" baseline="0" dirty="0"/>
                        <a:t> </a:t>
                      </a:r>
                      <a:endParaRPr lang="fr-FR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896">
                <a:tc>
                  <a:txBody>
                    <a:bodyPr/>
                    <a:lstStyle/>
                    <a:p>
                      <a:r>
                        <a:rPr lang="fr-FR" sz="7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 dirty="0"/>
                        <a:t>Nestlé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/>
                        <a:t>Швейцария </a:t>
                      </a:r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 dirty="0"/>
                        <a:t>22,1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896">
                <a:tc>
                  <a:txBody>
                    <a:bodyPr/>
                    <a:lstStyle/>
                    <a:p>
                      <a:r>
                        <a:rPr lang="fr-FR" sz="7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 dirty="0"/>
                        <a:t>Lactalis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/>
                        <a:t>Франция</a:t>
                      </a:r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 dirty="0"/>
                        <a:t>21,0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025">
                <a:tc>
                  <a:txBody>
                    <a:bodyPr/>
                    <a:lstStyle/>
                    <a:p>
                      <a:r>
                        <a:rPr lang="fr-FR" sz="7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 dirty="0" err="1"/>
                        <a:t>Dairy</a:t>
                      </a:r>
                      <a:r>
                        <a:rPr lang="fr-FR" sz="700" dirty="0"/>
                        <a:t> </a:t>
                      </a:r>
                      <a:r>
                        <a:rPr lang="fr-FR" sz="700" dirty="0" err="1"/>
                        <a:t>Farmers</a:t>
                      </a:r>
                      <a:r>
                        <a:rPr lang="fr-FR" sz="700" dirty="0"/>
                        <a:t> of </a:t>
                      </a:r>
                      <a:r>
                        <a:rPr lang="fr-FR" sz="700" dirty="0" err="1"/>
                        <a:t>America</a:t>
                      </a:r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/>
                        <a:t>США</a:t>
                      </a:r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 dirty="0"/>
                        <a:t>20,1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896">
                <a:tc>
                  <a:txBody>
                    <a:bodyPr/>
                    <a:lstStyle/>
                    <a:p>
                      <a:r>
                        <a:rPr lang="fr-FR" sz="7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 dirty="0"/>
                        <a:t>Danone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/>
                        <a:t>Франция</a:t>
                      </a:r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 dirty="0"/>
                        <a:t>18,2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896">
                <a:tc>
                  <a:txBody>
                    <a:bodyPr/>
                    <a:lstStyle/>
                    <a:p>
                      <a:r>
                        <a:rPr lang="fr-FR" sz="7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 dirty="0" err="1"/>
                        <a:t>Yili</a:t>
                      </a:r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/>
                        <a:t>Китай</a:t>
                      </a:r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 dirty="0"/>
                        <a:t>13,4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896">
                <a:tc>
                  <a:txBody>
                    <a:bodyPr/>
                    <a:lstStyle/>
                    <a:p>
                      <a:r>
                        <a:rPr lang="fr-FR" sz="7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 dirty="0" err="1"/>
                        <a:t>Fonterra</a:t>
                      </a:r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/>
                        <a:t>Новая Зеландия</a:t>
                      </a:r>
                      <a:r>
                        <a:rPr lang="ru-RU" sz="700" baseline="0" dirty="0"/>
                        <a:t> </a:t>
                      </a:r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 dirty="0"/>
                        <a:t>13,2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025">
                <a:tc>
                  <a:txBody>
                    <a:bodyPr/>
                    <a:lstStyle/>
                    <a:p>
                      <a:r>
                        <a:rPr lang="fr-FR" sz="7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 dirty="0" err="1"/>
                        <a:t>FrieslandCampina</a:t>
                      </a:r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/>
                        <a:t>Нидерланды</a:t>
                      </a:r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 dirty="0"/>
                        <a:t>12,6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896">
                <a:tc>
                  <a:txBody>
                    <a:bodyPr/>
                    <a:lstStyle/>
                    <a:p>
                      <a:r>
                        <a:rPr lang="fr-FR" sz="7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 dirty="0" err="1"/>
                        <a:t>Mengniu</a:t>
                      </a:r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/>
                        <a:t>Китай</a:t>
                      </a:r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 dirty="0"/>
                        <a:t>11,9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7896">
                <a:tc>
                  <a:txBody>
                    <a:bodyPr/>
                    <a:lstStyle/>
                    <a:p>
                      <a:r>
                        <a:rPr lang="fr-FR" sz="7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 dirty="0"/>
                        <a:t>Aria </a:t>
                      </a:r>
                      <a:r>
                        <a:rPr lang="fr-FR" sz="700" dirty="0" err="1"/>
                        <a:t>Foods</a:t>
                      </a:r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/>
                        <a:t>Дания/Швеция</a:t>
                      </a:r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 dirty="0"/>
                        <a:t>11,8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7896">
                <a:tc>
                  <a:txBody>
                    <a:bodyPr/>
                    <a:lstStyle/>
                    <a:p>
                      <a:r>
                        <a:rPr lang="fr-FR" sz="7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 dirty="0" err="1"/>
                        <a:t>Saputo</a:t>
                      </a:r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/>
                        <a:t>Канада</a:t>
                      </a:r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 dirty="0"/>
                        <a:t>11,3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7896">
                <a:tc>
                  <a:txBody>
                    <a:bodyPr/>
                    <a:lstStyle/>
                    <a:p>
                      <a:r>
                        <a:rPr lang="fr-FR" sz="7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 dirty="0"/>
                        <a:t>DMX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/>
                        <a:t>Германия </a:t>
                      </a:r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 dirty="0"/>
                        <a:t>6,5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7896">
                <a:tc>
                  <a:txBody>
                    <a:bodyPr/>
                    <a:lstStyle/>
                    <a:p>
                      <a:r>
                        <a:rPr lang="fr-FR" sz="7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 dirty="0"/>
                        <a:t>Unilever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/>
                        <a:t>Нидерланды/ВБ</a:t>
                      </a:r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 dirty="0"/>
                        <a:t>6,4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7896">
                <a:tc>
                  <a:txBody>
                    <a:bodyPr/>
                    <a:lstStyle/>
                    <a:p>
                      <a:r>
                        <a:rPr lang="fr-FR" sz="7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 dirty="0"/>
                        <a:t>Meiji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/>
                        <a:t>Япония</a:t>
                      </a:r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 dirty="0"/>
                        <a:t>5,9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7896">
                <a:tc>
                  <a:txBody>
                    <a:bodyPr/>
                    <a:lstStyle/>
                    <a:p>
                      <a:r>
                        <a:rPr lang="fr-FR" sz="7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 dirty="0" err="1"/>
                        <a:t>Sodiaal</a:t>
                      </a:r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/>
                        <a:t>Франция</a:t>
                      </a:r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 dirty="0"/>
                        <a:t>5,7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7896">
                <a:tc>
                  <a:txBody>
                    <a:bodyPr/>
                    <a:lstStyle/>
                    <a:p>
                      <a:r>
                        <a:rPr lang="fr-FR" sz="7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 dirty="0" err="1"/>
                        <a:t>Savencia</a:t>
                      </a:r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/>
                        <a:t>Франция</a:t>
                      </a:r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 dirty="0"/>
                        <a:t>5,6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C57ECFA1-7376-4EE0-9D81-9892372EBFB9}"/>
              </a:ext>
            </a:extLst>
          </p:cNvPr>
          <p:cNvSpPr txBox="1"/>
          <p:nvPr/>
        </p:nvSpPr>
        <p:spPr>
          <a:xfrm>
            <a:off x="696796" y="4276576"/>
            <a:ext cx="2014814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>
                <a:solidFill>
                  <a:srgbClr val="7A3FA7"/>
                </a:solidFill>
              </a:rPr>
              <a:t>Многопрофильные</a:t>
            </a:r>
            <a:endParaRPr lang="fr-FR" sz="1400" dirty="0">
              <a:solidFill>
                <a:srgbClr val="7A3FA7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0A76A56-7973-4140-AC39-CCF5027D87E8}"/>
              </a:ext>
            </a:extLst>
          </p:cNvPr>
          <p:cNvSpPr txBox="1"/>
          <p:nvPr/>
        </p:nvSpPr>
        <p:spPr>
          <a:xfrm>
            <a:off x="3095625" y="4314047"/>
            <a:ext cx="30099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>
                <a:solidFill>
                  <a:srgbClr val="0176C7"/>
                </a:solidFill>
              </a:rPr>
              <a:t>Продукты широкого потребления</a:t>
            </a:r>
            <a:endParaRPr lang="fr-FR" sz="1200" dirty="0">
              <a:solidFill>
                <a:srgbClr val="0176C7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8BF1901-EA27-4AFC-8956-BED1B1D149F8}"/>
              </a:ext>
            </a:extLst>
          </p:cNvPr>
          <p:cNvSpPr txBox="1"/>
          <p:nvPr/>
        </p:nvSpPr>
        <p:spPr>
          <a:xfrm>
            <a:off x="6260895" y="4335571"/>
            <a:ext cx="1727610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>
                <a:solidFill>
                  <a:srgbClr val="C3234B"/>
                </a:solidFill>
              </a:rPr>
              <a:t>Основная промышленная продукция</a:t>
            </a:r>
            <a:endParaRPr lang="fr-FR" sz="1200" dirty="0">
              <a:solidFill>
                <a:srgbClr val="C323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89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5922" y="125134"/>
            <a:ext cx="8964613" cy="964196"/>
          </a:xfrm>
        </p:spPr>
        <p:txBody>
          <a:bodyPr/>
          <a:lstStyle/>
          <a:p>
            <a:r>
              <a:rPr lang="ru-RU" dirty="0"/>
              <a:t>МОЛОЧНЫЙ СЕКТОР ФРАНЦИИ</a:t>
            </a:r>
            <a:r>
              <a:rPr lang="fr-FR" dirty="0"/>
              <a:t>: </a:t>
            </a:r>
            <a:r>
              <a:rPr lang="ru-RU" dirty="0"/>
              <a:t>ДОСТУПНЫЕ ТЕХНОЛОГИИ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9060180" y="6336793"/>
            <a:ext cx="360000" cy="180000"/>
          </a:xfrm>
        </p:spPr>
        <p:txBody>
          <a:bodyPr/>
          <a:lstStyle/>
          <a:p>
            <a:fld id="{C96DF52E-1BFA-4540-A617-8F65F6C7A1BD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8CA049C-43D5-4295-AF81-57E737098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065" y="6203754"/>
            <a:ext cx="816935" cy="56697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70E31E3-0949-4B0D-9B07-95E5485F4028}"/>
              </a:ext>
            </a:extLst>
          </p:cNvPr>
          <p:cNvSpPr txBox="1"/>
          <p:nvPr/>
        </p:nvSpPr>
        <p:spPr>
          <a:xfrm>
            <a:off x="407254" y="3509534"/>
            <a:ext cx="4731488" cy="242527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b="1" dirty="0"/>
              <a:t>На ферме</a:t>
            </a:r>
            <a:r>
              <a:rPr lang="fr-FR" sz="1600" b="1" dirty="0"/>
              <a:t>: </a:t>
            </a:r>
          </a:p>
          <a:p>
            <a:endParaRPr lang="fr-FR" sz="16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1" dirty="0"/>
              <a:t>Охлаждение молока</a:t>
            </a:r>
            <a:endParaRPr lang="fr-FR" sz="1600" b="1" dirty="0"/>
          </a:p>
          <a:p>
            <a:pPr marL="342900" lvl="1" indent="-342900">
              <a:lnSpc>
                <a:spcPct val="90000"/>
              </a:lnSpc>
              <a:spcBef>
                <a:spcPts val="625"/>
              </a:spcBef>
              <a:buClr>
                <a:srgbClr val="CC9900"/>
              </a:buClr>
              <a:buSzPct val="65000"/>
              <a:buFontTx/>
              <a:buChar char="-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/>
            </a:pPr>
            <a:r>
              <a:rPr lang="fr-FR" sz="1600" dirty="0" err="1">
                <a:solidFill>
                  <a:srgbClr val="000000"/>
                </a:solidFill>
                <a:latin typeface="Arial" charset="0"/>
              </a:rPr>
              <a:t>Westfalia</a:t>
            </a:r>
            <a:r>
              <a:rPr lang="fr-FR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Arial" charset="0"/>
              </a:rPr>
              <a:t>Surge</a:t>
            </a:r>
            <a:r>
              <a:rPr lang="fr-FR" sz="1600" dirty="0">
                <a:solidFill>
                  <a:srgbClr val="000000"/>
                </a:solidFill>
                <a:latin typeface="Arial" charset="0"/>
              </a:rPr>
              <a:t> Japy</a:t>
            </a:r>
          </a:p>
          <a:p>
            <a:pPr marL="342900" lvl="1" indent="-342900">
              <a:lnSpc>
                <a:spcPct val="90000"/>
              </a:lnSpc>
              <a:spcBef>
                <a:spcPts val="625"/>
              </a:spcBef>
              <a:buClr>
                <a:srgbClr val="CC9900"/>
              </a:buClr>
              <a:buSzPct val="65000"/>
              <a:buFontTx/>
              <a:buChar char="-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/>
            </a:pPr>
            <a:r>
              <a:rPr lang="fr-FR" sz="1600" dirty="0">
                <a:solidFill>
                  <a:srgbClr val="000000"/>
                </a:solidFill>
                <a:latin typeface="Arial" charset="0"/>
              </a:rPr>
              <a:t>SERAP</a:t>
            </a:r>
            <a:r>
              <a:rPr lang="ru-RU" sz="1600" dirty="0">
                <a:solidFill>
                  <a:srgbClr val="000000"/>
                </a:solidFill>
                <a:latin typeface="Arial" charset="0"/>
              </a:rPr>
              <a:t> и т</a:t>
            </a:r>
            <a:r>
              <a:rPr lang="fr-FR" sz="1600" dirty="0">
                <a:solidFill>
                  <a:srgbClr val="000000"/>
                </a:solidFill>
                <a:latin typeface="Arial" charset="0"/>
              </a:rPr>
              <a:t>.</a:t>
            </a:r>
            <a:r>
              <a:rPr lang="ru-RU" sz="1600" dirty="0">
                <a:solidFill>
                  <a:srgbClr val="000000"/>
                </a:solidFill>
                <a:latin typeface="Arial" charset="0"/>
              </a:rPr>
              <a:t>д.</a:t>
            </a:r>
            <a:endParaRPr lang="fr-FR" sz="1600" dirty="0">
              <a:solidFill>
                <a:srgbClr val="000000"/>
              </a:solidFill>
              <a:latin typeface="Arial" charset="0"/>
            </a:endParaRPr>
          </a:p>
          <a:p>
            <a:endParaRPr lang="fr-FR" sz="16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1" dirty="0"/>
              <a:t>Животноводческое оборудование / Генетика</a:t>
            </a:r>
            <a:endParaRPr lang="fr-FR" sz="1600" b="1" dirty="0"/>
          </a:p>
          <a:p>
            <a:pPr marL="342900" lvl="1" indent="-342900">
              <a:lnSpc>
                <a:spcPct val="90000"/>
              </a:lnSpc>
              <a:spcBef>
                <a:spcPts val="625"/>
              </a:spcBef>
              <a:buClr>
                <a:srgbClr val="CC9900"/>
              </a:buClr>
              <a:buSzPct val="65000"/>
              <a:buFontTx/>
              <a:buChar char="-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/>
            </a:pPr>
            <a:r>
              <a:rPr lang="fr-FR" sz="1600" dirty="0">
                <a:solidFill>
                  <a:srgbClr val="000000"/>
                </a:solidFill>
                <a:latin typeface="Arial" charset="0"/>
              </a:rPr>
              <a:t>IMV (</a:t>
            </a:r>
            <a:r>
              <a:rPr lang="ru-RU" sz="1600" dirty="0">
                <a:solidFill>
                  <a:srgbClr val="000000"/>
                </a:solidFill>
                <a:latin typeface="Arial" charset="0"/>
              </a:rPr>
              <a:t>оплодотворение</a:t>
            </a:r>
            <a:r>
              <a:rPr lang="fr-FR" sz="1600" dirty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 marL="342900" lvl="1" indent="-342900">
              <a:lnSpc>
                <a:spcPct val="90000"/>
              </a:lnSpc>
              <a:spcBef>
                <a:spcPts val="625"/>
              </a:spcBef>
              <a:buClr>
                <a:srgbClr val="CC9900"/>
              </a:buClr>
              <a:buSzPct val="65000"/>
              <a:buFontTx/>
              <a:buChar char="-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/>
            </a:pPr>
            <a:r>
              <a:rPr lang="fr-FR" sz="1600" dirty="0" err="1">
                <a:solidFill>
                  <a:srgbClr val="000000"/>
                </a:solidFill>
                <a:latin typeface="Arial" charset="0"/>
              </a:rPr>
              <a:t>Bioret</a:t>
            </a:r>
            <a:r>
              <a:rPr lang="fr-FR" sz="1600" dirty="0">
                <a:solidFill>
                  <a:srgbClr val="000000"/>
                </a:solidFill>
                <a:latin typeface="Arial" charset="0"/>
              </a:rPr>
              <a:t> agri</a:t>
            </a:r>
            <a:r>
              <a:rPr lang="ru-RU" sz="1600" dirty="0">
                <a:solidFill>
                  <a:srgbClr val="000000"/>
                </a:solidFill>
                <a:latin typeface="Arial" charset="0"/>
              </a:rPr>
              <a:t> и т.д</a:t>
            </a:r>
            <a:r>
              <a:rPr lang="fr-FR" sz="1600" dirty="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0E90FA4-3F37-4477-97F8-FA6C5C0F3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57" y="1246157"/>
            <a:ext cx="3621403" cy="226337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DB079F4-DD93-4512-ADB8-DFF86DAD9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9572" y="713729"/>
            <a:ext cx="1330704" cy="207219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8B8FDB0-D566-48B9-AB94-0DAF6AE2CA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4736" y="790181"/>
            <a:ext cx="1330704" cy="191928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BF960AC-BE6C-40CF-B375-659CA78039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9900" y="949095"/>
            <a:ext cx="1457325" cy="142875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6E650957-E1BC-40EE-AD9D-1DD2D50E2290}"/>
              </a:ext>
            </a:extLst>
          </p:cNvPr>
          <p:cNvSpPr txBox="1"/>
          <p:nvPr/>
        </p:nvSpPr>
        <p:spPr>
          <a:xfrm>
            <a:off x="5220695" y="2586336"/>
            <a:ext cx="3912097" cy="42334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b="1" dirty="0"/>
              <a:t>На заводе</a:t>
            </a:r>
            <a:r>
              <a:rPr lang="fr-FR" sz="1600" b="1" dirty="0"/>
              <a:t>: </a:t>
            </a:r>
          </a:p>
          <a:p>
            <a:r>
              <a:rPr lang="fr-FR" sz="1600" b="1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1" dirty="0"/>
              <a:t>Обучение</a:t>
            </a:r>
            <a:endParaRPr lang="fr-FR" sz="1600" b="1" dirty="0"/>
          </a:p>
          <a:p>
            <a:pPr marL="342900" indent="-342900">
              <a:lnSpc>
                <a:spcPct val="90000"/>
              </a:lnSpc>
              <a:spcBef>
                <a:spcPts val="625"/>
              </a:spcBef>
              <a:buClr>
                <a:srgbClr val="CC9900"/>
              </a:buClr>
              <a:buSzPct val="65000"/>
              <a:buFontTx/>
              <a:buChar char="-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/>
            </a:pPr>
            <a:r>
              <a:rPr lang="fr-FR" sz="1600" dirty="0">
                <a:solidFill>
                  <a:srgbClr val="000000"/>
                </a:solidFill>
                <a:latin typeface="Arial" charset="0"/>
              </a:rPr>
              <a:t>ENILV</a:t>
            </a:r>
            <a:r>
              <a:rPr lang="ru-RU" sz="1600" dirty="0">
                <a:solidFill>
                  <a:srgbClr val="000000"/>
                </a:solidFill>
                <a:latin typeface="Arial" charset="0"/>
              </a:rPr>
              <a:t> и т.д</a:t>
            </a:r>
            <a:r>
              <a:rPr lang="fr-FR" sz="1600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endParaRPr lang="fr-FR" sz="105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1" dirty="0"/>
              <a:t>Производство сыра</a:t>
            </a:r>
            <a:endParaRPr lang="fr-FR" sz="1600" b="1" dirty="0"/>
          </a:p>
          <a:p>
            <a:pPr marL="342900" indent="-342900" eaLnBrk="1" hangingPunct="1">
              <a:lnSpc>
                <a:spcPct val="90000"/>
              </a:lnSpc>
              <a:spcBef>
                <a:spcPts val="625"/>
              </a:spcBef>
              <a:buClr>
                <a:srgbClr val="CC9900"/>
              </a:buClr>
              <a:buSzPct val="65000"/>
              <a:buFontTx/>
              <a:buChar char="-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/>
            </a:pPr>
            <a:r>
              <a:rPr lang="fr-FR" sz="1600" dirty="0" err="1">
                <a:solidFill>
                  <a:srgbClr val="000000"/>
                </a:solidFill>
                <a:latin typeface="Arial" charset="0"/>
              </a:rPr>
              <a:t>Synext</a:t>
            </a:r>
            <a:r>
              <a:rPr lang="fr-FR" sz="1600" dirty="0">
                <a:solidFill>
                  <a:srgbClr val="000000"/>
                </a:solidFill>
                <a:latin typeface="Arial" charset="0"/>
              </a:rPr>
              <a:t> group (Chalon-</a:t>
            </a:r>
            <a:r>
              <a:rPr lang="fr-FR" sz="1600" dirty="0" err="1">
                <a:solidFill>
                  <a:srgbClr val="000000"/>
                </a:solidFill>
                <a:latin typeface="Arial" charset="0"/>
              </a:rPr>
              <a:t>Mégard</a:t>
            </a:r>
            <a:r>
              <a:rPr lang="fr-FR" sz="16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fr-FR" sz="1600" dirty="0" err="1">
                <a:solidFill>
                  <a:srgbClr val="000000"/>
                </a:solidFill>
                <a:latin typeface="Arial" charset="0"/>
              </a:rPr>
              <a:t>Tecnal</a:t>
            </a:r>
            <a:r>
              <a:rPr lang="fr-FR" sz="1600" dirty="0">
                <a:solidFill>
                  <a:srgbClr val="000000"/>
                </a:solidFill>
                <a:latin typeface="Arial" charset="0"/>
              </a:rPr>
              <a:t>, </a:t>
            </a:r>
          </a:p>
          <a:p>
            <a:pPr eaLnBrk="1" hangingPunct="1">
              <a:lnSpc>
                <a:spcPct val="90000"/>
              </a:lnSpc>
              <a:spcBef>
                <a:spcPts val="625"/>
              </a:spcBef>
              <a:buClr>
                <a:srgbClr val="CC9900"/>
              </a:buClr>
              <a:buSzPct val="65000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/>
            </a:pPr>
            <a:r>
              <a:rPr lang="fr-FR" sz="1600" dirty="0">
                <a:solidFill>
                  <a:srgbClr val="000000"/>
                </a:solidFill>
                <a:latin typeface="Arial" charset="0"/>
              </a:rPr>
              <a:t>Dima, Simon frères)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25"/>
              </a:spcBef>
              <a:buClr>
                <a:srgbClr val="CC9900"/>
              </a:buClr>
              <a:buSzPct val="65000"/>
              <a:buFontTx/>
              <a:buChar char="-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/>
            </a:pPr>
            <a:r>
              <a:rPr lang="fr-FR" sz="1600" dirty="0">
                <a:solidFill>
                  <a:srgbClr val="000000"/>
                </a:solidFill>
                <a:latin typeface="Arial" charset="0"/>
              </a:rPr>
              <a:t>APV France 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25"/>
              </a:spcBef>
              <a:buClr>
                <a:srgbClr val="CC9900"/>
              </a:buClr>
              <a:buSzPct val="65000"/>
              <a:buFontTx/>
              <a:buChar char="-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/>
            </a:pPr>
            <a:r>
              <a:rPr lang="fr-FR" sz="1600" dirty="0">
                <a:solidFill>
                  <a:srgbClr val="000000"/>
                </a:solidFill>
                <a:latin typeface="Arial" charset="0"/>
              </a:rPr>
              <a:t>Pierre Guérin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25"/>
              </a:spcBef>
              <a:buClr>
                <a:srgbClr val="CC9900"/>
              </a:buClr>
              <a:buSzPct val="65000"/>
              <a:buFontTx/>
              <a:buChar char="-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/>
            </a:pPr>
            <a:r>
              <a:rPr lang="fr-FR" sz="1600" dirty="0" err="1">
                <a:solidFill>
                  <a:srgbClr val="000000"/>
                </a:solidFill>
                <a:latin typeface="Arial" charset="0"/>
              </a:rPr>
              <a:t>Fromlav</a:t>
            </a:r>
            <a:r>
              <a:rPr lang="ru-RU" sz="1600" dirty="0">
                <a:solidFill>
                  <a:srgbClr val="000000"/>
                </a:solidFill>
                <a:latin typeface="Arial" charset="0"/>
              </a:rPr>
              <a:t> и т</a:t>
            </a:r>
            <a:r>
              <a:rPr lang="fr-FR" sz="1600" dirty="0">
                <a:solidFill>
                  <a:srgbClr val="000000"/>
                </a:solidFill>
                <a:latin typeface="Arial" charset="0"/>
              </a:rPr>
              <a:t>.</a:t>
            </a:r>
            <a:r>
              <a:rPr lang="ru-RU" sz="1600" dirty="0">
                <a:solidFill>
                  <a:srgbClr val="000000"/>
                </a:solidFill>
                <a:latin typeface="Arial" charset="0"/>
              </a:rPr>
              <a:t>д.</a:t>
            </a:r>
            <a:endParaRPr lang="fr-FR" sz="400" dirty="0">
              <a:solidFill>
                <a:srgbClr val="000000"/>
              </a:solidFill>
              <a:latin typeface="Arial" charset="0"/>
            </a:endParaRPr>
          </a:p>
          <a:p>
            <a:endParaRPr lang="fr-FR" sz="10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1" dirty="0"/>
              <a:t>Фасовка</a:t>
            </a:r>
            <a:r>
              <a:rPr lang="fr-FR" sz="1600" b="1" dirty="0"/>
              <a:t> / </a:t>
            </a:r>
            <a:r>
              <a:rPr lang="ru-RU" sz="1600" b="1" dirty="0"/>
              <a:t>заморозка</a:t>
            </a:r>
            <a:endParaRPr lang="fr-FR" sz="1600" b="1" dirty="0"/>
          </a:p>
          <a:p>
            <a:pPr marL="342900" indent="-342900" eaLnBrk="1" hangingPunct="1">
              <a:lnSpc>
                <a:spcPct val="90000"/>
              </a:lnSpc>
              <a:spcBef>
                <a:spcPts val="625"/>
              </a:spcBef>
              <a:buClr>
                <a:srgbClr val="CC9900"/>
              </a:buClr>
              <a:buSzPct val="65000"/>
              <a:buFontTx/>
              <a:buChar char="-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/>
            </a:pPr>
            <a:r>
              <a:rPr lang="fr-FR" sz="1600" dirty="0">
                <a:solidFill>
                  <a:srgbClr val="000000"/>
                </a:solidFill>
                <a:latin typeface="Arial" charset="0"/>
              </a:rPr>
              <a:t>SERAC, ID Partner, Boccard,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25"/>
              </a:spcBef>
              <a:buClr>
                <a:srgbClr val="CC9900"/>
              </a:buClr>
              <a:buSzPct val="65000"/>
              <a:buFontTx/>
              <a:buChar char="-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/>
            </a:pPr>
            <a:r>
              <a:rPr lang="fr-FR" sz="1600" dirty="0">
                <a:solidFill>
                  <a:srgbClr val="000000"/>
                </a:solidFill>
                <a:latin typeface="Arial" charset="0"/>
              </a:rPr>
              <a:t>SIDEL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25"/>
              </a:spcBef>
              <a:buClr>
                <a:srgbClr val="CC9900"/>
              </a:buClr>
              <a:buSzPct val="65000"/>
              <a:buFontTx/>
              <a:buChar char="-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/>
            </a:pPr>
            <a:r>
              <a:rPr lang="fr-FR" sz="1600" dirty="0">
                <a:solidFill>
                  <a:srgbClr val="000000"/>
                </a:solidFill>
                <a:latin typeface="Arial" charset="0"/>
              </a:rPr>
              <a:t>CLAUGER</a:t>
            </a:r>
            <a:r>
              <a:rPr lang="ru-RU" sz="1600" dirty="0">
                <a:solidFill>
                  <a:srgbClr val="000000"/>
                </a:solidFill>
                <a:latin typeface="Arial" charset="0"/>
              </a:rPr>
              <a:t> и т</a:t>
            </a:r>
            <a:r>
              <a:rPr lang="fr-FR" sz="1600" dirty="0">
                <a:solidFill>
                  <a:srgbClr val="000000"/>
                </a:solidFill>
                <a:latin typeface="Arial" charset="0"/>
              </a:rPr>
              <a:t>.</a:t>
            </a:r>
            <a:r>
              <a:rPr lang="ru-RU" sz="1600" dirty="0">
                <a:solidFill>
                  <a:srgbClr val="000000"/>
                </a:solidFill>
                <a:latin typeface="Arial" charset="0"/>
              </a:rPr>
              <a:t>д.</a:t>
            </a:r>
            <a:endParaRPr lang="fr-FR" sz="1600" b="1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2145209-AB04-4E4D-B9DD-0CE23F983E0A}"/>
              </a:ext>
            </a:extLst>
          </p:cNvPr>
          <p:cNvSpPr txBox="1"/>
          <p:nvPr/>
        </p:nvSpPr>
        <p:spPr>
          <a:xfrm>
            <a:off x="407254" y="6055758"/>
            <a:ext cx="4331570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2400" dirty="0" err="1">
                <a:solidFill>
                  <a:schemeClr val="accent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Adepta</a:t>
            </a:r>
            <a:r>
              <a:rPr lang="fr-FR" sz="2400" dirty="0">
                <a:solidFill>
                  <a:schemeClr val="accent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| </a:t>
            </a:r>
            <a:r>
              <a:rPr lang="fr-FR" sz="2400" dirty="0" err="1">
                <a:solidFill>
                  <a:schemeClr val="accent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Dairy</a:t>
            </a:r>
            <a:r>
              <a:rPr lang="fr-FR" sz="2400" dirty="0">
                <a:solidFill>
                  <a:schemeClr val="accent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-FR" sz="2400" dirty="0" err="1">
                <a:solidFill>
                  <a:schemeClr val="accent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industry</a:t>
            </a:r>
            <a:endParaRPr lang="fr-FR" sz="2400" dirty="0">
              <a:solidFill>
                <a:schemeClr val="accent2"/>
              </a:solidFill>
            </a:endParaRPr>
          </a:p>
          <a:p>
            <a:r>
              <a:rPr lang="fr-FR" sz="2000" dirty="0">
                <a:solidFill>
                  <a:schemeClr val="accent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www.adepta.com/industrie-laitiere/en/</a:t>
            </a:r>
            <a:r>
              <a:rPr lang="fr-FR" sz="20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0" name="Espace réservé du numéro de diapositive 2">
            <a:extLst>
              <a:ext uri="{FF2B5EF4-FFF2-40B4-BE49-F238E27FC236}">
                <a16:creationId xmlns:a16="http://schemas.microsoft.com/office/drawing/2014/main" id="{3EAFC1B6-701D-48A0-A36C-84B49043ABF5}"/>
              </a:ext>
            </a:extLst>
          </p:cNvPr>
          <p:cNvSpPr txBox="1">
            <a:spLocks/>
          </p:cNvSpPr>
          <p:nvPr/>
        </p:nvSpPr>
        <p:spPr>
          <a:xfrm>
            <a:off x="8768752" y="6307243"/>
            <a:ext cx="360000" cy="46348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DF52E-1BFA-4540-A617-8F65F6C7A1BD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4188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9060180" y="6336793"/>
            <a:ext cx="360000" cy="1800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8CA049C-43D5-4295-AF81-57E737098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6663" y="6208357"/>
            <a:ext cx="816935" cy="56697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FD1F14D-0F7E-4926-AAF3-F553FC460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92" y="2064729"/>
            <a:ext cx="5073588" cy="445206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8E6E675-AB4F-452F-AB55-735141C91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008" y="1340555"/>
            <a:ext cx="3602655" cy="216672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DD7E19E1-DB61-48C9-8059-D609B708BF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6049" y="4250584"/>
            <a:ext cx="3618574" cy="2625376"/>
          </a:xfrm>
          <a:prstGeom prst="rect">
            <a:avLst/>
          </a:prstGeom>
        </p:spPr>
      </p:pic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89D69B5A-AA88-4F07-AEEA-BFA93171C8CD}"/>
              </a:ext>
            </a:extLst>
          </p:cNvPr>
          <p:cNvSpPr txBox="1">
            <a:spLocks/>
          </p:cNvSpPr>
          <p:nvPr/>
        </p:nvSpPr>
        <p:spPr>
          <a:xfrm>
            <a:off x="9210535" y="5887123"/>
            <a:ext cx="360000" cy="46348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9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94092" y="2621279"/>
            <a:ext cx="1121324" cy="2154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>
                <a:latin typeface="Bahnschrift SemiBold SemiConden" panose="020B0502040204020203" pitchFamily="34" charset="0"/>
                <a:cs typeface="Rubik Medium" panose="00000600000000000000" pitchFamily="2" charset="-79"/>
              </a:rPr>
              <a:t>Нормандская </a:t>
            </a:r>
            <a:endParaRPr lang="fr-FR" sz="1400" dirty="0">
              <a:latin typeface="Bahnschrift SemiBold SemiConden" panose="020B0502040204020203" pitchFamily="34" charset="0"/>
              <a:cs typeface="Rubik Medium" panose="00000600000000000000" pitchFamily="2" charset="-79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11657" y="4010074"/>
            <a:ext cx="1369097" cy="2154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 err="1">
                <a:latin typeface="Bahnschrift SemiBold SemiConden" panose="020B0502040204020203" pitchFamily="34" charset="0"/>
                <a:cs typeface="Rubik Medium" panose="00000600000000000000" pitchFamily="2" charset="-79"/>
              </a:rPr>
              <a:t>Прим'гольштейн</a:t>
            </a:r>
            <a:endParaRPr lang="fr-FR" sz="1400" dirty="0">
              <a:latin typeface="Bahnschrift SemiBold SemiConden" panose="020B0502040204020203" pitchFamily="34" charset="0"/>
              <a:cs typeface="Rubik Medium" panose="00000600000000000000" pitchFamily="2" charset="-79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992767" y="3848628"/>
            <a:ext cx="1369097" cy="2154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 err="1">
                <a:latin typeface="Bahnschrift SemiBold SemiConden" panose="020B0502040204020203" pitchFamily="34" charset="0"/>
                <a:cs typeface="Rubik Medium" panose="00000600000000000000" pitchFamily="2" charset="-79"/>
              </a:rPr>
              <a:t>Монбельярдская</a:t>
            </a:r>
            <a:endParaRPr lang="fr-FR" sz="1400" dirty="0">
              <a:latin typeface="Bahnschrift SemiBold SemiConden" panose="020B0502040204020203" pitchFamily="34" charset="0"/>
              <a:cs typeface="Rubik Medium" panose="00000600000000000000" pitchFamily="2" charset="-79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54754" y="4923250"/>
            <a:ext cx="1369097" cy="2154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 err="1">
                <a:latin typeface="Bahnschrift SemiBold SemiConden" panose="020B0502040204020203" pitchFamily="34" charset="0"/>
                <a:cs typeface="Rubik Medium" panose="00000600000000000000" pitchFamily="2" charset="-79"/>
              </a:rPr>
              <a:t>Абонданс</a:t>
            </a:r>
            <a:endParaRPr lang="fr-FR" sz="1400" dirty="0">
              <a:latin typeface="Bahnschrift SemiBold SemiConden" panose="020B0502040204020203" pitchFamily="34" charset="0"/>
              <a:cs typeface="Rubik Medium" panose="00000600000000000000" pitchFamily="2" charset="-79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365853" y="1679417"/>
            <a:ext cx="1369097" cy="2154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 err="1">
                <a:latin typeface="Bahnschrift SemiBold SemiConden" panose="020B0502040204020203" pitchFamily="34" charset="0"/>
                <a:cs typeface="Rubik Medium" panose="00000600000000000000" pitchFamily="2" charset="-79"/>
              </a:rPr>
              <a:t>Лакон</a:t>
            </a:r>
            <a:endParaRPr lang="fr-FR" sz="1400" dirty="0">
              <a:latin typeface="Bahnschrift SemiBold SemiConden" panose="020B0502040204020203" pitchFamily="34" charset="0"/>
              <a:cs typeface="Rubik Medium" panose="00000600000000000000" pitchFamily="2" charset="-79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117486" y="4852007"/>
            <a:ext cx="1234927" cy="2154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>
                <a:latin typeface="Bahnschrift SemiBold SemiConden" panose="020B0502040204020203" pitchFamily="34" charset="0"/>
                <a:cs typeface="Rubik Medium" panose="00000600000000000000" pitchFamily="2" charset="-79"/>
              </a:rPr>
              <a:t>Альпийская </a:t>
            </a:r>
            <a:endParaRPr lang="fr-FR" sz="1400" dirty="0">
              <a:latin typeface="Bahnschrift SemiBold SemiConden" panose="020B0502040204020203" pitchFamily="34" charset="0"/>
              <a:cs typeface="Rubik Medium" panose="00000600000000000000" pitchFamily="2" charset="-79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441606" y="5779401"/>
            <a:ext cx="1234927" cy="2154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 err="1">
                <a:latin typeface="Bahnschrift SemiBold SemiConden" panose="020B0502040204020203" pitchFamily="34" charset="0"/>
                <a:cs typeface="Rubik Medium" panose="00000600000000000000" pitchFamily="2" charset="-79"/>
              </a:rPr>
              <a:t>Заненский</a:t>
            </a:r>
            <a:endParaRPr lang="fr-FR" sz="1400" dirty="0">
              <a:latin typeface="Bahnschrift SemiBold SemiConden" panose="020B0502040204020203" pitchFamily="34" charset="0"/>
              <a:cs typeface="Rubik Medium" panose="00000600000000000000" pitchFamily="2" charset="-79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70B23FD-08E5-4803-920F-0AA5639A1A04}"/>
              </a:ext>
            </a:extLst>
          </p:cNvPr>
          <p:cNvSpPr txBox="1"/>
          <p:nvPr/>
        </p:nvSpPr>
        <p:spPr>
          <a:xfrm>
            <a:off x="194301" y="1167686"/>
            <a:ext cx="5179303" cy="8186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625"/>
              </a:spcBef>
              <a:buClr>
                <a:srgbClr val="CC9900"/>
              </a:buClr>
              <a:buSzPct val="65000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/>
            </a:pPr>
            <a:r>
              <a:rPr lang="ru-RU" sz="1600" b="1" u="sng" dirty="0">
                <a:solidFill>
                  <a:srgbClr val="000000"/>
                </a:solidFill>
                <a:latin typeface="Arial" charset="0"/>
              </a:rPr>
              <a:t>КОРОВЫ</a:t>
            </a:r>
            <a:r>
              <a:rPr lang="fr-FR" sz="1600" u="sng" dirty="0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ts val="625"/>
              </a:spcBef>
              <a:buClr>
                <a:srgbClr val="CC9900"/>
              </a:buClr>
              <a:buSzPct val="65000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/>
            </a:pPr>
            <a:r>
              <a:rPr lang="ru-RU" sz="1600" dirty="0">
                <a:solidFill>
                  <a:srgbClr val="000000"/>
                </a:solidFill>
                <a:latin typeface="Arial" charset="0"/>
              </a:rPr>
              <a:t>Чистые молочные породы</a:t>
            </a:r>
            <a:r>
              <a:rPr lang="fr-FR" sz="1600" dirty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ru-RU" sz="1600" dirty="0">
                <a:solidFill>
                  <a:srgbClr val="000000"/>
                </a:solidFill>
                <a:latin typeface="Arial" charset="0"/>
              </a:rPr>
              <a:t>прим</a:t>
            </a:r>
            <a:r>
              <a:rPr lang="fr-FR" sz="1600" dirty="0">
                <a:solidFill>
                  <a:srgbClr val="000000"/>
                </a:solidFill>
                <a:latin typeface="Arial" charset="0"/>
              </a:rPr>
              <a:t>’</a:t>
            </a:r>
            <a:r>
              <a:rPr lang="ru-RU" sz="1600" dirty="0">
                <a:solidFill>
                  <a:srgbClr val="000000"/>
                </a:solidFill>
                <a:latin typeface="Arial" charset="0"/>
              </a:rPr>
              <a:t>гольштейн</a:t>
            </a:r>
            <a:r>
              <a:rPr lang="fr-FR" sz="16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ru-RU" sz="1600" dirty="0">
                <a:solidFill>
                  <a:srgbClr val="000000"/>
                </a:solidFill>
                <a:latin typeface="Arial" charset="0"/>
              </a:rPr>
              <a:t>абонданс</a:t>
            </a:r>
            <a:endParaRPr lang="fr-FR" sz="16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625"/>
              </a:spcBef>
              <a:buClr>
                <a:srgbClr val="CC9900"/>
              </a:buClr>
              <a:buSzPct val="65000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/>
            </a:pPr>
            <a:r>
              <a:rPr lang="ru-RU" sz="1600" dirty="0">
                <a:solidFill>
                  <a:srgbClr val="000000"/>
                </a:solidFill>
                <a:latin typeface="Arial" charset="0"/>
              </a:rPr>
              <a:t>Смешанные породы</a:t>
            </a:r>
            <a:r>
              <a:rPr lang="fr-FR" sz="1600" dirty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ru-RU" sz="1600" dirty="0">
                <a:solidFill>
                  <a:srgbClr val="000000"/>
                </a:solidFill>
                <a:latin typeface="Arial" charset="0"/>
              </a:rPr>
              <a:t>монбельярдская</a:t>
            </a:r>
            <a:r>
              <a:rPr lang="fr-FR" sz="16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ru-RU" sz="1600" dirty="0">
                <a:solidFill>
                  <a:srgbClr val="000000"/>
                </a:solidFill>
                <a:latin typeface="Arial" charset="0"/>
              </a:rPr>
              <a:t>нормандская</a:t>
            </a:r>
            <a:endParaRPr lang="fr-FR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F4C1482-643A-4EB3-9757-54D2AACE3A0A}"/>
              </a:ext>
            </a:extLst>
          </p:cNvPr>
          <p:cNvSpPr txBox="1"/>
          <p:nvPr/>
        </p:nvSpPr>
        <p:spPr>
          <a:xfrm>
            <a:off x="5441606" y="520095"/>
            <a:ext cx="3898263" cy="7417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625"/>
              </a:spcBef>
              <a:buClr>
                <a:srgbClr val="CC9900"/>
              </a:buClr>
              <a:buSzPct val="65000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/>
            </a:pPr>
            <a:r>
              <a:rPr lang="ru-RU" sz="1600" b="1" u="sng" dirty="0">
                <a:solidFill>
                  <a:srgbClr val="000000"/>
                </a:solidFill>
                <a:latin typeface="Arial" charset="0"/>
              </a:rPr>
              <a:t>ОВЦЫ</a:t>
            </a:r>
            <a:r>
              <a:rPr lang="fr-FR" sz="1600" u="sng" dirty="0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ts val="625"/>
              </a:spcBef>
              <a:buClr>
                <a:srgbClr val="CC9900"/>
              </a:buClr>
              <a:buSzPct val="65000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/>
            </a:pPr>
            <a:r>
              <a:rPr lang="ru-RU" sz="1600" dirty="0">
                <a:solidFill>
                  <a:srgbClr val="000000"/>
                </a:solidFill>
                <a:latin typeface="Arial" charset="0"/>
              </a:rPr>
              <a:t>Чистые молочные породы</a:t>
            </a:r>
            <a:r>
              <a:rPr lang="fr-FR" sz="1600" dirty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ru-RU" sz="1600" dirty="0">
                <a:solidFill>
                  <a:srgbClr val="000000"/>
                </a:solidFill>
                <a:latin typeface="Arial" charset="0"/>
              </a:rPr>
              <a:t>лакон</a:t>
            </a:r>
            <a:r>
              <a:rPr lang="fr-FR" sz="16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ru-RU" sz="1600" dirty="0">
                <a:solidFill>
                  <a:srgbClr val="000000"/>
                </a:solidFill>
                <a:latin typeface="Arial" charset="0"/>
              </a:rPr>
              <a:t>белая овца Центрального массива</a:t>
            </a:r>
            <a:endParaRPr lang="fr-FR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D4366420-72A4-44A9-B11E-8DDBFE00F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92" y="76967"/>
            <a:ext cx="5326203" cy="964196"/>
          </a:xfrm>
        </p:spPr>
        <p:txBody>
          <a:bodyPr/>
          <a:lstStyle/>
          <a:p>
            <a:r>
              <a:rPr lang="ru-RU" dirty="0"/>
              <a:t>МОЛОЧНЫЙ СЕКТОР ФРАНЦИИ</a:t>
            </a:r>
            <a:r>
              <a:rPr lang="fr-FR" dirty="0"/>
              <a:t>:</a:t>
            </a:r>
            <a:r>
              <a:rPr lang="ru-RU" dirty="0"/>
              <a:t> ДОСТУПНЫЕ СЕЛЕКЦИОННЫЕ ДОСТИЖЕНИЯ</a:t>
            </a:r>
            <a:br>
              <a:rPr lang="fr-FR" dirty="0"/>
            </a:br>
            <a:endParaRPr lang="fr-FR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B3DF343-8E5A-459F-B136-6C4B5A7C898A}"/>
              </a:ext>
            </a:extLst>
          </p:cNvPr>
          <p:cNvSpPr txBox="1"/>
          <p:nvPr/>
        </p:nvSpPr>
        <p:spPr>
          <a:xfrm>
            <a:off x="5441606" y="3696279"/>
            <a:ext cx="3618573" cy="5201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625"/>
              </a:spcBef>
              <a:buClr>
                <a:srgbClr val="CC9900"/>
              </a:buClr>
              <a:buSzPct val="65000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/>
            </a:pPr>
            <a:r>
              <a:rPr lang="ru-RU" sz="1600" b="1" u="sng" dirty="0">
                <a:solidFill>
                  <a:srgbClr val="000000"/>
                </a:solidFill>
                <a:latin typeface="Arial" charset="0"/>
              </a:rPr>
              <a:t>КОЗЫ</a:t>
            </a:r>
            <a:r>
              <a:rPr lang="fr-FR" sz="1600" u="sng" dirty="0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ts val="625"/>
              </a:spcBef>
              <a:buClr>
                <a:srgbClr val="CC9900"/>
              </a:buClr>
              <a:buSzPct val="65000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/>
            </a:pPr>
            <a:r>
              <a:rPr lang="ru-RU" sz="1600" dirty="0">
                <a:solidFill>
                  <a:srgbClr val="000000"/>
                </a:solidFill>
                <a:latin typeface="Arial" charset="0"/>
              </a:rPr>
              <a:t>Заненская</a:t>
            </a:r>
            <a:r>
              <a:rPr lang="fr-FR" sz="16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ru-RU" sz="1600" dirty="0">
                <a:solidFill>
                  <a:srgbClr val="000000"/>
                </a:solidFill>
                <a:latin typeface="Arial" charset="0"/>
              </a:rPr>
              <a:t>альпийская</a:t>
            </a:r>
            <a:endParaRPr lang="fr-FR" sz="16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630016"/>
      </p:ext>
    </p:extLst>
  </p:cSld>
  <p:clrMapOvr>
    <a:masterClrMapping/>
  </p:clrMapOvr>
</p:sld>
</file>

<file path=ppt/theme/theme1.xml><?xml version="1.0" encoding="utf-8"?>
<a:theme xmlns:a="http://schemas.openxmlformats.org/drawingml/2006/main" name="Couverture">
  <a:themeElements>
    <a:clrScheme name="BUSINESS FRANCE Restitution">
      <a:dk1>
        <a:srgbClr val="3C3C3B"/>
      </a:dk1>
      <a:lt1>
        <a:sysClr val="window" lastClr="FFFFFF"/>
      </a:lt1>
      <a:dk2>
        <a:srgbClr val="000000"/>
      </a:dk2>
      <a:lt2>
        <a:srgbClr val="F2F2F3"/>
      </a:lt2>
      <a:accent1>
        <a:srgbClr val="9D132E"/>
      </a:accent1>
      <a:accent2>
        <a:srgbClr val="4074B7"/>
      </a:accent2>
      <a:accent3>
        <a:srgbClr val="203279"/>
      </a:accent3>
      <a:accent4>
        <a:srgbClr val="D7D5C8"/>
      </a:accent4>
      <a:accent5>
        <a:srgbClr val="7C7C7B"/>
      </a:accent5>
      <a:accent6>
        <a:srgbClr val="FF0000"/>
      </a:accent6>
      <a:hlink>
        <a:srgbClr val="7C7C7B"/>
      </a:hlink>
      <a:folHlink>
        <a:srgbClr val="AA1D83"/>
      </a:folHlink>
    </a:clrScheme>
    <a:fontScheme name="BUSINESSFRAN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15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ECEAA5B0D5604092558FCFAE15296E" ma:contentTypeVersion="1" ma:contentTypeDescription="Crée un document." ma:contentTypeScope="" ma:versionID="5a1d9bff846c1438ef8818c60af7da61">
  <xsd:schema xmlns:xsd="http://www.w3.org/2001/XMLSchema" xmlns:xs="http://www.w3.org/2001/XMLSchema" xmlns:p="http://schemas.microsoft.com/office/2006/metadata/properties" xmlns:ns2="e885d11e-f16c-45ce-acd0-be15694b7698" targetNamespace="http://schemas.microsoft.com/office/2006/metadata/properties" ma:root="true" ma:fieldsID="5cfe2b42652f0cc610c1dba996be81ae" ns2:_="">
    <xsd:import namespace="e885d11e-f16c-45ce-acd0-be15694b769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85d11e-f16c-45ce-acd0-be15694b769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27AB82F-78B9-4EBA-A1C2-BE15F59796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85d11e-f16c-45ce-acd0-be15694b76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746DE1C-278A-4E6B-99F9-53D097C2C6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80E401-F107-422C-B6BC-9C67FB9138D4}">
  <ds:schemaRefs>
    <ds:schemaRef ds:uri="http://purl.org/dc/elements/1.1/"/>
    <ds:schemaRef ds:uri="http://schemas.microsoft.com/office/2006/metadata/properties"/>
    <ds:schemaRef ds:uri="e885d11e-f16c-45ce-acd0-be15694b769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1694</TotalTime>
  <Words>612</Words>
  <Application>Microsoft Office PowerPoint</Application>
  <PresentationFormat>Format A4 (210 x 297 mm)</PresentationFormat>
  <Paragraphs>165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Bahnschrift SemiBold SemiConden</vt:lpstr>
      <vt:lpstr>Book Antiqua</vt:lpstr>
      <vt:lpstr>Calibri</vt:lpstr>
      <vt:lpstr>Wingdings</vt:lpstr>
      <vt:lpstr>Couverture</vt:lpstr>
      <vt:lpstr>Présentation PowerPoint</vt:lpstr>
      <vt:lpstr>Présentation PowerPoint</vt:lpstr>
      <vt:lpstr>МОЛОЧНЫЙ СЕКТОР ФРАНЦИИ: аутентичная и качественная продукция</vt:lpstr>
      <vt:lpstr>МОЛОЧНЫЙ СЕКТОР ФРАНЦИИ: ТЕХНОЛОГИЧЕСКАЯ ЗРЕЛОСТЬ</vt:lpstr>
      <vt:lpstr>МОЛОЧНЫЙ СЕКТОР ФРАНЦИИ: СОВРЕМЕННОСТЬ ЦЕЛИ ДО 2025 ГОДА</vt:lpstr>
      <vt:lpstr>МОЛОЧНЫЙ СЕКТОР ФРАНЦИИ: РАЗНООБРАЗИЕ ЭКСПОРТНОЙ ПРОДУКЦИИ   ЭКСПОРТ (ЗА ПРЕДЕЛАМИ ЕС)  В ТОННАХ              В млн. €  </vt:lpstr>
      <vt:lpstr>МОЛОЧНЫЙ СЕКТОР ФРАНЦИИ: КРУПНЫЕ И РАЗНООБРАЗНЫЕ ОПЕРАТОРЫ</vt:lpstr>
      <vt:lpstr>МОЛОЧНЫЙ СЕКТОР ФРАНЦИИ: ДОСТУПНЫЕ ТЕХНОЛОГИИ </vt:lpstr>
      <vt:lpstr>МОЛОЧНЫЙ СЕКТОР ФРАНЦИИ: ДОСТУПНЫЕ СЕЛЕКЦИОННЫЕ ДОСТИЖЕНИЯ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BURIEV Hélène</dc:creator>
  <cp:lastModifiedBy>SARYYEVA Assiya</cp:lastModifiedBy>
  <cp:revision>87</cp:revision>
  <dcterms:modified xsi:type="dcterms:W3CDTF">2022-05-20T11:57:56Z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0x0101007BECEAA5B0D5604092558FCFAE15296E</vt:lpwstr>
  </property>
</Properties>
</file>