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9.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4"/>
  </p:notesMasterIdLst>
  <p:sldIdLst>
    <p:sldId id="4872" r:id="rId2"/>
    <p:sldId id="323" r:id="rId3"/>
    <p:sldId id="915" r:id="rId4"/>
    <p:sldId id="911" r:id="rId5"/>
    <p:sldId id="2145707635" r:id="rId6"/>
    <p:sldId id="2145707670" r:id="rId7"/>
    <p:sldId id="2145707662" r:id="rId8"/>
    <p:sldId id="2145707686" r:id="rId9"/>
    <p:sldId id="2145707666" r:id="rId10"/>
    <p:sldId id="2145707663" r:id="rId11"/>
    <p:sldId id="2145707668" r:id="rId12"/>
    <p:sldId id="2145707677" r:id="rId13"/>
    <p:sldId id="2145707673" r:id="rId14"/>
    <p:sldId id="257" r:id="rId15"/>
    <p:sldId id="448" r:id="rId16"/>
    <p:sldId id="450" r:id="rId17"/>
    <p:sldId id="1193" r:id="rId18"/>
    <p:sldId id="1191" r:id="rId19"/>
    <p:sldId id="1172" r:id="rId20"/>
    <p:sldId id="1173" r:id="rId21"/>
    <p:sldId id="582" r:id="rId22"/>
    <p:sldId id="1154" r:id="rId23"/>
    <p:sldId id="1178" r:id="rId24"/>
    <p:sldId id="2145707653" r:id="rId25"/>
    <p:sldId id="4867" r:id="rId26"/>
    <p:sldId id="2145707685" r:id="rId27"/>
    <p:sldId id="459" r:id="rId28"/>
    <p:sldId id="2145707657" r:id="rId29"/>
    <p:sldId id="2145707655" r:id="rId30"/>
    <p:sldId id="4866" r:id="rId31"/>
    <p:sldId id="1223" r:id="rId32"/>
    <p:sldId id="1149" r:id="rId33"/>
    <p:sldId id="2145707645" r:id="rId34"/>
    <p:sldId id="2145707599" r:id="rId35"/>
    <p:sldId id="2145707577" r:id="rId36"/>
    <p:sldId id="975" r:id="rId37"/>
    <p:sldId id="4869" r:id="rId38"/>
    <p:sldId id="4861" r:id="rId39"/>
    <p:sldId id="4868" r:id="rId40"/>
    <p:sldId id="1157" r:id="rId41"/>
    <p:sldId id="258" r:id="rId42"/>
    <p:sldId id="280" r:id="rId43"/>
  </p:sldIdLst>
  <p:sldSz cx="12192000" cy="6858000"/>
  <p:notesSz cx="6858000" cy="9144000"/>
  <p:defaultText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6C0A"/>
    <a:srgbClr val="FAC09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45" autoAdjust="0"/>
    <p:restoredTop sz="83673" autoAdjust="0"/>
  </p:normalViewPr>
  <p:slideViewPr>
    <p:cSldViewPr snapToGrid="0">
      <p:cViewPr varScale="1">
        <p:scale>
          <a:sx n="106" d="100"/>
          <a:sy n="106" d="100"/>
        </p:scale>
        <p:origin x="1168"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charts/_rels/chart1.xml.rels><?xml version="1.0" encoding="UTF-8" standalone="yes"?>
<Relationships xmlns="http://schemas.openxmlformats.org/package/2006/relationships"><Relationship Id="rId3" Type="http://schemas.openxmlformats.org/officeDocument/2006/relationships/oleObject" Target="file:///G:\Mi%20unidad\IDF\Base%20Agricola.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G:\Mi%20unidad\IDF\Base%20Agricola.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santi\Downloads\MASdatosnew%20(1).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G:\Mi%20unidad\IDF\Base%20Agricola.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strRef>
              <c:f>'Producción y Exportacion'!$A$198</c:f>
              <c:strCache>
                <c:ptCount val="1"/>
                <c:pt idx="0">
                  <c:v>Russia + Ukraine</c:v>
                </c:pt>
              </c:strCache>
            </c:strRef>
          </c:tx>
          <c:spPr>
            <a:solidFill>
              <a:srgbClr val="FAC090"/>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'Producción y Exportacion'!$B$195:$E$195</c:f>
              <c:strCache>
                <c:ptCount val="4"/>
                <c:pt idx="0">
                  <c:v>Maize</c:v>
                </c:pt>
                <c:pt idx="1">
                  <c:v>Soybean</c:v>
                </c:pt>
                <c:pt idx="2">
                  <c:v>Wheat</c:v>
                </c:pt>
                <c:pt idx="3">
                  <c:v>Sunflower seed</c:v>
                </c:pt>
              </c:strCache>
            </c:strRef>
          </c:cat>
          <c:val>
            <c:numRef>
              <c:f>'Producción y Exportacion'!$B$198:$E$198</c:f>
              <c:numCache>
                <c:formatCode>0%</c:formatCode>
                <c:ptCount val="4"/>
                <c:pt idx="0">
                  <c:v>3.1034735324090637E-2</c:v>
                </c:pt>
                <c:pt idx="1">
                  <c:v>1.9045481075092061E-2</c:v>
                </c:pt>
                <c:pt idx="2">
                  <c:v>0.12398894401511487</c:v>
                </c:pt>
                <c:pt idx="3">
                  <c:v>0.50238533167081012</c:v>
                </c:pt>
              </c:numCache>
            </c:numRef>
          </c:val>
          <c:extLst>
            <c:ext xmlns:c16="http://schemas.microsoft.com/office/drawing/2014/chart" uri="{C3380CC4-5D6E-409C-BE32-E72D297353CC}">
              <c16:uniqueId val="{00000000-61AC-4DDA-8F09-A36C50C5DF47}"/>
            </c:ext>
          </c:extLst>
        </c:ser>
        <c:ser>
          <c:idx val="1"/>
          <c:order val="1"/>
          <c:tx>
            <c:strRef>
              <c:f>'Producción y Exportacion'!$A$199</c:f>
              <c:strCache>
                <c:ptCount val="1"/>
                <c:pt idx="0">
                  <c:v>Others</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'Producción y Exportacion'!$B$195:$E$195</c:f>
              <c:strCache>
                <c:ptCount val="4"/>
                <c:pt idx="0">
                  <c:v>Maize</c:v>
                </c:pt>
                <c:pt idx="1">
                  <c:v>Soybean</c:v>
                </c:pt>
                <c:pt idx="2">
                  <c:v>Wheat</c:v>
                </c:pt>
                <c:pt idx="3">
                  <c:v>Sunflower seed</c:v>
                </c:pt>
              </c:strCache>
            </c:strRef>
          </c:cat>
          <c:val>
            <c:numRef>
              <c:f>'Producción y Exportacion'!$B$199:$E$199</c:f>
              <c:numCache>
                <c:formatCode>0%</c:formatCode>
                <c:ptCount val="4"/>
                <c:pt idx="0">
                  <c:v>0.96896526467590938</c:v>
                </c:pt>
                <c:pt idx="1">
                  <c:v>0.98095451892490793</c:v>
                </c:pt>
                <c:pt idx="2">
                  <c:v>0.87601105598488516</c:v>
                </c:pt>
                <c:pt idx="3">
                  <c:v>0.49761466832918988</c:v>
                </c:pt>
              </c:numCache>
            </c:numRef>
          </c:val>
          <c:extLst>
            <c:ext xmlns:c16="http://schemas.microsoft.com/office/drawing/2014/chart" uri="{C3380CC4-5D6E-409C-BE32-E72D297353CC}">
              <c16:uniqueId val="{00000001-61AC-4DDA-8F09-A36C50C5DF47}"/>
            </c:ext>
          </c:extLst>
        </c:ser>
        <c:dLbls>
          <c:showLegendKey val="0"/>
          <c:showVal val="0"/>
          <c:showCatName val="0"/>
          <c:showSerName val="0"/>
          <c:showPercent val="0"/>
          <c:showBubbleSize val="0"/>
        </c:dLbls>
        <c:gapWidth val="150"/>
        <c:overlap val="100"/>
        <c:axId val="1707027328"/>
        <c:axId val="1707028992"/>
      </c:barChart>
      <c:catAx>
        <c:axId val="17070273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it-IT"/>
          </a:p>
        </c:txPr>
        <c:crossAx val="1707028992"/>
        <c:crosses val="autoZero"/>
        <c:auto val="1"/>
        <c:lblAlgn val="ctr"/>
        <c:lblOffset val="100"/>
        <c:noMultiLvlLbl val="0"/>
      </c:catAx>
      <c:valAx>
        <c:axId val="1707028992"/>
        <c:scaling>
          <c:orientation val="minMax"/>
          <c:max val="1"/>
        </c:scaling>
        <c:delete val="1"/>
        <c:axPos val="l"/>
        <c:numFmt formatCode="0%" sourceLinked="1"/>
        <c:majorTickMark val="none"/>
        <c:minorTickMark val="none"/>
        <c:tickLblPos val="nextTo"/>
        <c:crossAx val="170702732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it-I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200"/>
      </a:pPr>
      <a:endParaRPr lang="it-IT"/>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strRef>
              <c:f>'Producción y Exportacion'!$A$198</c:f>
              <c:strCache>
                <c:ptCount val="1"/>
                <c:pt idx="0">
                  <c:v>Russia + Ukraine</c:v>
                </c:pt>
              </c:strCache>
            </c:strRef>
          </c:tx>
          <c:spPr>
            <a:solidFill>
              <a:srgbClr val="FAC090"/>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tx1">
                        <a:lumMod val="75000"/>
                        <a:lumOff val="25000"/>
                      </a:schemeClr>
                    </a:solidFill>
                    <a:latin typeface="+mn-lt"/>
                    <a:ea typeface="+mn-ea"/>
                    <a:cs typeface="+mn-cs"/>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'Producción y Exportacion'!$F$195:$I$195</c:f>
              <c:strCache>
                <c:ptCount val="4"/>
                <c:pt idx="0">
                  <c:v>Maize</c:v>
                </c:pt>
                <c:pt idx="1">
                  <c:v>Soybean</c:v>
                </c:pt>
                <c:pt idx="2">
                  <c:v>Wheat</c:v>
                </c:pt>
                <c:pt idx="3">
                  <c:v>Sunflower seed</c:v>
                </c:pt>
              </c:strCache>
            </c:strRef>
          </c:cat>
          <c:val>
            <c:numRef>
              <c:f>'Producción y Exportacion'!$F$198:$I$198</c:f>
              <c:numCache>
                <c:formatCode>0%</c:formatCode>
                <c:ptCount val="4"/>
                <c:pt idx="0">
                  <c:v>0.14366505461978613</c:v>
                </c:pt>
                <c:pt idx="1">
                  <c:v>1.7235931050726485E-2</c:v>
                </c:pt>
                <c:pt idx="2">
                  <c:v>0.27866633505707356</c:v>
                </c:pt>
                <c:pt idx="3">
                  <c:v>0.20893835836455837</c:v>
                </c:pt>
              </c:numCache>
            </c:numRef>
          </c:val>
          <c:extLst>
            <c:ext xmlns:c16="http://schemas.microsoft.com/office/drawing/2014/chart" uri="{C3380CC4-5D6E-409C-BE32-E72D297353CC}">
              <c16:uniqueId val="{00000000-6AC1-48C0-8843-75A5A22B47A5}"/>
            </c:ext>
          </c:extLst>
        </c:ser>
        <c:ser>
          <c:idx val="1"/>
          <c:order val="1"/>
          <c:tx>
            <c:strRef>
              <c:f>'Producción y Exportacion'!$A$199</c:f>
              <c:strCache>
                <c:ptCount val="1"/>
                <c:pt idx="0">
                  <c:v>Others</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bg1"/>
                    </a:solidFill>
                    <a:latin typeface="+mn-lt"/>
                    <a:ea typeface="+mn-ea"/>
                    <a:cs typeface="+mn-cs"/>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'Producción y Exportacion'!$F$195:$I$195</c:f>
              <c:strCache>
                <c:ptCount val="4"/>
                <c:pt idx="0">
                  <c:v>Maize</c:v>
                </c:pt>
                <c:pt idx="1">
                  <c:v>Soybean</c:v>
                </c:pt>
                <c:pt idx="2">
                  <c:v>Wheat</c:v>
                </c:pt>
                <c:pt idx="3">
                  <c:v>Sunflower seed</c:v>
                </c:pt>
              </c:strCache>
            </c:strRef>
          </c:cat>
          <c:val>
            <c:numRef>
              <c:f>'Producción y Exportacion'!$F$199:$I$199</c:f>
              <c:numCache>
                <c:formatCode>0%</c:formatCode>
                <c:ptCount val="4"/>
                <c:pt idx="0">
                  <c:v>0.85633494538021393</c:v>
                </c:pt>
                <c:pt idx="1">
                  <c:v>0.98276406894927348</c:v>
                </c:pt>
                <c:pt idx="2">
                  <c:v>0.72133366494292639</c:v>
                </c:pt>
                <c:pt idx="3">
                  <c:v>0.79106164163544157</c:v>
                </c:pt>
              </c:numCache>
            </c:numRef>
          </c:val>
          <c:extLst>
            <c:ext xmlns:c16="http://schemas.microsoft.com/office/drawing/2014/chart" uri="{C3380CC4-5D6E-409C-BE32-E72D297353CC}">
              <c16:uniqueId val="{00000001-6AC1-48C0-8843-75A5A22B47A5}"/>
            </c:ext>
          </c:extLst>
        </c:ser>
        <c:dLbls>
          <c:showLegendKey val="0"/>
          <c:showVal val="0"/>
          <c:showCatName val="0"/>
          <c:showSerName val="0"/>
          <c:showPercent val="0"/>
          <c:showBubbleSize val="0"/>
        </c:dLbls>
        <c:gapWidth val="150"/>
        <c:overlap val="100"/>
        <c:axId val="1707027328"/>
        <c:axId val="1707028992"/>
      </c:barChart>
      <c:catAx>
        <c:axId val="17070273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it-IT"/>
          </a:p>
        </c:txPr>
        <c:crossAx val="1707028992"/>
        <c:crosses val="autoZero"/>
        <c:auto val="1"/>
        <c:lblAlgn val="ctr"/>
        <c:lblOffset val="100"/>
        <c:noMultiLvlLbl val="0"/>
      </c:catAx>
      <c:valAx>
        <c:axId val="1707028992"/>
        <c:scaling>
          <c:orientation val="minMax"/>
          <c:max val="1"/>
        </c:scaling>
        <c:delete val="1"/>
        <c:axPos val="l"/>
        <c:numFmt formatCode="0%" sourceLinked="1"/>
        <c:majorTickMark val="none"/>
        <c:minorTickMark val="none"/>
        <c:tickLblPos val="nextTo"/>
        <c:crossAx val="170702732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it-I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a:pPr>
      <a:endParaRPr lang="it-IT"/>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5333552055993E-2"/>
          <c:y val="0.15598133566637504"/>
          <c:w val="0.8057933755314991"/>
          <c:h val="0.59158100680103098"/>
        </c:manualLayout>
      </c:layout>
      <c:lineChart>
        <c:grouping val="standard"/>
        <c:varyColors val="0"/>
        <c:ser>
          <c:idx val="2"/>
          <c:order val="0"/>
          <c:tx>
            <c:strRef>
              <c:f>GráficosCBOT!$N$2</c:f>
              <c:strCache>
                <c:ptCount val="1"/>
                <c:pt idx="0">
                  <c:v>Wheat</c:v>
                </c:pt>
              </c:strCache>
            </c:strRef>
          </c:tx>
          <c:spPr>
            <a:ln w="28575" cap="rnd">
              <a:solidFill>
                <a:schemeClr val="accent4"/>
              </a:solidFill>
              <a:round/>
            </a:ln>
            <a:effectLst/>
          </c:spPr>
          <c:marker>
            <c:symbol val="none"/>
          </c:marker>
          <c:dLbls>
            <c:dLbl>
              <c:idx val="198"/>
              <c:layout>
                <c:manualLayout>
                  <c:x val="-2.8690825618041871E-2"/>
                  <c:y val="0"/>
                </c:manualLayout>
              </c:layout>
              <c:numFmt formatCode="#,##0.0" sourceLinked="0"/>
              <c:spPr>
                <a:noFill/>
                <a:ln>
                  <a:noFill/>
                </a:ln>
                <a:effectLst/>
              </c:spPr>
              <c:txPr>
                <a:bodyPr rot="0" spcFirstLastPara="1" vertOverflow="ellipsis" vert="horz" wrap="square" lIns="38100" tIns="19050" rIns="38100" bIns="19050" anchor="ctr" anchorCtr="1">
                  <a:noAutofit/>
                </a:bodyPr>
                <a:lstStyle/>
                <a:p>
                  <a:pPr>
                    <a:defRPr sz="1200" b="1" i="0" u="none" strike="noStrike" kern="1200" baseline="0">
                      <a:solidFill>
                        <a:srgbClr val="6A6A6A"/>
                      </a:solidFill>
                      <a:latin typeface="+mj-lt"/>
                      <a:ea typeface="+mn-ea"/>
                      <a:cs typeface="Calibri" panose="020F0502020204030204" pitchFamily="34" charset="0"/>
                    </a:defRPr>
                  </a:pPr>
                  <a:endParaRPr lang="it-IT"/>
                </a:p>
              </c:txPr>
              <c:dLblPos val="r"/>
              <c:showLegendKey val="0"/>
              <c:showVal val="1"/>
              <c:showCatName val="0"/>
              <c:showSerName val="0"/>
              <c:showPercent val="0"/>
              <c:showBubbleSize val="0"/>
              <c:extLst>
                <c:ext xmlns:c15="http://schemas.microsoft.com/office/drawing/2012/chart" uri="{CE6537A1-D6FC-4f65-9D91-7224C49458BB}">
                  <c15:layout>
                    <c:manualLayout>
                      <c:w val="0.10574300915674073"/>
                      <c:h val="5.3579053106981342E-2"/>
                    </c:manualLayout>
                  </c15:layout>
                </c:ext>
                <c:ext xmlns:c16="http://schemas.microsoft.com/office/drawing/2014/chart" uri="{C3380CC4-5D6E-409C-BE32-E72D297353CC}">
                  <c16:uniqueId val="{00000000-65BE-4270-9D17-657E0021B5D2}"/>
                </c:ext>
              </c:extLst>
            </c:dLbl>
            <c:numFmt formatCode="#,##0.0" sourceLinked="0"/>
            <c:spPr>
              <a:noFill/>
              <a:ln>
                <a:noFill/>
              </a:ln>
              <a:effectLst/>
            </c:spPr>
            <c:txPr>
              <a:bodyPr rot="0" spcFirstLastPara="1" vertOverflow="ellipsis" vert="horz" wrap="square" anchor="ctr" anchorCtr="1"/>
              <a:lstStyle/>
              <a:p>
                <a:pPr>
                  <a:defRPr sz="1200" b="1" i="0" u="none" strike="noStrike" kern="1200" baseline="0">
                    <a:solidFill>
                      <a:srgbClr val="6A6A6A"/>
                    </a:solidFill>
                    <a:latin typeface="+mj-lt"/>
                    <a:ea typeface="+mn-ea"/>
                    <a:cs typeface="Calibri" panose="020F0502020204030204" pitchFamily="34" charset="0"/>
                  </a:defRPr>
                </a:pPr>
                <a:endParaRPr lang="it-IT"/>
              </a:p>
            </c:txPr>
            <c:dLblPos val="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GráficosCBOT!$O$6:$O$204</c:f>
              <c:numCache>
                <c:formatCode>General</c:formatCode>
                <c:ptCount val="199"/>
                <c:pt idx="0">
                  <c:v>241.99</c:v>
                </c:pt>
                <c:pt idx="1">
                  <c:v>249.12</c:v>
                </c:pt>
                <c:pt idx="2">
                  <c:v>249.2</c:v>
                </c:pt>
                <c:pt idx="3">
                  <c:v>245.89</c:v>
                </c:pt>
                <c:pt idx="4">
                  <c:v>249.27</c:v>
                </c:pt>
                <c:pt idx="5">
                  <c:v>244.86</c:v>
                </c:pt>
                <c:pt idx="6">
                  <c:v>241.41</c:v>
                </c:pt>
                <c:pt idx="7">
                  <c:v>245.3</c:v>
                </c:pt>
                <c:pt idx="8">
                  <c:v>243.68</c:v>
                </c:pt>
                <c:pt idx="9">
                  <c:v>254.63</c:v>
                </c:pt>
                <c:pt idx="10">
                  <c:v>251.11</c:v>
                </c:pt>
                <c:pt idx="11">
                  <c:v>247.36</c:v>
                </c:pt>
                <c:pt idx="12">
                  <c:v>237.36</c:v>
                </c:pt>
                <c:pt idx="13">
                  <c:v>236.26</c:v>
                </c:pt>
                <c:pt idx="14">
                  <c:v>234.87</c:v>
                </c:pt>
                <c:pt idx="15">
                  <c:v>234.2</c:v>
                </c:pt>
                <c:pt idx="16">
                  <c:v>242.14</c:v>
                </c:pt>
                <c:pt idx="17">
                  <c:v>240.82</c:v>
                </c:pt>
                <c:pt idx="18">
                  <c:v>247.73</c:v>
                </c:pt>
                <c:pt idx="19">
                  <c:v>253.24</c:v>
                </c:pt>
                <c:pt idx="20">
                  <c:v>259.63</c:v>
                </c:pt>
                <c:pt idx="21">
                  <c:v>262.2</c:v>
                </c:pt>
                <c:pt idx="22">
                  <c:v>262.94</c:v>
                </c:pt>
                <c:pt idx="23">
                  <c:v>266.98</c:v>
                </c:pt>
                <c:pt idx="24">
                  <c:v>260.37</c:v>
                </c:pt>
                <c:pt idx="25">
                  <c:v>258.01</c:v>
                </c:pt>
                <c:pt idx="26">
                  <c:v>255.59</c:v>
                </c:pt>
                <c:pt idx="27">
                  <c:v>254.41</c:v>
                </c:pt>
                <c:pt idx="28">
                  <c:v>259.12</c:v>
                </c:pt>
                <c:pt idx="29">
                  <c:v>264.41000000000003</c:v>
                </c:pt>
                <c:pt idx="30">
                  <c:v>264.41000000000003</c:v>
                </c:pt>
                <c:pt idx="31">
                  <c:v>273.81</c:v>
                </c:pt>
                <c:pt idx="32">
                  <c:v>272.49</c:v>
                </c:pt>
                <c:pt idx="33">
                  <c:v>271.54000000000002</c:v>
                </c:pt>
                <c:pt idx="34">
                  <c:v>270.51</c:v>
                </c:pt>
                <c:pt idx="35">
                  <c:v>274.26</c:v>
                </c:pt>
                <c:pt idx="36">
                  <c:v>271.89999999999998</c:v>
                </c:pt>
                <c:pt idx="37">
                  <c:v>276.31</c:v>
                </c:pt>
                <c:pt idx="38">
                  <c:v>276.31</c:v>
                </c:pt>
                <c:pt idx="39">
                  <c:v>285.5</c:v>
                </c:pt>
                <c:pt idx="40">
                  <c:v>288.14</c:v>
                </c:pt>
                <c:pt idx="41">
                  <c:v>289.25</c:v>
                </c:pt>
                <c:pt idx="42">
                  <c:v>280.8</c:v>
                </c:pt>
                <c:pt idx="43">
                  <c:v>281.82</c:v>
                </c:pt>
                <c:pt idx="44">
                  <c:v>279.33</c:v>
                </c:pt>
                <c:pt idx="45">
                  <c:v>274.11</c:v>
                </c:pt>
                <c:pt idx="46">
                  <c:v>276.31</c:v>
                </c:pt>
                <c:pt idx="47">
                  <c:v>275.64999999999998</c:v>
                </c:pt>
                <c:pt idx="48">
                  <c:v>273.23</c:v>
                </c:pt>
                <c:pt idx="49">
                  <c:v>277.42</c:v>
                </c:pt>
                <c:pt idx="50">
                  <c:v>275.36</c:v>
                </c:pt>
                <c:pt idx="51">
                  <c:v>272.49</c:v>
                </c:pt>
                <c:pt idx="52">
                  <c:v>273.37</c:v>
                </c:pt>
                <c:pt idx="53">
                  <c:v>269.92</c:v>
                </c:pt>
                <c:pt idx="54">
                  <c:v>270.14</c:v>
                </c:pt>
                <c:pt idx="55">
                  <c:v>273.14999999999998</c:v>
                </c:pt>
                <c:pt idx="56">
                  <c:v>270.43</c:v>
                </c:pt>
                <c:pt idx="57">
                  <c:v>266.83</c:v>
                </c:pt>
                <c:pt idx="58">
                  <c:v>259.85000000000002</c:v>
                </c:pt>
                <c:pt idx="59">
                  <c:v>259.12</c:v>
                </c:pt>
                <c:pt idx="60">
                  <c:v>258.01</c:v>
                </c:pt>
                <c:pt idx="61">
                  <c:v>262.94</c:v>
                </c:pt>
                <c:pt idx="62">
                  <c:v>267.35000000000002</c:v>
                </c:pt>
                <c:pt idx="63">
                  <c:v>267.27</c:v>
                </c:pt>
                <c:pt idx="64">
                  <c:v>265.51</c:v>
                </c:pt>
                <c:pt idx="65">
                  <c:v>262.72000000000003</c:v>
                </c:pt>
                <c:pt idx="66">
                  <c:v>259.04000000000002</c:v>
                </c:pt>
                <c:pt idx="67">
                  <c:v>264.26</c:v>
                </c:pt>
                <c:pt idx="68">
                  <c:v>268.95999999999998</c:v>
                </c:pt>
                <c:pt idx="69">
                  <c:v>271.17</c:v>
                </c:pt>
                <c:pt idx="70">
                  <c:v>271.02</c:v>
                </c:pt>
                <c:pt idx="71">
                  <c:v>265.88</c:v>
                </c:pt>
                <c:pt idx="72">
                  <c:v>266.98</c:v>
                </c:pt>
                <c:pt idx="73">
                  <c:v>271.68</c:v>
                </c:pt>
                <c:pt idx="74">
                  <c:v>282.27</c:v>
                </c:pt>
                <c:pt idx="75">
                  <c:v>283.44</c:v>
                </c:pt>
                <c:pt idx="76">
                  <c:v>279.33</c:v>
                </c:pt>
                <c:pt idx="77">
                  <c:v>279.99</c:v>
                </c:pt>
                <c:pt idx="78">
                  <c:v>278.66000000000003</c:v>
                </c:pt>
                <c:pt idx="79">
                  <c:v>275.95</c:v>
                </c:pt>
                <c:pt idx="80">
                  <c:v>275.58</c:v>
                </c:pt>
                <c:pt idx="81">
                  <c:v>276.08999999999997</c:v>
                </c:pt>
                <c:pt idx="82">
                  <c:v>270.64999999999998</c:v>
                </c:pt>
                <c:pt idx="83">
                  <c:v>272.27</c:v>
                </c:pt>
                <c:pt idx="84">
                  <c:v>275.64999999999998</c:v>
                </c:pt>
                <c:pt idx="85">
                  <c:v>276.45999999999998</c:v>
                </c:pt>
                <c:pt idx="86">
                  <c:v>276.39</c:v>
                </c:pt>
                <c:pt idx="87">
                  <c:v>280.87</c:v>
                </c:pt>
                <c:pt idx="88">
                  <c:v>278.14999999999998</c:v>
                </c:pt>
                <c:pt idx="89">
                  <c:v>282.77999999999997</c:v>
                </c:pt>
                <c:pt idx="90">
                  <c:v>284.54000000000002</c:v>
                </c:pt>
                <c:pt idx="91">
                  <c:v>282.41000000000003</c:v>
                </c:pt>
                <c:pt idx="92">
                  <c:v>285.27999999999997</c:v>
                </c:pt>
                <c:pt idx="93">
                  <c:v>289.69</c:v>
                </c:pt>
                <c:pt idx="94">
                  <c:v>289.54000000000002</c:v>
                </c:pt>
                <c:pt idx="95">
                  <c:v>297.99</c:v>
                </c:pt>
                <c:pt idx="96">
                  <c:v>296.37</c:v>
                </c:pt>
                <c:pt idx="97">
                  <c:v>292.63</c:v>
                </c:pt>
                <c:pt idx="98">
                  <c:v>290.5</c:v>
                </c:pt>
                <c:pt idx="99">
                  <c:v>287.92</c:v>
                </c:pt>
                <c:pt idx="100">
                  <c:v>288.66000000000003</c:v>
                </c:pt>
                <c:pt idx="101">
                  <c:v>291.75</c:v>
                </c:pt>
                <c:pt idx="102">
                  <c:v>300.33999999999997</c:v>
                </c:pt>
                <c:pt idx="103">
                  <c:v>303.94</c:v>
                </c:pt>
                <c:pt idx="104">
                  <c:v>305.77999999999997</c:v>
                </c:pt>
                <c:pt idx="105">
                  <c:v>309.01</c:v>
                </c:pt>
                <c:pt idx="106">
                  <c:v>303.14</c:v>
                </c:pt>
                <c:pt idx="107">
                  <c:v>307.69</c:v>
                </c:pt>
                <c:pt idx="108">
                  <c:v>307.25</c:v>
                </c:pt>
                <c:pt idx="109">
                  <c:v>308.64999999999998</c:v>
                </c:pt>
                <c:pt idx="110">
                  <c:v>316.88</c:v>
                </c:pt>
                <c:pt idx="111">
                  <c:v>320.48</c:v>
                </c:pt>
                <c:pt idx="112">
                  <c:v>314.67</c:v>
                </c:pt>
                <c:pt idx="113">
                  <c:v>311</c:v>
                </c:pt>
                <c:pt idx="114">
                  <c:v>304.38</c:v>
                </c:pt>
                <c:pt idx="115">
                  <c:v>291.60000000000002</c:v>
                </c:pt>
                <c:pt idx="116">
                  <c:v>292.55</c:v>
                </c:pt>
                <c:pt idx="117">
                  <c:v>301.08</c:v>
                </c:pt>
                <c:pt idx="118">
                  <c:v>297.39999999999998</c:v>
                </c:pt>
                <c:pt idx="119">
                  <c:v>298.06</c:v>
                </c:pt>
                <c:pt idx="120">
                  <c:v>298.8</c:v>
                </c:pt>
                <c:pt idx="121">
                  <c:v>293.66000000000003</c:v>
                </c:pt>
                <c:pt idx="122">
                  <c:v>287.48</c:v>
                </c:pt>
                <c:pt idx="123">
                  <c:v>290.5</c:v>
                </c:pt>
                <c:pt idx="124">
                  <c:v>291.82</c:v>
                </c:pt>
                <c:pt idx="125">
                  <c:v>291.16000000000003</c:v>
                </c:pt>
                <c:pt idx="126">
                  <c:v>279.99</c:v>
                </c:pt>
                <c:pt idx="127">
                  <c:v>284.76</c:v>
                </c:pt>
                <c:pt idx="128">
                  <c:v>286.01</c:v>
                </c:pt>
                <c:pt idx="129">
                  <c:v>286.75</c:v>
                </c:pt>
                <c:pt idx="130">
                  <c:v>294.54000000000002</c:v>
                </c:pt>
                <c:pt idx="131">
                  <c:v>300.42</c:v>
                </c:pt>
                <c:pt idx="132">
                  <c:v>300.70999999999998</c:v>
                </c:pt>
                <c:pt idx="133">
                  <c:v>296.95999999999998</c:v>
                </c:pt>
                <c:pt idx="134">
                  <c:v>289.76</c:v>
                </c:pt>
                <c:pt idx="135">
                  <c:v>290.86</c:v>
                </c:pt>
                <c:pt idx="136">
                  <c:v>287.7</c:v>
                </c:pt>
                <c:pt idx="137">
                  <c:v>284.47000000000003</c:v>
                </c:pt>
                <c:pt idx="138">
                  <c:v>279.77</c:v>
                </c:pt>
                <c:pt idx="139">
                  <c:v>284.18</c:v>
                </c:pt>
                <c:pt idx="140">
                  <c:v>280.94</c:v>
                </c:pt>
                <c:pt idx="141">
                  <c:v>275.43</c:v>
                </c:pt>
                <c:pt idx="142">
                  <c:v>279.39999999999998</c:v>
                </c:pt>
                <c:pt idx="143">
                  <c:v>280.5</c:v>
                </c:pt>
                <c:pt idx="144">
                  <c:v>284.10000000000002</c:v>
                </c:pt>
                <c:pt idx="145">
                  <c:v>279.33</c:v>
                </c:pt>
                <c:pt idx="146">
                  <c:v>275.20999999999998</c:v>
                </c:pt>
                <c:pt idx="147">
                  <c:v>273.52</c:v>
                </c:pt>
                <c:pt idx="148">
                  <c:v>283</c:v>
                </c:pt>
                <c:pt idx="149">
                  <c:v>293.58</c:v>
                </c:pt>
                <c:pt idx="150">
                  <c:v>291.52</c:v>
                </c:pt>
                <c:pt idx="151">
                  <c:v>288.29000000000002</c:v>
                </c:pt>
                <c:pt idx="152">
                  <c:v>295.42</c:v>
                </c:pt>
                <c:pt idx="153">
                  <c:v>302.11</c:v>
                </c:pt>
                <c:pt idx="154">
                  <c:v>294.17</c:v>
                </c:pt>
                <c:pt idx="155">
                  <c:v>287.41000000000003</c:v>
                </c:pt>
                <c:pt idx="156">
                  <c:v>290.64</c:v>
                </c:pt>
                <c:pt idx="157">
                  <c:v>281.52999999999997</c:v>
                </c:pt>
                <c:pt idx="158">
                  <c:v>284.39999999999998</c:v>
                </c:pt>
                <c:pt idx="159">
                  <c:v>279.62</c:v>
                </c:pt>
                <c:pt idx="160">
                  <c:v>278.58999999999997</c:v>
                </c:pt>
                <c:pt idx="161">
                  <c:v>282.93</c:v>
                </c:pt>
                <c:pt idx="162">
                  <c:v>285.13</c:v>
                </c:pt>
                <c:pt idx="163">
                  <c:v>288.07</c:v>
                </c:pt>
                <c:pt idx="164">
                  <c:v>290.64</c:v>
                </c:pt>
                <c:pt idx="165">
                  <c:v>286.08999999999997</c:v>
                </c:pt>
                <c:pt idx="166">
                  <c:v>295.42</c:v>
                </c:pt>
                <c:pt idx="167">
                  <c:v>295.93</c:v>
                </c:pt>
                <c:pt idx="168">
                  <c:v>288.66000000000003</c:v>
                </c:pt>
                <c:pt idx="169">
                  <c:v>288.88</c:v>
                </c:pt>
                <c:pt idx="170">
                  <c:v>295.64</c:v>
                </c:pt>
                <c:pt idx="171">
                  <c:v>295.42</c:v>
                </c:pt>
                <c:pt idx="172">
                  <c:v>313.2</c:v>
                </c:pt>
                <c:pt idx="173">
                  <c:v>325.02999999999997</c:v>
                </c:pt>
                <c:pt idx="174">
                  <c:v>343.41</c:v>
                </c:pt>
                <c:pt idx="175">
                  <c:v>315.85000000000002</c:v>
                </c:pt>
                <c:pt idx="176">
                  <c:v>343.19</c:v>
                </c:pt>
                <c:pt idx="177">
                  <c:v>361.56</c:v>
                </c:pt>
                <c:pt idx="178">
                  <c:v>389.12</c:v>
                </c:pt>
                <c:pt idx="179">
                  <c:v>416.67</c:v>
                </c:pt>
                <c:pt idx="180">
                  <c:v>444.23</c:v>
                </c:pt>
                <c:pt idx="181">
                  <c:v>475.46</c:v>
                </c:pt>
                <c:pt idx="182">
                  <c:v>472.67</c:v>
                </c:pt>
                <c:pt idx="183">
                  <c:v>441.44</c:v>
                </c:pt>
                <c:pt idx="184">
                  <c:v>399.4</c:v>
                </c:pt>
                <c:pt idx="185">
                  <c:v>406.53</c:v>
                </c:pt>
                <c:pt idx="186">
                  <c:v>402.78</c:v>
                </c:pt>
                <c:pt idx="187">
                  <c:v>424.1</c:v>
                </c:pt>
                <c:pt idx="188">
                  <c:v>392.86</c:v>
                </c:pt>
                <c:pt idx="189">
                  <c:v>403.45</c:v>
                </c:pt>
                <c:pt idx="190">
                  <c:v>390.81</c:v>
                </c:pt>
                <c:pt idx="191">
                  <c:v>411.24</c:v>
                </c:pt>
                <c:pt idx="192">
                  <c:v>410.87</c:v>
                </c:pt>
                <c:pt idx="193">
                  <c:v>406.24</c:v>
                </c:pt>
                <c:pt idx="194">
                  <c:v>398.89</c:v>
                </c:pt>
                <c:pt idx="195">
                  <c:v>404.99</c:v>
                </c:pt>
                <c:pt idx="196">
                  <c:v>388.38</c:v>
                </c:pt>
                <c:pt idx="197">
                  <c:v>372.65</c:v>
                </c:pt>
                <c:pt idx="198">
                  <c:v>377.43</c:v>
                </c:pt>
              </c:numCache>
            </c:numRef>
          </c:val>
          <c:smooth val="0"/>
          <c:extLst>
            <c:ext xmlns:c16="http://schemas.microsoft.com/office/drawing/2014/chart" uri="{C3380CC4-5D6E-409C-BE32-E72D297353CC}">
              <c16:uniqueId val="{00000001-65BE-4270-9D17-657E0021B5D2}"/>
            </c:ext>
          </c:extLst>
        </c:ser>
        <c:ser>
          <c:idx val="1"/>
          <c:order val="1"/>
          <c:tx>
            <c:strRef>
              <c:f>GráficosCBOT!$Q$2</c:f>
              <c:strCache>
                <c:ptCount val="1"/>
                <c:pt idx="0">
                  <c:v>Maize</c:v>
                </c:pt>
              </c:strCache>
            </c:strRef>
          </c:tx>
          <c:spPr>
            <a:ln w="28575" cap="rnd">
              <a:solidFill>
                <a:srgbClr val="FAC090"/>
              </a:solidFill>
              <a:round/>
            </a:ln>
            <a:effectLst/>
          </c:spPr>
          <c:marker>
            <c:symbol val="none"/>
          </c:marker>
          <c:dLbls>
            <c:dLbl>
              <c:idx val="198"/>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5BE-4270-9D17-657E0021B5D2}"/>
                </c:ext>
              </c:extLst>
            </c:dLbl>
            <c:numFmt formatCode="#,##0.0" sourceLinked="0"/>
            <c:spPr>
              <a:noFill/>
              <a:ln>
                <a:noFill/>
              </a:ln>
              <a:effectLst/>
            </c:spPr>
            <c:txPr>
              <a:bodyPr rot="0" spcFirstLastPara="1" vertOverflow="ellipsis" vert="horz" wrap="square" anchor="ctr" anchorCtr="1"/>
              <a:lstStyle/>
              <a:p>
                <a:pPr>
                  <a:defRPr sz="1200" b="1" i="0" u="none" strike="noStrike" kern="1200" baseline="0">
                    <a:solidFill>
                      <a:srgbClr val="FAC090"/>
                    </a:solidFill>
                    <a:latin typeface="+mj-lt"/>
                    <a:ea typeface="+mn-ea"/>
                    <a:cs typeface="Calibri" panose="020F0502020204030204" pitchFamily="34" charset="0"/>
                  </a:defRPr>
                </a:pPr>
                <a:endParaRPr lang="it-IT"/>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GráficosCBOT!$L$6:$L$204</c:f>
              <c:numCache>
                <c:formatCode>dd\-mm\-yy;@</c:formatCode>
                <c:ptCount val="199"/>
                <c:pt idx="0">
                  <c:v>44364</c:v>
                </c:pt>
                <c:pt idx="1">
                  <c:v>44365</c:v>
                </c:pt>
                <c:pt idx="2">
                  <c:v>44368</c:v>
                </c:pt>
                <c:pt idx="3">
                  <c:v>44369</c:v>
                </c:pt>
                <c:pt idx="4">
                  <c:v>44370</c:v>
                </c:pt>
                <c:pt idx="5">
                  <c:v>44371</c:v>
                </c:pt>
                <c:pt idx="6">
                  <c:v>44372</c:v>
                </c:pt>
                <c:pt idx="7">
                  <c:v>44375</c:v>
                </c:pt>
                <c:pt idx="8">
                  <c:v>44376</c:v>
                </c:pt>
                <c:pt idx="9">
                  <c:v>44377</c:v>
                </c:pt>
                <c:pt idx="10">
                  <c:v>44378</c:v>
                </c:pt>
                <c:pt idx="11">
                  <c:v>44379</c:v>
                </c:pt>
                <c:pt idx="12">
                  <c:v>44383</c:v>
                </c:pt>
                <c:pt idx="13">
                  <c:v>44384</c:v>
                </c:pt>
                <c:pt idx="14">
                  <c:v>44385</c:v>
                </c:pt>
                <c:pt idx="15">
                  <c:v>44386</c:v>
                </c:pt>
                <c:pt idx="16">
                  <c:v>44389</c:v>
                </c:pt>
                <c:pt idx="17">
                  <c:v>44390</c:v>
                </c:pt>
                <c:pt idx="18">
                  <c:v>44391</c:v>
                </c:pt>
                <c:pt idx="19">
                  <c:v>44392</c:v>
                </c:pt>
                <c:pt idx="20">
                  <c:v>44393</c:v>
                </c:pt>
                <c:pt idx="21">
                  <c:v>44396</c:v>
                </c:pt>
                <c:pt idx="22">
                  <c:v>44397</c:v>
                </c:pt>
                <c:pt idx="23">
                  <c:v>44398</c:v>
                </c:pt>
                <c:pt idx="24">
                  <c:v>44399</c:v>
                </c:pt>
                <c:pt idx="25">
                  <c:v>44400</c:v>
                </c:pt>
                <c:pt idx="26">
                  <c:v>44403</c:v>
                </c:pt>
                <c:pt idx="27">
                  <c:v>44404</c:v>
                </c:pt>
                <c:pt idx="28">
                  <c:v>44405</c:v>
                </c:pt>
                <c:pt idx="29">
                  <c:v>44406</c:v>
                </c:pt>
                <c:pt idx="30">
                  <c:v>44407</c:v>
                </c:pt>
                <c:pt idx="31">
                  <c:v>44410</c:v>
                </c:pt>
                <c:pt idx="32">
                  <c:v>44411</c:v>
                </c:pt>
                <c:pt idx="33">
                  <c:v>44412</c:v>
                </c:pt>
                <c:pt idx="34">
                  <c:v>44413</c:v>
                </c:pt>
                <c:pt idx="35">
                  <c:v>44414</c:v>
                </c:pt>
                <c:pt idx="36">
                  <c:v>44417</c:v>
                </c:pt>
                <c:pt idx="37">
                  <c:v>44418</c:v>
                </c:pt>
                <c:pt idx="38">
                  <c:v>44419</c:v>
                </c:pt>
                <c:pt idx="39">
                  <c:v>44420</c:v>
                </c:pt>
                <c:pt idx="40">
                  <c:v>44421</c:v>
                </c:pt>
                <c:pt idx="41">
                  <c:v>44424</c:v>
                </c:pt>
                <c:pt idx="42">
                  <c:v>44425</c:v>
                </c:pt>
                <c:pt idx="43">
                  <c:v>44426</c:v>
                </c:pt>
                <c:pt idx="44">
                  <c:v>44427</c:v>
                </c:pt>
                <c:pt idx="45">
                  <c:v>44428</c:v>
                </c:pt>
                <c:pt idx="46">
                  <c:v>44431</c:v>
                </c:pt>
                <c:pt idx="47">
                  <c:v>44432</c:v>
                </c:pt>
                <c:pt idx="48">
                  <c:v>44433</c:v>
                </c:pt>
                <c:pt idx="49">
                  <c:v>44434</c:v>
                </c:pt>
                <c:pt idx="50">
                  <c:v>44435</c:v>
                </c:pt>
                <c:pt idx="51">
                  <c:v>44438</c:v>
                </c:pt>
                <c:pt idx="52">
                  <c:v>44439</c:v>
                </c:pt>
                <c:pt idx="53">
                  <c:v>44440</c:v>
                </c:pt>
                <c:pt idx="54">
                  <c:v>44441</c:v>
                </c:pt>
                <c:pt idx="55">
                  <c:v>44442</c:v>
                </c:pt>
                <c:pt idx="56">
                  <c:v>44446</c:v>
                </c:pt>
                <c:pt idx="57">
                  <c:v>44447</c:v>
                </c:pt>
                <c:pt idx="58">
                  <c:v>44448</c:v>
                </c:pt>
                <c:pt idx="59">
                  <c:v>44449</c:v>
                </c:pt>
                <c:pt idx="60">
                  <c:v>44452</c:v>
                </c:pt>
                <c:pt idx="61">
                  <c:v>44453</c:v>
                </c:pt>
                <c:pt idx="62">
                  <c:v>44454</c:v>
                </c:pt>
                <c:pt idx="63">
                  <c:v>44455</c:v>
                </c:pt>
                <c:pt idx="64">
                  <c:v>44456</c:v>
                </c:pt>
                <c:pt idx="65">
                  <c:v>44459</c:v>
                </c:pt>
                <c:pt idx="66">
                  <c:v>44460</c:v>
                </c:pt>
                <c:pt idx="67">
                  <c:v>44461</c:v>
                </c:pt>
                <c:pt idx="68">
                  <c:v>44462</c:v>
                </c:pt>
                <c:pt idx="69">
                  <c:v>44463</c:v>
                </c:pt>
                <c:pt idx="70">
                  <c:v>44466</c:v>
                </c:pt>
                <c:pt idx="71">
                  <c:v>44467</c:v>
                </c:pt>
                <c:pt idx="72">
                  <c:v>44468</c:v>
                </c:pt>
                <c:pt idx="73">
                  <c:v>44469</c:v>
                </c:pt>
                <c:pt idx="74">
                  <c:v>44470</c:v>
                </c:pt>
                <c:pt idx="75">
                  <c:v>44473</c:v>
                </c:pt>
                <c:pt idx="76">
                  <c:v>44474</c:v>
                </c:pt>
                <c:pt idx="77">
                  <c:v>44475</c:v>
                </c:pt>
                <c:pt idx="78">
                  <c:v>44476</c:v>
                </c:pt>
                <c:pt idx="79">
                  <c:v>44477</c:v>
                </c:pt>
                <c:pt idx="80">
                  <c:v>44480</c:v>
                </c:pt>
                <c:pt idx="81">
                  <c:v>44481</c:v>
                </c:pt>
                <c:pt idx="82">
                  <c:v>44482</c:v>
                </c:pt>
                <c:pt idx="83">
                  <c:v>44483</c:v>
                </c:pt>
                <c:pt idx="84">
                  <c:v>44484</c:v>
                </c:pt>
                <c:pt idx="85">
                  <c:v>44487</c:v>
                </c:pt>
                <c:pt idx="86">
                  <c:v>44488</c:v>
                </c:pt>
                <c:pt idx="87">
                  <c:v>44489</c:v>
                </c:pt>
                <c:pt idx="88">
                  <c:v>44490</c:v>
                </c:pt>
                <c:pt idx="89">
                  <c:v>44491</c:v>
                </c:pt>
                <c:pt idx="90">
                  <c:v>44494</c:v>
                </c:pt>
                <c:pt idx="91">
                  <c:v>44495</c:v>
                </c:pt>
                <c:pt idx="92">
                  <c:v>44496</c:v>
                </c:pt>
                <c:pt idx="93">
                  <c:v>44497</c:v>
                </c:pt>
                <c:pt idx="94">
                  <c:v>44498</c:v>
                </c:pt>
                <c:pt idx="95">
                  <c:v>44501</c:v>
                </c:pt>
                <c:pt idx="96">
                  <c:v>44502</c:v>
                </c:pt>
                <c:pt idx="97">
                  <c:v>44503</c:v>
                </c:pt>
                <c:pt idx="98">
                  <c:v>44504</c:v>
                </c:pt>
                <c:pt idx="99">
                  <c:v>44505</c:v>
                </c:pt>
                <c:pt idx="100">
                  <c:v>44508</c:v>
                </c:pt>
                <c:pt idx="101">
                  <c:v>44509</c:v>
                </c:pt>
                <c:pt idx="102">
                  <c:v>44510</c:v>
                </c:pt>
                <c:pt idx="103">
                  <c:v>44511</c:v>
                </c:pt>
                <c:pt idx="104">
                  <c:v>44512</c:v>
                </c:pt>
                <c:pt idx="105">
                  <c:v>44515</c:v>
                </c:pt>
                <c:pt idx="106">
                  <c:v>44516</c:v>
                </c:pt>
                <c:pt idx="107">
                  <c:v>44517</c:v>
                </c:pt>
                <c:pt idx="108">
                  <c:v>44518</c:v>
                </c:pt>
                <c:pt idx="109">
                  <c:v>44519</c:v>
                </c:pt>
                <c:pt idx="110">
                  <c:v>44522</c:v>
                </c:pt>
                <c:pt idx="111">
                  <c:v>44523</c:v>
                </c:pt>
                <c:pt idx="112">
                  <c:v>44524</c:v>
                </c:pt>
                <c:pt idx="113">
                  <c:v>44526</c:v>
                </c:pt>
                <c:pt idx="114">
                  <c:v>44529</c:v>
                </c:pt>
                <c:pt idx="115">
                  <c:v>44530</c:v>
                </c:pt>
                <c:pt idx="116">
                  <c:v>44531</c:v>
                </c:pt>
                <c:pt idx="117">
                  <c:v>44532</c:v>
                </c:pt>
                <c:pt idx="118">
                  <c:v>44533</c:v>
                </c:pt>
                <c:pt idx="119">
                  <c:v>44536</c:v>
                </c:pt>
                <c:pt idx="120">
                  <c:v>44537</c:v>
                </c:pt>
                <c:pt idx="121">
                  <c:v>44538</c:v>
                </c:pt>
                <c:pt idx="122">
                  <c:v>44539</c:v>
                </c:pt>
                <c:pt idx="123">
                  <c:v>44540</c:v>
                </c:pt>
                <c:pt idx="124">
                  <c:v>44543</c:v>
                </c:pt>
                <c:pt idx="125">
                  <c:v>44544</c:v>
                </c:pt>
                <c:pt idx="126">
                  <c:v>44545</c:v>
                </c:pt>
                <c:pt idx="127">
                  <c:v>44546</c:v>
                </c:pt>
                <c:pt idx="128">
                  <c:v>44547</c:v>
                </c:pt>
                <c:pt idx="129">
                  <c:v>44550</c:v>
                </c:pt>
                <c:pt idx="130">
                  <c:v>44551</c:v>
                </c:pt>
                <c:pt idx="131">
                  <c:v>44552</c:v>
                </c:pt>
                <c:pt idx="132">
                  <c:v>44553</c:v>
                </c:pt>
                <c:pt idx="133">
                  <c:v>44557</c:v>
                </c:pt>
                <c:pt idx="134">
                  <c:v>44558</c:v>
                </c:pt>
                <c:pt idx="135">
                  <c:v>44559</c:v>
                </c:pt>
                <c:pt idx="136">
                  <c:v>44560</c:v>
                </c:pt>
                <c:pt idx="137">
                  <c:v>44561</c:v>
                </c:pt>
                <c:pt idx="138">
                  <c:v>44564</c:v>
                </c:pt>
                <c:pt idx="139">
                  <c:v>44565</c:v>
                </c:pt>
                <c:pt idx="140">
                  <c:v>44566</c:v>
                </c:pt>
                <c:pt idx="141">
                  <c:v>44567</c:v>
                </c:pt>
                <c:pt idx="142">
                  <c:v>44568</c:v>
                </c:pt>
                <c:pt idx="143">
                  <c:v>44571</c:v>
                </c:pt>
                <c:pt idx="144">
                  <c:v>44572</c:v>
                </c:pt>
                <c:pt idx="145">
                  <c:v>44573</c:v>
                </c:pt>
                <c:pt idx="146">
                  <c:v>44574</c:v>
                </c:pt>
                <c:pt idx="147">
                  <c:v>44575</c:v>
                </c:pt>
                <c:pt idx="148">
                  <c:v>44579</c:v>
                </c:pt>
                <c:pt idx="149">
                  <c:v>44580</c:v>
                </c:pt>
                <c:pt idx="150">
                  <c:v>44581</c:v>
                </c:pt>
                <c:pt idx="151">
                  <c:v>44582</c:v>
                </c:pt>
                <c:pt idx="152">
                  <c:v>44585</c:v>
                </c:pt>
                <c:pt idx="153">
                  <c:v>44586</c:v>
                </c:pt>
                <c:pt idx="154">
                  <c:v>44587</c:v>
                </c:pt>
                <c:pt idx="155">
                  <c:v>44588</c:v>
                </c:pt>
                <c:pt idx="156">
                  <c:v>44589</c:v>
                </c:pt>
                <c:pt idx="157">
                  <c:v>44592</c:v>
                </c:pt>
                <c:pt idx="158">
                  <c:v>44593</c:v>
                </c:pt>
                <c:pt idx="159">
                  <c:v>44594</c:v>
                </c:pt>
                <c:pt idx="160">
                  <c:v>44595</c:v>
                </c:pt>
                <c:pt idx="161">
                  <c:v>44596</c:v>
                </c:pt>
                <c:pt idx="162">
                  <c:v>44599</c:v>
                </c:pt>
                <c:pt idx="163">
                  <c:v>44600</c:v>
                </c:pt>
                <c:pt idx="164">
                  <c:v>44601</c:v>
                </c:pt>
                <c:pt idx="165">
                  <c:v>44602</c:v>
                </c:pt>
                <c:pt idx="166">
                  <c:v>44603</c:v>
                </c:pt>
                <c:pt idx="167">
                  <c:v>44606</c:v>
                </c:pt>
                <c:pt idx="168">
                  <c:v>44607</c:v>
                </c:pt>
                <c:pt idx="169">
                  <c:v>44608</c:v>
                </c:pt>
                <c:pt idx="170">
                  <c:v>44609</c:v>
                </c:pt>
                <c:pt idx="171">
                  <c:v>44610</c:v>
                </c:pt>
                <c:pt idx="172">
                  <c:v>44614</c:v>
                </c:pt>
                <c:pt idx="173">
                  <c:v>44615</c:v>
                </c:pt>
                <c:pt idx="174">
                  <c:v>44616</c:v>
                </c:pt>
                <c:pt idx="175">
                  <c:v>44617</c:v>
                </c:pt>
                <c:pt idx="176">
                  <c:v>44620</c:v>
                </c:pt>
                <c:pt idx="177">
                  <c:v>44621</c:v>
                </c:pt>
                <c:pt idx="178">
                  <c:v>44622</c:v>
                </c:pt>
                <c:pt idx="179">
                  <c:v>44623</c:v>
                </c:pt>
                <c:pt idx="180">
                  <c:v>44624</c:v>
                </c:pt>
                <c:pt idx="181">
                  <c:v>44627</c:v>
                </c:pt>
                <c:pt idx="182">
                  <c:v>44628</c:v>
                </c:pt>
                <c:pt idx="183">
                  <c:v>44629</c:v>
                </c:pt>
                <c:pt idx="184">
                  <c:v>44630</c:v>
                </c:pt>
                <c:pt idx="185">
                  <c:v>44631</c:v>
                </c:pt>
                <c:pt idx="186">
                  <c:v>44634</c:v>
                </c:pt>
                <c:pt idx="187">
                  <c:v>44635</c:v>
                </c:pt>
                <c:pt idx="188">
                  <c:v>44636</c:v>
                </c:pt>
                <c:pt idx="189">
                  <c:v>44637</c:v>
                </c:pt>
                <c:pt idx="190">
                  <c:v>44638</c:v>
                </c:pt>
                <c:pt idx="191">
                  <c:v>44641</c:v>
                </c:pt>
                <c:pt idx="192">
                  <c:v>44642</c:v>
                </c:pt>
                <c:pt idx="193">
                  <c:v>44643</c:v>
                </c:pt>
                <c:pt idx="194">
                  <c:v>44644</c:v>
                </c:pt>
                <c:pt idx="195">
                  <c:v>44645</c:v>
                </c:pt>
                <c:pt idx="196">
                  <c:v>44648</c:v>
                </c:pt>
                <c:pt idx="197">
                  <c:v>44649</c:v>
                </c:pt>
                <c:pt idx="198">
                  <c:v>44650</c:v>
                </c:pt>
              </c:numCache>
            </c:numRef>
          </c:cat>
          <c:val>
            <c:numRef>
              <c:f>GráficosCBOT!$R$6:$R$204</c:f>
              <c:numCache>
                <c:formatCode>General</c:formatCode>
                <c:ptCount val="199"/>
                <c:pt idx="0">
                  <c:v>213.93</c:v>
                </c:pt>
                <c:pt idx="1">
                  <c:v>227.31</c:v>
                </c:pt>
                <c:pt idx="2">
                  <c:v>223.61</c:v>
                </c:pt>
                <c:pt idx="3">
                  <c:v>216.53</c:v>
                </c:pt>
                <c:pt idx="4">
                  <c:v>215.5</c:v>
                </c:pt>
                <c:pt idx="5">
                  <c:v>215.74</c:v>
                </c:pt>
                <c:pt idx="6">
                  <c:v>209.12</c:v>
                </c:pt>
                <c:pt idx="7">
                  <c:v>220.15</c:v>
                </c:pt>
                <c:pt idx="8">
                  <c:v>220.46</c:v>
                </c:pt>
                <c:pt idx="9">
                  <c:v>236.21</c:v>
                </c:pt>
                <c:pt idx="10">
                  <c:v>235.66</c:v>
                </c:pt>
                <c:pt idx="11">
                  <c:v>232.35</c:v>
                </c:pt>
                <c:pt idx="12">
                  <c:v>216.6</c:v>
                </c:pt>
                <c:pt idx="13">
                  <c:v>214.01</c:v>
                </c:pt>
                <c:pt idx="14">
                  <c:v>211.09</c:v>
                </c:pt>
                <c:pt idx="15">
                  <c:v>208.65</c:v>
                </c:pt>
                <c:pt idx="16">
                  <c:v>214.64</c:v>
                </c:pt>
                <c:pt idx="17">
                  <c:v>217.79</c:v>
                </c:pt>
                <c:pt idx="18">
                  <c:v>224.64</c:v>
                </c:pt>
                <c:pt idx="19">
                  <c:v>223.69</c:v>
                </c:pt>
                <c:pt idx="20">
                  <c:v>221.8</c:v>
                </c:pt>
                <c:pt idx="21">
                  <c:v>222.04</c:v>
                </c:pt>
                <c:pt idx="22">
                  <c:v>227.15</c:v>
                </c:pt>
                <c:pt idx="23">
                  <c:v>228.02</c:v>
                </c:pt>
                <c:pt idx="24">
                  <c:v>225.34</c:v>
                </c:pt>
                <c:pt idx="25">
                  <c:v>218.49</c:v>
                </c:pt>
                <c:pt idx="26">
                  <c:v>220.07</c:v>
                </c:pt>
                <c:pt idx="27">
                  <c:v>219.67</c:v>
                </c:pt>
                <c:pt idx="28">
                  <c:v>220.7</c:v>
                </c:pt>
                <c:pt idx="29">
                  <c:v>223.85</c:v>
                </c:pt>
                <c:pt idx="30">
                  <c:v>219.67</c:v>
                </c:pt>
                <c:pt idx="31">
                  <c:v>225.03</c:v>
                </c:pt>
                <c:pt idx="32">
                  <c:v>222.43</c:v>
                </c:pt>
                <c:pt idx="33">
                  <c:v>220.46</c:v>
                </c:pt>
                <c:pt idx="34">
                  <c:v>222.67</c:v>
                </c:pt>
                <c:pt idx="35">
                  <c:v>224.16</c:v>
                </c:pt>
                <c:pt idx="36">
                  <c:v>222.98</c:v>
                </c:pt>
                <c:pt idx="37">
                  <c:v>222.67</c:v>
                </c:pt>
                <c:pt idx="38">
                  <c:v>225.03</c:v>
                </c:pt>
                <c:pt idx="39">
                  <c:v>229.6</c:v>
                </c:pt>
                <c:pt idx="40">
                  <c:v>229.52</c:v>
                </c:pt>
                <c:pt idx="41">
                  <c:v>228.49</c:v>
                </c:pt>
                <c:pt idx="42">
                  <c:v>226.52</c:v>
                </c:pt>
                <c:pt idx="43">
                  <c:v>227</c:v>
                </c:pt>
                <c:pt idx="44">
                  <c:v>221.49</c:v>
                </c:pt>
                <c:pt idx="45">
                  <c:v>216.21</c:v>
                </c:pt>
                <c:pt idx="46">
                  <c:v>215.74</c:v>
                </c:pt>
                <c:pt idx="47">
                  <c:v>219.12</c:v>
                </c:pt>
                <c:pt idx="48">
                  <c:v>221.64</c:v>
                </c:pt>
                <c:pt idx="49">
                  <c:v>220.86</c:v>
                </c:pt>
                <c:pt idx="50">
                  <c:v>222.12</c:v>
                </c:pt>
                <c:pt idx="51">
                  <c:v>218.65</c:v>
                </c:pt>
                <c:pt idx="52">
                  <c:v>215.58</c:v>
                </c:pt>
                <c:pt idx="53">
                  <c:v>211.49</c:v>
                </c:pt>
                <c:pt idx="54">
                  <c:v>212.27</c:v>
                </c:pt>
                <c:pt idx="55">
                  <c:v>212.04</c:v>
                </c:pt>
                <c:pt idx="56">
                  <c:v>207.31</c:v>
                </c:pt>
                <c:pt idx="57">
                  <c:v>207.08</c:v>
                </c:pt>
                <c:pt idx="58">
                  <c:v>206.53</c:v>
                </c:pt>
                <c:pt idx="59">
                  <c:v>209.2</c:v>
                </c:pt>
                <c:pt idx="60">
                  <c:v>207.55</c:v>
                </c:pt>
                <c:pt idx="61">
                  <c:v>209.91</c:v>
                </c:pt>
                <c:pt idx="62">
                  <c:v>214.4</c:v>
                </c:pt>
                <c:pt idx="63">
                  <c:v>212.98</c:v>
                </c:pt>
                <c:pt idx="64">
                  <c:v>211.88</c:v>
                </c:pt>
                <c:pt idx="65">
                  <c:v>210.38</c:v>
                </c:pt>
                <c:pt idx="66">
                  <c:v>208.65</c:v>
                </c:pt>
                <c:pt idx="67">
                  <c:v>211.57</c:v>
                </c:pt>
                <c:pt idx="68">
                  <c:v>213.06</c:v>
                </c:pt>
                <c:pt idx="69">
                  <c:v>212.19</c:v>
                </c:pt>
                <c:pt idx="70">
                  <c:v>217.16</c:v>
                </c:pt>
                <c:pt idx="71">
                  <c:v>214.79</c:v>
                </c:pt>
                <c:pt idx="72">
                  <c:v>217.16</c:v>
                </c:pt>
                <c:pt idx="73">
                  <c:v>216.13</c:v>
                </c:pt>
                <c:pt idx="74">
                  <c:v>218.26</c:v>
                </c:pt>
                <c:pt idx="75">
                  <c:v>218.34</c:v>
                </c:pt>
                <c:pt idx="76">
                  <c:v>216.76</c:v>
                </c:pt>
                <c:pt idx="77">
                  <c:v>215.03</c:v>
                </c:pt>
                <c:pt idx="78">
                  <c:v>215.74</c:v>
                </c:pt>
                <c:pt idx="79">
                  <c:v>214.4</c:v>
                </c:pt>
                <c:pt idx="80">
                  <c:v>215.5</c:v>
                </c:pt>
                <c:pt idx="81">
                  <c:v>211.57</c:v>
                </c:pt>
                <c:pt idx="82">
                  <c:v>207.86</c:v>
                </c:pt>
                <c:pt idx="83">
                  <c:v>209.05</c:v>
                </c:pt>
                <c:pt idx="84">
                  <c:v>212.04</c:v>
                </c:pt>
                <c:pt idx="85">
                  <c:v>214.24</c:v>
                </c:pt>
                <c:pt idx="86">
                  <c:v>213.85</c:v>
                </c:pt>
                <c:pt idx="87">
                  <c:v>217.08</c:v>
                </c:pt>
                <c:pt idx="88">
                  <c:v>214.79</c:v>
                </c:pt>
                <c:pt idx="89">
                  <c:v>216.76</c:v>
                </c:pt>
                <c:pt idx="90">
                  <c:v>216.68</c:v>
                </c:pt>
                <c:pt idx="91">
                  <c:v>218.97</c:v>
                </c:pt>
                <c:pt idx="92">
                  <c:v>224.24</c:v>
                </c:pt>
                <c:pt idx="93">
                  <c:v>226.37</c:v>
                </c:pt>
                <c:pt idx="94">
                  <c:v>228.18</c:v>
                </c:pt>
                <c:pt idx="95">
                  <c:v>232.43</c:v>
                </c:pt>
                <c:pt idx="96">
                  <c:v>230.46</c:v>
                </c:pt>
                <c:pt idx="97">
                  <c:v>226.92</c:v>
                </c:pt>
                <c:pt idx="98">
                  <c:v>225.34</c:v>
                </c:pt>
                <c:pt idx="99">
                  <c:v>223.3</c:v>
                </c:pt>
                <c:pt idx="100">
                  <c:v>222.82</c:v>
                </c:pt>
                <c:pt idx="101">
                  <c:v>224.08</c:v>
                </c:pt>
                <c:pt idx="102">
                  <c:v>229.67</c:v>
                </c:pt>
                <c:pt idx="103">
                  <c:v>229.2</c:v>
                </c:pt>
                <c:pt idx="104">
                  <c:v>231.72</c:v>
                </c:pt>
                <c:pt idx="105">
                  <c:v>231.64</c:v>
                </c:pt>
                <c:pt idx="106">
                  <c:v>228.97</c:v>
                </c:pt>
                <c:pt idx="107">
                  <c:v>230.54</c:v>
                </c:pt>
                <c:pt idx="108">
                  <c:v>229.75</c:v>
                </c:pt>
                <c:pt idx="109">
                  <c:v>228.81</c:v>
                </c:pt>
                <c:pt idx="110">
                  <c:v>231.72</c:v>
                </c:pt>
                <c:pt idx="111">
                  <c:v>233.3</c:v>
                </c:pt>
                <c:pt idx="112">
                  <c:v>232.27</c:v>
                </c:pt>
                <c:pt idx="113">
                  <c:v>234.4</c:v>
                </c:pt>
                <c:pt idx="114">
                  <c:v>230.54</c:v>
                </c:pt>
                <c:pt idx="115">
                  <c:v>224.4</c:v>
                </c:pt>
                <c:pt idx="116">
                  <c:v>225.58</c:v>
                </c:pt>
                <c:pt idx="117">
                  <c:v>228.02</c:v>
                </c:pt>
                <c:pt idx="118">
                  <c:v>230.78</c:v>
                </c:pt>
                <c:pt idx="119">
                  <c:v>230.7</c:v>
                </c:pt>
                <c:pt idx="120">
                  <c:v>231.64</c:v>
                </c:pt>
                <c:pt idx="121">
                  <c:v>231.88</c:v>
                </c:pt>
                <c:pt idx="122">
                  <c:v>233.53</c:v>
                </c:pt>
                <c:pt idx="123">
                  <c:v>233.06</c:v>
                </c:pt>
                <c:pt idx="124">
                  <c:v>231.17</c:v>
                </c:pt>
                <c:pt idx="125">
                  <c:v>233.14</c:v>
                </c:pt>
                <c:pt idx="126">
                  <c:v>231.17</c:v>
                </c:pt>
                <c:pt idx="127">
                  <c:v>233.3</c:v>
                </c:pt>
                <c:pt idx="128">
                  <c:v>233.93</c:v>
                </c:pt>
                <c:pt idx="129">
                  <c:v>233.06</c:v>
                </c:pt>
                <c:pt idx="130">
                  <c:v>235.89</c:v>
                </c:pt>
                <c:pt idx="131">
                  <c:v>237.78</c:v>
                </c:pt>
                <c:pt idx="132">
                  <c:v>239.04</c:v>
                </c:pt>
                <c:pt idx="133">
                  <c:v>242.74</c:v>
                </c:pt>
                <c:pt idx="134">
                  <c:v>238.73</c:v>
                </c:pt>
                <c:pt idx="135">
                  <c:v>238.81</c:v>
                </c:pt>
                <c:pt idx="136">
                  <c:v>234.87</c:v>
                </c:pt>
                <c:pt idx="137">
                  <c:v>234.24</c:v>
                </c:pt>
                <c:pt idx="138">
                  <c:v>232.67</c:v>
                </c:pt>
                <c:pt idx="139">
                  <c:v>239.91</c:v>
                </c:pt>
                <c:pt idx="140">
                  <c:v>237.23</c:v>
                </c:pt>
                <c:pt idx="141">
                  <c:v>237.94</c:v>
                </c:pt>
                <c:pt idx="142">
                  <c:v>239.2</c:v>
                </c:pt>
                <c:pt idx="143">
                  <c:v>236.68</c:v>
                </c:pt>
                <c:pt idx="144">
                  <c:v>237.15</c:v>
                </c:pt>
                <c:pt idx="145">
                  <c:v>236.45</c:v>
                </c:pt>
                <c:pt idx="146">
                  <c:v>232.04</c:v>
                </c:pt>
                <c:pt idx="147">
                  <c:v>235.11</c:v>
                </c:pt>
                <c:pt idx="148">
                  <c:v>236.21</c:v>
                </c:pt>
                <c:pt idx="149">
                  <c:v>240.54</c:v>
                </c:pt>
                <c:pt idx="150">
                  <c:v>240.38</c:v>
                </c:pt>
                <c:pt idx="151">
                  <c:v>241.72</c:v>
                </c:pt>
                <c:pt idx="152">
                  <c:v>243.06</c:v>
                </c:pt>
                <c:pt idx="153">
                  <c:v>243.45</c:v>
                </c:pt>
                <c:pt idx="154">
                  <c:v>246.05</c:v>
                </c:pt>
                <c:pt idx="155">
                  <c:v>245.26</c:v>
                </c:pt>
                <c:pt idx="156">
                  <c:v>249.28</c:v>
                </c:pt>
                <c:pt idx="157">
                  <c:v>245.82</c:v>
                </c:pt>
                <c:pt idx="158">
                  <c:v>249.44</c:v>
                </c:pt>
                <c:pt idx="159">
                  <c:v>244.95</c:v>
                </c:pt>
                <c:pt idx="160">
                  <c:v>242.98</c:v>
                </c:pt>
                <c:pt idx="161">
                  <c:v>244.71</c:v>
                </c:pt>
                <c:pt idx="162">
                  <c:v>250.85</c:v>
                </c:pt>
                <c:pt idx="163">
                  <c:v>249.59</c:v>
                </c:pt>
                <c:pt idx="164">
                  <c:v>254.32</c:v>
                </c:pt>
                <c:pt idx="165">
                  <c:v>252.11</c:v>
                </c:pt>
                <c:pt idx="166">
                  <c:v>256.05</c:v>
                </c:pt>
                <c:pt idx="167">
                  <c:v>257.94</c:v>
                </c:pt>
                <c:pt idx="168">
                  <c:v>250.93</c:v>
                </c:pt>
                <c:pt idx="169">
                  <c:v>254.16</c:v>
                </c:pt>
                <c:pt idx="170">
                  <c:v>255.58</c:v>
                </c:pt>
                <c:pt idx="171">
                  <c:v>256.92</c:v>
                </c:pt>
                <c:pt idx="172">
                  <c:v>264.70999999999998</c:v>
                </c:pt>
                <c:pt idx="173">
                  <c:v>268.18</c:v>
                </c:pt>
                <c:pt idx="174">
                  <c:v>271.72000000000003</c:v>
                </c:pt>
                <c:pt idx="175">
                  <c:v>258.10000000000002</c:v>
                </c:pt>
                <c:pt idx="176">
                  <c:v>271.88</c:v>
                </c:pt>
                <c:pt idx="177">
                  <c:v>285.66000000000003</c:v>
                </c:pt>
                <c:pt idx="178">
                  <c:v>285.42</c:v>
                </c:pt>
                <c:pt idx="179">
                  <c:v>294.32</c:v>
                </c:pt>
                <c:pt idx="180">
                  <c:v>296.92</c:v>
                </c:pt>
                <c:pt idx="181">
                  <c:v>295.5</c:v>
                </c:pt>
                <c:pt idx="182">
                  <c:v>296.44</c:v>
                </c:pt>
                <c:pt idx="183">
                  <c:v>288.57</c:v>
                </c:pt>
                <c:pt idx="184">
                  <c:v>297.47000000000003</c:v>
                </c:pt>
                <c:pt idx="185">
                  <c:v>300.14</c:v>
                </c:pt>
                <c:pt idx="186">
                  <c:v>294.55</c:v>
                </c:pt>
                <c:pt idx="187">
                  <c:v>298.41000000000003</c:v>
                </c:pt>
                <c:pt idx="188">
                  <c:v>287.39</c:v>
                </c:pt>
                <c:pt idx="189">
                  <c:v>296.99</c:v>
                </c:pt>
                <c:pt idx="190">
                  <c:v>291.95999999999998</c:v>
                </c:pt>
                <c:pt idx="191">
                  <c:v>297.7</c:v>
                </c:pt>
                <c:pt idx="192">
                  <c:v>296.44</c:v>
                </c:pt>
                <c:pt idx="193">
                  <c:v>298.25</c:v>
                </c:pt>
                <c:pt idx="194">
                  <c:v>294.55</c:v>
                </c:pt>
                <c:pt idx="195">
                  <c:v>296.83999999999997</c:v>
                </c:pt>
                <c:pt idx="196">
                  <c:v>294.63</c:v>
                </c:pt>
                <c:pt idx="197">
                  <c:v>285.89</c:v>
                </c:pt>
                <c:pt idx="198">
                  <c:v>290.54000000000002</c:v>
                </c:pt>
              </c:numCache>
            </c:numRef>
          </c:val>
          <c:smooth val="1"/>
          <c:extLst>
            <c:ext xmlns:c16="http://schemas.microsoft.com/office/drawing/2014/chart" uri="{C3380CC4-5D6E-409C-BE32-E72D297353CC}">
              <c16:uniqueId val="{00000003-65BE-4270-9D17-657E0021B5D2}"/>
            </c:ext>
          </c:extLst>
        </c:ser>
        <c:ser>
          <c:idx val="0"/>
          <c:order val="2"/>
          <c:tx>
            <c:strRef>
              <c:f>GráficosCBOT!$T$2</c:f>
              <c:strCache>
                <c:ptCount val="1"/>
                <c:pt idx="0">
                  <c:v>Soybean</c:v>
                </c:pt>
              </c:strCache>
            </c:strRef>
          </c:tx>
          <c:spPr>
            <a:ln w="28575" cap="rnd">
              <a:solidFill>
                <a:schemeClr val="accent1"/>
              </a:solidFill>
              <a:round/>
            </a:ln>
            <a:effectLst/>
          </c:spPr>
          <c:marker>
            <c:symbol val="none"/>
          </c:marker>
          <c:dLbls>
            <c:dLbl>
              <c:idx val="198"/>
              <c:numFmt formatCode="#,##0.0" sourceLinked="0"/>
              <c:spPr>
                <a:noFill/>
                <a:ln>
                  <a:noFill/>
                </a:ln>
                <a:effectLst/>
              </c:spPr>
              <c:txPr>
                <a:bodyPr rot="0" spcFirstLastPara="1" vertOverflow="ellipsis" vert="horz" wrap="square" anchor="ctr" anchorCtr="1"/>
                <a:lstStyle/>
                <a:p>
                  <a:pPr>
                    <a:defRPr sz="1200" b="1" i="0" u="none" strike="noStrike" kern="1200" baseline="0">
                      <a:solidFill>
                        <a:srgbClr val="2B7CAA"/>
                      </a:solidFill>
                      <a:latin typeface="+mj-lt"/>
                      <a:ea typeface="+mn-ea"/>
                      <a:cs typeface="Calibri" panose="020F0502020204030204" pitchFamily="34" charset="0"/>
                    </a:defRPr>
                  </a:pPr>
                  <a:endParaRPr lang="it-IT"/>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5BE-4270-9D17-657E0021B5D2}"/>
                </c:ext>
              </c:extLst>
            </c:dLbl>
            <c:spPr>
              <a:noFill/>
              <a:ln>
                <a:noFill/>
              </a:ln>
              <a:effectLst/>
            </c:spPr>
            <c:txPr>
              <a:bodyPr rot="0" spcFirstLastPara="1" vertOverflow="ellipsis" vert="horz" wrap="square" anchor="ctr" anchorCtr="1"/>
              <a:lstStyle/>
              <a:p>
                <a:pPr>
                  <a:defRPr sz="1200" b="1" i="0" u="none" strike="noStrike" kern="1200" baseline="0">
                    <a:solidFill>
                      <a:srgbClr val="2B7CAA"/>
                    </a:solidFill>
                    <a:latin typeface="+mj-lt"/>
                    <a:ea typeface="+mn-ea"/>
                    <a:cs typeface="Calibri" panose="020F0502020204030204" pitchFamily="34" charset="0"/>
                  </a:defRPr>
                </a:pPr>
                <a:endParaRPr lang="it-IT"/>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GráficosCBOT!$L$6:$L$204</c:f>
              <c:numCache>
                <c:formatCode>dd\-mm\-yy;@</c:formatCode>
                <c:ptCount val="199"/>
                <c:pt idx="0">
                  <c:v>44364</c:v>
                </c:pt>
                <c:pt idx="1">
                  <c:v>44365</c:v>
                </c:pt>
                <c:pt idx="2">
                  <c:v>44368</c:v>
                </c:pt>
                <c:pt idx="3">
                  <c:v>44369</c:v>
                </c:pt>
                <c:pt idx="4">
                  <c:v>44370</c:v>
                </c:pt>
                <c:pt idx="5">
                  <c:v>44371</c:v>
                </c:pt>
                <c:pt idx="6">
                  <c:v>44372</c:v>
                </c:pt>
                <c:pt idx="7">
                  <c:v>44375</c:v>
                </c:pt>
                <c:pt idx="8">
                  <c:v>44376</c:v>
                </c:pt>
                <c:pt idx="9">
                  <c:v>44377</c:v>
                </c:pt>
                <c:pt idx="10">
                  <c:v>44378</c:v>
                </c:pt>
                <c:pt idx="11">
                  <c:v>44379</c:v>
                </c:pt>
                <c:pt idx="12">
                  <c:v>44383</c:v>
                </c:pt>
                <c:pt idx="13">
                  <c:v>44384</c:v>
                </c:pt>
                <c:pt idx="14">
                  <c:v>44385</c:v>
                </c:pt>
                <c:pt idx="15">
                  <c:v>44386</c:v>
                </c:pt>
                <c:pt idx="16">
                  <c:v>44389</c:v>
                </c:pt>
                <c:pt idx="17">
                  <c:v>44390</c:v>
                </c:pt>
                <c:pt idx="18">
                  <c:v>44391</c:v>
                </c:pt>
                <c:pt idx="19">
                  <c:v>44392</c:v>
                </c:pt>
                <c:pt idx="20">
                  <c:v>44393</c:v>
                </c:pt>
                <c:pt idx="21">
                  <c:v>44396</c:v>
                </c:pt>
                <c:pt idx="22">
                  <c:v>44397</c:v>
                </c:pt>
                <c:pt idx="23">
                  <c:v>44398</c:v>
                </c:pt>
                <c:pt idx="24">
                  <c:v>44399</c:v>
                </c:pt>
                <c:pt idx="25">
                  <c:v>44400</c:v>
                </c:pt>
                <c:pt idx="26">
                  <c:v>44403</c:v>
                </c:pt>
                <c:pt idx="27">
                  <c:v>44404</c:v>
                </c:pt>
                <c:pt idx="28">
                  <c:v>44405</c:v>
                </c:pt>
                <c:pt idx="29">
                  <c:v>44406</c:v>
                </c:pt>
                <c:pt idx="30">
                  <c:v>44407</c:v>
                </c:pt>
                <c:pt idx="31">
                  <c:v>44410</c:v>
                </c:pt>
                <c:pt idx="32">
                  <c:v>44411</c:v>
                </c:pt>
                <c:pt idx="33">
                  <c:v>44412</c:v>
                </c:pt>
                <c:pt idx="34">
                  <c:v>44413</c:v>
                </c:pt>
                <c:pt idx="35">
                  <c:v>44414</c:v>
                </c:pt>
                <c:pt idx="36">
                  <c:v>44417</c:v>
                </c:pt>
                <c:pt idx="37">
                  <c:v>44418</c:v>
                </c:pt>
                <c:pt idx="38">
                  <c:v>44419</c:v>
                </c:pt>
                <c:pt idx="39">
                  <c:v>44420</c:v>
                </c:pt>
                <c:pt idx="40">
                  <c:v>44421</c:v>
                </c:pt>
                <c:pt idx="41">
                  <c:v>44424</c:v>
                </c:pt>
                <c:pt idx="42">
                  <c:v>44425</c:v>
                </c:pt>
                <c:pt idx="43">
                  <c:v>44426</c:v>
                </c:pt>
                <c:pt idx="44">
                  <c:v>44427</c:v>
                </c:pt>
                <c:pt idx="45">
                  <c:v>44428</c:v>
                </c:pt>
                <c:pt idx="46">
                  <c:v>44431</c:v>
                </c:pt>
                <c:pt idx="47">
                  <c:v>44432</c:v>
                </c:pt>
                <c:pt idx="48">
                  <c:v>44433</c:v>
                </c:pt>
                <c:pt idx="49">
                  <c:v>44434</c:v>
                </c:pt>
                <c:pt idx="50">
                  <c:v>44435</c:v>
                </c:pt>
                <c:pt idx="51">
                  <c:v>44438</c:v>
                </c:pt>
                <c:pt idx="52">
                  <c:v>44439</c:v>
                </c:pt>
                <c:pt idx="53">
                  <c:v>44440</c:v>
                </c:pt>
                <c:pt idx="54">
                  <c:v>44441</c:v>
                </c:pt>
                <c:pt idx="55">
                  <c:v>44442</c:v>
                </c:pt>
                <c:pt idx="56">
                  <c:v>44446</c:v>
                </c:pt>
                <c:pt idx="57">
                  <c:v>44447</c:v>
                </c:pt>
                <c:pt idx="58">
                  <c:v>44448</c:v>
                </c:pt>
                <c:pt idx="59">
                  <c:v>44449</c:v>
                </c:pt>
                <c:pt idx="60">
                  <c:v>44452</c:v>
                </c:pt>
                <c:pt idx="61">
                  <c:v>44453</c:v>
                </c:pt>
                <c:pt idx="62">
                  <c:v>44454</c:v>
                </c:pt>
                <c:pt idx="63">
                  <c:v>44455</c:v>
                </c:pt>
                <c:pt idx="64">
                  <c:v>44456</c:v>
                </c:pt>
                <c:pt idx="65">
                  <c:v>44459</c:v>
                </c:pt>
                <c:pt idx="66">
                  <c:v>44460</c:v>
                </c:pt>
                <c:pt idx="67">
                  <c:v>44461</c:v>
                </c:pt>
                <c:pt idx="68">
                  <c:v>44462</c:v>
                </c:pt>
                <c:pt idx="69">
                  <c:v>44463</c:v>
                </c:pt>
                <c:pt idx="70">
                  <c:v>44466</c:v>
                </c:pt>
                <c:pt idx="71">
                  <c:v>44467</c:v>
                </c:pt>
                <c:pt idx="72">
                  <c:v>44468</c:v>
                </c:pt>
                <c:pt idx="73">
                  <c:v>44469</c:v>
                </c:pt>
                <c:pt idx="74">
                  <c:v>44470</c:v>
                </c:pt>
                <c:pt idx="75">
                  <c:v>44473</c:v>
                </c:pt>
                <c:pt idx="76">
                  <c:v>44474</c:v>
                </c:pt>
                <c:pt idx="77">
                  <c:v>44475</c:v>
                </c:pt>
                <c:pt idx="78">
                  <c:v>44476</c:v>
                </c:pt>
                <c:pt idx="79">
                  <c:v>44477</c:v>
                </c:pt>
                <c:pt idx="80">
                  <c:v>44480</c:v>
                </c:pt>
                <c:pt idx="81">
                  <c:v>44481</c:v>
                </c:pt>
                <c:pt idx="82">
                  <c:v>44482</c:v>
                </c:pt>
                <c:pt idx="83">
                  <c:v>44483</c:v>
                </c:pt>
                <c:pt idx="84">
                  <c:v>44484</c:v>
                </c:pt>
                <c:pt idx="85">
                  <c:v>44487</c:v>
                </c:pt>
                <c:pt idx="86">
                  <c:v>44488</c:v>
                </c:pt>
                <c:pt idx="87">
                  <c:v>44489</c:v>
                </c:pt>
                <c:pt idx="88">
                  <c:v>44490</c:v>
                </c:pt>
                <c:pt idx="89">
                  <c:v>44491</c:v>
                </c:pt>
                <c:pt idx="90">
                  <c:v>44494</c:v>
                </c:pt>
                <c:pt idx="91">
                  <c:v>44495</c:v>
                </c:pt>
                <c:pt idx="92">
                  <c:v>44496</c:v>
                </c:pt>
                <c:pt idx="93">
                  <c:v>44497</c:v>
                </c:pt>
                <c:pt idx="94">
                  <c:v>44498</c:v>
                </c:pt>
                <c:pt idx="95">
                  <c:v>44501</c:v>
                </c:pt>
                <c:pt idx="96">
                  <c:v>44502</c:v>
                </c:pt>
                <c:pt idx="97">
                  <c:v>44503</c:v>
                </c:pt>
                <c:pt idx="98">
                  <c:v>44504</c:v>
                </c:pt>
                <c:pt idx="99">
                  <c:v>44505</c:v>
                </c:pt>
                <c:pt idx="100">
                  <c:v>44508</c:v>
                </c:pt>
                <c:pt idx="101">
                  <c:v>44509</c:v>
                </c:pt>
                <c:pt idx="102">
                  <c:v>44510</c:v>
                </c:pt>
                <c:pt idx="103">
                  <c:v>44511</c:v>
                </c:pt>
                <c:pt idx="104">
                  <c:v>44512</c:v>
                </c:pt>
                <c:pt idx="105">
                  <c:v>44515</c:v>
                </c:pt>
                <c:pt idx="106">
                  <c:v>44516</c:v>
                </c:pt>
                <c:pt idx="107">
                  <c:v>44517</c:v>
                </c:pt>
                <c:pt idx="108">
                  <c:v>44518</c:v>
                </c:pt>
                <c:pt idx="109">
                  <c:v>44519</c:v>
                </c:pt>
                <c:pt idx="110">
                  <c:v>44522</c:v>
                </c:pt>
                <c:pt idx="111">
                  <c:v>44523</c:v>
                </c:pt>
                <c:pt idx="112">
                  <c:v>44524</c:v>
                </c:pt>
                <c:pt idx="113">
                  <c:v>44526</c:v>
                </c:pt>
                <c:pt idx="114">
                  <c:v>44529</c:v>
                </c:pt>
                <c:pt idx="115">
                  <c:v>44530</c:v>
                </c:pt>
                <c:pt idx="116">
                  <c:v>44531</c:v>
                </c:pt>
                <c:pt idx="117">
                  <c:v>44532</c:v>
                </c:pt>
                <c:pt idx="118">
                  <c:v>44533</c:v>
                </c:pt>
                <c:pt idx="119">
                  <c:v>44536</c:v>
                </c:pt>
                <c:pt idx="120">
                  <c:v>44537</c:v>
                </c:pt>
                <c:pt idx="121">
                  <c:v>44538</c:v>
                </c:pt>
                <c:pt idx="122">
                  <c:v>44539</c:v>
                </c:pt>
                <c:pt idx="123">
                  <c:v>44540</c:v>
                </c:pt>
                <c:pt idx="124">
                  <c:v>44543</c:v>
                </c:pt>
                <c:pt idx="125">
                  <c:v>44544</c:v>
                </c:pt>
                <c:pt idx="126">
                  <c:v>44545</c:v>
                </c:pt>
                <c:pt idx="127">
                  <c:v>44546</c:v>
                </c:pt>
                <c:pt idx="128">
                  <c:v>44547</c:v>
                </c:pt>
                <c:pt idx="129">
                  <c:v>44550</c:v>
                </c:pt>
                <c:pt idx="130">
                  <c:v>44551</c:v>
                </c:pt>
                <c:pt idx="131">
                  <c:v>44552</c:v>
                </c:pt>
                <c:pt idx="132">
                  <c:v>44553</c:v>
                </c:pt>
                <c:pt idx="133">
                  <c:v>44557</c:v>
                </c:pt>
                <c:pt idx="134">
                  <c:v>44558</c:v>
                </c:pt>
                <c:pt idx="135">
                  <c:v>44559</c:v>
                </c:pt>
                <c:pt idx="136">
                  <c:v>44560</c:v>
                </c:pt>
                <c:pt idx="137">
                  <c:v>44561</c:v>
                </c:pt>
                <c:pt idx="138">
                  <c:v>44564</c:v>
                </c:pt>
                <c:pt idx="139">
                  <c:v>44565</c:v>
                </c:pt>
                <c:pt idx="140">
                  <c:v>44566</c:v>
                </c:pt>
                <c:pt idx="141">
                  <c:v>44567</c:v>
                </c:pt>
                <c:pt idx="142">
                  <c:v>44568</c:v>
                </c:pt>
                <c:pt idx="143">
                  <c:v>44571</c:v>
                </c:pt>
                <c:pt idx="144">
                  <c:v>44572</c:v>
                </c:pt>
                <c:pt idx="145">
                  <c:v>44573</c:v>
                </c:pt>
                <c:pt idx="146">
                  <c:v>44574</c:v>
                </c:pt>
                <c:pt idx="147">
                  <c:v>44575</c:v>
                </c:pt>
                <c:pt idx="148">
                  <c:v>44579</c:v>
                </c:pt>
                <c:pt idx="149">
                  <c:v>44580</c:v>
                </c:pt>
                <c:pt idx="150">
                  <c:v>44581</c:v>
                </c:pt>
                <c:pt idx="151">
                  <c:v>44582</c:v>
                </c:pt>
                <c:pt idx="152">
                  <c:v>44585</c:v>
                </c:pt>
                <c:pt idx="153">
                  <c:v>44586</c:v>
                </c:pt>
                <c:pt idx="154">
                  <c:v>44587</c:v>
                </c:pt>
                <c:pt idx="155">
                  <c:v>44588</c:v>
                </c:pt>
                <c:pt idx="156">
                  <c:v>44589</c:v>
                </c:pt>
                <c:pt idx="157">
                  <c:v>44592</c:v>
                </c:pt>
                <c:pt idx="158">
                  <c:v>44593</c:v>
                </c:pt>
                <c:pt idx="159">
                  <c:v>44594</c:v>
                </c:pt>
                <c:pt idx="160">
                  <c:v>44595</c:v>
                </c:pt>
                <c:pt idx="161">
                  <c:v>44596</c:v>
                </c:pt>
                <c:pt idx="162">
                  <c:v>44599</c:v>
                </c:pt>
                <c:pt idx="163">
                  <c:v>44600</c:v>
                </c:pt>
                <c:pt idx="164">
                  <c:v>44601</c:v>
                </c:pt>
                <c:pt idx="165">
                  <c:v>44602</c:v>
                </c:pt>
                <c:pt idx="166">
                  <c:v>44603</c:v>
                </c:pt>
                <c:pt idx="167">
                  <c:v>44606</c:v>
                </c:pt>
                <c:pt idx="168">
                  <c:v>44607</c:v>
                </c:pt>
                <c:pt idx="169">
                  <c:v>44608</c:v>
                </c:pt>
                <c:pt idx="170">
                  <c:v>44609</c:v>
                </c:pt>
                <c:pt idx="171">
                  <c:v>44610</c:v>
                </c:pt>
                <c:pt idx="172">
                  <c:v>44614</c:v>
                </c:pt>
                <c:pt idx="173">
                  <c:v>44615</c:v>
                </c:pt>
                <c:pt idx="174">
                  <c:v>44616</c:v>
                </c:pt>
                <c:pt idx="175">
                  <c:v>44617</c:v>
                </c:pt>
                <c:pt idx="176">
                  <c:v>44620</c:v>
                </c:pt>
                <c:pt idx="177">
                  <c:v>44621</c:v>
                </c:pt>
                <c:pt idx="178">
                  <c:v>44622</c:v>
                </c:pt>
                <c:pt idx="179">
                  <c:v>44623</c:v>
                </c:pt>
                <c:pt idx="180">
                  <c:v>44624</c:v>
                </c:pt>
                <c:pt idx="181">
                  <c:v>44627</c:v>
                </c:pt>
                <c:pt idx="182">
                  <c:v>44628</c:v>
                </c:pt>
                <c:pt idx="183">
                  <c:v>44629</c:v>
                </c:pt>
                <c:pt idx="184">
                  <c:v>44630</c:v>
                </c:pt>
                <c:pt idx="185">
                  <c:v>44631</c:v>
                </c:pt>
                <c:pt idx="186">
                  <c:v>44634</c:v>
                </c:pt>
                <c:pt idx="187">
                  <c:v>44635</c:v>
                </c:pt>
                <c:pt idx="188">
                  <c:v>44636</c:v>
                </c:pt>
                <c:pt idx="189">
                  <c:v>44637</c:v>
                </c:pt>
                <c:pt idx="190">
                  <c:v>44638</c:v>
                </c:pt>
                <c:pt idx="191">
                  <c:v>44641</c:v>
                </c:pt>
                <c:pt idx="192">
                  <c:v>44642</c:v>
                </c:pt>
                <c:pt idx="193">
                  <c:v>44643</c:v>
                </c:pt>
                <c:pt idx="194">
                  <c:v>44644</c:v>
                </c:pt>
                <c:pt idx="195">
                  <c:v>44645</c:v>
                </c:pt>
                <c:pt idx="196">
                  <c:v>44648</c:v>
                </c:pt>
                <c:pt idx="197">
                  <c:v>44649</c:v>
                </c:pt>
                <c:pt idx="198">
                  <c:v>44650</c:v>
                </c:pt>
              </c:numCache>
            </c:numRef>
          </c:cat>
          <c:val>
            <c:numRef>
              <c:f>GráficosCBOT!$T$6:$T$204</c:f>
              <c:numCache>
                <c:formatCode>General</c:formatCode>
                <c:ptCount val="199"/>
                <c:pt idx="0">
                  <c:v>455.77</c:v>
                </c:pt>
                <c:pt idx="1">
                  <c:v>477.82</c:v>
                </c:pt>
                <c:pt idx="2">
                  <c:v>480.75</c:v>
                </c:pt>
                <c:pt idx="3">
                  <c:v>474.51</c:v>
                </c:pt>
                <c:pt idx="4">
                  <c:v>475.24</c:v>
                </c:pt>
                <c:pt idx="5">
                  <c:v>472.52</c:v>
                </c:pt>
                <c:pt idx="6">
                  <c:v>463.56</c:v>
                </c:pt>
                <c:pt idx="7">
                  <c:v>477.74</c:v>
                </c:pt>
                <c:pt idx="8">
                  <c:v>476.71</c:v>
                </c:pt>
                <c:pt idx="9">
                  <c:v>501.55</c:v>
                </c:pt>
                <c:pt idx="10">
                  <c:v>500.67</c:v>
                </c:pt>
                <c:pt idx="11">
                  <c:v>502.87</c:v>
                </c:pt>
                <c:pt idx="12">
                  <c:v>472.16</c:v>
                </c:pt>
                <c:pt idx="13">
                  <c:v>480.39</c:v>
                </c:pt>
                <c:pt idx="14">
                  <c:v>479.21</c:v>
                </c:pt>
                <c:pt idx="15">
                  <c:v>483.33</c:v>
                </c:pt>
                <c:pt idx="16">
                  <c:v>490.38</c:v>
                </c:pt>
                <c:pt idx="17">
                  <c:v>491.26</c:v>
                </c:pt>
                <c:pt idx="18">
                  <c:v>501.4</c:v>
                </c:pt>
                <c:pt idx="19">
                  <c:v>499.57</c:v>
                </c:pt>
                <c:pt idx="20">
                  <c:v>503.17</c:v>
                </c:pt>
                <c:pt idx="21">
                  <c:v>496.55</c:v>
                </c:pt>
                <c:pt idx="22">
                  <c:v>500.89</c:v>
                </c:pt>
                <c:pt idx="23">
                  <c:v>503.24</c:v>
                </c:pt>
                <c:pt idx="24">
                  <c:v>494.72</c:v>
                </c:pt>
                <c:pt idx="25">
                  <c:v>493.1</c:v>
                </c:pt>
                <c:pt idx="26">
                  <c:v>496.26</c:v>
                </c:pt>
                <c:pt idx="27">
                  <c:v>496.11</c:v>
                </c:pt>
                <c:pt idx="28">
                  <c:v>497.22</c:v>
                </c:pt>
                <c:pt idx="29">
                  <c:v>502.43</c:v>
                </c:pt>
                <c:pt idx="30">
                  <c:v>494.28</c:v>
                </c:pt>
                <c:pt idx="31">
                  <c:v>496.41</c:v>
                </c:pt>
                <c:pt idx="32">
                  <c:v>486.27</c:v>
                </c:pt>
                <c:pt idx="33">
                  <c:v>488.47</c:v>
                </c:pt>
                <c:pt idx="34">
                  <c:v>489.13</c:v>
                </c:pt>
                <c:pt idx="35">
                  <c:v>491.78</c:v>
                </c:pt>
                <c:pt idx="36">
                  <c:v>489.43</c:v>
                </c:pt>
                <c:pt idx="37">
                  <c:v>492.15</c:v>
                </c:pt>
                <c:pt idx="38">
                  <c:v>492.88</c:v>
                </c:pt>
                <c:pt idx="39">
                  <c:v>493.62</c:v>
                </c:pt>
                <c:pt idx="40">
                  <c:v>499.05</c:v>
                </c:pt>
                <c:pt idx="41">
                  <c:v>500.3</c:v>
                </c:pt>
                <c:pt idx="42">
                  <c:v>498.69</c:v>
                </c:pt>
                <c:pt idx="43">
                  <c:v>497</c:v>
                </c:pt>
                <c:pt idx="44">
                  <c:v>486.63</c:v>
                </c:pt>
                <c:pt idx="45">
                  <c:v>477.52</c:v>
                </c:pt>
                <c:pt idx="46">
                  <c:v>479.21</c:v>
                </c:pt>
                <c:pt idx="47">
                  <c:v>492.81</c:v>
                </c:pt>
                <c:pt idx="48">
                  <c:v>493.47</c:v>
                </c:pt>
                <c:pt idx="49">
                  <c:v>490.68</c:v>
                </c:pt>
                <c:pt idx="50">
                  <c:v>489.79</c:v>
                </c:pt>
                <c:pt idx="51">
                  <c:v>484.72</c:v>
                </c:pt>
                <c:pt idx="52">
                  <c:v>481.56</c:v>
                </c:pt>
                <c:pt idx="53">
                  <c:v>477.89</c:v>
                </c:pt>
                <c:pt idx="54">
                  <c:v>478.92</c:v>
                </c:pt>
                <c:pt idx="55">
                  <c:v>482.59</c:v>
                </c:pt>
                <c:pt idx="56">
                  <c:v>477.89</c:v>
                </c:pt>
                <c:pt idx="57">
                  <c:v>478.18</c:v>
                </c:pt>
                <c:pt idx="58">
                  <c:v>474.07</c:v>
                </c:pt>
                <c:pt idx="59">
                  <c:v>479.65</c:v>
                </c:pt>
                <c:pt idx="60">
                  <c:v>479.28</c:v>
                </c:pt>
                <c:pt idx="61">
                  <c:v>478.62</c:v>
                </c:pt>
                <c:pt idx="62">
                  <c:v>482.3</c:v>
                </c:pt>
                <c:pt idx="63">
                  <c:v>482.44</c:v>
                </c:pt>
                <c:pt idx="64">
                  <c:v>478.55</c:v>
                </c:pt>
                <c:pt idx="65">
                  <c:v>471.2</c:v>
                </c:pt>
                <c:pt idx="66">
                  <c:v>475.24</c:v>
                </c:pt>
                <c:pt idx="67">
                  <c:v>478.04</c:v>
                </c:pt>
                <c:pt idx="68">
                  <c:v>478.84</c:v>
                </c:pt>
                <c:pt idx="69">
                  <c:v>478.84</c:v>
                </c:pt>
                <c:pt idx="70">
                  <c:v>480.83</c:v>
                </c:pt>
                <c:pt idx="71">
                  <c:v>477.01</c:v>
                </c:pt>
                <c:pt idx="72">
                  <c:v>479.14</c:v>
                </c:pt>
                <c:pt idx="73">
                  <c:v>469.73</c:v>
                </c:pt>
                <c:pt idx="74">
                  <c:v>467.53</c:v>
                </c:pt>
                <c:pt idx="75">
                  <c:v>464.88</c:v>
                </c:pt>
                <c:pt idx="76">
                  <c:v>470.03</c:v>
                </c:pt>
                <c:pt idx="77">
                  <c:v>467.01</c:v>
                </c:pt>
                <c:pt idx="78">
                  <c:v>468.85</c:v>
                </c:pt>
                <c:pt idx="79">
                  <c:v>467.53</c:v>
                </c:pt>
                <c:pt idx="80">
                  <c:v>462.6</c:v>
                </c:pt>
                <c:pt idx="81">
                  <c:v>451.95</c:v>
                </c:pt>
                <c:pt idx="82">
                  <c:v>450.33</c:v>
                </c:pt>
                <c:pt idx="83">
                  <c:v>453.27</c:v>
                </c:pt>
                <c:pt idx="84">
                  <c:v>457.24</c:v>
                </c:pt>
                <c:pt idx="85">
                  <c:v>457.97</c:v>
                </c:pt>
                <c:pt idx="86">
                  <c:v>460.99</c:v>
                </c:pt>
                <c:pt idx="87">
                  <c:v>467.75</c:v>
                </c:pt>
                <c:pt idx="88">
                  <c:v>460.25</c:v>
                </c:pt>
                <c:pt idx="89">
                  <c:v>458.93</c:v>
                </c:pt>
                <c:pt idx="90">
                  <c:v>464.81</c:v>
                </c:pt>
                <c:pt idx="91">
                  <c:v>465.18</c:v>
                </c:pt>
                <c:pt idx="92">
                  <c:v>465.91</c:v>
                </c:pt>
                <c:pt idx="93">
                  <c:v>464.81</c:v>
                </c:pt>
                <c:pt idx="94">
                  <c:v>465.98</c:v>
                </c:pt>
                <c:pt idx="95">
                  <c:v>465.62</c:v>
                </c:pt>
                <c:pt idx="96">
                  <c:v>469</c:v>
                </c:pt>
                <c:pt idx="97">
                  <c:v>464.81</c:v>
                </c:pt>
                <c:pt idx="98">
                  <c:v>457.24</c:v>
                </c:pt>
                <c:pt idx="99">
                  <c:v>451.21</c:v>
                </c:pt>
                <c:pt idx="100">
                  <c:v>445.33</c:v>
                </c:pt>
                <c:pt idx="101">
                  <c:v>453.56</c:v>
                </c:pt>
                <c:pt idx="102">
                  <c:v>455.4</c:v>
                </c:pt>
                <c:pt idx="103">
                  <c:v>456.58</c:v>
                </c:pt>
                <c:pt idx="104">
                  <c:v>464.95</c:v>
                </c:pt>
                <c:pt idx="105">
                  <c:v>469.36</c:v>
                </c:pt>
                <c:pt idx="106">
                  <c:v>467.45</c:v>
                </c:pt>
                <c:pt idx="107">
                  <c:v>476.35</c:v>
                </c:pt>
                <c:pt idx="108">
                  <c:v>472.38</c:v>
                </c:pt>
                <c:pt idx="109">
                  <c:v>471.94</c:v>
                </c:pt>
                <c:pt idx="110">
                  <c:v>475.98</c:v>
                </c:pt>
                <c:pt idx="111">
                  <c:v>475.32</c:v>
                </c:pt>
                <c:pt idx="112">
                  <c:v>472.67</c:v>
                </c:pt>
                <c:pt idx="113">
                  <c:v>467.53</c:v>
                </c:pt>
                <c:pt idx="114">
                  <c:v>463.41</c:v>
                </c:pt>
                <c:pt idx="115">
                  <c:v>453.86</c:v>
                </c:pt>
                <c:pt idx="116">
                  <c:v>456.72</c:v>
                </c:pt>
                <c:pt idx="117">
                  <c:v>461.87</c:v>
                </c:pt>
                <c:pt idx="118">
                  <c:v>469.58</c:v>
                </c:pt>
                <c:pt idx="119">
                  <c:v>467.97</c:v>
                </c:pt>
                <c:pt idx="120">
                  <c:v>464.95</c:v>
                </c:pt>
                <c:pt idx="121">
                  <c:v>468.85</c:v>
                </c:pt>
                <c:pt idx="122">
                  <c:v>469.81</c:v>
                </c:pt>
                <c:pt idx="123">
                  <c:v>470.91</c:v>
                </c:pt>
                <c:pt idx="124">
                  <c:v>462.68</c:v>
                </c:pt>
                <c:pt idx="125">
                  <c:v>467.6</c:v>
                </c:pt>
                <c:pt idx="126">
                  <c:v>467.75</c:v>
                </c:pt>
                <c:pt idx="127">
                  <c:v>471.79</c:v>
                </c:pt>
                <c:pt idx="128">
                  <c:v>475.24</c:v>
                </c:pt>
                <c:pt idx="129">
                  <c:v>477.52</c:v>
                </c:pt>
                <c:pt idx="130">
                  <c:v>484.65</c:v>
                </c:pt>
                <c:pt idx="131">
                  <c:v>492.73</c:v>
                </c:pt>
                <c:pt idx="132">
                  <c:v>495.38</c:v>
                </c:pt>
                <c:pt idx="133">
                  <c:v>506.55</c:v>
                </c:pt>
                <c:pt idx="134">
                  <c:v>505.37</c:v>
                </c:pt>
                <c:pt idx="135">
                  <c:v>506.18</c:v>
                </c:pt>
                <c:pt idx="136">
                  <c:v>495.38</c:v>
                </c:pt>
                <c:pt idx="137">
                  <c:v>495.67</c:v>
                </c:pt>
                <c:pt idx="138">
                  <c:v>501.55</c:v>
                </c:pt>
                <c:pt idx="139">
                  <c:v>513.53</c:v>
                </c:pt>
                <c:pt idx="140">
                  <c:v>515.51</c:v>
                </c:pt>
                <c:pt idx="141">
                  <c:v>512.94000000000005</c:v>
                </c:pt>
                <c:pt idx="142">
                  <c:v>521.25</c:v>
                </c:pt>
                <c:pt idx="143">
                  <c:v>512.05999999999995</c:v>
                </c:pt>
                <c:pt idx="144">
                  <c:v>512.72</c:v>
                </c:pt>
                <c:pt idx="145">
                  <c:v>517.41999999999996</c:v>
                </c:pt>
                <c:pt idx="146">
                  <c:v>509.71</c:v>
                </c:pt>
                <c:pt idx="147">
                  <c:v>506.84</c:v>
                </c:pt>
                <c:pt idx="148">
                  <c:v>503.76</c:v>
                </c:pt>
                <c:pt idx="149">
                  <c:v>514.63</c:v>
                </c:pt>
                <c:pt idx="150">
                  <c:v>527.04999999999995</c:v>
                </c:pt>
                <c:pt idx="151">
                  <c:v>522.86</c:v>
                </c:pt>
                <c:pt idx="152">
                  <c:v>518.45000000000005</c:v>
                </c:pt>
                <c:pt idx="153">
                  <c:v>520.29</c:v>
                </c:pt>
                <c:pt idx="154">
                  <c:v>531.67999999999995</c:v>
                </c:pt>
                <c:pt idx="155">
                  <c:v>534.25</c:v>
                </c:pt>
                <c:pt idx="156">
                  <c:v>542.04</c:v>
                </c:pt>
                <c:pt idx="157">
                  <c:v>549.39</c:v>
                </c:pt>
                <c:pt idx="158">
                  <c:v>563.72</c:v>
                </c:pt>
                <c:pt idx="159">
                  <c:v>569.30999999999995</c:v>
                </c:pt>
                <c:pt idx="160">
                  <c:v>568.42999999999995</c:v>
                </c:pt>
                <c:pt idx="161">
                  <c:v>572.25</c:v>
                </c:pt>
                <c:pt idx="162">
                  <c:v>582.83000000000004</c:v>
                </c:pt>
                <c:pt idx="163">
                  <c:v>577.76</c:v>
                </c:pt>
                <c:pt idx="164">
                  <c:v>586.21</c:v>
                </c:pt>
                <c:pt idx="165">
                  <c:v>579.23</c:v>
                </c:pt>
                <c:pt idx="166">
                  <c:v>582.83000000000004</c:v>
                </c:pt>
                <c:pt idx="167">
                  <c:v>578.35</c:v>
                </c:pt>
                <c:pt idx="168">
                  <c:v>571.59</c:v>
                </c:pt>
                <c:pt idx="169">
                  <c:v>584.66999999999996</c:v>
                </c:pt>
                <c:pt idx="170">
                  <c:v>586.42999999999995</c:v>
                </c:pt>
                <c:pt idx="171">
                  <c:v>589.15</c:v>
                </c:pt>
                <c:pt idx="172">
                  <c:v>600.76</c:v>
                </c:pt>
                <c:pt idx="173">
                  <c:v>613.99</c:v>
                </c:pt>
                <c:pt idx="174">
                  <c:v>607.74</c:v>
                </c:pt>
                <c:pt idx="175">
                  <c:v>582.16999999999996</c:v>
                </c:pt>
                <c:pt idx="176">
                  <c:v>601.35</c:v>
                </c:pt>
                <c:pt idx="177">
                  <c:v>620.97</c:v>
                </c:pt>
                <c:pt idx="178">
                  <c:v>611.04999999999995</c:v>
                </c:pt>
                <c:pt idx="179">
                  <c:v>612.74</c:v>
                </c:pt>
                <c:pt idx="180">
                  <c:v>610.09</c:v>
                </c:pt>
                <c:pt idx="181">
                  <c:v>609.73</c:v>
                </c:pt>
                <c:pt idx="182">
                  <c:v>620.82000000000005</c:v>
                </c:pt>
                <c:pt idx="183">
                  <c:v>614.21</c:v>
                </c:pt>
                <c:pt idx="184">
                  <c:v>619.57000000000005</c:v>
                </c:pt>
                <c:pt idx="185">
                  <c:v>615.82000000000005</c:v>
                </c:pt>
                <c:pt idx="186">
                  <c:v>613.77</c:v>
                </c:pt>
                <c:pt idx="187">
                  <c:v>609.42999999999995</c:v>
                </c:pt>
                <c:pt idx="188">
                  <c:v>605.98</c:v>
                </c:pt>
                <c:pt idx="189">
                  <c:v>613.03</c:v>
                </c:pt>
                <c:pt idx="190">
                  <c:v>612.89</c:v>
                </c:pt>
                <c:pt idx="191">
                  <c:v>621.34</c:v>
                </c:pt>
                <c:pt idx="192">
                  <c:v>623.32000000000005</c:v>
                </c:pt>
                <c:pt idx="193">
                  <c:v>631.48</c:v>
                </c:pt>
                <c:pt idx="194">
                  <c:v>624.86</c:v>
                </c:pt>
                <c:pt idx="195">
                  <c:v>628.39</c:v>
                </c:pt>
                <c:pt idx="196">
                  <c:v>611.49</c:v>
                </c:pt>
                <c:pt idx="197">
                  <c:v>603.70000000000005</c:v>
                </c:pt>
                <c:pt idx="198">
                  <c:v>611.41999999999996</c:v>
                </c:pt>
              </c:numCache>
            </c:numRef>
          </c:val>
          <c:smooth val="1"/>
          <c:extLst>
            <c:ext xmlns:c16="http://schemas.microsoft.com/office/drawing/2014/chart" uri="{C3380CC4-5D6E-409C-BE32-E72D297353CC}">
              <c16:uniqueId val="{00000005-65BE-4270-9D17-657E0021B5D2}"/>
            </c:ext>
          </c:extLst>
        </c:ser>
        <c:dLbls>
          <c:showLegendKey val="0"/>
          <c:showVal val="0"/>
          <c:showCatName val="0"/>
          <c:showSerName val="0"/>
          <c:showPercent val="0"/>
          <c:showBubbleSize val="0"/>
        </c:dLbls>
        <c:smooth val="0"/>
        <c:axId val="1017948160"/>
        <c:axId val="1017947176"/>
      </c:lineChart>
      <c:catAx>
        <c:axId val="1017948160"/>
        <c:scaling>
          <c:orientation val="minMax"/>
        </c:scaling>
        <c:delete val="0"/>
        <c:axPos val="b"/>
        <c:numFmt formatCode="dd\-mm\-yy;@" sourceLinked="0"/>
        <c:majorTickMark val="out"/>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200" b="0" i="0" u="none" strike="noStrike" kern="1200" baseline="0">
                <a:solidFill>
                  <a:schemeClr val="tx1"/>
                </a:solidFill>
                <a:latin typeface="+mj-lt"/>
                <a:ea typeface="+mn-ea"/>
                <a:cs typeface="Calibri" panose="020F0502020204030204" pitchFamily="34" charset="0"/>
              </a:defRPr>
            </a:pPr>
            <a:endParaRPr lang="it-IT"/>
          </a:p>
        </c:txPr>
        <c:crossAx val="1017947176"/>
        <c:crosses val="autoZero"/>
        <c:auto val="0"/>
        <c:lblAlgn val="ctr"/>
        <c:lblOffset val="100"/>
        <c:tickLblSkip val="6"/>
        <c:tickMarkSkip val="4"/>
        <c:noMultiLvlLbl val="1"/>
      </c:catAx>
      <c:valAx>
        <c:axId val="1017947176"/>
        <c:scaling>
          <c:orientation val="minMax"/>
          <c:min val="200"/>
        </c:scaling>
        <c:delete val="0"/>
        <c:axPos val="l"/>
        <c:majorGridlines>
          <c:spPr>
            <a:ln w="9525" cap="flat" cmpd="sng" algn="ctr">
              <a:solidFill>
                <a:schemeClr val="tx1">
                  <a:lumMod val="15000"/>
                  <a:lumOff val="85000"/>
                </a:schemeClr>
              </a:solidFill>
              <a:prstDash val="dash"/>
              <a:round/>
            </a:ln>
            <a:effectLst/>
          </c:spPr>
        </c:majorGridlines>
        <c:title>
          <c:tx>
            <c:rich>
              <a:bodyPr rot="0" spcFirstLastPara="1" vertOverflow="ellipsis" wrap="square" anchor="ctr" anchorCtr="1"/>
              <a:lstStyle/>
              <a:p>
                <a:pPr>
                  <a:defRPr sz="1200" b="0" i="0" u="none" strike="noStrike" kern="1200" baseline="0">
                    <a:solidFill>
                      <a:schemeClr val="tx1"/>
                    </a:solidFill>
                    <a:latin typeface="+mj-lt"/>
                    <a:ea typeface="+mn-ea"/>
                    <a:cs typeface="Calibri" panose="020F0502020204030204" pitchFamily="34" charset="0"/>
                  </a:defRPr>
                </a:pPr>
                <a:r>
                  <a:rPr lang="es-AR">
                    <a:solidFill>
                      <a:schemeClr val="tx1"/>
                    </a:solidFill>
                  </a:rPr>
                  <a:t>u$s/t.</a:t>
                </a:r>
              </a:p>
            </c:rich>
          </c:tx>
          <c:layout>
            <c:manualLayout>
              <c:xMode val="edge"/>
              <c:yMode val="edge"/>
              <c:x val="8.3333333333333332E-3"/>
              <c:y val="6.0895304753572473E-2"/>
            </c:manualLayout>
          </c:layout>
          <c:overlay val="0"/>
          <c:spPr>
            <a:noFill/>
            <a:ln>
              <a:noFill/>
            </a:ln>
            <a:effectLst/>
          </c:spPr>
          <c:txPr>
            <a:bodyPr rot="0" spcFirstLastPara="1" vertOverflow="ellipsis" wrap="square" anchor="ctr" anchorCtr="1"/>
            <a:lstStyle/>
            <a:p>
              <a:pPr>
                <a:defRPr sz="1200" b="0" i="0" u="none" strike="noStrike" kern="1200" baseline="0">
                  <a:solidFill>
                    <a:schemeClr val="tx1"/>
                  </a:solidFill>
                  <a:latin typeface="+mj-lt"/>
                  <a:ea typeface="+mn-ea"/>
                  <a:cs typeface="Calibri" panose="020F0502020204030204" pitchFamily="34" charset="0"/>
                </a:defRPr>
              </a:pPr>
              <a:endParaRPr lang="it-IT"/>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j-lt"/>
                <a:ea typeface="+mn-ea"/>
                <a:cs typeface="Calibri" panose="020F0502020204030204" pitchFamily="34" charset="0"/>
              </a:defRPr>
            </a:pPr>
            <a:endParaRPr lang="it-IT"/>
          </a:p>
        </c:txPr>
        <c:crossAx val="1017948160"/>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j-lt"/>
              <a:ea typeface="+mn-ea"/>
              <a:cs typeface="Calibri" panose="020F0502020204030204" pitchFamily="34" charset="0"/>
            </a:defRPr>
          </a:pPr>
          <a:endParaRPr lang="it-IT"/>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200">
          <a:solidFill>
            <a:srgbClr val="2B7CAA"/>
          </a:solidFill>
          <a:latin typeface="+mj-lt"/>
          <a:cs typeface="Calibri" panose="020F0502020204030204" pitchFamily="34" charset="0"/>
        </a:defRPr>
      </a:pPr>
      <a:endParaRPr lang="it-IT"/>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r>
              <a:rPr lang="es-AR" dirty="0" err="1"/>
              <a:t>Variation</a:t>
            </a:r>
            <a:r>
              <a:rPr lang="es-AR" dirty="0"/>
              <a:t> </a:t>
            </a:r>
            <a:r>
              <a:rPr lang="es-AR" dirty="0" err="1"/>
              <a:t>on</a:t>
            </a:r>
            <a:r>
              <a:rPr lang="es-AR" dirty="0"/>
              <a:t> </a:t>
            </a:r>
            <a:r>
              <a:rPr lang="es-AR" dirty="0" err="1"/>
              <a:t>the</a:t>
            </a:r>
            <a:r>
              <a:rPr lang="es-AR" dirty="0"/>
              <a:t> Price </a:t>
            </a:r>
            <a:r>
              <a:rPr lang="es-AR" dirty="0" err="1"/>
              <a:t>of</a:t>
            </a:r>
            <a:r>
              <a:rPr lang="es-AR" dirty="0"/>
              <a:t> </a:t>
            </a:r>
            <a:r>
              <a:rPr lang="es-AR" dirty="0" err="1"/>
              <a:t>the</a:t>
            </a:r>
            <a:r>
              <a:rPr lang="es-AR" dirty="0"/>
              <a:t> </a:t>
            </a:r>
            <a:r>
              <a:rPr lang="es-AR" dirty="0" err="1"/>
              <a:t>commodities</a:t>
            </a:r>
            <a:endParaRPr lang="es-AR" dirty="0"/>
          </a:p>
        </c:rich>
      </c:tx>
      <c:overlay val="0"/>
      <c:spPr>
        <a:noFill/>
        <a:ln>
          <a:noFill/>
        </a:ln>
        <a:effectLst/>
      </c:spPr>
      <c:txPr>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endParaRPr lang="it-IT"/>
        </a:p>
      </c:txPr>
    </c:title>
    <c:autoTitleDeleted val="0"/>
    <c:plotArea>
      <c:layout>
        <c:manualLayout>
          <c:layoutTarget val="inner"/>
          <c:xMode val="edge"/>
          <c:yMode val="edge"/>
          <c:x val="6.8302098486670515E-2"/>
          <c:y val="0.24536233379936756"/>
          <c:w val="0.91131021736744644"/>
          <c:h val="0.6056551694340313"/>
        </c:manualLayout>
      </c:layout>
      <c:lineChart>
        <c:grouping val="standard"/>
        <c:varyColors val="0"/>
        <c:ser>
          <c:idx val="0"/>
          <c:order val="0"/>
          <c:tx>
            <c:strRef>
              <c:f>Precio!$L$1</c:f>
              <c:strCache>
                <c:ptCount val="1"/>
                <c:pt idx="0">
                  <c:v>WMP</c:v>
                </c:pt>
              </c:strCache>
            </c:strRef>
          </c:tx>
          <c:spPr>
            <a:ln w="28575" cap="rnd">
              <a:solidFill>
                <a:srgbClr val="FAC090"/>
              </a:solidFill>
              <a:round/>
            </a:ln>
            <a:effectLst/>
          </c:spPr>
          <c:marker>
            <c:symbol val="none"/>
          </c:marker>
          <c:cat>
            <c:numRef>
              <c:f>Precio!$A$4:$A$33</c:f>
              <c:numCache>
                <c:formatCode>mmm\-yy</c:formatCode>
                <c:ptCount val="30"/>
                <c:pt idx="0">
                  <c:v>44197</c:v>
                </c:pt>
                <c:pt idx="1">
                  <c:v>44211</c:v>
                </c:pt>
                <c:pt idx="2">
                  <c:v>44228</c:v>
                </c:pt>
                <c:pt idx="3">
                  <c:v>44242</c:v>
                </c:pt>
                <c:pt idx="4">
                  <c:v>44256</c:v>
                </c:pt>
                <c:pt idx="5">
                  <c:v>44270</c:v>
                </c:pt>
                <c:pt idx="6">
                  <c:v>44287</c:v>
                </c:pt>
                <c:pt idx="7">
                  <c:v>44301</c:v>
                </c:pt>
                <c:pt idx="8">
                  <c:v>44317</c:v>
                </c:pt>
                <c:pt idx="9">
                  <c:v>44331</c:v>
                </c:pt>
                <c:pt idx="10">
                  <c:v>44348</c:v>
                </c:pt>
                <c:pt idx="11">
                  <c:v>44362</c:v>
                </c:pt>
                <c:pt idx="12">
                  <c:v>44378</c:v>
                </c:pt>
                <c:pt idx="13">
                  <c:v>44392</c:v>
                </c:pt>
                <c:pt idx="14">
                  <c:v>44409</c:v>
                </c:pt>
                <c:pt idx="15">
                  <c:v>44423</c:v>
                </c:pt>
                <c:pt idx="16">
                  <c:v>44440</c:v>
                </c:pt>
                <c:pt idx="17">
                  <c:v>44454</c:v>
                </c:pt>
                <c:pt idx="18">
                  <c:v>44470</c:v>
                </c:pt>
                <c:pt idx="19">
                  <c:v>44484</c:v>
                </c:pt>
                <c:pt idx="20">
                  <c:v>44501</c:v>
                </c:pt>
                <c:pt idx="21">
                  <c:v>44515</c:v>
                </c:pt>
                <c:pt idx="22">
                  <c:v>44531</c:v>
                </c:pt>
                <c:pt idx="23">
                  <c:v>44545</c:v>
                </c:pt>
                <c:pt idx="24">
                  <c:v>44572</c:v>
                </c:pt>
                <c:pt idx="25">
                  <c:v>44576</c:v>
                </c:pt>
                <c:pt idx="26">
                  <c:v>44593</c:v>
                </c:pt>
                <c:pt idx="27">
                  <c:v>44607</c:v>
                </c:pt>
                <c:pt idx="28">
                  <c:v>44621</c:v>
                </c:pt>
                <c:pt idx="29">
                  <c:v>44635</c:v>
                </c:pt>
              </c:numCache>
            </c:numRef>
          </c:cat>
          <c:val>
            <c:numRef>
              <c:f>Precio!$L$4:$L$33</c:f>
              <c:numCache>
                <c:formatCode>0.0</c:formatCode>
                <c:ptCount val="30"/>
                <c:pt idx="0" formatCode="General">
                  <c:v>100</c:v>
                </c:pt>
                <c:pt idx="1">
                  <c:v>102.23835450695704</c:v>
                </c:pt>
                <c:pt idx="2">
                  <c:v>104.59770114942526</c:v>
                </c:pt>
                <c:pt idx="3">
                  <c:v>109.34664246823952</c:v>
                </c:pt>
                <c:pt idx="4">
                  <c:v>131.94192377495457</c:v>
                </c:pt>
                <c:pt idx="5">
                  <c:v>123.50272232304896</c:v>
                </c:pt>
                <c:pt idx="6">
                  <c:v>123.56321839080455</c:v>
                </c:pt>
                <c:pt idx="7">
                  <c:v>123.92619479733813</c:v>
                </c:pt>
                <c:pt idx="8">
                  <c:v>124.47065940713848</c:v>
                </c:pt>
                <c:pt idx="9">
                  <c:v>124.71264367816087</c:v>
                </c:pt>
                <c:pt idx="10">
                  <c:v>122.86751361161521</c:v>
                </c:pt>
                <c:pt idx="11">
                  <c:v>120.90139140955834</c:v>
                </c:pt>
                <c:pt idx="12">
                  <c:v>116.87840290381121</c:v>
                </c:pt>
                <c:pt idx="13">
                  <c:v>112.82516636418629</c:v>
                </c:pt>
                <c:pt idx="14">
                  <c:v>108.83242589231696</c:v>
                </c:pt>
                <c:pt idx="15">
                  <c:v>107.44101633393826</c:v>
                </c:pt>
                <c:pt idx="16">
                  <c:v>111.64549304295218</c:v>
                </c:pt>
                <c:pt idx="17">
                  <c:v>114.2468239564428</c:v>
                </c:pt>
                <c:pt idx="18">
                  <c:v>113.39987900786446</c:v>
                </c:pt>
                <c:pt idx="19">
                  <c:v>115.03327283726553</c:v>
                </c:pt>
                <c:pt idx="20">
                  <c:v>118.60254083484568</c:v>
                </c:pt>
                <c:pt idx="21">
                  <c:v>120.59891107078033</c:v>
                </c:pt>
                <c:pt idx="22">
                  <c:v>121.23411978221408</c:v>
                </c:pt>
                <c:pt idx="23">
                  <c:v>116.96914700544458</c:v>
                </c:pt>
                <c:pt idx="24">
                  <c:v>116.93889897156679</c:v>
                </c:pt>
                <c:pt idx="25">
                  <c:v>123.47247428917113</c:v>
                </c:pt>
                <c:pt idx="26">
                  <c:v>130.79249848759824</c:v>
                </c:pt>
                <c:pt idx="27">
                  <c:v>136.20689655172407</c:v>
                </c:pt>
                <c:pt idx="28">
                  <c:v>143.88989715668475</c:v>
                </c:pt>
                <c:pt idx="29">
                  <c:v>139.01996370235929</c:v>
                </c:pt>
              </c:numCache>
            </c:numRef>
          </c:val>
          <c:smooth val="1"/>
          <c:extLst>
            <c:ext xmlns:c16="http://schemas.microsoft.com/office/drawing/2014/chart" uri="{C3380CC4-5D6E-409C-BE32-E72D297353CC}">
              <c16:uniqueId val="{00000000-F283-458A-A2B6-28EA20C62298}"/>
            </c:ext>
          </c:extLst>
        </c:ser>
        <c:ser>
          <c:idx val="1"/>
          <c:order val="1"/>
          <c:tx>
            <c:strRef>
              <c:f>Precio!$M$1</c:f>
              <c:strCache>
                <c:ptCount val="1"/>
                <c:pt idx="0">
                  <c:v>SWP</c:v>
                </c:pt>
              </c:strCache>
            </c:strRef>
          </c:tx>
          <c:spPr>
            <a:ln w="28575" cap="rnd">
              <a:solidFill>
                <a:schemeClr val="accent6">
                  <a:lumMod val="75000"/>
                </a:schemeClr>
              </a:solidFill>
              <a:round/>
            </a:ln>
            <a:effectLst/>
          </c:spPr>
          <c:marker>
            <c:symbol val="none"/>
          </c:marker>
          <c:cat>
            <c:numRef>
              <c:f>Precio!$A$4:$A$33</c:f>
              <c:numCache>
                <c:formatCode>mmm\-yy</c:formatCode>
                <c:ptCount val="30"/>
                <c:pt idx="0">
                  <c:v>44197</c:v>
                </c:pt>
                <c:pt idx="1">
                  <c:v>44211</c:v>
                </c:pt>
                <c:pt idx="2">
                  <c:v>44228</c:v>
                </c:pt>
                <c:pt idx="3">
                  <c:v>44242</c:v>
                </c:pt>
                <c:pt idx="4">
                  <c:v>44256</c:v>
                </c:pt>
                <c:pt idx="5">
                  <c:v>44270</c:v>
                </c:pt>
                <c:pt idx="6">
                  <c:v>44287</c:v>
                </c:pt>
                <c:pt idx="7">
                  <c:v>44301</c:v>
                </c:pt>
                <c:pt idx="8">
                  <c:v>44317</c:v>
                </c:pt>
                <c:pt idx="9">
                  <c:v>44331</c:v>
                </c:pt>
                <c:pt idx="10">
                  <c:v>44348</c:v>
                </c:pt>
                <c:pt idx="11">
                  <c:v>44362</c:v>
                </c:pt>
                <c:pt idx="12">
                  <c:v>44378</c:v>
                </c:pt>
                <c:pt idx="13">
                  <c:v>44392</c:v>
                </c:pt>
                <c:pt idx="14">
                  <c:v>44409</c:v>
                </c:pt>
                <c:pt idx="15">
                  <c:v>44423</c:v>
                </c:pt>
                <c:pt idx="16">
                  <c:v>44440</c:v>
                </c:pt>
                <c:pt idx="17">
                  <c:v>44454</c:v>
                </c:pt>
                <c:pt idx="18">
                  <c:v>44470</c:v>
                </c:pt>
                <c:pt idx="19">
                  <c:v>44484</c:v>
                </c:pt>
                <c:pt idx="20">
                  <c:v>44501</c:v>
                </c:pt>
                <c:pt idx="21">
                  <c:v>44515</c:v>
                </c:pt>
                <c:pt idx="22">
                  <c:v>44531</c:v>
                </c:pt>
                <c:pt idx="23">
                  <c:v>44545</c:v>
                </c:pt>
                <c:pt idx="24">
                  <c:v>44572</c:v>
                </c:pt>
                <c:pt idx="25">
                  <c:v>44576</c:v>
                </c:pt>
                <c:pt idx="26">
                  <c:v>44593</c:v>
                </c:pt>
                <c:pt idx="27">
                  <c:v>44607</c:v>
                </c:pt>
                <c:pt idx="28">
                  <c:v>44621</c:v>
                </c:pt>
                <c:pt idx="29">
                  <c:v>44635</c:v>
                </c:pt>
              </c:numCache>
            </c:numRef>
          </c:cat>
          <c:val>
            <c:numRef>
              <c:f>Precio!$M$4:$M$33</c:f>
              <c:numCache>
                <c:formatCode>0.0</c:formatCode>
                <c:ptCount val="30"/>
                <c:pt idx="0" formatCode="General">
                  <c:v>100</c:v>
                </c:pt>
                <c:pt idx="1">
                  <c:v>106.53745072273324</c:v>
                </c:pt>
                <c:pt idx="2">
                  <c:v>115.61896464563253</c:v>
                </c:pt>
                <c:pt idx="3">
                  <c:v>106.17548525615948</c:v>
                </c:pt>
                <c:pt idx="4">
                  <c:v>115.72230951898023</c:v>
                </c:pt>
                <c:pt idx="5">
                  <c:v>123.33259610151617</c:v>
                </c:pt>
                <c:pt idx="6">
                  <c:v>134.30767990157403</c:v>
                </c:pt>
                <c:pt idx="7">
                  <c:v>126.05518063128628</c:v>
                </c:pt>
                <c:pt idx="8">
                  <c:v>125.87748386482137</c:v>
                </c:pt>
                <c:pt idx="9">
                  <c:v>121.46421608589857</c:v>
                </c:pt>
                <c:pt idx="10">
                  <c:v>110.21338721663739</c:v>
                </c:pt>
                <c:pt idx="11">
                  <c:v>105.60310672956379</c:v>
                </c:pt>
                <c:pt idx="12">
                  <c:v>97.085134971166184</c:v>
                </c:pt>
                <c:pt idx="13">
                  <c:v>95.910873212346473</c:v>
                </c:pt>
                <c:pt idx="14">
                  <c:v>99.819851661594313</c:v>
                </c:pt>
                <c:pt idx="15">
                  <c:v>99.601784450407393</c:v>
                </c:pt>
                <c:pt idx="16">
                  <c:v>111.12745725620795</c:v>
                </c:pt>
                <c:pt idx="17">
                  <c:v>109.6008764206332</c:v>
                </c:pt>
                <c:pt idx="18">
                  <c:v>109.60724093954558</c:v>
                </c:pt>
                <c:pt idx="19">
                  <c:v>110.50355915027932</c:v>
                </c:pt>
                <c:pt idx="20">
                  <c:v>118.14689491316174</c:v>
                </c:pt>
                <c:pt idx="21">
                  <c:v>118.7863204625411</c:v>
                </c:pt>
                <c:pt idx="22">
                  <c:v>121.30229844018044</c:v>
                </c:pt>
                <c:pt idx="23">
                  <c:v>126.78674132823778</c:v>
                </c:pt>
                <c:pt idx="24">
                  <c:v>129.98885313855334</c:v>
                </c:pt>
                <c:pt idx="25">
                  <c:v>134.65444741396138</c:v>
                </c:pt>
                <c:pt idx="26">
                  <c:v>142.56432113751805</c:v>
                </c:pt>
                <c:pt idx="27">
                  <c:v>136.75469884945733</c:v>
                </c:pt>
                <c:pt idx="28">
                  <c:v>150.45763538560675</c:v>
                </c:pt>
                <c:pt idx="29">
                  <c:v>151.30022295271962</c:v>
                </c:pt>
              </c:numCache>
            </c:numRef>
          </c:val>
          <c:smooth val="1"/>
          <c:extLst>
            <c:ext xmlns:c16="http://schemas.microsoft.com/office/drawing/2014/chart" uri="{C3380CC4-5D6E-409C-BE32-E72D297353CC}">
              <c16:uniqueId val="{00000001-F283-458A-A2B6-28EA20C62298}"/>
            </c:ext>
          </c:extLst>
        </c:ser>
        <c:ser>
          <c:idx val="2"/>
          <c:order val="2"/>
          <c:tx>
            <c:strRef>
              <c:f>Precio!$N$1</c:f>
              <c:strCache>
                <c:ptCount val="1"/>
                <c:pt idx="0">
                  <c:v>AMF</c:v>
                </c:pt>
              </c:strCache>
            </c:strRef>
          </c:tx>
          <c:spPr>
            <a:ln w="28575" cap="rnd">
              <a:solidFill>
                <a:srgbClr val="E46C0A"/>
              </a:solidFill>
              <a:round/>
            </a:ln>
            <a:effectLst/>
          </c:spPr>
          <c:marker>
            <c:symbol val="none"/>
          </c:marker>
          <c:cat>
            <c:numRef>
              <c:f>Precio!$A$4:$A$33</c:f>
              <c:numCache>
                <c:formatCode>mmm\-yy</c:formatCode>
                <c:ptCount val="30"/>
                <c:pt idx="0">
                  <c:v>44197</c:v>
                </c:pt>
                <c:pt idx="1">
                  <c:v>44211</c:v>
                </c:pt>
                <c:pt idx="2">
                  <c:v>44228</c:v>
                </c:pt>
                <c:pt idx="3">
                  <c:v>44242</c:v>
                </c:pt>
                <c:pt idx="4">
                  <c:v>44256</c:v>
                </c:pt>
                <c:pt idx="5">
                  <c:v>44270</c:v>
                </c:pt>
                <c:pt idx="6">
                  <c:v>44287</c:v>
                </c:pt>
                <c:pt idx="7">
                  <c:v>44301</c:v>
                </c:pt>
                <c:pt idx="8">
                  <c:v>44317</c:v>
                </c:pt>
                <c:pt idx="9">
                  <c:v>44331</c:v>
                </c:pt>
                <c:pt idx="10">
                  <c:v>44348</c:v>
                </c:pt>
                <c:pt idx="11">
                  <c:v>44362</c:v>
                </c:pt>
                <c:pt idx="12">
                  <c:v>44378</c:v>
                </c:pt>
                <c:pt idx="13">
                  <c:v>44392</c:v>
                </c:pt>
                <c:pt idx="14">
                  <c:v>44409</c:v>
                </c:pt>
                <c:pt idx="15">
                  <c:v>44423</c:v>
                </c:pt>
                <c:pt idx="16">
                  <c:v>44440</c:v>
                </c:pt>
                <c:pt idx="17">
                  <c:v>44454</c:v>
                </c:pt>
                <c:pt idx="18">
                  <c:v>44470</c:v>
                </c:pt>
                <c:pt idx="19">
                  <c:v>44484</c:v>
                </c:pt>
                <c:pt idx="20">
                  <c:v>44501</c:v>
                </c:pt>
                <c:pt idx="21">
                  <c:v>44515</c:v>
                </c:pt>
                <c:pt idx="22">
                  <c:v>44531</c:v>
                </c:pt>
                <c:pt idx="23">
                  <c:v>44545</c:v>
                </c:pt>
                <c:pt idx="24">
                  <c:v>44572</c:v>
                </c:pt>
                <c:pt idx="25">
                  <c:v>44576</c:v>
                </c:pt>
                <c:pt idx="26">
                  <c:v>44593</c:v>
                </c:pt>
                <c:pt idx="27">
                  <c:v>44607</c:v>
                </c:pt>
                <c:pt idx="28">
                  <c:v>44621</c:v>
                </c:pt>
                <c:pt idx="29">
                  <c:v>44635</c:v>
                </c:pt>
              </c:numCache>
            </c:numRef>
          </c:cat>
          <c:val>
            <c:numRef>
              <c:f>Precio!$N$4:$N$33</c:f>
              <c:numCache>
                <c:formatCode>0.0</c:formatCode>
                <c:ptCount val="30"/>
                <c:pt idx="0" formatCode="General">
                  <c:v>100</c:v>
                </c:pt>
                <c:pt idx="1">
                  <c:v>117.24587315377933</c:v>
                </c:pt>
                <c:pt idx="2">
                  <c:v>105.8775185061422</c:v>
                </c:pt>
                <c:pt idx="3">
                  <c:v>112.39292750677456</c:v>
                </c:pt>
                <c:pt idx="4">
                  <c:v>121.56544248573326</c:v>
                </c:pt>
                <c:pt idx="5">
                  <c:v>133.62955974763082</c:v>
                </c:pt>
                <c:pt idx="6">
                  <c:v>126.13010198678779</c:v>
                </c:pt>
                <c:pt idx="7">
                  <c:v>123.38413434463267</c:v>
                </c:pt>
                <c:pt idx="8">
                  <c:v>120.97088883750791</c:v>
                </c:pt>
                <c:pt idx="9">
                  <c:v>111.24613345117103</c:v>
                </c:pt>
                <c:pt idx="10">
                  <c:v>107.45965717564373</c:v>
                </c:pt>
                <c:pt idx="11">
                  <c:v>104.22831508740681</c:v>
                </c:pt>
                <c:pt idx="12">
                  <c:v>100.91463805513131</c:v>
                </c:pt>
                <c:pt idx="13">
                  <c:v>98.20025804191944</c:v>
                </c:pt>
                <c:pt idx="14">
                  <c:v>98.557466920127894</c:v>
                </c:pt>
                <c:pt idx="15">
                  <c:v>103.59224176724088</c:v>
                </c:pt>
                <c:pt idx="16">
                  <c:v>108.67149285316567</c:v>
                </c:pt>
                <c:pt idx="17">
                  <c:v>109.1774086221356</c:v>
                </c:pt>
                <c:pt idx="18">
                  <c:v>107.70929096829637</c:v>
                </c:pt>
                <c:pt idx="19">
                  <c:v>110.78510879505463</c:v>
                </c:pt>
                <c:pt idx="20">
                  <c:v>117.20293370991202</c:v>
                </c:pt>
                <c:pt idx="21">
                  <c:v>119.83532627414762</c:v>
                </c:pt>
                <c:pt idx="22">
                  <c:v>125.97422282573372</c:v>
                </c:pt>
                <c:pt idx="23">
                  <c:v>129.02418632490915</c:v>
                </c:pt>
                <c:pt idx="24">
                  <c:v>128.19864498937073</c:v>
                </c:pt>
                <c:pt idx="25">
                  <c:v>130.6619807280259</c:v>
                </c:pt>
                <c:pt idx="26">
                  <c:v>137.6780716705596</c:v>
                </c:pt>
                <c:pt idx="27">
                  <c:v>142.33822554651564</c:v>
                </c:pt>
                <c:pt idx="28">
                  <c:v>151.13377606278263</c:v>
                </c:pt>
                <c:pt idx="29">
                  <c:v>157.96154818445882</c:v>
                </c:pt>
              </c:numCache>
            </c:numRef>
          </c:val>
          <c:smooth val="1"/>
          <c:extLst>
            <c:ext xmlns:c16="http://schemas.microsoft.com/office/drawing/2014/chart" uri="{C3380CC4-5D6E-409C-BE32-E72D297353CC}">
              <c16:uniqueId val="{00000002-F283-458A-A2B6-28EA20C62298}"/>
            </c:ext>
          </c:extLst>
        </c:ser>
        <c:ser>
          <c:idx val="3"/>
          <c:order val="3"/>
          <c:tx>
            <c:strRef>
              <c:f>Precio!$O$1</c:f>
              <c:strCache>
                <c:ptCount val="1"/>
                <c:pt idx="0">
                  <c:v>Cheddar</c:v>
                </c:pt>
              </c:strCache>
            </c:strRef>
          </c:tx>
          <c:spPr>
            <a:ln w="28575" cap="rnd">
              <a:solidFill>
                <a:schemeClr val="accent4"/>
              </a:solidFill>
              <a:prstDash val="sysDash"/>
              <a:round/>
            </a:ln>
            <a:effectLst/>
          </c:spPr>
          <c:marker>
            <c:symbol val="none"/>
          </c:marker>
          <c:cat>
            <c:numRef>
              <c:f>Precio!$A$4:$A$33</c:f>
              <c:numCache>
                <c:formatCode>mmm\-yy</c:formatCode>
                <c:ptCount val="30"/>
                <c:pt idx="0">
                  <c:v>44197</c:v>
                </c:pt>
                <c:pt idx="1">
                  <c:v>44211</c:v>
                </c:pt>
                <c:pt idx="2">
                  <c:v>44228</c:v>
                </c:pt>
                <c:pt idx="3">
                  <c:v>44242</c:v>
                </c:pt>
                <c:pt idx="4">
                  <c:v>44256</c:v>
                </c:pt>
                <c:pt idx="5">
                  <c:v>44270</c:v>
                </c:pt>
                <c:pt idx="6">
                  <c:v>44287</c:v>
                </c:pt>
                <c:pt idx="7">
                  <c:v>44301</c:v>
                </c:pt>
                <c:pt idx="8">
                  <c:v>44317</c:v>
                </c:pt>
                <c:pt idx="9">
                  <c:v>44331</c:v>
                </c:pt>
                <c:pt idx="10">
                  <c:v>44348</c:v>
                </c:pt>
                <c:pt idx="11">
                  <c:v>44362</c:v>
                </c:pt>
                <c:pt idx="12">
                  <c:v>44378</c:v>
                </c:pt>
                <c:pt idx="13">
                  <c:v>44392</c:v>
                </c:pt>
                <c:pt idx="14">
                  <c:v>44409</c:v>
                </c:pt>
                <c:pt idx="15">
                  <c:v>44423</c:v>
                </c:pt>
                <c:pt idx="16">
                  <c:v>44440</c:v>
                </c:pt>
                <c:pt idx="17">
                  <c:v>44454</c:v>
                </c:pt>
                <c:pt idx="18">
                  <c:v>44470</c:v>
                </c:pt>
                <c:pt idx="19">
                  <c:v>44484</c:v>
                </c:pt>
                <c:pt idx="20">
                  <c:v>44501</c:v>
                </c:pt>
                <c:pt idx="21">
                  <c:v>44515</c:v>
                </c:pt>
                <c:pt idx="22">
                  <c:v>44531</c:v>
                </c:pt>
                <c:pt idx="23">
                  <c:v>44545</c:v>
                </c:pt>
                <c:pt idx="24">
                  <c:v>44572</c:v>
                </c:pt>
                <c:pt idx="25">
                  <c:v>44576</c:v>
                </c:pt>
                <c:pt idx="26">
                  <c:v>44593</c:v>
                </c:pt>
                <c:pt idx="27">
                  <c:v>44607</c:v>
                </c:pt>
                <c:pt idx="28">
                  <c:v>44621</c:v>
                </c:pt>
                <c:pt idx="29">
                  <c:v>44635</c:v>
                </c:pt>
              </c:numCache>
            </c:numRef>
          </c:cat>
          <c:val>
            <c:numRef>
              <c:f>Precio!$O$4:$O$33</c:f>
              <c:numCache>
                <c:formatCode>0.0</c:formatCode>
                <c:ptCount val="30"/>
                <c:pt idx="0" formatCode="General">
                  <c:v>100</c:v>
                </c:pt>
                <c:pt idx="1">
                  <c:v>100.09808729769493</c:v>
                </c:pt>
                <c:pt idx="2">
                  <c:v>107.07815240508158</c:v>
                </c:pt>
                <c:pt idx="3">
                  <c:v>113.48453814109932</c:v>
                </c:pt>
                <c:pt idx="4">
                  <c:v>113.64164396814242</c:v>
                </c:pt>
                <c:pt idx="5">
                  <c:v>127.82067060101348</c:v>
                </c:pt>
                <c:pt idx="6">
                  <c:v>129.24013932572589</c:v>
                </c:pt>
                <c:pt idx="7">
                  <c:v>128.86737115116759</c:v>
                </c:pt>
                <c:pt idx="8">
                  <c:v>122.10615990089524</c:v>
                </c:pt>
                <c:pt idx="9">
                  <c:v>112.46947651907115</c:v>
                </c:pt>
                <c:pt idx="10">
                  <c:v>108.97971994052622</c:v>
                </c:pt>
                <c:pt idx="11">
                  <c:v>103.719367551771</c:v>
                </c:pt>
                <c:pt idx="12">
                  <c:v>92.976807649865293</c:v>
                </c:pt>
                <c:pt idx="13">
                  <c:v>100.3183653893819</c:v>
                </c:pt>
                <c:pt idx="14">
                  <c:v>98.679726154844801</c:v>
                </c:pt>
                <c:pt idx="15">
                  <c:v>104.36013542636535</c:v>
                </c:pt>
                <c:pt idx="16">
                  <c:v>109.04115503456133</c:v>
                </c:pt>
                <c:pt idx="17">
                  <c:v>107.95988345831809</c:v>
                </c:pt>
                <c:pt idx="18">
                  <c:v>107.89079412435531</c:v>
                </c:pt>
                <c:pt idx="19">
                  <c:v>111.01286276966607</c:v>
                </c:pt>
                <c:pt idx="20">
                  <c:v>129.05021925835348</c:v>
                </c:pt>
                <c:pt idx="21">
                  <c:v>120.63641082925476</c:v>
                </c:pt>
                <c:pt idx="22">
                  <c:v>123.64515632525189</c:v>
                </c:pt>
                <c:pt idx="23">
                  <c:v>128.4643642606448</c:v>
                </c:pt>
                <c:pt idx="24">
                  <c:v>135.34317146419306</c:v>
                </c:pt>
                <c:pt idx="25">
                  <c:v>131.04500163927423</c:v>
                </c:pt>
                <c:pt idx="26">
                  <c:v>139.44384164005581</c:v>
                </c:pt>
                <c:pt idx="27">
                  <c:v>145.36886028429694</c:v>
                </c:pt>
                <c:pt idx="28">
                  <c:v>160.61025631122737</c:v>
                </c:pt>
                <c:pt idx="29">
                  <c:v>157.00282979057786</c:v>
                </c:pt>
              </c:numCache>
            </c:numRef>
          </c:val>
          <c:smooth val="1"/>
          <c:extLst>
            <c:ext xmlns:c16="http://schemas.microsoft.com/office/drawing/2014/chart" uri="{C3380CC4-5D6E-409C-BE32-E72D297353CC}">
              <c16:uniqueId val="{00000003-F283-458A-A2B6-28EA20C62298}"/>
            </c:ext>
          </c:extLst>
        </c:ser>
        <c:ser>
          <c:idx val="4"/>
          <c:order val="4"/>
          <c:tx>
            <c:strRef>
              <c:f>Precio!$P$1</c:f>
              <c:strCache>
                <c:ptCount val="1"/>
                <c:pt idx="0">
                  <c:v>Butter</c:v>
                </c:pt>
              </c:strCache>
            </c:strRef>
          </c:tx>
          <c:spPr>
            <a:ln w="28575" cap="rnd">
              <a:solidFill>
                <a:schemeClr val="accent5"/>
              </a:solidFill>
              <a:round/>
            </a:ln>
            <a:effectLst/>
          </c:spPr>
          <c:marker>
            <c:symbol val="none"/>
          </c:marker>
          <c:cat>
            <c:numRef>
              <c:f>Precio!$A$4:$A$33</c:f>
              <c:numCache>
                <c:formatCode>mmm\-yy</c:formatCode>
                <c:ptCount val="30"/>
                <c:pt idx="0">
                  <c:v>44197</c:v>
                </c:pt>
                <c:pt idx="1">
                  <c:v>44211</c:v>
                </c:pt>
                <c:pt idx="2">
                  <c:v>44228</c:v>
                </c:pt>
                <c:pt idx="3">
                  <c:v>44242</c:v>
                </c:pt>
                <c:pt idx="4">
                  <c:v>44256</c:v>
                </c:pt>
                <c:pt idx="5">
                  <c:v>44270</c:v>
                </c:pt>
                <c:pt idx="6">
                  <c:v>44287</c:v>
                </c:pt>
                <c:pt idx="7">
                  <c:v>44301</c:v>
                </c:pt>
                <c:pt idx="8">
                  <c:v>44317</c:v>
                </c:pt>
                <c:pt idx="9">
                  <c:v>44331</c:v>
                </c:pt>
                <c:pt idx="10">
                  <c:v>44348</c:v>
                </c:pt>
                <c:pt idx="11">
                  <c:v>44362</c:v>
                </c:pt>
                <c:pt idx="12">
                  <c:v>44378</c:v>
                </c:pt>
                <c:pt idx="13">
                  <c:v>44392</c:v>
                </c:pt>
                <c:pt idx="14">
                  <c:v>44409</c:v>
                </c:pt>
                <c:pt idx="15">
                  <c:v>44423</c:v>
                </c:pt>
                <c:pt idx="16">
                  <c:v>44440</c:v>
                </c:pt>
                <c:pt idx="17">
                  <c:v>44454</c:v>
                </c:pt>
                <c:pt idx="18">
                  <c:v>44470</c:v>
                </c:pt>
                <c:pt idx="19">
                  <c:v>44484</c:v>
                </c:pt>
                <c:pt idx="20">
                  <c:v>44501</c:v>
                </c:pt>
                <c:pt idx="21">
                  <c:v>44515</c:v>
                </c:pt>
                <c:pt idx="22">
                  <c:v>44531</c:v>
                </c:pt>
                <c:pt idx="23">
                  <c:v>44545</c:v>
                </c:pt>
                <c:pt idx="24">
                  <c:v>44572</c:v>
                </c:pt>
                <c:pt idx="25">
                  <c:v>44576</c:v>
                </c:pt>
                <c:pt idx="26">
                  <c:v>44593</c:v>
                </c:pt>
                <c:pt idx="27">
                  <c:v>44607</c:v>
                </c:pt>
                <c:pt idx="28">
                  <c:v>44621</c:v>
                </c:pt>
                <c:pt idx="29">
                  <c:v>44635</c:v>
                </c:pt>
              </c:numCache>
            </c:numRef>
          </c:cat>
          <c:val>
            <c:numRef>
              <c:f>Precio!$P$4:$P$33</c:f>
              <c:numCache>
                <c:formatCode>0.0</c:formatCode>
                <c:ptCount val="30"/>
                <c:pt idx="0" formatCode="General">
                  <c:v>100</c:v>
                </c:pt>
                <c:pt idx="1">
                  <c:v>104.6177640300486</c:v>
                </c:pt>
                <c:pt idx="2">
                  <c:v>111.09147149801149</c:v>
                </c:pt>
                <c:pt idx="3">
                  <c:v>113.32302253645602</c:v>
                </c:pt>
                <c:pt idx="4">
                  <c:v>128.72293415819709</c:v>
                </c:pt>
                <c:pt idx="5">
                  <c:v>125.03314184710563</c:v>
                </c:pt>
                <c:pt idx="6">
                  <c:v>127.61820592134337</c:v>
                </c:pt>
                <c:pt idx="7">
                  <c:v>126.73442333186038</c:v>
                </c:pt>
                <c:pt idx="8">
                  <c:v>111.24613345117103</c:v>
                </c:pt>
                <c:pt idx="9">
                  <c:v>108.90410958904113</c:v>
                </c:pt>
                <c:pt idx="10">
                  <c:v>103.62350861688027</c:v>
                </c:pt>
                <c:pt idx="11">
                  <c:v>101.90013256738845</c:v>
                </c:pt>
                <c:pt idx="12">
                  <c:v>98.49756959787895</c:v>
                </c:pt>
                <c:pt idx="13">
                  <c:v>97.635881573133034</c:v>
                </c:pt>
                <c:pt idx="14">
                  <c:v>101.39195757843574</c:v>
                </c:pt>
                <c:pt idx="15">
                  <c:v>105.41316836058333</c:v>
                </c:pt>
                <c:pt idx="16">
                  <c:v>109.32390631904555</c:v>
                </c:pt>
                <c:pt idx="17">
                  <c:v>107.31330092797175</c:v>
                </c:pt>
                <c:pt idx="18">
                  <c:v>107.77728678745032</c:v>
                </c:pt>
                <c:pt idx="19">
                  <c:v>112.92532037118872</c:v>
                </c:pt>
                <c:pt idx="20">
                  <c:v>118.20592134334957</c:v>
                </c:pt>
                <c:pt idx="21">
                  <c:v>122.27132125497131</c:v>
                </c:pt>
                <c:pt idx="22">
                  <c:v>127.9496243923995</c:v>
                </c:pt>
                <c:pt idx="23">
                  <c:v>129.275298276624</c:v>
                </c:pt>
                <c:pt idx="24">
                  <c:v>129.65090587715429</c:v>
                </c:pt>
                <c:pt idx="25">
                  <c:v>136.05832965090596</c:v>
                </c:pt>
                <c:pt idx="26">
                  <c:v>140.49933716305796</c:v>
                </c:pt>
                <c:pt idx="27">
                  <c:v>147.72425983208137</c:v>
                </c:pt>
                <c:pt idx="28">
                  <c:v>156.56208572691125</c:v>
                </c:pt>
                <c:pt idx="29">
                  <c:v>153.73398144056569</c:v>
                </c:pt>
              </c:numCache>
            </c:numRef>
          </c:val>
          <c:smooth val="1"/>
          <c:extLst>
            <c:ext xmlns:c16="http://schemas.microsoft.com/office/drawing/2014/chart" uri="{C3380CC4-5D6E-409C-BE32-E72D297353CC}">
              <c16:uniqueId val="{00000004-F283-458A-A2B6-28EA20C62298}"/>
            </c:ext>
          </c:extLst>
        </c:ser>
        <c:dLbls>
          <c:showLegendKey val="0"/>
          <c:showVal val="0"/>
          <c:showCatName val="0"/>
          <c:showSerName val="0"/>
          <c:showPercent val="0"/>
          <c:showBubbleSize val="0"/>
        </c:dLbls>
        <c:smooth val="0"/>
        <c:axId val="403984416"/>
        <c:axId val="403993152"/>
      </c:lineChart>
      <c:dateAx>
        <c:axId val="403984416"/>
        <c:scaling>
          <c:orientation val="minMax"/>
        </c:scaling>
        <c:delete val="0"/>
        <c:axPos val="b"/>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it-IT"/>
          </a:p>
        </c:txPr>
        <c:crossAx val="403993152"/>
        <c:crosses val="autoZero"/>
        <c:auto val="1"/>
        <c:lblOffset val="100"/>
        <c:baseTimeUnit val="days"/>
        <c:majorUnit val="15"/>
        <c:majorTimeUnit val="days"/>
      </c:dateAx>
      <c:valAx>
        <c:axId val="403993152"/>
        <c:scaling>
          <c:orientation val="minMax"/>
          <c:min val="80"/>
        </c:scaling>
        <c:delete val="0"/>
        <c:axPos val="l"/>
        <c:majorGridlines>
          <c:spPr>
            <a:ln w="9525" cap="flat" cmpd="sng" algn="ctr">
              <a:solidFill>
                <a:schemeClr val="tx1">
                  <a:lumMod val="15000"/>
                  <a:lumOff val="85000"/>
                </a:schemeClr>
              </a:solidFill>
              <a:prstDash val="dash"/>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it-IT"/>
          </a:p>
        </c:txPr>
        <c:crossAx val="403984416"/>
        <c:crosses val="autoZero"/>
        <c:crossBetween val="between"/>
      </c:valAx>
      <c:spPr>
        <a:noFill/>
        <a:ln>
          <a:noFill/>
        </a:ln>
        <a:effectLst/>
      </c:spPr>
    </c:plotArea>
    <c:legend>
      <c:legendPos val="t"/>
      <c:layout>
        <c:manualLayout>
          <c:xMode val="edge"/>
          <c:yMode val="edge"/>
          <c:x val="1.3211242564198011E-2"/>
          <c:y val="0.10891780143943082"/>
          <c:w val="0.98678875743580197"/>
          <c:h val="7.0164710218132378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it-IT"/>
        </a:p>
      </c:txPr>
    </c:legend>
    <c:plotVisOnly val="1"/>
    <c:dispBlanksAs val="gap"/>
    <c:showDLblsOverMax val="0"/>
  </c:chart>
  <c:spPr>
    <a:noFill/>
    <a:ln>
      <a:noFill/>
    </a:ln>
    <a:effectLst/>
  </c:spPr>
  <c:txPr>
    <a:bodyPr/>
    <a:lstStyle/>
    <a:p>
      <a:pPr>
        <a:defRPr sz="1200"/>
      </a:pPr>
      <a:endParaRPr lang="it-IT"/>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AR"/>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AF32D1-77F9-4E83-9C57-2A2DEE0D96EC}" type="datetimeFigureOut">
              <a:rPr lang="es-AR" smtClean="0"/>
              <a:t>20/5/22</a:t>
            </a:fld>
            <a:endParaRPr lang="es-AR"/>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AR"/>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AR"/>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D25B71-E60B-430A-A4BC-9BE425AD216F}" type="slidenum">
              <a:rPr lang="es-AR" smtClean="0"/>
              <a:t>‹N›</a:t>
            </a:fld>
            <a:endParaRPr lang="es-AR"/>
          </a:p>
        </p:txBody>
      </p:sp>
    </p:spTree>
    <p:extLst>
      <p:ext uri="{BB962C8B-B14F-4D97-AF65-F5344CB8AC3E}">
        <p14:creationId xmlns:p14="http://schemas.microsoft.com/office/powerpoint/2010/main" val="3792243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36304E-FDE3-4B4F-A3B7-EBE87F3FA5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80104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Key </a:t>
            </a:r>
            <a:r>
              <a:rPr lang="it-IT" dirty="0" err="1"/>
              <a:t>Findings</a:t>
            </a:r>
            <a:r>
              <a:rPr lang="it-IT" dirty="0"/>
              <a:t>:</a:t>
            </a:r>
          </a:p>
          <a:p>
            <a:r>
              <a:rPr lang="it-IT" dirty="0"/>
              <a:t>-world </a:t>
            </a:r>
            <a:r>
              <a:rPr lang="it-IT" dirty="0" err="1"/>
              <a:t>dairy</a:t>
            </a:r>
            <a:r>
              <a:rPr lang="it-IT" dirty="0"/>
              <a:t> supply </a:t>
            </a:r>
            <a:r>
              <a:rPr lang="it-IT" dirty="0" err="1"/>
              <a:t>will</a:t>
            </a:r>
            <a:r>
              <a:rPr lang="it-IT" dirty="0"/>
              <a:t> be short </a:t>
            </a:r>
            <a:r>
              <a:rPr lang="it-IT" dirty="0" err="1"/>
              <a:t>next</a:t>
            </a:r>
            <a:r>
              <a:rPr lang="it-IT" dirty="0"/>
              <a:t> years,2022 ca. 1%</a:t>
            </a:r>
          </a:p>
          <a:p>
            <a:r>
              <a:rPr lang="it-IT" dirty="0"/>
              <a:t>-farmers are under </a:t>
            </a:r>
            <a:r>
              <a:rPr lang="it-IT" dirty="0" err="1"/>
              <a:t>huge</a:t>
            </a:r>
            <a:r>
              <a:rPr lang="it-IT" dirty="0"/>
              <a:t> stress due to cost of production and </a:t>
            </a:r>
            <a:r>
              <a:rPr lang="it-IT" dirty="0" err="1"/>
              <a:t>stopping</a:t>
            </a:r>
            <a:r>
              <a:rPr lang="it-IT" dirty="0"/>
              <a:t> investments </a:t>
            </a:r>
            <a:r>
              <a:rPr lang="it-IT" dirty="0" err="1"/>
              <a:t>especially</a:t>
            </a:r>
            <a:r>
              <a:rPr lang="it-IT" dirty="0"/>
              <a:t> in EU</a:t>
            </a:r>
          </a:p>
          <a:p>
            <a:r>
              <a:rPr lang="it-IT" dirty="0"/>
              <a:t>-mega trends </a:t>
            </a:r>
            <a:r>
              <a:rPr lang="it-IT" dirty="0" err="1"/>
              <a:t>need</a:t>
            </a:r>
            <a:r>
              <a:rPr lang="it-IT" dirty="0"/>
              <a:t> to be </a:t>
            </a:r>
            <a:r>
              <a:rPr lang="it-IT" dirty="0" err="1"/>
              <a:t>monitored</a:t>
            </a:r>
            <a:r>
              <a:rPr lang="it-IT" dirty="0"/>
              <a:t> with good </a:t>
            </a:r>
            <a:r>
              <a:rPr lang="it-IT" dirty="0" err="1"/>
              <a:t>quality</a:t>
            </a:r>
            <a:r>
              <a:rPr lang="it-IT" dirty="0"/>
              <a:t> data to </a:t>
            </a:r>
            <a:r>
              <a:rPr lang="it-IT" dirty="0" err="1"/>
              <a:t>understand</a:t>
            </a:r>
            <a:r>
              <a:rPr lang="it-IT" dirty="0"/>
              <a:t> </a:t>
            </a:r>
            <a:r>
              <a:rPr lang="it-IT" dirty="0" err="1"/>
              <a:t>that</a:t>
            </a:r>
            <a:r>
              <a:rPr lang="it-IT" dirty="0"/>
              <a:t> demand </a:t>
            </a:r>
            <a:r>
              <a:rPr lang="it-IT" dirty="0" err="1"/>
              <a:t>is</a:t>
            </a:r>
            <a:r>
              <a:rPr lang="it-IT" dirty="0"/>
              <a:t> </a:t>
            </a:r>
            <a:r>
              <a:rPr lang="it-IT" dirty="0" err="1"/>
              <a:t>overcoming</a:t>
            </a:r>
            <a:r>
              <a:rPr lang="it-IT" dirty="0"/>
              <a:t> supply </a:t>
            </a:r>
            <a:r>
              <a:rPr lang="it-IT" dirty="0" err="1"/>
              <a:t>much</a:t>
            </a:r>
            <a:r>
              <a:rPr lang="it-IT" dirty="0"/>
              <a:t> </a:t>
            </a:r>
            <a:r>
              <a:rPr lang="it-IT" dirty="0" err="1"/>
              <a:t>faster</a:t>
            </a:r>
            <a:r>
              <a:rPr lang="it-IT" dirty="0"/>
              <a:t> </a:t>
            </a:r>
            <a:r>
              <a:rPr lang="it-IT" dirty="0" err="1"/>
              <a:t>that</a:t>
            </a:r>
            <a:r>
              <a:rPr lang="it-IT" dirty="0"/>
              <a:t> </a:t>
            </a:r>
            <a:r>
              <a:rPr lang="it-IT" dirty="0" err="1"/>
              <a:t>we</a:t>
            </a:r>
            <a:r>
              <a:rPr lang="it-IT" dirty="0"/>
              <a:t> </a:t>
            </a:r>
            <a:r>
              <a:rPr lang="it-IT" dirty="0" err="1"/>
              <a:t>thought</a:t>
            </a:r>
            <a:endParaRPr lang="it-IT" dirty="0"/>
          </a:p>
          <a:p>
            <a:r>
              <a:rPr lang="it-IT" dirty="0"/>
              <a:t>-war i. Ukraine just </a:t>
            </a:r>
            <a:r>
              <a:rPr lang="it-IT" dirty="0" err="1"/>
              <a:t>accellerated</a:t>
            </a:r>
            <a:r>
              <a:rPr lang="it-IT" dirty="0"/>
              <a:t> </a:t>
            </a:r>
            <a:r>
              <a:rPr lang="it-IT" dirty="0" err="1"/>
              <a:t>need</a:t>
            </a:r>
            <a:r>
              <a:rPr lang="it-IT" dirty="0"/>
              <a:t> of a </a:t>
            </a:r>
            <a:r>
              <a:rPr lang="it-IT" dirty="0" err="1"/>
              <a:t>change</a:t>
            </a:r>
            <a:r>
              <a:rPr lang="it-IT" dirty="0"/>
              <a:t> </a:t>
            </a:r>
            <a:r>
              <a:rPr lang="it-IT" dirty="0" err="1"/>
              <a:t>how</a:t>
            </a:r>
            <a:r>
              <a:rPr lang="it-IT" dirty="0"/>
              <a:t> do </a:t>
            </a:r>
            <a:r>
              <a:rPr lang="it-IT" dirty="0" err="1"/>
              <a:t>we</a:t>
            </a:r>
            <a:r>
              <a:rPr lang="it-IT" dirty="0"/>
              <a:t> produce food in the world.</a:t>
            </a:r>
          </a:p>
          <a:p>
            <a:r>
              <a:rPr lang="it-IT" dirty="0" err="1"/>
              <a:t>Main</a:t>
            </a:r>
            <a:r>
              <a:rPr lang="it-IT" dirty="0"/>
              <a:t> </a:t>
            </a:r>
            <a:r>
              <a:rPr lang="it-IT" dirty="0" err="1"/>
              <a:t>question:who</a:t>
            </a:r>
            <a:r>
              <a:rPr lang="it-IT" dirty="0"/>
              <a:t> can offset EU net export </a:t>
            </a:r>
            <a:r>
              <a:rPr lang="it-IT" dirty="0" err="1"/>
              <a:t>loss</a:t>
            </a:r>
            <a:r>
              <a:rPr lang="it-IT" dirty="0"/>
              <a:t> in the </a:t>
            </a:r>
            <a:r>
              <a:rPr lang="it-IT" dirty="0" err="1"/>
              <a:t>future?and</a:t>
            </a:r>
            <a:r>
              <a:rPr lang="it-IT" dirty="0"/>
              <a:t> produce </a:t>
            </a:r>
            <a:r>
              <a:rPr lang="it-IT" dirty="0" err="1"/>
              <a:t>milk</a:t>
            </a:r>
            <a:r>
              <a:rPr lang="it-IT" dirty="0"/>
              <a:t> with </a:t>
            </a:r>
            <a:r>
              <a:rPr lang="it-IT" dirty="0" err="1"/>
              <a:t>affordable</a:t>
            </a:r>
            <a:r>
              <a:rPr lang="it-IT" dirty="0"/>
              <a:t> prices for </a:t>
            </a:r>
            <a:r>
              <a:rPr lang="it-IT" dirty="0" err="1"/>
              <a:t>emerging</a:t>
            </a:r>
            <a:r>
              <a:rPr lang="it-IT" dirty="0"/>
              <a:t> countries?</a:t>
            </a:r>
          </a:p>
        </p:txBody>
      </p:sp>
      <p:sp>
        <p:nvSpPr>
          <p:cNvPr id="4" name="Segnaposto numero diapositiva 3"/>
          <p:cNvSpPr>
            <a:spLocks noGrp="1"/>
          </p:cNvSpPr>
          <p:nvPr>
            <p:ph type="sldNum" sz="quarter" idx="5"/>
          </p:nvPr>
        </p:nvSpPr>
        <p:spPr/>
        <p:txBody>
          <a:bodyPr/>
          <a:lstStyle/>
          <a:p>
            <a:fld id="{F5D25B71-E60B-430A-A4BC-9BE425AD216F}" type="slidenum">
              <a:rPr lang="es-AR" smtClean="0"/>
              <a:t>12</a:t>
            </a:fld>
            <a:endParaRPr lang="es-AR"/>
          </a:p>
        </p:txBody>
      </p:sp>
    </p:spTree>
    <p:extLst>
      <p:ext uri="{BB962C8B-B14F-4D97-AF65-F5344CB8AC3E}">
        <p14:creationId xmlns:p14="http://schemas.microsoft.com/office/powerpoint/2010/main" val="21842047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36304E-FDE3-4B4F-A3B7-EBE87F3FA5E2}" type="slidenum">
              <a:rPr lang="en-US" smtClean="0"/>
              <a:t>14</a:t>
            </a:fld>
            <a:endParaRPr lang="en-US"/>
          </a:p>
        </p:txBody>
      </p:sp>
    </p:spTree>
    <p:extLst>
      <p:ext uri="{BB962C8B-B14F-4D97-AF65-F5344CB8AC3E}">
        <p14:creationId xmlns:p14="http://schemas.microsoft.com/office/powerpoint/2010/main" val="6429542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Plassholder for lysbilde 1">
            <a:extLst>
              <a:ext uri="{FF2B5EF4-FFF2-40B4-BE49-F238E27FC236}">
                <a16:creationId xmlns:a16="http://schemas.microsoft.com/office/drawing/2014/main" id="{C07E0F84-97E0-42FC-AF52-EC8F8768AC4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Plassholder for notater 2">
            <a:extLst>
              <a:ext uri="{FF2B5EF4-FFF2-40B4-BE49-F238E27FC236}">
                <a16:creationId xmlns:a16="http://schemas.microsoft.com/office/drawing/2014/main" id="{CD224962-62A5-41EC-9B52-1043574CC75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b-NO" altLang="en-US" dirty="0"/>
              <a:t>IDF is one of the oldest international organizations which was created in 1903 to set standards on milk and milk products. </a:t>
            </a:r>
          </a:p>
          <a:p>
            <a:endParaRPr lang="nb-NO" altLang="en-US" dirty="0"/>
          </a:p>
          <a:p>
            <a:r>
              <a:rPr lang="nb-NO" altLang="en-US" dirty="0"/>
              <a:t>We have 43 member countries, including Canada. </a:t>
            </a:r>
          </a:p>
          <a:p>
            <a:endParaRPr lang="nb-NO" altLang="en-US" dirty="0"/>
          </a:p>
          <a:p>
            <a:r>
              <a:rPr lang="nb-NO" altLang="en-US" dirty="0"/>
              <a:t>We are a network of dairy experts. </a:t>
            </a:r>
          </a:p>
        </p:txBody>
      </p:sp>
      <p:sp>
        <p:nvSpPr>
          <p:cNvPr id="4" name="Plassholder for lysbildenummer 3">
            <a:extLst>
              <a:ext uri="{FF2B5EF4-FFF2-40B4-BE49-F238E27FC236}">
                <a16:creationId xmlns:a16="http://schemas.microsoft.com/office/drawing/2014/main" id="{9431D2A8-1A13-4C90-AF9A-706E16CA7912}"/>
              </a:ext>
            </a:extLst>
          </p:cNvPr>
          <p:cNvSpPr>
            <a:spLocks noGrp="1"/>
          </p:cNvSpPr>
          <p:nvPr>
            <p:ph type="sldNum" sz="quarter" idx="5"/>
          </p:nvPr>
        </p:nvSpPr>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878A9E6-6735-4EC5-BEDE-11EB1CA0DAC2}" type="slidenum">
              <a:rPr lang="nb-NO" altLang="en-US">
                <a:latin typeface="Calibri" panose="020F0502020204030204" pitchFamily="34" charset="0"/>
              </a:rPr>
              <a:pPr/>
              <a:t>15</a:t>
            </a:fld>
            <a:endParaRPr lang="nb-NO" altLang="en-US">
              <a:latin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C86D85F7-6A19-45DE-A966-261F2D52A21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a:extLst>
              <a:ext uri="{FF2B5EF4-FFF2-40B4-BE49-F238E27FC236}">
                <a16:creationId xmlns:a16="http://schemas.microsoft.com/office/drawing/2014/main" id="{5882739C-04F6-4C31-9373-6F9387A5FD2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dirty="0"/>
              <a:t>Our mission is to help the world with safe and sustainable dairy. </a:t>
            </a:r>
          </a:p>
          <a:p>
            <a:endParaRPr lang="en-GB" altLang="en-US" dirty="0"/>
          </a:p>
          <a:p>
            <a:r>
              <a:rPr lang="en-GB" altLang="en-US" dirty="0"/>
              <a:t>Our roles to: </a:t>
            </a:r>
          </a:p>
        </p:txBody>
      </p:sp>
      <p:sp>
        <p:nvSpPr>
          <p:cNvPr id="4" name="Slide Number Placeholder 3">
            <a:extLst>
              <a:ext uri="{FF2B5EF4-FFF2-40B4-BE49-F238E27FC236}">
                <a16:creationId xmlns:a16="http://schemas.microsoft.com/office/drawing/2014/main" id="{9BA33218-CA54-4D7C-BC3A-A0BF889E5BD0}"/>
              </a:ext>
            </a:extLst>
          </p:cNvPr>
          <p:cNvSpPr>
            <a:spLocks noGrp="1"/>
          </p:cNvSpPr>
          <p:nvPr>
            <p:ph type="sldNum" sz="quarter" idx="5"/>
          </p:nvPr>
        </p:nvSpPr>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2439AAC-45D1-4920-AC95-D80A076BFF7C}" type="slidenum">
              <a:rPr lang="en-GB" altLang="en-US">
                <a:latin typeface="Calibri" panose="020F0502020204030204" pitchFamily="34" charset="0"/>
              </a:rPr>
              <a:pPr/>
              <a:t>16</a:t>
            </a:fld>
            <a:endParaRPr lang="en-GB" altLang="en-US">
              <a:latin typeface="Calibri" panose="020F050202020403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36304E-FDE3-4B4F-A3B7-EBE87F3FA5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05479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sz="1800" dirty="0">
              <a:effectLst/>
              <a:latin typeface="Calibri" panose="020F0502020204030204" pitchFamily="34" charset="0"/>
              <a:ea typeface="Calibri" panose="020F0502020204030204" pitchFamily="34" charset="0"/>
            </a:endParaRPr>
          </a:p>
          <a:p>
            <a:r>
              <a:rPr lang="en-GB" sz="1800" dirty="0">
                <a:effectLst/>
                <a:latin typeface="Calibri" panose="020F0502020204030204" pitchFamily="34" charset="0"/>
                <a:ea typeface="Calibri" panose="020F0502020204030204" pitchFamily="34" charset="0"/>
              </a:rPr>
              <a:t>IDF produces: Bulletins, Reports, Fact sheets, Position Papers, Submissions to IGOs, IDF-ISO standards and IDF Technical Webinars Series.</a:t>
            </a:r>
          </a:p>
          <a:p>
            <a:endParaRPr lang="en-GB" sz="1800" dirty="0">
              <a:effectLst/>
              <a:latin typeface="Calibri" panose="020F0502020204030204" pitchFamily="34" charset="0"/>
              <a:ea typeface="Calibri" panose="020F0502020204030204" pitchFamily="34" charset="0"/>
            </a:endParaRPr>
          </a:p>
          <a:p>
            <a:pPr marL="0" indent="0">
              <a:buFontTx/>
              <a:buNone/>
            </a:pPr>
            <a:endParaRPr lang="en-GB" sz="18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7138303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6D42FB-1723-472A-A19A-1ADFCE26779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9529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6D42FB-1723-472A-A19A-1ADFCE26779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40228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7093523C-73AA-4185-96C3-3F96D853BD6F}" type="slidenum">
              <a:rPr lang="en-US" smtClean="0"/>
              <a:pPr/>
              <a:t>21</a:t>
            </a:fld>
            <a:endParaRPr lang="en-US"/>
          </a:p>
        </p:txBody>
      </p:sp>
    </p:spTree>
    <p:extLst>
      <p:ext uri="{BB962C8B-B14F-4D97-AF65-F5344CB8AC3E}">
        <p14:creationId xmlns:p14="http://schemas.microsoft.com/office/powerpoint/2010/main" val="41777238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43B60E89-A143-440F-9EA1-4D7F24A9910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a:extLst>
              <a:ext uri="{FF2B5EF4-FFF2-40B4-BE49-F238E27FC236}">
                <a16:creationId xmlns:a16="http://schemas.microsoft.com/office/drawing/2014/main" id="{5401CCA6-AB63-4750-BE99-7D47C513BFB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NZ" altLang="en-US" dirty="0"/>
              <a:t>In 2016, IDF and the FAO signed the Dairy Declaration of Rotterdam committing to sustainability and contribution to the SDGs. </a:t>
            </a:r>
          </a:p>
        </p:txBody>
      </p:sp>
      <p:sp>
        <p:nvSpPr>
          <p:cNvPr id="4" name="Slide Number Placeholder 3">
            <a:extLst>
              <a:ext uri="{FF2B5EF4-FFF2-40B4-BE49-F238E27FC236}">
                <a16:creationId xmlns:a16="http://schemas.microsoft.com/office/drawing/2014/main" id="{7C6F99EC-EC07-4CBD-A486-97B20AA3DB0E}"/>
              </a:ext>
            </a:extLst>
          </p:cNvPr>
          <p:cNvSpPr>
            <a:spLocks noGrp="1"/>
          </p:cNvSpPr>
          <p:nvPr>
            <p:ph type="sldNum" sz="quarter" idx="5"/>
          </p:nvPr>
        </p:nvSpPr>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E8C491B-857C-46A0-BF29-65D2BBC35F40}" type="slidenum">
              <a:rPr lang="fr-BE" altLang="en-US">
                <a:latin typeface="Calibri" panose="020F0502020204030204" pitchFamily="34" charset="0"/>
              </a:rPr>
              <a:pPr/>
              <a:t>22</a:t>
            </a:fld>
            <a:endParaRPr lang="fr-BE" altLang="en-US">
              <a:latin typeface="Calibri" panose="020F0502020204030204" pitchFamily="34" charset="0"/>
            </a:endParaRPr>
          </a:p>
        </p:txBody>
      </p:sp>
    </p:spTree>
    <p:extLst>
      <p:ext uri="{BB962C8B-B14F-4D97-AF65-F5344CB8AC3E}">
        <p14:creationId xmlns:p14="http://schemas.microsoft.com/office/powerpoint/2010/main" val="1591100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en-GB" sz="1200" b="0" i="0" u="none" strike="noStrike" kern="1200" baseline="0" dirty="0">
                <a:solidFill>
                  <a:schemeClr val="tx1"/>
                </a:solidFill>
                <a:latin typeface="+mn-lt"/>
                <a:ea typeface="+mn-ea"/>
                <a:cs typeface="+mn-cs"/>
              </a:rPr>
              <a:t>More people to feed with limited resources.</a:t>
            </a:r>
          </a:p>
          <a:p>
            <a:pPr marL="171450" indent="-171450">
              <a:buFont typeface="Arial" panose="020B0604020202020204" pitchFamily="34" charset="0"/>
              <a:buChar char="•"/>
            </a:pPr>
            <a:r>
              <a:rPr lang="en-GB" sz="1200" b="0" i="0" u="none" strike="noStrike" kern="1200" baseline="0" dirty="0">
                <a:solidFill>
                  <a:schemeClr val="tx1"/>
                </a:solidFill>
                <a:latin typeface="+mn-lt"/>
                <a:ea typeface="+mn-ea"/>
                <a:cs typeface="+mn-cs"/>
              </a:rPr>
              <a:t>The collective challenge is then to produce more food in a sustainable manner. Pressure coming from the civil society (student strikes). </a:t>
            </a:r>
          </a:p>
          <a:p>
            <a:pPr marL="171450" indent="-171450">
              <a:buFont typeface="Arial" panose="020B0604020202020204" pitchFamily="34" charset="0"/>
              <a:buChar char="•"/>
            </a:pPr>
            <a:r>
              <a:rPr lang="en-GB" sz="1200" b="0" i="0" u="none" strike="noStrike" kern="1200" baseline="0" dirty="0">
                <a:solidFill>
                  <a:schemeClr val="tx1"/>
                </a:solidFill>
                <a:latin typeface="+mn-lt"/>
                <a:ea typeface="+mn-ea"/>
                <a:cs typeface="+mn-cs"/>
              </a:rPr>
              <a:t>We need to be innovative and efficient. </a:t>
            </a:r>
          </a:p>
          <a:p>
            <a:pPr marL="171450" indent="-171450">
              <a:buFont typeface="Arial" panose="020B0604020202020204" pitchFamily="34" charset="0"/>
              <a:buChar char="•"/>
            </a:pPr>
            <a:r>
              <a:rPr lang="en-GB" sz="1200" b="0" i="0" u="none" strike="noStrike" kern="1200" baseline="0" dirty="0">
                <a:solidFill>
                  <a:schemeClr val="tx1"/>
                </a:solidFill>
                <a:latin typeface="+mn-lt"/>
                <a:ea typeface="+mn-ea"/>
                <a:cs typeface="+mn-cs"/>
              </a:rPr>
              <a:t>We also need to address food loss and food waste.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6D42FB-1723-472A-A19A-1ADFCE26779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91411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dairy sector is an essential contributor to the UN sustainable development goals. While the sector has obvious impacts on ending hunger, achieving food security, and improving the nutritional value of diets in a sustainable manner, the sector also has an important part to play in the achievement of many of the other sustainability goals identified.</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This page in our Annual Report includes links to selected concrete examples from the dairy sector. For many more examples of sustainable dairying by IDF members, read IDF’s latest Dairy Sustainability Outlook, released in June 2021.</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36304E-FDE3-4B4F-A3B7-EBE87F3FA5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57390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A0AC8AC0-E33D-4C45-A766-40EC9B56D58F}" type="slidenum">
              <a:rPr lang="en-US" smtClean="0"/>
              <a:t>24</a:t>
            </a:fld>
            <a:endParaRPr lang="en-US"/>
          </a:p>
        </p:txBody>
      </p:sp>
    </p:spTree>
    <p:extLst>
      <p:ext uri="{BB962C8B-B14F-4D97-AF65-F5344CB8AC3E}">
        <p14:creationId xmlns:p14="http://schemas.microsoft.com/office/powerpoint/2010/main" val="2373543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36304E-FDE3-4B4F-A3B7-EBE87F3FA5E2}" type="slidenum">
              <a:rPr lang="en-US" noProof="0" smtClean="0"/>
              <a:t>25</a:t>
            </a:fld>
            <a:endParaRPr lang="en-US" noProof="0" dirty="0"/>
          </a:p>
        </p:txBody>
      </p:sp>
    </p:spTree>
    <p:extLst>
      <p:ext uri="{BB962C8B-B14F-4D97-AF65-F5344CB8AC3E}">
        <p14:creationId xmlns:p14="http://schemas.microsoft.com/office/powerpoint/2010/main" val="37448213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336304E-FDE3-4B4F-A3B7-EBE87F3FA5E2}" type="slidenum">
              <a:rPr lang="en-US" noProof="0" smtClean="0"/>
              <a:t>26</a:t>
            </a:fld>
            <a:endParaRPr lang="en-US" noProof="0" dirty="0"/>
          </a:p>
        </p:txBody>
      </p:sp>
    </p:spTree>
    <p:extLst>
      <p:ext uri="{BB962C8B-B14F-4D97-AF65-F5344CB8AC3E}">
        <p14:creationId xmlns:p14="http://schemas.microsoft.com/office/powerpoint/2010/main" val="35077958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fr-CA" dirty="0"/>
              <a:t>IDF </a:t>
            </a:r>
            <a:r>
              <a:rPr lang="fr-CA" dirty="0" err="1"/>
              <a:t>is</a:t>
            </a:r>
            <a:r>
              <a:rPr lang="fr-CA" dirty="0"/>
              <a:t> </a:t>
            </a:r>
            <a:r>
              <a:rPr lang="fr-CA" dirty="0" err="1"/>
              <a:t>member</a:t>
            </a:r>
            <a:r>
              <a:rPr lang="fr-CA" dirty="0"/>
              <a:t> of the Global Action for </a:t>
            </a:r>
            <a:r>
              <a:rPr lang="fr-CA" dirty="0" err="1"/>
              <a:t>Sustainable</a:t>
            </a:r>
            <a:r>
              <a:rPr lang="fr-CA" dirty="0"/>
              <a:t> </a:t>
            </a:r>
            <a:r>
              <a:rPr lang="fr-CA" dirty="0" err="1"/>
              <a:t>Livestock</a:t>
            </a:r>
            <a:r>
              <a:rPr lang="fr-CA" dirty="0"/>
              <a:t>-GASL/FAO and </a:t>
            </a:r>
          </a:p>
          <a:p>
            <a:pPr marL="171450" indent="-171450">
              <a:buFont typeface="Arial" panose="020B0604020202020204" pitchFamily="34" charset="0"/>
              <a:buChar char="•"/>
            </a:pPr>
            <a:r>
              <a:rPr lang="fr-CA" dirty="0" err="1"/>
              <a:t>Livestock</a:t>
            </a:r>
            <a:r>
              <a:rPr lang="fr-CA" dirty="0"/>
              <a:t> </a:t>
            </a:r>
            <a:r>
              <a:rPr lang="fr-CA" dirty="0" err="1"/>
              <a:t>Environmental</a:t>
            </a:r>
            <a:r>
              <a:rPr lang="fr-CA" dirty="0"/>
              <a:t> </a:t>
            </a:r>
            <a:r>
              <a:rPr lang="fr-CA" dirty="0" err="1"/>
              <a:t>Assessment</a:t>
            </a:r>
            <a:r>
              <a:rPr lang="fr-CA" dirty="0"/>
              <a:t> and </a:t>
            </a:r>
            <a:r>
              <a:rPr lang="fr-CA" dirty="0" err="1"/>
              <a:t>Perfomance</a:t>
            </a:r>
            <a:r>
              <a:rPr lang="fr-CA" dirty="0"/>
              <a:t> Partnership- LEAP-FAO contribution in </a:t>
            </a:r>
            <a:r>
              <a:rPr lang="fr-CA" dirty="0" err="1"/>
              <a:t>providing</a:t>
            </a:r>
            <a:r>
              <a:rPr lang="fr-CA" dirty="0"/>
              <a:t> </a:t>
            </a:r>
            <a:r>
              <a:rPr lang="fr-CA" dirty="0" err="1"/>
              <a:t>methodologies</a:t>
            </a:r>
            <a:r>
              <a:rPr lang="fr-CA" dirty="0"/>
              <a:t> to </a:t>
            </a:r>
            <a:r>
              <a:rPr lang="fr-CA" dirty="0" err="1"/>
              <a:t>measure</a:t>
            </a:r>
            <a:r>
              <a:rPr lang="fr-CA" dirty="0"/>
              <a:t> </a:t>
            </a:r>
            <a:r>
              <a:rPr lang="fr-CA" dirty="0" err="1"/>
              <a:t>environmental</a:t>
            </a:r>
            <a:r>
              <a:rPr lang="fr-CA" dirty="0"/>
              <a:t> </a:t>
            </a:r>
            <a:r>
              <a:rPr lang="fr-CA" dirty="0" err="1"/>
              <a:t>perfomance</a:t>
            </a:r>
            <a:r>
              <a:rPr lang="fr-CA" dirty="0"/>
              <a:t> </a:t>
            </a:r>
            <a:r>
              <a:rPr lang="fr-CA" dirty="0" err="1"/>
              <a:t>is</a:t>
            </a:r>
            <a:r>
              <a:rPr lang="fr-CA" dirty="0"/>
              <a:t> </a:t>
            </a:r>
            <a:r>
              <a:rPr lang="fr-CA" dirty="0" err="1"/>
              <a:t>critical</a:t>
            </a:r>
            <a:r>
              <a:rPr lang="fr-CA" dirty="0"/>
              <a:t>. IDF </a:t>
            </a:r>
            <a:r>
              <a:rPr lang="fr-CA" dirty="0" err="1"/>
              <a:t>is</a:t>
            </a:r>
            <a:r>
              <a:rPr lang="fr-CA" dirty="0"/>
              <a:t> a </a:t>
            </a:r>
            <a:r>
              <a:rPr lang="fr-CA" dirty="0" err="1"/>
              <a:t>founder</a:t>
            </a:r>
            <a:r>
              <a:rPr lang="fr-CA" dirty="0"/>
              <a:t> and has been an active participant to </a:t>
            </a:r>
            <a:r>
              <a:rPr lang="fr-CA" dirty="0" err="1"/>
              <a:t>that</a:t>
            </a:r>
            <a:r>
              <a:rPr lang="fr-CA" dirty="0"/>
              <a:t> </a:t>
            </a:r>
            <a:r>
              <a:rPr lang="fr-CA" dirty="0" err="1"/>
              <a:t>work</a:t>
            </a:r>
            <a:r>
              <a:rPr lang="fr-CA" dirty="0"/>
              <a:t>. New </a:t>
            </a:r>
            <a:r>
              <a:rPr lang="fr-CA" dirty="0" err="1"/>
              <a:t>workstream</a:t>
            </a:r>
            <a:r>
              <a:rPr lang="fr-CA" dirty="0"/>
              <a:t> on </a:t>
            </a:r>
            <a:r>
              <a:rPr lang="fr-CA" dirty="0" err="1"/>
              <a:t>carbon</a:t>
            </a:r>
            <a:r>
              <a:rPr lang="fr-CA" dirty="0"/>
              <a:t> </a:t>
            </a:r>
            <a:r>
              <a:rPr lang="fr-CA" dirty="0" err="1"/>
              <a:t>sequestration</a:t>
            </a:r>
            <a:r>
              <a:rPr lang="fr-CA" dirty="0"/>
              <a:t> and </a:t>
            </a:r>
            <a:r>
              <a:rPr lang="fr-CA" dirty="0" err="1"/>
              <a:t>methane</a:t>
            </a:r>
            <a:r>
              <a:rPr lang="fr-CA" dirty="0"/>
              <a:t>. </a:t>
            </a:r>
          </a:p>
          <a:p>
            <a:pPr marL="0" indent="0">
              <a:buFont typeface="Arial" panose="020B0604020202020204" pitchFamily="34" charset="0"/>
              <a:buNone/>
            </a:pPr>
            <a:endParaRPr lang="LID4096"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6D42FB-1723-472A-A19A-1ADFCE267790}"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841269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6336304E-FDE3-4B4F-A3B7-EBE87F3FA5E2}" type="slidenum">
              <a:rPr lang="en-US" noProof="0" smtClean="0"/>
              <a:t>29</a:t>
            </a:fld>
            <a:endParaRPr lang="en-US" noProof="0" dirty="0"/>
          </a:p>
        </p:txBody>
      </p:sp>
    </p:spTree>
    <p:extLst>
      <p:ext uri="{BB962C8B-B14F-4D97-AF65-F5344CB8AC3E}">
        <p14:creationId xmlns:p14="http://schemas.microsoft.com/office/powerpoint/2010/main" val="33246397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a:ea typeface="+mn-ea"/>
                <a:cs typeface="+mn-cs"/>
              </a:rPr>
              <a:t>The issue is completed with information on the OIE annual data collection on antimicrobial agents intended for use in animals, a global livestock initiative which includes responses from 153 countries. It offers an opportunity for those involved in the field to share findings of innovative research and provide an update on progress achieved and lessons learned.</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36304E-FDE3-4B4F-A3B7-EBE87F3FA5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80569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a:t>FBDG:Food</a:t>
            </a:r>
            <a:r>
              <a:rPr lang="it-IT" dirty="0"/>
              <a:t> </a:t>
            </a:r>
            <a:r>
              <a:rPr lang="it-IT" dirty="0" err="1"/>
              <a:t>based</a:t>
            </a:r>
            <a:r>
              <a:rPr lang="it-IT" dirty="0"/>
              <a:t> </a:t>
            </a:r>
            <a:r>
              <a:rPr lang="it-IT" dirty="0" err="1"/>
              <a:t>dietary</a:t>
            </a:r>
            <a:r>
              <a:rPr lang="it-IT" dirty="0"/>
              <a:t> guidelines</a:t>
            </a:r>
          </a:p>
        </p:txBody>
      </p:sp>
      <p:sp>
        <p:nvSpPr>
          <p:cNvPr id="4" name="Segnaposto numero diapositiva 3"/>
          <p:cNvSpPr>
            <a:spLocks noGrp="1"/>
          </p:cNvSpPr>
          <p:nvPr>
            <p:ph type="sldNum" sz="quarter" idx="5"/>
          </p:nvPr>
        </p:nvSpPr>
        <p:spPr/>
        <p:txBody>
          <a:bodyPr/>
          <a:lstStyle/>
          <a:p>
            <a:fld id="{F5D25B71-E60B-430A-A4BC-9BE425AD216F}" type="slidenum">
              <a:rPr lang="es-AR" smtClean="0"/>
              <a:t>33</a:t>
            </a:fld>
            <a:endParaRPr lang="es-AR"/>
          </a:p>
        </p:txBody>
      </p:sp>
    </p:spTree>
    <p:extLst>
      <p:ext uri="{BB962C8B-B14F-4D97-AF65-F5344CB8AC3E}">
        <p14:creationId xmlns:p14="http://schemas.microsoft.com/office/powerpoint/2010/main" val="3683266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a:p>
            <a:r>
              <a:rPr lang="en-GB" dirty="0"/>
              <a:t>Dairy contributes to UN Sustainable Development Goals and to sustainable food systems, ensuring high quality nutrition for all. The global dairy sector committed to sustainability with the Dairy Declaration of Rotterdam signed by IDF and the FAO in 2016. Dairy knows there is more work to do. That is why this initiative is stimulating a movement: Across every dairy community. Throughout every continent. We are taking action.</a:t>
            </a:r>
          </a:p>
          <a:p>
            <a:endParaRPr lang="en-GB" dirty="0"/>
          </a:p>
          <a:p>
            <a:r>
              <a:rPr lang="en-GB" dirty="0"/>
              <a:t>Pathways to Dairy Net Zero raises dairy’s ambition to accelerate climate action by reducing greenhouse gas emissions over the next 30 years. It is driven by the global dairy sector and supported by knowledge partners, leading scientific and research organizations.</a:t>
            </a:r>
          </a:p>
          <a:p>
            <a:endParaRPr lang="en-GB" dirty="0"/>
          </a:p>
          <a:p>
            <a:r>
              <a:rPr lang="en-GB" dirty="0"/>
              <a:t>You can join too. There are two ways for your organization to endorse the initiative:</a:t>
            </a:r>
          </a:p>
          <a:p>
            <a:pPr marL="171450" indent="-171450">
              <a:buFont typeface="Arial" panose="020B0604020202020204" pitchFamily="34" charset="0"/>
              <a:buChar char="•"/>
            </a:pPr>
            <a:r>
              <a:rPr lang="en-GB" dirty="0"/>
              <a:t>By taking direct action on GHG mitigation, and/or</a:t>
            </a:r>
          </a:p>
          <a:p>
            <a:pPr marL="171450" indent="-171450">
              <a:buFont typeface="Arial" panose="020B0604020202020204" pitchFamily="34" charset="0"/>
              <a:buChar char="•"/>
            </a:pPr>
            <a:r>
              <a:rPr lang="en-GB" dirty="0"/>
              <a:t>By supporting and promoting its principles</a:t>
            </a:r>
          </a:p>
          <a:p>
            <a:endParaRPr lang="it-IT" dirty="0"/>
          </a:p>
        </p:txBody>
      </p:sp>
      <p:sp>
        <p:nvSpPr>
          <p:cNvPr id="4" name="Segnaposto numero diapositiva 3"/>
          <p:cNvSpPr>
            <a:spLocks noGrp="1"/>
          </p:cNvSpPr>
          <p:nvPr>
            <p:ph type="sldNum" sz="quarter" idx="5"/>
          </p:nvPr>
        </p:nvSpPr>
        <p:spPr/>
        <p:txBody>
          <a:bodyPr/>
          <a:lstStyle/>
          <a:p>
            <a:fld id="{C7842622-DFF4-C249-802C-6EDB6E5123B4}" type="slidenum">
              <a:rPr lang="en-US" smtClean="0"/>
              <a:t>34</a:t>
            </a:fld>
            <a:endParaRPr lang="en-US"/>
          </a:p>
        </p:txBody>
      </p:sp>
    </p:spTree>
    <p:extLst>
      <p:ext uri="{BB962C8B-B14F-4D97-AF65-F5344CB8AC3E}">
        <p14:creationId xmlns:p14="http://schemas.microsoft.com/office/powerpoint/2010/main" val="17485577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200" b="1" dirty="0">
                <a:solidFill>
                  <a:schemeClr val="tx2"/>
                </a:solidFill>
              </a:rPr>
              <a:t>Our principles are focused on:</a:t>
            </a:r>
          </a:p>
          <a:p>
            <a:pPr algn="l"/>
            <a:r>
              <a:rPr lang="en-GB" sz="1200" b="1" dirty="0">
                <a:solidFill>
                  <a:schemeClr val="tx2"/>
                </a:solidFill>
              </a:rPr>
              <a:t>REDUCTION &amp; MITIGATION:</a:t>
            </a:r>
            <a:r>
              <a:rPr lang="en-GB" sz="1200" dirty="0">
                <a:solidFill>
                  <a:schemeClr val="tx2"/>
                </a:solidFill>
              </a:rPr>
              <a:t> Continuing to improve production and process efficiency to further reduce the emissions intensity of milk and dairy products</a:t>
            </a:r>
          </a:p>
          <a:p>
            <a:pPr algn="l"/>
            <a:r>
              <a:rPr lang="en-GB" sz="1200" b="1" dirty="0">
                <a:solidFill>
                  <a:schemeClr val="tx2"/>
                </a:solidFill>
              </a:rPr>
              <a:t>INSETS &amp; OFFSETS: </a:t>
            </a:r>
            <a:r>
              <a:rPr lang="en-GB" sz="1200" kern="1200" dirty="0">
                <a:solidFill>
                  <a:schemeClr val="tx2"/>
                </a:solidFill>
                <a:latin typeface="+mn-lt"/>
                <a:ea typeface="+mn-ea"/>
                <a:cs typeface="+mn-cs"/>
              </a:rPr>
              <a:t>B</a:t>
            </a:r>
            <a:r>
              <a:rPr lang="en-GB" sz="1200" dirty="0">
                <a:solidFill>
                  <a:schemeClr val="tx2"/>
                </a:solidFill>
              </a:rPr>
              <a:t>alancing emissions with additional and credible offsets.</a:t>
            </a:r>
          </a:p>
          <a:p>
            <a:pPr algn="l"/>
            <a:r>
              <a:rPr lang="en-GB" sz="1200" b="1" dirty="0">
                <a:solidFill>
                  <a:schemeClr val="tx2"/>
                </a:solidFill>
              </a:rPr>
              <a:t>GREEN HOUSE GAS REMOVALS: </a:t>
            </a:r>
            <a:r>
              <a:rPr lang="en-GB" sz="1200" dirty="0">
                <a:solidFill>
                  <a:schemeClr val="tx2"/>
                </a:solidFill>
              </a:rPr>
              <a:t>Enhancing production practices that protect carbon sinks (soil, forests, grass and peatlands) and complement natural ecosystems.</a:t>
            </a:r>
          </a:p>
          <a:p>
            <a:pPr algn="l"/>
            <a:r>
              <a:rPr lang="en-GB" sz="1200" b="1" dirty="0">
                <a:solidFill>
                  <a:schemeClr val="tx2"/>
                </a:solidFill>
              </a:rPr>
              <a:t>MEASUREMENT &amp; MONITORING: </a:t>
            </a:r>
            <a:r>
              <a:rPr lang="en-GB" sz="1200" dirty="0">
                <a:solidFill>
                  <a:schemeClr val="tx2"/>
                </a:solidFill>
              </a:rPr>
              <a:t>Measuring greenhouse gas emissions and reporting progress..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2"/>
                </a:solidFill>
              </a:rPr>
              <a:t>AVOIDANCE AND ADAPTATION</a:t>
            </a:r>
            <a:r>
              <a:rPr lang="en-GB" sz="1200" dirty="0">
                <a:solidFill>
                  <a:schemeClr val="tx2"/>
                </a:solidFill>
              </a:rPr>
              <a:t>: Improving practices such as feed, manure, fertilizer and energy management.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tx2"/>
                </a:solidFill>
              </a:rPr>
              <a:t>OVERALL SUPPORT: </a:t>
            </a:r>
            <a:r>
              <a:rPr lang="en-GB" sz="1200" dirty="0">
                <a:solidFill>
                  <a:schemeClr val="tx2"/>
                </a:solidFill>
              </a:rPr>
              <a:t>Promoting the initiative and emphasizing the dairy sector’s climate ambition.</a:t>
            </a:r>
          </a:p>
          <a:p>
            <a:pPr algn="l"/>
            <a:endParaRPr lang="en-GB" dirty="0"/>
          </a:p>
        </p:txBody>
      </p:sp>
      <p:sp>
        <p:nvSpPr>
          <p:cNvPr id="4" name="Slide Number Placeholder 3"/>
          <p:cNvSpPr>
            <a:spLocks noGrp="1"/>
          </p:cNvSpPr>
          <p:nvPr>
            <p:ph type="sldNum" sz="quarter" idx="5"/>
          </p:nvPr>
        </p:nvSpPr>
        <p:spPr/>
        <p:txBody>
          <a:bodyPr/>
          <a:lstStyle/>
          <a:p>
            <a:fld id="{C7842622-DFF4-C249-802C-6EDB6E5123B4}" type="slidenum">
              <a:rPr lang="en-US" smtClean="0"/>
              <a:t>35</a:t>
            </a:fld>
            <a:endParaRPr lang="en-US"/>
          </a:p>
        </p:txBody>
      </p:sp>
    </p:spTree>
    <p:extLst>
      <p:ext uri="{BB962C8B-B14F-4D97-AF65-F5344CB8AC3E}">
        <p14:creationId xmlns:p14="http://schemas.microsoft.com/office/powerpoint/2010/main" val="29164845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International governmental organizations such as the FAO, WHO, OIE, Codex are all aligning their work on the ONE Health Approach (which means that there is inter-relations between human health, animal health and the environment). It ensures a coordinated approach on health. </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dirty="0"/>
              <a:t>It is then necessary to address animal health and welfare. Not only because we have to but because it also make commercial sense since it improves productivity per animal. </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6D42FB-1723-472A-A19A-1ADFCE26779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50391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Diet quality is defined by whole foods, not individual nutrients: the food matrix matters</a:t>
            </a:r>
          </a:p>
          <a:p>
            <a:r>
              <a:rPr lang="en-GB" dirty="0"/>
              <a:t>Plant-based diets, complemented with animal-based foods, increases the variety and bioavailability of vitamins and minerals, and ensures a high-quality source of protein</a:t>
            </a:r>
          </a:p>
          <a:p>
            <a:r>
              <a:rPr lang="en-GB" dirty="0"/>
              <a:t>There is a need for greater recognition of the positive role of livestock in sustainable food systems, in all its dimensions: nutrition and health, economic, social, and environmental</a:t>
            </a:r>
          </a:p>
          <a:p>
            <a:r>
              <a:rPr lang="en-GB" dirty="0"/>
              <a:t>Animal and plant-foods should not be thought of as competing entities, but rather as synergistic food sources that provide different nutritional, social, economic, and environmental benefits </a:t>
            </a:r>
          </a:p>
          <a:p>
            <a:endParaRPr lang="en-GB" dirty="0"/>
          </a:p>
        </p:txBody>
      </p:sp>
      <p:sp>
        <p:nvSpPr>
          <p:cNvPr id="4" name="Slide Number Placeholder 3"/>
          <p:cNvSpPr>
            <a:spLocks noGrp="1"/>
          </p:cNvSpPr>
          <p:nvPr>
            <p:ph type="sldNum" sz="quarter" idx="5"/>
          </p:nvPr>
        </p:nvSpPr>
        <p:spPr/>
        <p:txBody>
          <a:bodyPr/>
          <a:lstStyle/>
          <a:p>
            <a:fld id="{6336304E-FDE3-4B4F-A3B7-EBE87F3FA5E2}" type="slidenum">
              <a:rPr lang="en-US" noProof="0" smtClean="0"/>
              <a:t>37</a:t>
            </a:fld>
            <a:endParaRPr lang="en-US" noProof="0" dirty="0"/>
          </a:p>
        </p:txBody>
      </p:sp>
    </p:spTree>
    <p:extLst>
      <p:ext uri="{BB962C8B-B14F-4D97-AF65-F5344CB8AC3E}">
        <p14:creationId xmlns:p14="http://schemas.microsoft.com/office/powerpoint/2010/main" val="12443063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Promote the role of dairy in healthy diets produced in a sustainable manner and the contribution of dairy to the UN SDGs. E.g. UN Food Systems Summit.</a:t>
            </a:r>
          </a:p>
          <a:p>
            <a:r>
              <a:rPr lang="en-GB" dirty="0"/>
              <a:t>Continue to support research and innovation and promote the science behind dairy. </a:t>
            </a:r>
          </a:p>
          <a:p>
            <a:r>
              <a:rPr lang="en-GB" dirty="0"/>
              <a:t>Provide knowledge and expertise to IGO such as Codex and OIE and regulators. </a:t>
            </a:r>
          </a:p>
          <a:p>
            <a:endParaRPr lang="en-GB" dirty="0"/>
          </a:p>
        </p:txBody>
      </p:sp>
      <p:sp>
        <p:nvSpPr>
          <p:cNvPr id="4" name="Slide Number Placeholder 3"/>
          <p:cNvSpPr>
            <a:spLocks noGrp="1"/>
          </p:cNvSpPr>
          <p:nvPr>
            <p:ph type="sldNum" sz="quarter" idx="5"/>
          </p:nvPr>
        </p:nvSpPr>
        <p:spPr/>
        <p:txBody>
          <a:bodyPr/>
          <a:lstStyle/>
          <a:p>
            <a:fld id="{6336304E-FDE3-4B4F-A3B7-EBE87F3FA5E2}" type="slidenum">
              <a:rPr lang="en-US" noProof="0" smtClean="0"/>
              <a:t>38</a:t>
            </a:fld>
            <a:endParaRPr lang="en-US" noProof="0" dirty="0"/>
          </a:p>
        </p:txBody>
      </p:sp>
    </p:spTree>
    <p:extLst>
      <p:ext uri="{BB962C8B-B14F-4D97-AF65-F5344CB8AC3E}">
        <p14:creationId xmlns:p14="http://schemas.microsoft.com/office/powerpoint/2010/main" val="24290850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a:t>Despite</a:t>
            </a:r>
            <a:r>
              <a:rPr lang="it-IT" dirty="0"/>
              <a:t> </a:t>
            </a:r>
            <a:r>
              <a:rPr lang="it-IT" dirty="0" err="1"/>
              <a:t>everything</a:t>
            </a:r>
            <a:r>
              <a:rPr lang="it-IT" dirty="0"/>
              <a:t>……</a:t>
            </a:r>
          </a:p>
        </p:txBody>
      </p:sp>
      <p:sp>
        <p:nvSpPr>
          <p:cNvPr id="4" name="Segnaposto numero diapositiva 3"/>
          <p:cNvSpPr>
            <a:spLocks noGrp="1"/>
          </p:cNvSpPr>
          <p:nvPr>
            <p:ph type="sldNum" sz="quarter" idx="5"/>
          </p:nvPr>
        </p:nvSpPr>
        <p:spPr/>
        <p:txBody>
          <a:bodyPr/>
          <a:lstStyle/>
          <a:p>
            <a:fld id="{F5D25B71-E60B-430A-A4BC-9BE425AD216F}" type="slidenum">
              <a:rPr lang="es-AR" smtClean="0"/>
              <a:t>39</a:t>
            </a:fld>
            <a:endParaRPr lang="es-AR"/>
          </a:p>
        </p:txBody>
      </p:sp>
    </p:spTree>
    <p:extLst>
      <p:ext uri="{BB962C8B-B14F-4D97-AF65-F5344CB8AC3E}">
        <p14:creationId xmlns:p14="http://schemas.microsoft.com/office/powerpoint/2010/main" val="18949352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801559" y="4822589"/>
            <a:ext cx="5383694" cy="4469691"/>
          </a:xfrm>
        </p:spPr>
        <p:txBody>
          <a:bodyPr/>
          <a:lstStyle/>
          <a:p>
            <a:r>
              <a:rPr lang="en-NZ" dirty="0"/>
              <a:t>The </a:t>
            </a:r>
            <a:r>
              <a:rPr lang="en-GB" dirty="0"/>
              <a:t>former UN Secretary-General of the United Nations Ban Ki Moon </a:t>
            </a:r>
            <a:r>
              <a:rPr lang="en-NZ" dirty="0"/>
              <a:t>said it well at the IDF World Dairy Summit in Korea in 2018: Milk is perfection! He acknowledged that dairy contributes to several UN Sustainable Development Goals. “</a:t>
            </a:r>
            <a:r>
              <a:rPr lang="en-GB" dirty="0"/>
              <a:t>The dairy sector plays a leading role in international efforts to achieve the Sustainable Development Goals which are aimed at socio-economic transformation to eradicate poverty and hunger, and to construct a sustainable world where humanity can enjoy better education, healthcare, and equality.”</a:t>
            </a:r>
          </a:p>
          <a:p>
            <a:endParaRPr lang="en-NZ" dirty="0"/>
          </a:p>
          <a:p>
            <a:endParaRPr lang="en-NZ" dirty="0"/>
          </a:p>
          <a:p>
            <a:r>
              <a:rPr lang="en-NZ" dirty="0"/>
              <a:t>The Global Story of the Dairy Sector is strong!</a:t>
            </a:r>
          </a:p>
        </p:txBody>
      </p:sp>
      <p:sp>
        <p:nvSpPr>
          <p:cNvPr id="4" name="Slide Number Placeholder 3"/>
          <p:cNvSpPr>
            <a:spLocks noGrp="1"/>
          </p:cNvSpPr>
          <p:nvPr>
            <p:ph type="sldNum" sz="quarter" idx="10"/>
          </p:nvPr>
        </p:nvSpPr>
        <p:spPr/>
        <p:txBody>
          <a:bodyPr/>
          <a:lstStyle/>
          <a:p>
            <a:pPr>
              <a:defRPr/>
            </a:pPr>
            <a:fld id="{67819355-DA13-428F-8E0D-84FA90BAD5B4}" type="slidenum">
              <a:rPr lang="fr-BE" smtClean="0"/>
              <a:pPr>
                <a:defRPr/>
              </a:pPr>
              <a:t>40</a:t>
            </a:fld>
            <a:endParaRPr lang="fr-BE"/>
          </a:p>
        </p:txBody>
      </p:sp>
    </p:spTree>
    <p:extLst>
      <p:ext uri="{BB962C8B-B14F-4D97-AF65-F5344CB8AC3E}">
        <p14:creationId xmlns:p14="http://schemas.microsoft.com/office/powerpoint/2010/main" val="844081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6336304E-FDE3-4B4F-A3B7-EBE87F3FA5E2}" type="slidenum">
              <a:rPr lang="en-US" noProof="0" smtClean="0"/>
              <a:t>41</a:t>
            </a:fld>
            <a:endParaRPr lang="en-US" noProof="0" dirty="0"/>
          </a:p>
        </p:txBody>
      </p:sp>
    </p:spTree>
    <p:extLst>
      <p:ext uri="{BB962C8B-B14F-4D97-AF65-F5344CB8AC3E}">
        <p14:creationId xmlns:p14="http://schemas.microsoft.com/office/powerpoint/2010/main" val="21524221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36304E-FDE3-4B4F-A3B7-EBE87F3FA5E2}" type="slidenum">
              <a:rPr lang="en-US" noProof="0" smtClean="0"/>
              <a:t>42</a:t>
            </a:fld>
            <a:endParaRPr lang="en-US" noProof="0" dirty="0"/>
          </a:p>
        </p:txBody>
      </p:sp>
    </p:spTree>
    <p:extLst>
      <p:ext uri="{BB962C8B-B14F-4D97-AF65-F5344CB8AC3E}">
        <p14:creationId xmlns:p14="http://schemas.microsoft.com/office/powerpoint/2010/main" val="6677077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dirty="0"/>
              <a:t>Consumers and governments expect safe and quality products that: </a:t>
            </a:r>
          </a:p>
          <a:p>
            <a:pPr marL="0" indent="0">
              <a:buFont typeface="Arial" panose="020B0604020202020204" pitchFamily="34" charset="0"/>
              <a:buNone/>
            </a:pPr>
            <a:r>
              <a:rPr lang="en-GB" dirty="0"/>
              <a:t>Meet international standards</a:t>
            </a:r>
          </a:p>
          <a:p>
            <a:pPr marL="0" indent="0">
              <a:buFont typeface="Arial" panose="020B0604020202020204" pitchFamily="34" charset="0"/>
              <a:buNone/>
            </a:pPr>
            <a:r>
              <a:rPr lang="en-GB" dirty="0"/>
              <a:t>Are prevented from adulteration (in milk) and food fraud</a:t>
            </a:r>
          </a:p>
          <a:p>
            <a:pPr marL="0" indent="0">
              <a:buFont typeface="Arial" panose="020B0604020202020204" pitchFamily="34" charset="0"/>
              <a:buNone/>
            </a:pPr>
            <a:r>
              <a:rPr lang="en-GB" dirty="0"/>
              <a:t>Access to certain customers nationally, regionally and internationally (e.g. World Food Program) is only possible if you can certify your products. </a:t>
            </a:r>
          </a:p>
          <a:p>
            <a:pPr marL="0" indent="0">
              <a:buFont typeface="Arial" panose="020B0604020202020204" pitchFamily="34" charset="0"/>
              <a:buNone/>
            </a:pPr>
            <a:r>
              <a:rPr lang="en-GB" dirty="0"/>
              <a:t>They also expect sustainable farming and processing: more economic impacts, less negative impact on the environment, more contribution to biomass and biodiversity. </a:t>
            </a:r>
            <a:endParaRPr lang="en-US" dirty="0"/>
          </a:p>
          <a:p>
            <a:pPr marL="0" indent="0">
              <a:buFont typeface="Arial" panose="020B0604020202020204" pitchFamily="34" charset="0"/>
              <a:buNone/>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6D42FB-1723-472A-A19A-1ADFCE26779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80573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The </a:t>
            </a:r>
            <a:r>
              <a:rPr lang="it-IT" dirty="0" err="1"/>
              <a:t>dairy</a:t>
            </a:r>
            <a:r>
              <a:rPr lang="it-IT" dirty="0"/>
              <a:t> </a:t>
            </a:r>
            <a:r>
              <a:rPr lang="it-IT" dirty="0" err="1"/>
              <a:t>sector</a:t>
            </a:r>
            <a:r>
              <a:rPr lang="it-IT" dirty="0"/>
              <a:t> </a:t>
            </a:r>
            <a:r>
              <a:rPr lang="it-IT" dirty="0" err="1"/>
              <a:t>had</a:t>
            </a:r>
            <a:r>
              <a:rPr lang="it-IT" dirty="0"/>
              <a:t> </a:t>
            </a:r>
            <a:r>
              <a:rPr lang="it-IT" dirty="0" err="1"/>
              <a:t>proved</a:t>
            </a:r>
            <a:r>
              <a:rPr lang="it-IT" dirty="0"/>
              <a:t> </a:t>
            </a:r>
            <a:r>
              <a:rPr lang="it-IT" dirty="0" err="1"/>
              <a:t>resilient</a:t>
            </a:r>
            <a:r>
              <a:rPr lang="it-IT" dirty="0"/>
              <a:t> </a:t>
            </a:r>
            <a:r>
              <a:rPr lang="it-IT" dirty="0" err="1"/>
              <a:t>during</a:t>
            </a:r>
            <a:r>
              <a:rPr lang="it-IT" dirty="0"/>
              <a:t> the Covid pandemic, </a:t>
            </a:r>
            <a:r>
              <a:rPr lang="it-IT" dirty="0" err="1"/>
              <a:t>certainly</a:t>
            </a:r>
            <a:r>
              <a:rPr lang="it-IT" dirty="0"/>
              <a:t> the war </a:t>
            </a:r>
            <a:r>
              <a:rPr lang="it-IT" dirty="0" err="1"/>
              <a:t>came</a:t>
            </a:r>
            <a:r>
              <a:rPr lang="it-IT" dirty="0"/>
              <a:t> just </a:t>
            </a:r>
            <a:r>
              <a:rPr lang="it-IT" dirty="0" err="1"/>
              <a:t>as</a:t>
            </a:r>
            <a:r>
              <a:rPr lang="it-IT" dirty="0"/>
              <a:t> </a:t>
            </a:r>
            <a:r>
              <a:rPr lang="it-IT" dirty="0" err="1"/>
              <a:t>it</a:t>
            </a:r>
            <a:r>
              <a:rPr lang="it-IT" dirty="0"/>
              <a:t> </a:t>
            </a:r>
            <a:r>
              <a:rPr lang="it-IT" dirty="0" err="1"/>
              <a:t>seemed</a:t>
            </a:r>
            <a:r>
              <a:rPr lang="it-IT" dirty="0"/>
              <a:t> to be </a:t>
            </a:r>
            <a:r>
              <a:rPr lang="it-IT" dirty="0" err="1"/>
              <a:t>recovering</a:t>
            </a:r>
            <a:r>
              <a:rPr lang="it-IT"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crisis in Ukraine comes at a time when global food and feed supplies are already under pressure with low global stocks, soaring prices, weather concerns, high freight rates and the aftermath of COVID-19, and are likely to exacerbate prices on the world market. The Ukraine and Russia are key producers of staple crops including corn and wheat, fertilizers and energy. The real impact of this invasion is not yet known and there are major concerns for next year’s crops and the potential for reduced plantings in key export markets and thus shortages, leading to increased food prices. Russia is also a key player in the energy market. The current conflict has caused energy prices to surge, with negative consequences on the agriculture sector. </a:t>
            </a:r>
            <a:endParaRPr lang="it-IT"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International trade is responsible for feeding 1 in 6 people across the globe and we need to keep trade channels open and to encourage those import dependent countries to build more flexibility into their trade policies, if only on a temporary basis, and without compromising food safety to facilitate trade and keep supply chains moving.</a:t>
            </a:r>
            <a:endParaRPr lang="it-IT" sz="1200" kern="1200" dirty="0">
              <a:solidFill>
                <a:schemeClr val="tx1"/>
              </a:solidFill>
              <a:effectLst/>
              <a:latin typeface="+mn-lt"/>
              <a:ea typeface="+mn-ea"/>
              <a:cs typeface="+mn-cs"/>
            </a:endParaRPr>
          </a:p>
          <a:p>
            <a:endParaRPr lang="it-IT" dirty="0"/>
          </a:p>
          <a:p>
            <a:r>
              <a:rPr lang="it-IT" dirty="0"/>
              <a:t>At </a:t>
            </a:r>
            <a:r>
              <a:rPr lang="it-IT" dirty="0" err="1"/>
              <a:t>this</a:t>
            </a:r>
            <a:r>
              <a:rPr lang="it-IT" dirty="0"/>
              <a:t> point </a:t>
            </a:r>
            <a:r>
              <a:rPr lang="it-IT" dirty="0" err="1"/>
              <a:t>many</a:t>
            </a:r>
            <a:r>
              <a:rPr lang="it-IT" dirty="0"/>
              <a:t> </a:t>
            </a:r>
            <a:r>
              <a:rPr lang="it-IT" dirty="0" err="1"/>
              <a:t>questions</a:t>
            </a:r>
            <a:r>
              <a:rPr lang="it-IT" dirty="0"/>
              <a:t> </a:t>
            </a:r>
            <a:r>
              <a:rPr lang="it-IT" dirty="0" err="1"/>
              <a:t>arise</a:t>
            </a:r>
            <a:r>
              <a:rPr lang="it-IT" dirty="0"/>
              <a:t>.</a:t>
            </a:r>
          </a:p>
        </p:txBody>
      </p:sp>
      <p:sp>
        <p:nvSpPr>
          <p:cNvPr id="4" name="Segnaposto piè di pagina 3"/>
          <p:cNvSpPr>
            <a:spLocks noGrp="1"/>
          </p:cNvSpPr>
          <p:nvPr>
            <p:ph type="ftr" sz="quarter" idx="4"/>
          </p:nvPr>
        </p:nvSpPr>
        <p:spPr/>
        <p:txBody>
          <a:bodyPr/>
          <a:lstStyle/>
          <a:p>
            <a:endParaRPr lang="en-GB"/>
          </a:p>
        </p:txBody>
      </p:sp>
      <p:sp>
        <p:nvSpPr>
          <p:cNvPr id="5" name="Segnaposto numero diapositiva 4"/>
          <p:cNvSpPr>
            <a:spLocks noGrp="1"/>
          </p:cNvSpPr>
          <p:nvPr>
            <p:ph type="sldNum" sz="quarter" idx="5"/>
          </p:nvPr>
        </p:nvSpPr>
        <p:spPr/>
        <p:txBody>
          <a:bodyPr/>
          <a:lstStyle/>
          <a:p>
            <a:fld id="{CA09E001-0187-4ECA-A76D-B2CE631B022E}" type="slidenum">
              <a:rPr lang="en-GB" smtClean="0"/>
              <a:t>5</a:t>
            </a:fld>
            <a:endParaRPr lang="en-GB"/>
          </a:p>
        </p:txBody>
      </p:sp>
    </p:spTree>
    <p:extLst>
      <p:ext uri="{BB962C8B-B14F-4D97-AF65-F5344CB8AC3E}">
        <p14:creationId xmlns:p14="http://schemas.microsoft.com/office/powerpoint/2010/main" val="16212887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err="1">
                <a:solidFill>
                  <a:schemeClr val="tx1"/>
                </a:solidFill>
                <a:effectLst/>
                <a:latin typeface="+mn-lt"/>
                <a:ea typeface="+mn-ea"/>
                <a:cs typeface="+mn-cs"/>
              </a:rPr>
              <a:t>We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will</a:t>
            </a:r>
            <a:r>
              <a:rPr lang="it-IT" sz="1200" kern="1200" dirty="0">
                <a:solidFill>
                  <a:schemeClr val="tx1"/>
                </a:solidFill>
                <a:effectLst/>
                <a:latin typeface="+mn-lt"/>
                <a:ea typeface="+mn-ea"/>
                <a:cs typeface="+mn-cs"/>
              </a:rPr>
              <a:t> face a </a:t>
            </a:r>
            <a:r>
              <a:rPr lang="it-IT" sz="1200" kern="1200" dirty="0" err="1">
                <a:solidFill>
                  <a:schemeClr val="tx1"/>
                </a:solidFill>
                <a:effectLst/>
                <a:latin typeface="+mn-lt"/>
                <a:ea typeface="+mn-ea"/>
                <a:cs typeface="+mn-cs"/>
              </a:rPr>
              <a:t>period</a:t>
            </a:r>
            <a:r>
              <a:rPr lang="it-IT" sz="1200" kern="1200" dirty="0">
                <a:solidFill>
                  <a:schemeClr val="tx1"/>
                </a:solidFill>
                <a:effectLst/>
                <a:latin typeface="+mn-lt"/>
                <a:ea typeface="+mn-ea"/>
                <a:cs typeface="+mn-cs"/>
              </a:rPr>
              <a:t> of self-</a:t>
            </a:r>
            <a:r>
              <a:rPr lang="it-IT" sz="1200" kern="1200" dirty="0" err="1">
                <a:solidFill>
                  <a:schemeClr val="tx1"/>
                </a:solidFill>
                <a:effectLst/>
                <a:latin typeface="+mn-lt"/>
                <a:ea typeface="+mn-ea"/>
                <a:cs typeface="+mn-cs"/>
              </a:rPr>
              <a:t>sufficiency</a:t>
            </a:r>
            <a:r>
              <a:rPr lang="it-IT" sz="1200" kern="1200" dirty="0">
                <a:solidFill>
                  <a:schemeClr val="tx1"/>
                </a:solidFill>
                <a:effectLst/>
                <a:latin typeface="+mn-lt"/>
                <a:ea typeface="+mn-ea"/>
                <a:cs typeface="+mn-cs"/>
              </a:rPr>
              <a:t> in food production. </a:t>
            </a:r>
            <a:r>
              <a:rPr lang="it-IT" sz="1200" kern="1200" dirty="0" err="1">
                <a:solidFill>
                  <a:schemeClr val="tx1"/>
                </a:solidFill>
                <a:effectLst/>
                <a:latin typeface="+mn-lt"/>
                <a:ea typeface="+mn-ea"/>
                <a:cs typeface="+mn-cs"/>
              </a:rPr>
              <a:t>Is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this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possible</a:t>
            </a:r>
            <a:r>
              <a:rPr lang="it-IT"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Tight </a:t>
            </a:r>
            <a:r>
              <a:rPr lang="it-IT" sz="1200" kern="1200" dirty="0" err="1">
                <a:solidFill>
                  <a:schemeClr val="tx1"/>
                </a:solidFill>
                <a:effectLst/>
                <a:latin typeface="+mn-lt"/>
                <a:ea typeface="+mn-ea"/>
                <a:cs typeface="+mn-cs"/>
              </a:rPr>
              <a:t>milk</a:t>
            </a:r>
            <a:r>
              <a:rPr lang="it-IT" sz="1200" kern="1200" dirty="0">
                <a:solidFill>
                  <a:schemeClr val="tx1"/>
                </a:solidFill>
                <a:effectLst/>
                <a:latin typeface="+mn-lt"/>
                <a:ea typeface="+mn-ea"/>
                <a:cs typeface="+mn-cs"/>
              </a:rPr>
              <a:t> supply </a:t>
            </a:r>
            <a:r>
              <a:rPr lang="it-IT" sz="1200" kern="1200" dirty="0" err="1">
                <a:solidFill>
                  <a:schemeClr val="tx1"/>
                </a:solidFill>
                <a:effectLst/>
                <a:latin typeface="+mn-lt"/>
                <a:ea typeface="+mn-ea"/>
                <a:cs typeface="+mn-cs"/>
              </a:rPr>
              <a:t>globally</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but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recession</a:t>
            </a:r>
            <a:r>
              <a:rPr lang="it-IT" sz="1200" kern="1200" dirty="0">
                <a:solidFill>
                  <a:schemeClr val="tx1"/>
                </a:solidFill>
                <a:effectLst/>
                <a:latin typeface="+mn-lt"/>
                <a:ea typeface="+mn-ea"/>
                <a:cs typeface="+mn-cs"/>
              </a:rPr>
              <a:t> risks </a:t>
            </a:r>
            <a:r>
              <a:rPr lang="it-IT" sz="1200" kern="1200" dirty="0" err="1">
                <a:solidFill>
                  <a:schemeClr val="tx1"/>
                </a:solidFill>
                <a:effectLst/>
                <a:latin typeface="+mn-lt"/>
                <a:ea typeface="+mn-ea"/>
                <a:cs typeface="+mn-cs"/>
              </a:rPr>
              <a:t>is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adding</a:t>
            </a:r>
            <a:r>
              <a:rPr lang="it-IT" sz="1200" kern="1200" dirty="0">
                <a:solidFill>
                  <a:schemeClr val="tx1"/>
                </a:solidFill>
                <a:effectLst/>
                <a:latin typeface="+mn-lt"/>
                <a:ea typeface="+mn-ea"/>
                <a:cs typeface="+mn-cs"/>
              </a:rPr>
              <a:t> pressure on future price </a:t>
            </a:r>
            <a:r>
              <a:rPr lang="it-IT" sz="1200" kern="1200" dirty="0" err="1">
                <a:solidFill>
                  <a:schemeClr val="tx1"/>
                </a:solidFill>
                <a:effectLst/>
                <a:latin typeface="+mn-lt"/>
                <a:ea typeface="+mn-ea"/>
                <a:cs typeface="+mn-cs"/>
              </a:rPr>
              <a:t>developments</a:t>
            </a:r>
            <a:r>
              <a:rPr lang="it-IT" sz="1200" kern="1200" dirty="0">
                <a:solidFill>
                  <a:schemeClr val="tx1"/>
                </a:solidFill>
                <a:effectLst/>
                <a:latin typeface="+mn-lt"/>
                <a:ea typeface="+mn-ea"/>
                <a:cs typeface="+mn-cs"/>
              </a:rPr>
              <a:t>. The </a:t>
            </a:r>
            <a:r>
              <a:rPr lang="it-IT" sz="1200" kern="1200" dirty="0" err="1">
                <a:solidFill>
                  <a:schemeClr val="tx1"/>
                </a:solidFill>
                <a:effectLst/>
                <a:latin typeface="+mn-lt"/>
                <a:ea typeface="+mn-ea"/>
                <a:cs typeface="+mn-cs"/>
              </a:rPr>
              <a:t>milk</a:t>
            </a:r>
            <a:r>
              <a:rPr lang="it-IT" sz="1200" kern="1200" dirty="0">
                <a:solidFill>
                  <a:schemeClr val="tx1"/>
                </a:solidFill>
                <a:effectLst/>
                <a:latin typeface="+mn-lt"/>
                <a:ea typeface="+mn-ea"/>
                <a:cs typeface="+mn-cs"/>
              </a:rPr>
              <a:t> price </a:t>
            </a:r>
            <a:r>
              <a:rPr lang="it-IT" sz="1200" kern="1200" dirty="0" err="1">
                <a:solidFill>
                  <a:schemeClr val="tx1"/>
                </a:solidFill>
                <a:effectLst/>
                <a:latin typeface="+mn-lt"/>
                <a:ea typeface="+mn-ea"/>
                <a:cs typeface="+mn-cs"/>
              </a:rPr>
              <a:t>could</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reach</a:t>
            </a:r>
            <a:r>
              <a:rPr lang="it-IT" sz="1200" kern="1200" dirty="0">
                <a:solidFill>
                  <a:schemeClr val="tx1"/>
                </a:solidFill>
                <a:effectLst/>
                <a:latin typeface="+mn-lt"/>
                <a:ea typeface="+mn-ea"/>
                <a:cs typeface="+mn-cs"/>
              </a:rPr>
              <a:t> a </a:t>
            </a:r>
            <a:r>
              <a:rPr lang="it-IT" sz="1200" kern="1200" dirty="0" err="1">
                <a:solidFill>
                  <a:schemeClr val="tx1"/>
                </a:solidFill>
                <a:effectLst/>
                <a:latin typeface="+mn-lt"/>
                <a:ea typeface="+mn-ea"/>
                <a:cs typeface="+mn-cs"/>
              </a:rPr>
              <a:t>turning</a:t>
            </a:r>
            <a:r>
              <a:rPr lang="it-IT" sz="1200" kern="1200" dirty="0">
                <a:solidFill>
                  <a:schemeClr val="tx1"/>
                </a:solidFill>
                <a:effectLst/>
                <a:latin typeface="+mn-lt"/>
                <a:ea typeface="+mn-ea"/>
                <a:cs typeface="+mn-cs"/>
              </a:rPr>
              <a:t> point, </a:t>
            </a:r>
            <a:r>
              <a:rPr lang="it-IT" sz="1200" kern="1200" dirty="0" err="1">
                <a:solidFill>
                  <a:schemeClr val="tx1"/>
                </a:solidFill>
                <a:effectLst/>
                <a:latin typeface="+mn-lt"/>
                <a:ea typeface="+mn-ea"/>
                <a:cs typeface="+mn-cs"/>
              </a:rPr>
              <a:t>but</a:t>
            </a:r>
            <a:r>
              <a:rPr lang="it-IT" sz="1200" kern="1200" dirty="0">
                <a:solidFill>
                  <a:schemeClr val="tx1"/>
                </a:solidFill>
                <a:effectLst/>
                <a:latin typeface="+mn-lt"/>
                <a:ea typeface="+mn-ea"/>
                <a:cs typeface="+mn-cs"/>
              </a:rPr>
              <a:t> a </a:t>
            </a:r>
            <a:r>
              <a:rPr lang="it-IT" sz="1200" kern="1200" dirty="0" err="1">
                <a:solidFill>
                  <a:schemeClr val="tx1"/>
                </a:solidFill>
                <a:effectLst/>
                <a:latin typeface="+mn-lt"/>
                <a:ea typeface="+mn-ea"/>
                <a:cs typeface="+mn-cs"/>
              </a:rPr>
              <a:t>sharp</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decline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is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not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expected</a:t>
            </a:r>
            <a:r>
              <a:rPr lang="it-IT" sz="1200" kern="1200" dirty="0">
                <a:solidFill>
                  <a:schemeClr val="tx1"/>
                </a:solidFill>
                <a:effectLst/>
                <a:latin typeface="+mn-lt"/>
                <a:ea typeface="+mn-ea"/>
                <a:cs typeface="+mn-cs"/>
              </a:rPr>
              <a:t> due to low </a:t>
            </a:r>
            <a:r>
              <a:rPr lang="it-IT" sz="1200" kern="1200" dirty="0" err="1">
                <a:solidFill>
                  <a:schemeClr val="tx1"/>
                </a:solidFill>
                <a:effectLst/>
                <a:latin typeface="+mn-lt"/>
                <a:ea typeface="+mn-ea"/>
                <a:cs typeface="+mn-cs"/>
              </a:rPr>
              <a:t>milk</a:t>
            </a:r>
            <a:r>
              <a:rPr lang="it-IT" sz="1200" kern="1200" dirty="0">
                <a:solidFill>
                  <a:schemeClr val="tx1"/>
                </a:solidFill>
                <a:effectLst/>
                <a:latin typeface="+mn-lt"/>
                <a:ea typeface="+mn-ea"/>
                <a:cs typeface="+mn-cs"/>
              </a:rPr>
              <a:t> supply, </a:t>
            </a:r>
            <a:r>
              <a:rPr lang="it-IT" sz="1200" kern="1200" dirty="0" err="1">
                <a:solidFill>
                  <a:schemeClr val="tx1"/>
                </a:solidFill>
                <a:effectLst/>
                <a:latin typeface="+mn-lt"/>
                <a:ea typeface="+mn-ea"/>
                <a:cs typeface="+mn-cs"/>
              </a:rPr>
              <a:t>which</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cannot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recover</a:t>
            </a:r>
            <a:r>
              <a:rPr lang="it-IT" sz="1200" kern="1200" dirty="0">
                <a:solidFill>
                  <a:schemeClr val="tx1"/>
                </a:solidFill>
                <a:effectLst/>
                <a:latin typeface="+mn-lt"/>
                <a:ea typeface="+mn-ea"/>
                <a:cs typeface="+mn-cs"/>
              </a:rPr>
              <a:t> in the short </a:t>
            </a:r>
            <a:r>
              <a:rPr lang="it-IT" sz="1200" kern="1200" dirty="0" err="1">
                <a:solidFill>
                  <a:schemeClr val="tx1"/>
                </a:solidFill>
                <a:effectLst/>
                <a:latin typeface="+mn-lt"/>
                <a:ea typeface="+mn-ea"/>
                <a:cs typeface="+mn-cs"/>
              </a:rPr>
              <a:t>term</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Recession</a:t>
            </a:r>
            <a:r>
              <a:rPr lang="it-IT" sz="1200" kern="1200" dirty="0">
                <a:solidFill>
                  <a:schemeClr val="tx1"/>
                </a:solidFill>
                <a:effectLst/>
                <a:latin typeface="+mn-lt"/>
                <a:ea typeface="+mn-ea"/>
                <a:cs typeface="+mn-cs"/>
              </a:rPr>
              <a:t> risk </a:t>
            </a:r>
            <a:r>
              <a:rPr lang="it-IT" sz="1200" kern="1200" dirty="0" err="1">
                <a:solidFill>
                  <a:schemeClr val="tx1"/>
                </a:solidFill>
                <a:effectLst/>
                <a:latin typeface="+mn-lt"/>
                <a:ea typeface="+mn-ea"/>
                <a:cs typeface="+mn-cs"/>
              </a:rPr>
              <a:t>is</a:t>
            </a:r>
            <a:r>
              <a:rPr lang="it-IT" sz="1200" kern="1200" dirty="0">
                <a:solidFill>
                  <a:schemeClr val="tx1"/>
                </a:solidFill>
                <a:effectLst/>
                <a:latin typeface="+mn-lt"/>
                <a:ea typeface="+mn-ea"/>
                <a:cs typeface="+mn-cs"/>
              </a:rPr>
              <a:t> coming from </a:t>
            </a:r>
            <a:r>
              <a:rPr lang="it-IT" sz="1200" kern="1200" dirty="0" err="1">
                <a:solidFill>
                  <a:schemeClr val="tx1"/>
                </a:solidFill>
                <a:effectLst/>
                <a:latin typeface="+mn-lt"/>
                <a:ea typeface="+mn-ea"/>
                <a:cs typeface="+mn-cs"/>
              </a:rPr>
              <a:t>three</a:t>
            </a:r>
            <a:r>
              <a:rPr lang="it-IT" sz="1200" kern="1200" dirty="0">
                <a:solidFill>
                  <a:schemeClr val="tx1"/>
                </a:solidFill>
                <a:effectLst/>
                <a:latin typeface="+mn-lt"/>
                <a:ea typeface="+mn-ea"/>
                <a:cs typeface="+mn-cs"/>
              </a:rPr>
              <a:t> sources: </a:t>
            </a:r>
            <a:r>
              <a:rPr lang="it-IT" sz="1200" kern="1200" dirty="0" err="1">
                <a:solidFill>
                  <a:schemeClr val="tx1"/>
                </a:solidFill>
                <a:effectLst/>
                <a:latin typeface="+mn-lt"/>
                <a:ea typeface="+mn-ea"/>
                <a:cs typeface="+mn-cs"/>
              </a:rPr>
              <a:t>lockdowns</a:t>
            </a:r>
            <a:r>
              <a:rPr lang="it-IT" sz="1200" kern="1200" dirty="0">
                <a:solidFill>
                  <a:schemeClr val="tx1"/>
                </a:solidFill>
                <a:effectLst/>
                <a:latin typeface="+mn-lt"/>
                <a:ea typeface="+mn-ea"/>
                <a:cs typeface="+mn-cs"/>
              </a:rPr>
              <a:t> in China, energy costs/ </a:t>
            </a:r>
            <a:r>
              <a:rPr lang="it-IT" sz="1200" kern="1200" dirty="0" err="1">
                <a:solidFill>
                  <a:schemeClr val="tx1"/>
                </a:solidFill>
                <a:effectLst/>
                <a:latin typeface="+mn-lt"/>
                <a:ea typeface="+mn-ea"/>
                <a:cs typeface="+mn-cs"/>
              </a:rPr>
              <a:t>geopolitical</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tensions</a:t>
            </a:r>
            <a:r>
              <a:rPr lang="it-IT" sz="1200" kern="1200" dirty="0">
                <a:solidFill>
                  <a:schemeClr val="tx1"/>
                </a:solidFill>
                <a:effectLst/>
                <a:latin typeface="+mn-lt"/>
                <a:ea typeface="+mn-ea"/>
                <a:cs typeface="+mn-cs"/>
              </a:rPr>
              <a:t> and </a:t>
            </a:r>
            <a:r>
              <a:rPr lang="it-IT" sz="1200" kern="1200" dirty="0" err="1">
                <a:solidFill>
                  <a:schemeClr val="tx1"/>
                </a:solidFill>
                <a:effectLst/>
                <a:latin typeface="+mn-lt"/>
                <a:ea typeface="+mn-ea"/>
                <a:cs typeface="+mn-cs"/>
              </a:rPr>
              <a:t>inflation</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ﬁghting</a:t>
            </a:r>
            <a:r>
              <a:rPr lang="it-IT" sz="1200" kern="1200" dirty="0">
                <a:solidFill>
                  <a:schemeClr val="tx1"/>
                </a:solidFill>
                <a:effectLst/>
                <a:latin typeface="+mn-lt"/>
                <a:ea typeface="+mn-ea"/>
                <a:cs typeface="+mn-cs"/>
              </a:rPr>
              <a:t> rate </a:t>
            </a:r>
            <a:r>
              <a:rPr lang="it-IT" sz="1200" kern="1200" dirty="0" err="1">
                <a:solidFill>
                  <a:schemeClr val="tx1"/>
                </a:solidFill>
                <a:effectLst/>
                <a:latin typeface="+mn-lt"/>
                <a:ea typeface="+mn-ea"/>
                <a:cs typeface="+mn-cs"/>
              </a:rPr>
              <a:t>hikes</a:t>
            </a:r>
            <a:r>
              <a:rPr lang="it-IT"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it-IT" dirty="0"/>
          </a:p>
        </p:txBody>
      </p:sp>
      <p:sp>
        <p:nvSpPr>
          <p:cNvPr id="4" name="Segnaposto numero diapositiva 3"/>
          <p:cNvSpPr>
            <a:spLocks noGrp="1"/>
          </p:cNvSpPr>
          <p:nvPr>
            <p:ph type="sldNum" sz="quarter" idx="5"/>
          </p:nvPr>
        </p:nvSpPr>
        <p:spPr/>
        <p:txBody>
          <a:bodyPr/>
          <a:lstStyle/>
          <a:p>
            <a:fld id="{F5D25B71-E60B-430A-A4BC-9BE425AD216F}" type="slidenum">
              <a:rPr lang="es-AR" smtClean="0"/>
              <a:t>6</a:t>
            </a:fld>
            <a:endParaRPr lang="es-AR"/>
          </a:p>
        </p:txBody>
      </p:sp>
    </p:spTree>
    <p:extLst>
      <p:ext uri="{BB962C8B-B14F-4D97-AF65-F5344CB8AC3E}">
        <p14:creationId xmlns:p14="http://schemas.microsoft.com/office/powerpoint/2010/main" val="5146650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In addition to speculative phenomena or due to normal fear related to a war, we really have direct effects on international markets.</a:t>
            </a:r>
          </a:p>
          <a:p>
            <a:r>
              <a:rPr lang="en-US" dirty="0"/>
              <a:t>Russia and Ukraine are key actors in the global agricultural commerce. </a:t>
            </a:r>
          </a:p>
          <a:p>
            <a:r>
              <a:rPr lang="en-US" dirty="0"/>
              <a:t>26% of the global grain trade comes from these countries.</a:t>
            </a:r>
          </a:p>
          <a:p>
            <a:r>
              <a:rPr lang="en-US" dirty="0"/>
              <a:t>All the grains are relevant for livestock diet, especially maize.</a:t>
            </a:r>
          </a:p>
          <a:p>
            <a:r>
              <a:rPr lang="en-US" dirty="0"/>
              <a:t>From sunflower seed you can obtain pellets that are an important source of protein for cattle. </a:t>
            </a:r>
          </a:p>
          <a:p>
            <a:endParaRPr lang="es-AR" dirty="0"/>
          </a:p>
        </p:txBody>
      </p:sp>
      <p:sp>
        <p:nvSpPr>
          <p:cNvPr id="4" name="Marcador de número de diapositiva 3"/>
          <p:cNvSpPr>
            <a:spLocks noGrp="1"/>
          </p:cNvSpPr>
          <p:nvPr>
            <p:ph type="sldNum" sz="quarter" idx="5"/>
          </p:nvPr>
        </p:nvSpPr>
        <p:spPr/>
        <p:txBody>
          <a:bodyPr/>
          <a:lstStyle/>
          <a:p>
            <a:fld id="{F5D25B71-E60B-430A-A4BC-9BE425AD216F}" type="slidenum">
              <a:rPr lang="es-AR" smtClean="0"/>
              <a:t>7</a:t>
            </a:fld>
            <a:endParaRPr lang="es-AR"/>
          </a:p>
        </p:txBody>
      </p:sp>
    </p:spTree>
    <p:extLst>
      <p:ext uri="{BB962C8B-B14F-4D97-AF65-F5344CB8AC3E}">
        <p14:creationId xmlns:p14="http://schemas.microsoft.com/office/powerpoint/2010/main" val="26145780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Since February 24, most grain prices increased, led by the international price of wheat which increased 19%. This affects the production costs for farmers and may have a long-term impact on production as well. </a:t>
            </a:r>
          </a:p>
          <a:p>
            <a:endParaRPr lang="es-AR" dirty="0"/>
          </a:p>
        </p:txBody>
      </p:sp>
      <p:sp>
        <p:nvSpPr>
          <p:cNvPr id="4" name="Marcador de número de diapositiva 3"/>
          <p:cNvSpPr>
            <a:spLocks noGrp="1"/>
          </p:cNvSpPr>
          <p:nvPr>
            <p:ph type="sldNum" sz="quarter" idx="5"/>
          </p:nvPr>
        </p:nvSpPr>
        <p:spPr/>
        <p:txBody>
          <a:bodyPr/>
          <a:lstStyle/>
          <a:p>
            <a:fld id="{F5D25B71-E60B-430A-A4BC-9BE425AD216F}" type="slidenum">
              <a:rPr lang="es-AR" smtClean="0"/>
              <a:t>9</a:t>
            </a:fld>
            <a:endParaRPr lang="es-AR"/>
          </a:p>
        </p:txBody>
      </p:sp>
    </p:spTree>
    <p:extLst>
      <p:ext uri="{BB962C8B-B14F-4D97-AF65-F5344CB8AC3E}">
        <p14:creationId xmlns:p14="http://schemas.microsoft.com/office/powerpoint/2010/main" val="28113632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The possibility of a lower production for 2022 has an additional impact on the price of dairy products.</a:t>
            </a:r>
          </a:p>
          <a:p>
            <a:r>
              <a:rPr lang="en-US" dirty="0"/>
              <a:t>This might be positive for farmgate prices, especially in those countries in which have foreign markets as the main destination for their products.</a:t>
            </a:r>
          </a:p>
          <a:p>
            <a:endParaRPr lang="es-AR" dirty="0"/>
          </a:p>
        </p:txBody>
      </p:sp>
      <p:sp>
        <p:nvSpPr>
          <p:cNvPr id="4" name="Marcador de número de diapositiva 3"/>
          <p:cNvSpPr>
            <a:spLocks noGrp="1"/>
          </p:cNvSpPr>
          <p:nvPr>
            <p:ph type="sldNum" sz="quarter" idx="5"/>
          </p:nvPr>
        </p:nvSpPr>
        <p:spPr/>
        <p:txBody>
          <a:bodyPr/>
          <a:lstStyle/>
          <a:p>
            <a:fld id="{F5D25B71-E60B-430A-A4BC-9BE425AD216F}" type="slidenum">
              <a:rPr lang="es-AR" smtClean="0"/>
              <a:t>10</a:t>
            </a:fld>
            <a:endParaRPr lang="es-AR"/>
          </a:p>
        </p:txBody>
      </p:sp>
    </p:spTree>
    <p:extLst>
      <p:ext uri="{BB962C8B-B14F-4D97-AF65-F5344CB8AC3E}">
        <p14:creationId xmlns:p14="http://schemas.microsoft.com/office/powerpoint/2010/main" val="937116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tags" Target="../tags/tag1.xml"/><Relationship Id="rId4" Type="http://schemas.openxmlformats.org/officeDocument/2006/relationships/image" Target="../media/image8.emf"/></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_02">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5C45D99-E2DE-4CE5-ABC2-56B4875005C5}"/>
              </a:ext>
            </a:extLst>
          </p:cNvPr>
          <p:cNvSpPr/>
          <p:nvPr userDrawn="1"/>
        </p:nvSpPr>
        <p:spPr>
          <a:xfrm>
            <a:off x="6096000" y="2447778"/>
            <a:ext cx="6096000" cy="33621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6343650" y="2173288"/>
            <a:ext cx="5143500" cy="2090808"/>
          </a:xfrm>
        </p:spPr>
        <p:txBody>
          <a:bodyPr anchor="b">
            <a:noAutofit/>
          </a:bodyPr>
          <a:lstStyle>
            <a:lvl1pPr algn="l">
              <a:defRPr sz="5400" b="1" cap="all" baseline="0">
                <a:solidFill>
                  <a:schemeClr val="bg1"/>
                </a:solidFill>
                <a:latin typeface="+mj-lt"/>
              </a:defRPr>
            </a:lvl1pPr>
          </a:lstStyle>
          <a:p>
            <a:r>
              <a:rPr lang="en-US" noProof="0" dirty="0"/>
              <a:t>Master text</a:t>
            </a:r>
          </a:p>
        </p:txBody>
      </p:sp>
      <p:sp>
        <p:nvSpPr>
          <p:cNvPr id="3" name="Subtitle 2">
            <a:extLst>
              <a:ext uri="{FF2B5EF4-FFF2-40B4-BE49-F238E27FC236}">
                <a16:creationId xmlns:a16="http://schemas.microsoft.com/office/drawing/2014/main" id="{59758E15-A93D-4FB9-843D-1490E27A151B}"/>
              </a:ext>
            </a:extLst>
          </p:cNvPr>
          <p:cNvSpPr>
            <a:spLocks noGrp="1"/>
          </p:cNvSpPr>
          <p:nvPr>
            <p:ph type="subTitle" idx="1"/>
          </p:nvPr>
        </p:nvSpPr>
        <p:spPr>
          <a:xfrm>
            <a:off x="6343650" y="4279971"/>
            <a:ext cx="5143500" cy="503167"/>
          </a:xfrm>
        </p:spPr>
        <p:txBody>
          <a:bodyPr>
            <a:noAutofit/>
          </a:bodyPr>
          <a:lstStyle>
            <a:lvl1pPr marL="0" indent="0" algn="l">
              <a:buNone/>
              <a:defRPr sz="18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Click to edit Master subtitle style</a:t>
            </a:r>
          </a:p>
        </p:txBody>
      </p:sp>
      <p:pic>
        <p:nvPicPr>
          <p:cNvPr id="7" name="Picture 6" descr="A close up of a sign&#10;&#10;Description automatically generated">
            <a:extLst>
              <a:ext uri="{FF2B5EF4-FFF2-40B4-BE49-F238E27FC236}">
                <a16:creationId xmlns:a16="http://schemas.microsoft.com/office/drawing/2014/main" id="{A531F51E-F2B9-42C1-AA33-68DD67EAFE04}"/>
              </a:ext>
            </a:extLst>
          </p:cNvPr>
          <p:cNvPicPr>
            <a:picLocks noChangeAspect="1"/>
          </p:cNvPicPr>
          <p:nvPr userDrawn="1"/>
        </p:nvPicPr>
        <p:blipFill>
          <a:blip r:embed="rId2"/>
          <a:stretch>
            <a:fillRect/>
          </a:stretch>
        </p:blipFill>
        <p:spPr>
          <a:xfrm>
            <a:off x="10332720" y="400545"/>
            <a:ext cx="1148468" cy="1148468"/>
          </a:xfrm>
          <a:prstGeom prst="rect">
            <a:avLst/>
          </a:prstGeom>
        </p:spPr>
      </p:pic>
      <p:pic>
        <p:nvPicPr>
          <p:cNvPr id="10" name="Picture 9" descr="A close up of a flag&#10;&#10;Description automatically generated">
            <a:extLst>
              <a:ext uri="{FF2B5EF4-FFF2-40B4-BE49-F238E27FC236}">
                <a16:creationId xmlns:a16="http://schemas.microsoft.com/office/drawing/2014/main" id="{23AC9DCB-4436-468F-B771-EFFA1069AC08}"/>
              </a:ext>
            </a:extLst>
          </p:cNvPr>
          <p:cNvPicPr>
            <a:picLocks noChangeAspect="1"/>
          </p:cNvPicPr>
          <p:nvPr userDrawn="1"/>
        </p:nvPicPr>
        <p:blipFill rotWithShape="1">
          <a:blip r:embed="rId3"/>
          <a:srcRect l="2166" t="4190" r="2742" b="2857"/>
          <a:stretch/>
        </p:blipFill>
        <p:spPr>
          <a:xfrm>
            <a:off x="261257" y="61077"/>
            <a:ext cx="4872447" cy="6735846"/>
          </a:xfrm>
          <a:prstGeom prst="rect">
            <a:avLst/>
          </a:prstGeom>
        </p:spPr>
      </p:pic>
    </p:spTree>
    <p:extLst>
      <p:ext uri="{BB962C8B-B14F-4D97-AF65-F5344CB8AC3E}">
        <p14:creationId xmlns:p14="http://schemas.microsoft.com/office/powerpoint/2010/main" val="2000837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333">
          <p15:clr>
            <a:srgbClr val="FBAE40"/>
          </p15:clr>
        </p15:guide>
        <p15:guide id="4" pos="36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Slide_0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299464-ED20-4919-8B3A-2CFAE8DA2347}"/>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a:t>Click icon to add picture</a:t>
            </a:r>
            <a:endParaRPr lang="en-US" noProof="0" dirty="0"/>
          </a:p>
        </p:txBody>
      </p:sp>
      <p:cxnSp>
        <p:nvCxnSpPr>
          <p:cNvPr id="12" name="Straight Connector 11">
            <a:extLst>
              <a:ext uri="{FF2B5EF4-FFF2-40B4-BE49-F238E27FC236}">
                <a16:creationId xmlns:a16="http://schemas.microsoft.com/office/drawing/2014/main" id="{77C312F4-62C2-4903-8C4B-423A8717E481}"/>
              </a:ext>
            </a:extLst>
          </p:cNvPr>
          <p:cNvCxnSpPr/>
          <p:nvPr userDrawn="1"/>
        </p:nvCxnSpPr>
        <p:spPr>
          <a:xfrm>
            <a:off x="6469778" y="4233582"/>
            <a:ext cx="25323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9" name="Graphic 18" descr="Envelope">
            <a:extLst>
              <a:ext uri="{FF2B5EF4-FFF2-40B4-BE49-F238E27FC236}">
                <a16:creationId xmlns:a16="http://schemas.microsoft.com/office/drawing/2014/main" id="{A686352B-226C-4579-B831-0DC14EC3895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541475" y="4452337"/>
            <a:ext cx="387795" cy="387795"/>
          </a:xfrm>
          <a:prstGeom prst="rect">
            <a:avLst/>
          </a:prstGeom>
        </p:spPr>
      </p:pic>
      <p:pic>
        <p:nvPicPr>
          <p:cNvPr id="20" name="Graphic 19" descr="Network">
            <a:extLst>
              <a:ext uri="{FF2B5EF4-FFF2-40B4-BE49-F238E27FC236}">
                <a16:creationId xmlns:a16="http://schemas.microsoft.com/office/drawing/2014/main" id="{460C8169-012B-451A-A6C2-6FEC0DC82AF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522084" y="4925640"/>
            <a:ext cx="426575" cy="426575"/>
          </a:xfrm>
          <a:prstGeom prst="rect">
            <a:avLst/>
          </a:prstGeom>
        </p:spPr>
      </p:pic>
      <p:sp>
        <p:nvSpPr>
          <p:cNvPr id="21" name="Subtitle 2">
            <a:extLst>
              <a:ext uri="{FF2B5EF4-FFF2-40B4-BE49-F238E27FC236}">
                <a16:creationId xmlns:a16="http://schemas.microsoft.com/office/drawing/2014/main" id="{ADF17BC1-06CE-42EA-A970-31A7ED871AA4}"/>
              </a:ext>
            </a:extLst>
          </p:cNvPr>
          <p:cNvSpPr>
            <a:spLocks noGrp="1"/>
          </p:cNvSpPr>
          <p:nvPr>
            <p:ph type="subTitle" idx="1" hasCustomPrompt="1"/>
          </p:nvPr>
        </p:nvSpPr>
        <p:spPr>
          <a:xfrm>
            <a:off x="7002130" y="4484691"/>
            <a:ext cx="4540440" cy="503167"/>
          </a:xfrm>
        </p:spPr>
        <p:txBody>
          <a:bodyPr>
            <a:noAutofit/>
          </a:bodyPr>
          <a:lstStyle>
            <a:lvl1pPr marL="0" indent="0" algn="l">
              <a:buNone/>
              <a:defRPr sz="16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email</a:t>
            </a:r>
          </a:p>
        </p:txBody>
      </p:sp>
      <p:sp>
        <p:nvSpPr>
          <p:cNvPr id="22" name="Text Placeholder 6">
            <a:extLst>
              <a:ext uri="{FF2B5EF4-FFF2-40B4-BE49-F238E27FC236}">
                <a16:creationId xmlns:a16="http://schemas.microsoft.com/office/drawing/2014/main" id="{7035F1B3-4E91-44FF-B4E7-E5D87C7A034C}"/>
              </a:ext>
            </a:extLst>
          </p:cNvPr>
          <p:cNvSpPr>
            <a:spLocks noGrp="1"/>
          </p:cNvSpPr>
          <p:nvPr>
            <p:ph type="body" sz="quarter" idx="11" hasCustomPrompt="1"/>
          </p:nvPr>
        </p:nvSpPr>
        <p:spPr>
          <a:xfrm>
            <a:off x="7002320" y="5012635"/>
            <a:ext cx="4533900" cy="503238"/>
          </a:xfrm>
        </p:spPr>
        <p:txBody>
          <a:bodyPr vert="horz" lIns="91440" tIns="45720" rIns="91440" bIns="45720" rtlCol="0">
            <a:noAutofit/>
          </a:bodyPr>
          <a:lstStyle>
            <a:lvl1pPr marL="0" indent="0">
              <a:buNone/>
              <a:defRPr lang="en-US" sz="1600" b="0" cap="all" baseline="0" dirty="0" smtClean="0">
                <a:solidFill>
                  <a:schemeClr val="bg1"/>
                </a:solidFill>
              </a:defRPr>
            </a:lvl1pPr>
          </a:lstStyle>
          <a:p>
            <a:pPr marL="228600" lvl="0" indent="-228600"/>
            <a:r>
              <a:rPr lang="en-US" noProof="0" dirty="0"/>
              <a:t>Website </a:t>
            </a:r>
            <a:r>
              <a:rPr lang="en-US" noProof="0" dirty="0" err="1"/>
              <a:t>url</a:t>
            </a:r>
            <a:r>
              <a:rPr lang="en-US" noProof="0" dirty="0"/>
              <a:t> here</a:t>
            </a:r>
          </a:p>
        </p:txBody>
      </p:sp>
      <p:sp>
        <p:nvSpPr>
          <p:cNvPr id="18" name="Title 1">
            <a:extLst>
              <a:ext uri="{FF2B5EF4-FFF2-40B4-BE49-F238E27FC236}">
                <a16:creationId xmlns:a16="http://schemas.microsoft.com/office/drawing/2014/main" id="{525B5135-F466-4A63-A42C-3BB2BAA7D24D}"/>
              </a:ext>
            </a:extLst>
          </p:cNvPr>
          <p:cNvSpPr>
            <a:spLocks noGrp="1"/>
          </p:cNvSpPr>
          <p:nvPr>
            <p:ph type="title"/>
          </p:nvPr>
        </p:nvSpPr>
        <p:spPr>
          <a:xfrm>
            <a:off x="6469778" y="3158641"/>
            <a:ext cx="5011410" cy="921807"/>
          </a:xfrm>
          <a:noFill/>
        </p:spPr>
        <p:txBody>
          <a:bodyPr wrap="square" rtlCol="0">
            <a:noAutofit/>
          </a:bodyPr>
          <a:lstStyle>
            <a:lvl1pPr>
              <a:defRPr lang="en-US" sz="6000" b="1" cap="all" baseline="0" dirty="0">
                <a:solidFill>
                  <a:schemeClr val="bg1"/>
                </a:solidFill>
                <a:ea typeface="+mn-ea"/>
                <a:cs typeface="+mn-cs"/>
              </a:defRPr>
            </a:lvl1pPr>
          </a:lstStyle>
          <a:p>
            <a:pPr marL="0" lvl="0"/>
            <a:r>
              <a:rPr lang="en-US" noProof="0"/>
              <a:t>Click to edit Master title style</a:t>
            </a:r>
            <a:endParaRPr lang="en-US" noProof="0" dirty="0"/>
          </a:p>
        </p:txBody>
      </p:sp>
      <p:pic>
        <p:nvPicPr>
          <p:cNvPr id="17" name="Picture 16" descr="A close up of a sign&#10;&#10;Description automatically generated">
            <a:extLst>
              <a:ext uri="{FF2B5EF4-FFF2-40B4-BE49-F238E27FC236}">
                <a16:creationId xmlns:a16="http://schemas.microsoft.com/office/drawing/2014/main" id="{07B29D50-1458-4396-9A1B-BF81BDB8350D}"/>
              </a:ext>
            </a:extLst>
          </p:cNvPr>
          <p:cNvPicPr>
            <a:picLocks noChangeAspect="1"/>
          </p:cNvPicPr>
          <p:nvPr userDrawn="1"/>
        </p:nvPicPr>
        <p:blipFill>
          <a:blip r:embed="rId4"/>
          <a:stretch>
            <a:fillRect/>
          </a:stretch>
        </p:blipFill>
        <p:spPr>
          <a:xfrm>
            <a:off x="10332720" y="400545"/>
            <a:ext cx="1148468" cy="1148468"/>
          </a:xfrm>
          <a:prstGeom prst="rect">
            <a:avLst/>
          </a:prstGeom>
        </p:spPr>
      </p:pic>
    </p:spTree>
    <p:extLst>
      <p:ext uri="{BB962C8B-B14F-4D97-AF65-F5344CB8AC3E}">
        <p14:creationId xmlns:p14="http://schemas.microsoft.com/office/powerpoint/2010/main" val="13753804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333">
          <p15:clr>
            <a:srgbClr val="FBAE40"/>
          </p15:clr>
        </p15:guide>
        <p15:guide id="4" pos="362">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p:bg>
      <p:bgRef idx="1002">
        <a:schemeClr val="bg2"/>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9087E09-D75F-4E26-B01E-A1A09BA2EA70}"/>
              </a:ext>
            </a:extLst>
          </p:cNvPr>
          <p:cNvSpPr/>
          <p:nvPr userDrawn="1"/>
        </p:nvSpPr>
        <p:spPr>
          <a:xfrm>
            <a:off x="0" y="0"/>
            <a:ext cx="12192000" cy="6858000"/>
          </a:xfrm>
          <a:prstGeom prst="rect">
            <a:avLst/>
          </a:prstGeom>
          <a:solidFill>
            <a:srgbClr val="8CC6EC">
              <a:alpha val="7176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AF7A70B7-7ADE-4E0B-B956-363B0B1AA613}"/>
              </a:ext>
            </a:extLst>
          </p:cNvPr>
          <p:cNvSpPr>
            <a:spLocks noGrp="1"/>
          </p:cNvSpPr>
          <p:nvPr>
            <p:ph type="title" hasCustomPrompt="1"/>
          </p:nvPr>
        </p:nvSpPr>
        <p:spPr>
          <a:xfrm>
            <a:off x="1105024" y="545909"/>
            <a:ext cx="9963026" cy="940181"/>
          </a:xfrm>
        </p:spPr>
        <p:txBody>
          <a:bodyPr anchor="b">
            <a:noAutofit/>
          </a:bodyPr>
          <a:lstStyle>
            <a:lvl1pPr algn="ctr">
              <a:defRPr sz="4000" b="1" cap="all" baseline="0">
                <a:solidFill>
                  <a:schemeClr val="bg1"/>
                </a:solidFill>
              </a:defRPr>
            </a:lvl1pPr>
          </a:lstStyle>
          <a:p>
            <a:r>
              <a:rPr lang="en-US" noProof="0" dirty="0"/>
              <a:t>heading TEXT</a:t>
            </a:r>
          </a:p>
        </p:txBody>
      </p:sp>
      <p:sp>
        <p:nvSpPr>
          <p:cNvPr id="21" name="Text Placeholder 2">
            <a:extLst>
              <a:ext uri="{FF2B5EF4-FFF2-40B4-BE49-F238E27FC236}">
                <a16:creationId xmlns:a16="http://schemas.microsoft.com/office/drawing/2014/main" id="{4D77C47B-CC1E-41DA-9146-5DFD63065491}"/>
              </a:ext>
            </a:extLst>
          </p:cNvPr>
          <p:cNvSpPr>
            <a:spLocks noGrp="1"/>
          </p:cNvSpPr>
          <p:nvPr>
            <p:ph type="body" idx="1"/>
          </p:nvPr>
        </p:nvSpPr>
        <p:spPr>
          <a:xfrm>
            <a:off x="1204512" y="1718043"/>
            <a:ext cx="9653987" cy="648543"/>
          </a:xfrm>
        </p:spPr>
        <p:txBody>
          <a:bodyPr>
            <a:normAutofit/>
          </a:bodyPr>
          <a:lstStyle>
            <a:lvl1pPr marL="0" indent="0" algn="ctr">
              <a:buNone/>
              <a:defRPr sz="2800"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US" noProof="0" dirty="0"/>
          </a:p>
        </p:txBody>
      </p:sp>
      <p:pic>
        <p:nvPicPr>
          <p:cNvPr id="12" name="Picture 11" descr="A close up of a sign&#10;&#10;Description automatically generated">
            <a:extLst>
              <a:ext uri="{FF2B5EF4-FFF2-40B4-BE49-F238E27FC236}">
                <a16:creationId xmlns:a16="http://schemas.microsoft.com/office/drawing/2014/main" id="{077D4576-3B11-4231-A0D1-40BAB5FD5C59}"/>
              </a:ext>
            </a:extLst>
          </p:cNvPr>
          <p:cNvPicPr>
            <a:picLocks noChangeAspect="1"/>
          </p:cNvPicPr>
          <p:nvPr userDrawn="1"/>
        </p:nvPicPr>
        <p:blipFill>
          <a:blip r:embed="rId2"/>
          <a:stretch>
            <a:fillRect/>
          </a:stretch>
        </p:blipFill>
        <p:spPr>
          <a:xfrm>
            <a:off x="263966" y="5851994"/>
            <a:ext cx="791111" cy="791111"/>
          </a:xfrm>
          <a:prstGeom prst="rect">
            <a:avLst/>
          </a:prstGeom>
        </p:spPr>
      </p:pic>
    </p:spTree>
    <p:extLst>
      <p:ext uri="{BB962C8B-B14F-4D97-AF65-F5344CB8AC3E}">
        <p14:creationId xmlns:p14="http://schemas.microsoft.com/office/powerpoint/2010/main" val="143480313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Section Header">
    <p:bg>
      <p:bgRef idx="1002">
        <a:schemeClr val="bg2"/>
      </p:bgRef>
    </p:bg>
    <p:spTree>
      <p:nvGrpSpPr>
        <p:cNvPr id="1" name=""/>
        <p:cNvGrpSpPr/>
        <p:nvPr/>
      </p:nvGrpSpPr>
      <p:grpSpPr>
        <a:xfrm>
          <a:off x="0" y="0"/>
          <a:ext cx="0" cy="0"/>
          <a:chOff x="0" y="0"/>
          <a:chExt cx="0" cy="0"/>
        </a:xfrm>
      </p:grpSpPr>
      <p:sp>
        <p:nvSpPr>
          <p:cNvPr id="11" name="Picture Placeholder 5">
            <a:extLst>
              <a:ext uri="{FF2B5EF4-FFF2-40B4-BE49-F238E27FC236}">
                <a16:creationId xmlns:a16="http://schemas.microsoft.com/office/drawing/2014/main" id="{A1B2668A-E620-440E-8D02-02D2CBBD8864}"/>
              </a:ext>
            </a:extLst>
          </p:cNvPr>
          <p:cNvSpPr>
            <a:spLocks noGrp="1"/>
          </p:cNvSpPr>
          <p:nvPr>
            <p:ph type="pic" sz="quarter" idx="13"/>
          </p:nvPr>
        </p:nvSpPr>
        <p:spPr>
          <a:xfrm>
            <a:off x="0" y="0"/>
            <a:ext cx="12192000" cy="6858000"/>
          </a:xfrm>
          <a:solidFill>
            <a:schemeClr val="bg2">
              <a:lumMod val="90000"/>
            </a:schemeClr>
          </a:solidFill>
        </p:spPr>
        <p:txBody>
          <a:bodyPr anchor="ctr"/>
          <a:lstStyle>
            <a:lvl1pPr marL="0" indent="0" algn="ctr">
              <a:buNone/>
              <a:defRPr/>
            </a:lvl1pPr>
          </a:lstStyle>
          <a:p>
            <a:r>
              <a:rPr lang="en-US" noProof="0" dirty="0"/>
              <a:t>Click icon to add picture</a:t>
            </a:r>
          </a:p>
        </p:txBody>
      </p:sp>
    </p:spTree>
    <p:extLst>
      <p:ext uri="{BB962C8B-B14F-4D97-AF65-F5344CB8AC3E}">
        <p14:creationId xmlns:p14="http://schemas.microsoft.com/office/powerpoint/2010/main" val="4440228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rgbClr val="0062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27" name="Content Placeholder 2">
            <a:extLst>
              <a:ext uri="{FF2B5EF4-FFF2-40B4-BE49-F238E27FC236}">
                <a16:creationId xmlns:a16="http://schemas.microsoft.com/office/drawing/2014/main" id="{1A1F33A2-66F7-4D85-99DD-7B00F265AC6D}"/>
              </a:ext>
            </a:extLst>
          </p:cNvPr>
          <p:cNvSpPr>
            <a:spLocks noGrp="1"/>
          </p:cNvSpPr>
          <p:nvPr>
            <p:ph idx="1"/>
          </p:nvPr>
        </p:nvSpPr>
        <p:spPr>
          <a:xfrm>
            <a:off x="515938" y="1825625"/>
            <a:ext cx="10837862" cy="435133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3" name="Title 1">
            <a:extLst>
              <a:ext uri="{FF2B5EF4-FFF2-40B4-BE49-F238E27FC236}">
                <a16:creationId xmlns:a16="http://schemas.microsoft.com/office/drawing/2014/main" id="{EF788279-D710-447A-9E71-4D1344575691}"/>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endParaRPr lang="en-US" noProof="0" dirty="0"/>
          </a:p>
        </p:txBody>
      </p:sp>
      <p:pic>
        <p:nvPicPr>
          <p:cNvPr id="14" name="Picture 13" descr="A close up of a sign&#10;&#10;Description automatically generated">
            <a:extLst>
              <a:ext uri="{FF2B5EF4-FFF2-40B4-BE49-F238E27FC236}">
                <a16:creationId xmlns:a16="http://schemas.microsoft.com/office/drawing/2014/main" id="{67AEDD92-B2B8-490D-896F-574361787099}"/>
              </a:ext>
            </a:extLst>
          </p:cNvPr>
          <p:cNvPicPr>
            <a:picLocks noChangeAspect="1"/>
          </p:cNvPicPr>
          <p:nvPr userDrawn="1"/>
        </p:nvPicPr>
        <p:blipFill>
          <a:blip r:embed="rId2"/>
          <a:stretch>
            <a:fillRect/>
          </a:stretch>
        </p:blipFill>
        <p:spPr>
          <a:xfrm>
            <a:off x="263966" y="5851994"/>
            <a:ext cx="791111" cy="791111"/>
          </a:xfrm>
          <a:prstGeom prst="rect">
            <a:avLst/>
          </a:prstGeom>
        </p:spPr>
      </p:pic>
    </p:spTree>
    <p:extLst>
      <p:ext uri="{BB962C8B-B14F-4D97-AF65-F5344CB8AC3E}">
        <p14:creationId xmlns:p14="http://schemas.microsoft.com/office/powerpoint/2010/main" val="9778971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rgbClr val="0062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‹N›</a:t>
            </a:fld>
            <a:endParaRPr lang="en-US" noProof="0" dirty="0"/>
          </a:p>
        </p:txBody>
      </p:sp>
      <p:sp>
        <p:nvSpPr>
          <p:cNvPr id="14" name="Content Placeholder 2">
            <a:extLst>
              <a:ext uri="{FF2B5EF4-FFF2-40B4-BE49-F238E27FC236}">
                <a16:creationId xmlns:a16="http://schemas.microsoft.com/office/drawing/2014/main" id="{079DA8F4-EDD3-4D62-A90B-8C3C1AFB0083}"/>
              </a:ext>
            </a:extLst>
          </p:cNvPr>
          <p:cNvSpPr>
            <a:spLocks noGrp="1"/>
          </p:cNvSpPr>
          <p:nvPr>
            <p:ph sz="half" idx="1"/>
          </p:nvPr>
        </p:nvSpPr>
        <p:spPr>
          <a:xfrm>
            <a:off x="515938" y="1825625"/>
            <a:ext cx="5503862" cy="435133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7" name="Content Placeholder 3">
            <a:extLst>
              <a:ext uri="{FF2B5EF4-FFF2-40B4-BE49-F238E27FC236}">
                <a16:creationId xmlns:a16="http://schemas.microsoft.com/office/drawing/2014/main" id="{DA0DA994-B4A9-447A-BEBF-3EA31D3755A2}"/>
              </a:ext>
            </a:extLst>
          </p:cNvPr>
          <p:cNvSpPr>
            <a:spLocks noGrp="1"/>
          </p:cNvSpPr>
          <p:nvPr>
            <p:ph sz="half" idx="2"/>
          </p:nvPr>
        </p:nvSpPr>
        <p:spPr>
          <a:xfrm>
            <a:off x="6172200" y="1825625"/>
            <a:ext cx="5181600" cy="435133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21" name="Title 1">
            <a:extLst>
              <a:ext uri="{FF2B5EF4-FFF2-40B4-BE49-F238E27FC236}">
                <a16:creationId xmlns:a16="http://schemas.microsoft.com/office/drawing/2014/main" id="{19DEF115-82C2-4E9D-A22C-8DA561FB37B8}"/>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endParaRPr lang="en-US" noProof="0" dirty="0"/>
          </a:p>
        </p:txBody>
      </p:sp>
      <p:pic>
        <p:nvPicPr>
          <p:cNvPr id="23" name="Picture 22" descr="A close up of a sign&#10;&#10;Description automatically generated">
            <a:extLst>
              <a:ext uri="{FF2B5EF4-FFF2-40B4-BE49-F238E27FC236}">
                <a16:creationId xmlns:a16="http://schemas.microsoft.com/office/drawing/2014/main" id="{976D16DE-E1CA-420B-8644-F6FD1E08B8DB}"/>
              </a:ext>
            </a:extLst>
          </p:cNvPr>
          <p:cNvPicPr>
            <a:picLocks noChangeAspect="1"/>
          </p:cNvPicPr>
          <p:nvPr userDrawn="1"/>
        </p:nvPicPr>
        <p:blipFill>
          <a:blip r:embed="rId2"/>
          <a:stretch>
            <a:fillRect/>
          </a:stretch>
        </p:blipFill>
        <p:spPr>
          <a:xfrm>
            <a:off x="328447" y="5584233"/>
            <a:ext cx="1019506" cy="1019506"/>
          </a:xfrm>
          <a:prstGeom prst="rect">
            <a:avLst/>
          </a:prstGeom>
        </p:spPr>
      </p:pic>
    </p:spTree>
    <p:extLst>
      <p:ext uri="{BB962C8B-B14F-4D97-AF65-F5344CB8AC3E}">
        <p14:creationId xmlns:p14="http://schemas.microsoft.com/office/powerpoint/2010/main" val="5662848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C57825D7-DD33-4B70-BBBE-D46E7A5352EC}"/>
              </a:ext>
            </a:extLst>
          </p:cNvPr>
          <p:cNvSpPr>
            <a:spLocks noGrp="1"/>
          </p:cNvSpPr>
          <p:nvPr>
            <p:ph type="pic" idx="1"/>
          </p:nvPr>
        </p:nvSpPr>
        <p:spPr>
          <a:xfrm>
            <a:off x="6096000" y="768485"/>
            <a:ext cx="5305662" cy="5305662"/>
          </a:xfrm>
          <a:custGeom>
            <a:avLst/>
            <a:gdLst>
              <a:gd name="connsiteX0" fmla="*/ 2652831 w 5305662"/>
              <a:gd name="connsiteY0" fmla="*/ 0 h 5305662"/>
              <a:gd name="connsiteX1" fmla="*/ 5305662 w 5305662"/>
              <a:gd name="connsiteY1" fmla="*/ 2652831 h 5305662"/>
              <a:gd name="connsiteX2" fmla="*/ 2652831 w 5305662"/>
              <a:gd name="connsiteY2" fmla="*/ 5305662 h 5305662"/>
              <a:gd name="connsiteX3" fmla="*/ 0 w 5305662"/>
              <a:gd name="connsiteY3" fmla="*/ 2652831 h 5305662"/>
              <a:gd name="connsiteX4" fmla="*/ 2652831 w 5305662"/>
              <a:gd name="connsiteY4" fmla="*/ 0 h 5305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5662" h="5305662">
                <a:moveTo>
                  <a:pt x="2652831" y="0"/>
                </a:moveTo>
                <a:cubicBezTo>
                  <a:pt x="4117949" y="0"/>
                  <a:pt x="5305662" y="1187713"/>
                  <a:pt x="5305662" y="2652831"/>
                </a:cubicBezTo>
                <a:cubicBezTo>
                  <a:pt x="5305662" y="4117949"/>
                  <a:pt x="4117949" y="5305662"/>
                  <a:pt x="2652831" y="5305662"/>
                </a:cubicBezTo>
                <a:cubicBezTo>
                  <a:pt x="1187713" y="5305662"/>
                  <a:pt x="0" y="4117949"/>
                  <a:pt x="0" y="2652831"/>
                </a:cubicBezTo>
                <a:cubicBezTo>
                  <a:pt x="0" y="1187713"/>
                  <a:pt x="1187713" y="0"/>
                  <a:pt x="2652831" y="0"/>
                </a:cubicBezTo>
                <a:close/>
              </a:path>
            </a:pathLst>
          </a:custGeom>
          <a:solidFill>
            <a:schemeClr val="bg2"/>
          </a:solidFill>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19" name="Title 1">
            <a:extLst>
              <a:ext uri="{FF2B5EF4-FFF2-40B4-BE49-F238E27FC236}">
                <a16:creationId xmlns:a16="http://schemas.microsoft.com/office/drawing/2014/main" id="{19A1397F-1946-4CBE-9EC5-159C3CBC78B6}"/>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endParaRPr lang="en-US" noProof="0" dirty="0"/>
          </a:p>
        </p:txBody>
      </p:sp>
      <p:sp>
        <p:nvSpPr>
          <p:cNvPr id="20" name="Text Placeholder 3">
            <a:extLst>
              <a:ext uri="{FF2B5EF4-FFF2-40B4-BE49-F238E27FC236}">
                <a16:creationId xmlns:a16="http://schemas.microsoft.com/office/drawing/2014/main" id="{C535F2AB-153E-44A9-97BE-00553BEC1770}"/>
              </a:ext>
            </a:extLst>
          </p:cNvPr>
          <p:cNvSpPr>
            <a:spLocks noGrp="1"/>
          </p:cNvSpPr>
          <p:nvPr>
            <p:ph type="body" sz="half" idx="2"/>
          </p:nvPr>
        </p:nvSpPr>
        <p:spPr>
          <a:xfrm>
            <a:off x="839788" y="2057400"/>
            <a:ext cx="3932237" cy="3811588"/>
          </a:xfrm>
        </p:spPr>
        <p:txBody>
          <a:bodyPr/>
          <a:lstStyle>
            <a:lvl1pPr marL="0" indent="0">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pic>
        <p:nvPicPr>
          <p:cNvPr id="9" name="Picture 8" descr="A close up of a sign&#10;&#10;Description automatically generated">
            <a:extLst>
              <a:ext uri="{FF2B5EF4-FFF2-40B4-BE49-F238E27FC236}">
                <a16:creationId xmlns:a16="http://schemas.microsoft.com/office/drawing/2014/main" id="{17FE21A6-883A-46B9-AB60-62BC06E87A81}"/>
              </a:ext>
            </a:extLst>
          </p:cNvPr>
          <p:cNvPicPr>
            <a:picLocks noChangeAspect="1"/>
          </p:cNvPicPr>
          <p:nvPr userDrawn="1"/>
        </p:nvPicPr>
        <p:blipFill>
          <a:blip r:embed="rId2"/>
          <a:stretch>
            <a:fillRect/>
          </a:stretch>
        </p:blipFill>
        <p:spPr>
          <a:xfrm>
            <a:off x="275892" y="5559701"/>
            <a:ext cx="1028892" cy="1028892"/>
          </a:xfrm>
          <a:prstGeom prst="rect">
            <a:avLst/>
          </a:prstGeom>
        </p:spPr>
      </p:pic>
      <p:sp>
        <p:nvSpPr>
          <p:cNvPr id="10" name="Rectangle 9">
            <a:extLst>
              <a:ext uri="{FF2B5EF4-FFF2-40B4-BE49-F238E27FC236}">
                <a16:creationId xmlns:a16="http://schemas.microsoft.com/office/drawing/2014/main" id="{C1BFF8F0-18AC-461C-99FE-D90EC264D2F9}"/>
              </a:ext>
            </a:extLst>
          </p:cNvPr>
          <p:cNvSpPr/>
          <p:nvPr userDrawn="1"/>
        </p:nvSpPr>
        <p:spPr>
          <a:xfrm rot="10800000">
            <a:off x="515938" y="-16721"/>
            <a:ext cx="1258618" cy="110506"/>
          </a:xfrm>
          <a:prstGeom prst="rect">
            <a:avLst/>
          </a:prstGeom>
          <a:solidFill>
            <a:srgbClr val="0062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Tree>
    <p:extLst>
      <p:ext uri="{BB962C8B-B14F-4D97-AF65-F5344CB8AC3E}">
        <p14:creationId xmlns:p14="http://schemas.microsoft.com/office/powerpoint/2010/main" val="40465773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rgbClr val="0062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4" name="Title 1">
            <a:extLst>
              <a:ext uri="{FF2B5EF4-FFF2-40B4-BE49-F238E27FC236}">
                <a16:creationId xmlns:a16="http://schemas.microsoft.com/office/drawing/2014/main" id="{9009D5C6-6206-4291-8037-67DC025F0B4C}"/>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endParaRPr lang="en-US" noProof="0" dirty="0"/>
          </a:p>
        </p:txBody>
      </p:sp>
      <p:sp>
        <p:nvSpPr>
          <p:cNvPr id="17" name="Text Placeholder 3">
            <a:extLst>
              <a:ext uri="{FF2B5EF4-FFF2-40B4-BE49-F238E27FC236}">
                <a16:creationId xmlns:a16="http://schemas.microsoft.com/office/drawing/2014/main" id="{BEB643FD-AA85-4A43-8EBD-AFD10DD987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18" name="Content Placeholder 2">
            <a:extLst>
              <a:ext uri="{FF2B5EF4-FFF2-40B4-BE49-F238E27FC236}">
                <a16:creationId xmlns:a16="http://schemas.microsoft.com/office/drawing/2014/main" id="{9001F313-F798-43BE-AFF0-A68C84C3640D}"/>
              </a:ext>
            </a:extLst>
          </p:cNvPr>
          <p:cNvSpPr>
            <a:spLocks noGrp="1"/>
          </p:cNvSpPr>
          <p:nvPr>
            <p:ph idx="1"/>
          </p:nvPr>
        </p:nvSpPr>
        <p:spPr>
          <a:xfrm>
            <a:off x="5183188" y="457201"/>
            <a:ext cx="6172200"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pic>
        <p:nvPicPr>
          <p:cNvPr id="21" name="Picture 20" descr="A close up of a sign&#10;&#10;Description automatically generated">
            <a:extLst>
              <a:ext uri="{FF2B5EF4-FFF2-40B4-BE49-F238E27FC236}">
                <a16:creationId xmlns:a16="http://schemas.microsoft.com/office/drawing/2014/main" id="{E5B72C14-83B6-432E-A437-9F73C4C05293}"/>
              </a:ext>
            </a:extLst>
          </p:cNvPr>
          <p:cNvPicPr>
            <a:picLocks noChangeAspect="1"/>
          </p:cNvPicPr>
          <p:nvPr userDrawn="1"/>
        </p:nvPicPr>
        <p:blipFill>
          <a:blip r:embed="rId2"/>
          <a:stretch>
            <a:fillRect/>
          </a:stretch>
        </p:blipFill>
        <p:spPr>
          <a:xfrm>
            <a:off x="354013" y="5448988"/>
            <a:ext cx="1006751" cy="1006751"/>
          </a:xfrm>
          <a:prstGeom prst="rect">
            <a:avLst/>
          </a:prstGeom>
        </p:spPr>
      </p:pic>
    </p:spTree>
    <p:extLst>
      <p:ext uri="{BB962C8B-B14F-4D97-AF65-F5344CB8AC3E}">
        <p14:creationId xmlns:p14="http://schemas.microsoft.com/office/powerpoint/2010/main" val="20957598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Rectangle 6"/>
          <p:cNvSpPr/>
          <p:nvPr userDrawn="1"/>
        </p:nvSpPr>
        <p:spPr>
          <a:xfrm>
            <a:off x="0" y="2"/>
            <a:ext cx="12192000" cy="987879"/>
          </a:xfrm>
          <a:prstGeom prst="rect">
            <a:avLst/>
          </a:prstGeom>
          <a:solidFill>
            <a:srgbClr val="4F90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261261" y="6"/>
            <a:ext cx="11930743" cy="1159329"/>
          </a:xfrm>
        </p:spPr>
        <p:txBody>
          <a:bodyPr/>
          <a:lstStyle>
            <a:lvl1pPr>
              <a:defRPr>
                <a:solidFill>
                  <a:schemeClr val="bg1"/>
                </a:solidFill>
              </a:defRPr>
            </a:lvl1pPr>
          </a:lstStyle>
          <a:p>
            <a:r>
              <a:rPr lang="en-US" dirty="0"/>
              <a:t>Title</a:t>
            </a:r>
          </a:p>
        </p:txBody>
      </p:sp>
      <p:sp>
        <p:nvSpPr>
          <p:cNvPr id="3" name="Content Placeholder 2"/>
          <p:cNvSpPr>
            <a:spLocks noGrp="1"/>
          </p:cNvSpPr>
          <p:nvPr>
            <p:ph idx="1"/>
          </p:nvPr>
        </p:nvSpPr>
        <p:spPr>
          <a:xfrm>
            <a:off x="261255" y="2168524"/>
            <a:ext cx="10515600" cy="4351338"/>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372272" y="-1936523"/>
            <a:ext cx="7562265" cy="6858000"/>
          </a:xfrm>
          <a:prstGeom prst="rect">
            <a:avLst/>
          </a:prstGeom>
        </p:spPr>
      </p:pic>
      <p:sp>
        <p:nvSpPr>
          <p:cNvPr id="10" name="Text Placeholder 2"/>
          <p:cNvSpPr>
            <a:spLocks noGrp="1"/>
          </p:cNvSpPr>
          <p:nvPr>
            <p:ph type="body" idx="13"/>
          </p:nvPr>
        </p:nvSpPr>
        <p:spPr>
          <a:xfrm>
            <a:off x="261255" y="1159332"/>
            <a:ext cx="10515600" cy="1500187"/>
          </a:xfrm>
        </p:spPr>
        <p:txBody>
          <a:bodyPr/>
          <a:lstStyle>
            <a:lvl1pPr marL="0" indent="0">
              <a:buNone/>
              <a:defRPr sz="2400" i="1">
                <a:solidFill>
                  <a:schemeClr val="accent1"/>
                </a:solidFill>
                <a:latin typeface="+mj-lt"/>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8916056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Title Slide_0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299464-ED20-4919-8B3A-2CFAE8DA2347}"/>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6343650" y="2173288"/>
            <a:ext cx="5143500" cy="2090808"/>
          </a:xfrm>
        </p:spPr>
        <p:txBody>
          <a:bodyPr anchor="b">
            <a:noAutofit/>
          </a:bodyPr>
          <a:lstStyle>
            <a:lvl1pPr algn="l">
              <a:defRPr sz="5400" b="1" cap="all" baseline="0">
                <a:solidFill>
                  <a:schemeClr val="bg1"/>
                </a:solidFill>
                <a:latin typeface="+mj-lt"/>
              </a:defRPr>
            </a:lvl1pPr>
          </a:lstStyle>
          <a:p>
            <a:r>
              <a:rPr lang="en-US" noProof="0" dirty="0"/>
              <a:t>Title comes here</a:t>
            </a:r>
          </a:p>
        </p:txBody>
      </p:sp>
      <p:sp>
        <p:nvSpPr>
          <p:cNvPr id="3" name="Subtitle 2">
            <a:extLst>
              <a:ext uri="{FF2B5EF4-FFF2-40B4-BE49-F238E27FC236}">
                <a16:creationId xmlns:a16="http://schemas.microsoft.com/office/drawing/2014/main" id="{59758E15-A93D-4FB9-843D-1490E27A151B}"/>
              </a:ext>
            </a:extLst>
          </p:cNvPr>
          <p:cNvSpPr>
            <a:spLocks noGrp="1"/>
          </p:cNvSpPr>
          <p:nvPr>
            <p:ph type="subTitle" idx="1"/>
          </p:nvPr>
        </p:nvSpPr>
        <p:spPr>
          <a:xfrm>
            <a:off x="6343650" y="4279971"/>
            <a:ext cx="5143500" cy="503167"/>
          </a:xfrm>
        </p:spPr>
        <p:txBody>
          <a:bodyPr>
            <a:noAutofit/>
          </a:bodyPr>
          <a:lstStyle>
            <a:lvl1pPr marL="0" indent="0" algn="l">
              <a:buNone/>
              <a:defRPr sz="18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a:t>Click icon to add picture</a:t>
            </a:r>
            <a:endParaRPr lang="en-US" noProof="0"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6469778" y="4233582"/>
            <a:ext cx="25323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descr="A close up of a sign&#10;&#10;Description automatically generated">
            <a:extLst>
              <a:ext uri="{FF2B5EF4-FFF2-40B4-BE49-F238E27FC236}">
                <a16:creationId xmlns:a16="http://schemas.microsoft.com/office/drawing/2014/main" id="{A531F51E-F2B9-42C1-AA33-68DD67EAFE04}"/>
              </a:ext>
            </a:extLst>
          </p:cNvPr>
          <p:cNvPicPr>
            <a:picLocks noChangeAspect="1"/>
          </p:cNvPicPr>
          <p:nvPr userDrawn="1"/>
        </p:nvPicPr>
        <p:blipFill>
          <a:blip r:embed="rId2"/>
          <a:stretch>
            <a:fillRect/>
          </a:stretch>
        </p:blipFill>
        <p:spPr>
          <a:xfrm>
            <a:off x="10332720" y="400545"/>
            <a:ext cx="1148468" cy="1148468"/>
          </a:xfrm>
          <a:prstGeom prst="rect">
            <a:avLst/>
          </a:prstGeom>
        </p:spPr>
      </p:pic>
    </p:spTree>
    <p:extLst>
      <p:ext uri="{BB962C8B-B14F-4D97-AF65-F5344CB8AC3E}">
        <p14:creationId xmlns:p14="http://schemas.microsoft.com/office/powerpoint/2010/main" val="56025110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333">
          <p15:clr>
            <a:srgbClr val="FBAE40"/>
          </p15:clr>
        </p15:guide>
        <p15:guide id="4" pos="362">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2" name="Picture 7" descr="wave.jpg"/>
          <p:cNvPicPr>
            <a:picLocks noChangeAspect="1"/>
          </p:cNvPicPr>
          <p:nvPr userDrawn="1"/>
        </p:nvPicPr>
        <p:blipFill>
          <a:blip r:embed="rId2" cstate="print"/>
          <a:srcRect/>
          <a:stretch>
            <a:fillRect/>
          </a:stretch>
        </p:blipFill>
        <p:spPr bwMode="auto">
          <a:xfrm>
            <a:off x="18197" y="4324350"/>
            <a:ext cx="12192000" cy="2533650"/>
          </a:xfrm>
          <a:prstGeom prst="rect">
            <a:avLst/>
          </a:prstGeom>
          <a:noFill/>
          <a:ln w="9525">
            <a:noFill/>
            <a:miter lim="800000"/>
            <a:headEnd/>
            <a:tailEnd/>
          </a:ln>
        </p:spPr>
      </p:pic>
      <p:sp>
        <p:nvSpPr>
          <p:cNvPr id="3" name="Slide Number Placeholder 3"/>
          <p:cNvSpPr>
            <a:spLocks noGrp="1"/>
          </p:cNvSpPr>
          <p:nvPr>
            <p:ph type="sldNum" sz="quarter" idx="10"/>
          </p:nvPr>
        </p:nvSpPr>
        <p:spPr/>
        <p:txBody>
          <a:bodyPr/>
          <a:lstStyle>
            <a:lvl1pPr>
              <a:defRPr/>
            </a:lvl1pPr>
          </a:lstStyle>
          <a:p>
            <a:pPr>
              <a:defRPr/>
            </a:pPr>
            <a:fld id="{DB13BB4E-C97E-43B2-BA58-99E1E5F48690}" type="slidenum">
              <a:rPr lang="en-US"/>
              <a:pPr>
                <a:defRPr/>
              </a:pPr>
              <a:t>‹N›</a:t>
            </a:fld>
            <a:endParaRPr lang="en-US"/>
          </a:p>
        </p:txBody>
      </p:sp>
    </p:spTree>
    <p:extLst>
      <p:ext uri="{BB962C8B-B14F-4D97-AF65-F5344CB8AC3E}">
        <p14:creationId xmlns:p14="http://schemas.microsoft.com/office/powerpoint/2010/main" val="8162670"/>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with Image">
    <p:bg>
      <p:bgPr>
        <a:solidFill>
          <a:schemeClr val="bg1">
            <a:alpha val="42000"/>
          </a:schemeClr>
        </a:solidFill>
        <a:effectLst/>
      </p:bgPr>
    </p:bg>
    <p:spTree>
      <p:nvGrpSpPr>
        <p:cNvPr id="1" name=""/>
        <p:cNvGrpSpPr/>
        <p:nvPr/>
      </p:nvGrpSpPr>
      <p:grpSpPr>
        <a:xfrm>
          <a:off x="0" y="0"/>
          <a:ext cx="0" cy="0"/>
          <a:chOff x="0" y="0"/>
          <a:chExt cx="0" cy="0"/>
        </a:xfrm>
      </p:grpSpPr>
      <p:pic>
        <p:nvPicPr>
          <p:cNvPr id="5" name="Picture 4" descr="A picture containing umbrella&#10;&#10;Description automatically generated">
            <a:extLst>
              <a:ext uri="{FF2B5EF4-FFF2-40B4-BE49-F238E27FC236}">
                <a16:creationId xmlns:a16="http://schemas.microsoft.com/office/drawing/2014/main" id="{B98AEAEF-DE30-4196-8F82-E21824783BF4}"/>
              </a:ext>
            </a:extLst>
          </p:cNvPr>
          <p:cNvPicPr>
            <a:picLocks noChangeAspect="1"/>
          </p:cNvPicPr>
          <p:nvPr userDrawn="1"/>
        </p:nvPicPr>
        <p:blipFill rotWithShape="1">
          <a:blip r:embed="rId2">
            <a:alphaModFix amt="4000"/>
          </a:blip>
          <a:srcRect t="11229" r="40433" b="23363"/>
          <a:stretch/>
        </p:blipFill>
        <p:spPr>
          <a:xfrm>
            <a:off x="6096001" y="-1"/>
            <a:ext cx="6096000" cy="6858001"/>
          </a:xfrm>
          <a:prstGeom prst="rect">
            <a:avLst/>
          </a:prstGeom>
        </p:spPr>
      </p:pic>
      <p:pic>
        <p:nvPicPr>
          <p:cNvPr id="9" name="Picture 8" descr="A close up of a sign&#10;&#10;Description automatically generated">
            <a:extLst>
              <a:ext uri="{FF2B5EF4-FFF2-40B4-BE49-F238E27FC236}">
                <a16:creationId xmlns:a16="http://schemas.microsoft.com/office/drawing/2014/main" id="{DE8386D4-52BB-4BF1-9F03-1D9197E8F745}"/>
              </a:ext>
            </a:extLst>
          </p:cNvPr>
          <p:cNvPicPr>
            <a:picLocks noChangeAspect="1"/>
          </p:cNvPicPr>
          <p:nvPr userDrawn="1"/>
        </p:nvPicPr>
        <p:blipFill>
          <a:blip r:embed="rId3"/>
          <a:stretch>
            <a:fillRect/>
          </a:stretch>
        </p:blipFill>
        <p:spPr>
          <a:xfrm>
            <a:off x="472566" y="5593181"/>
            <a:ext cx="956241" cy="956241"/>
          </a:xfrm>
          <a:prstGeom prst="rect">
            <a:avLst/>
          </a:prstGeom>
        </p:spPr>
      </p:pic>
      <p:sp>
        <p:nvSpPr>
          <p:cNvPr id="11" name="Content Placeholder 2">
            <a:extLst>
              <a:ext uri="{FF2B5EF4-FFF2-40B4-BE49-F238E27FC236}">
                <a16:creationId xmlns:a16="http://schemas.microsoft.com/office/drawing/2014/main" id="{205E73C6-3CE8-4143-AC64-EE2FC9E12ED6}"/>
              </a:ext>
            </a:extLst>
          </p:cNvPr>
          <p:cNvSpPr>
            <a:spLocks noGrp="1"/>
          </p:cNvSpPr>
          <p:nvPr>
            <p:ph idx="1" hasCustomPrompt="1"/>
          </p:nvPr>
        </p:nvSpPr>
        <p:spPr>
          <a:xfrm>
            <a:off x="515938" y="1825625"/>
            <a:ext cx="10837862" cy="4351338"/>
          </a:xfrm>
        </p:spPr>
        <p:txBody>
          <a:bodyPr/>
          <a:lstStyle>
            <a:lvl1pPr>
              <a:defRPr/>
            </a:lvl1pPr>
          </a:lstStyle>
          <a:p>
            <a:pPr lvl="0"/>
            <a:r>
              <a:rPr lang="en-US" noProof="0" dirty="0"/>
              <a:t>Text first level</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2" name="Title 1">
            <a:extLst>
              <a:ext uri="{FF2B5EF4-FFF2-40B4-BE49-F238E27FC236}">
                <a16:creationId xmlns:a16="http://schemas.microsoft.com/office/drawing/2014/main" id="{12C6225F-DA45-4F0D-905D-05A722668571}"/>
              </a:ext>
            </a:extLst>
          </p:cNvPr>
          <p:cNvSpPr>
            <a:spLocks noGrp="1"/>
          </p:cNvSpPr>
          <p:nvPr>
            <p:ph type="title" hasCustomPrompt="1"/>
          </p:nvPr>
        </p:nvSpPr>
        <p:spPr>
          <a:xfrm>
            <a:off x="515938" y="246621"/>
            <a:ext cx="11150600" cy="920336"/>
          </a:xfrm>
        </p:spPr>
        <p:txBody>
          <a:bodyPr lIns="0" tIns="0" rIns="0" bIns="0" anchor="b">
            <a:noAutofit/>
          </a:bodyPr>
          <a:lstStyle>
            <a:lvl1pPr>
              <a:defRPr sz="3200" b="1" cap="all" baseline="0"/>
            </a:lvl1pPr>
          </a:lstStyle>
          <a:p>
            <a:r>
              <a:rPr lang="en-US" noProof="0" dirty="0"/>
              <a:t>heading</a:t>
            </a:r>
          </a:p>
        </p:txBody>
      </p:sp>
      <p:sp>
        <p:nvSpPr>
          <p:cNvPr id="6" name="Rectangle 5">
            <a:extLst>
              <a:ext uri="{FF2B5EF4-FFF2-40B4-BE49-F238E27FC236}">
                <a16:creationId xmlns:a16="http://schemas.microsoft.com/office/drawing/2014/main" id="{6B1D7BA9-1F45-45B8-8BFB-F5829053D425}"/>
              </a:ext>
            </a:extLst>
          </p:cNvPr>
          <p:cNvSpPr/>
          <p:nvPr userDrawn="1"/>
        </p:nvSpPr>
        <p:spPr>
          <a:xfrm rot="10800000">
            <a:off x="515938" y="-16721"/>
            <a:ext cx="1258618" cy="110506"/>
          </a:xfrm>
          <a:prstGeom prst="rect">
            <a:avLst/>
          </a:prstGeom>
          <a:solidFill>
            <a:srgbClr val="0062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Tree>
    <p:extLst>
      <p:ext uri="{BB962C8B-B14F-4D97-AF65-F5344CB8AC3E}">
        <p14:creationId xmlns:p14="http://schemas.microsoft.com/office/powerpoint/2010/main" val="168417270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890991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5_Corner photo">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ct 1"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7" name="Slide Number Placeholder 5"/>
          <p:cNvSpPr>
            <a:spLocks noGrp="1"/>
          </p:cNvSpPr>
          <p:nvPr>
            <p:ph type="sldNum" sz="quarter" idx="4"/>
          </p:nvPr>
        </p:nvSpPr>
        <p:spPr>
          <a:xfrm flipH="1">
            <a:off x="11314444" y="7202339"/>
            <a:ext cx="358840" cy="215444"/>
          </a:xfrm>
          <a:prstGeom prst="rect">
            <a:avLst/>
          </a:prstGeom>
        </p:spPr>
        <p:txBody>
          <a:bodyPr vert="horz" lIns="0" tIns="0" rIns="0" bIns="0" rtlCol="0" anchor="ctr">
            <a:spAutoFit/>
          </a:bodyPr>
          <a:lstStyle>
            <a:lvl1pPr algn="l">
              <a:defRPr sz="1400" b="1">
                <a:solidFill>
                  <a:schemeClr val="accent1"/>
                </a:solidFill>
              </a:defRPr>
            </a:lvl1pPr>
          </a:lstStyle>
          <a:p>
            <a:fld id="{9EE92F51-9D7A-4895-B642-F19EBC2F5403}" type="slidenum">
              <a:rPr lang="en-US" smtClean="0"/>
              <a:pPr/>
              <a:t>‹N›</a:t>
            </a:fld>
            <a:endParaRPr lang="en-US" dirty="0"/>
          </a:p>
        </p:txBody>
      </p:sp>
      <p:sp>
        <p:nvSpPr>
          <p:cNvPr id="8" name="Rectangle 7"/>
          <p:cNvSpPr/>
          <p:nvPr userDrawn="1"/>
        </p:nvSpPr>
        <p:spPr>
          <a:xfrm flipH="1">
            <a:off x="10444901" y="7202339"/>
            <a:ext cx="527388" cy="215444"/>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spAutoFit/>
          </a:bodyPr>
          <a:lstStyle/>
          <a:p>
            <a:pPr algn="l"/>
            <a:r>
              <a:rPr lang="en-US" sz="1400" b="1" dirty="0">
                <a:solidFill>
                  <a:schemeClr val="bg1">
                    <a:lumMod val="75000"/>
                  </a:schemeClr>
                </a:solidFill>
              </a:rPr>
              <a:t>SLIDE </a:t>
            </a:r>
            <a:r>
              <a:rPr lang="en-US" sz="1400" b="1" dirty="0">
                <a:solidFill>
                  <a:schemeClr val="accent1"/>
                </a:solidFill>
              </a:rPr>
              <a:t>/</a:t>
            </a:r>
          </a:p>
        </p:txBody>
      </p:sp>
    </p:spTree>
    <p:extLst>
      <p:ext uri="{BB962C8B-B14F-4D97-AF65-F5344CB8AC3E}">
        <p14:creationId xmlns:p14="http://schemas.microsoft.com/office/powerpoint/2010/main" val="353242874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with Imag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EE9886-36F0-4E06-A3A6-D8F00B0665A1}"/>
              </a:ext>
            </a:extLst>
          </p:cNvPr>
          <p:cNvSpPr>
            <a:spLocks noGrp="1"/>
          </p:cNvSpPr>
          <p:nvPr>
            <p:ph idx="1"/>
          </p:nvPr>
        </p:nvSpPr>
        <p:spPr>
          <a:xfrm>
            <a:off x="538960" y="1825625"/>
            <a:ext cx="4914189" cy="4351338"/>
          </a:xfrm>
        </p:spPr>
        <p:txBody>
          <a:bodyPr lIns="0" tIns="0" rIns="0" bIns="0">
            <a:noAutofit/>
          </a:bodyPr>
          <a:lstStyle>
            <a:lvl1pPr>
              <a:defRPr sz="2400"/>
            </a:lvl1pPr>
            <a:lvl2pPr>
              <a:defRPr sz="2000"/>
            </a:lvl2pPr>
            <a:lvl3pPr>
              <a:defRPr sz="1800"/>
            </a:lvl3pPr>
            <a:lvl4pPr>
              <a:defRPr sz="1600"/>
            </a:lvl4pPr>
            <a:lvl5pPr>
              <a:defRPr sz="16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rgbClr val="0062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23" name="Picture Placeholder 22">
            <a:extLst>
              <a:ext uri="{FF2B5EF4-FFF2-40B4-BE49-F238E27FC236}">
                <a16:creationId xmlns:a16="http://schemas.microsoft.com/office/drawing/2014/main" id="{26619E66-5354-4D60-8529-27917AC037C0}"/>
              </a:ext>
            </a:extLst>
          </p:cNvPr>
          <p:cNvSpPr>
            <a:spLocks noGrp="1"/>
          </p:cNvSpPr>
          <p:nvPr>
            <p:ph type="pic" sz="quarter" idx="13"/>
          </p:nvPr>
        </p:nvSpPr>
        <p:spPr>
          <a:xfrm>
            <a:off x="5884648" y="0"/>
            <a:ext cx="6307353" cy="5780372"/>
          </a:xfrm>
          <a:custGeom>
            <a:avLst/>
            <a:gdLst>
              <a:gd name="connsiteX0" fmla="*/ 760444 w 6307353"/>
              <a:gd name="connsiteY0" fmla="*/ 0 h 5780372"/>
              <a:gd name="connsiteX1" fmla="*/ 6307353 w 6307353"/>
              <a:gd name="connsiteY1" fmla="*/ 0 h 5780372"/>
              <a:gd name="connsiteX2" fmla="*/ 6307353 w 6307353"/>
              <a:gd name="connsiteY2" fmla="*/ 4515612 h 5780372"/>
              <a:gd name="connsiteX3" fmla="*/ 6110746 w 6307353"/>
              <a:gd name="connsiteY3" fmla="*/ 4731934 h 5780372"/>
              <a:gd name="connsiteX4" fmla="*/ 3579592 w 6307353"/>
              <a:gd name="connsiteY4" fmla="*/ 5780372 h 5780372"/>
              <a:gd name="connsiteX5" fmla="*/ 0 w 6307353"/>
              <a:gd name="connsiteY5" fmla="*/ 2200780 h 5780372"/>
              <a:gd name="connsiteX6" fmla="*/ 611338 w 6307353"/>
              <a:gd name="connsiteY6" fmla="*/ 199396 h 578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07353" h="5780372">
                <a:moveTo>
                  <a:pt x="760444" y="0"/>
                </a:moveTo>
                <a:lnTo>
                  <a:pt x="6307353" y="0"/>
                </a:lnTo>
                <a:lnTo>
                  <a:pt x="6307353" y="4515612"/>
                </a:lnTo>
                <a:lnTo>
                  <a:pt x="6110746" y="4731934"/>
                </a:lnTo>
                <a:cubicBezTo>
                  <a:pt x="5462967" y="5379713"/>
                  <a:pt x="4568069" y="5780372"/>
                  <a:pt x="3579592" y="5780372"/>
                </a:cubicBezTo>
                <a:cubicBezTo>
                  <a:pt x="1602638" y="5780372"/>
                  <a:pt x="0" y="4177734"/>
                  <a:pt x="0" y="2200780"/>
                </a:cubicBezTo>
                <a:cubicBezTo>
                  <a:pt x="0" y="1459422"/>
                  <a:pt x="225371" y="770703"/>
                  <a:pt x="611338" y="199396"/>
                </a:cubicBezTo>
                <a:close/>
              </a:path>
            </a:pathLst>
          </a:custGeom>
          <a:solidFill>
            <a:schemeClr val="bg2"/>
          </a:solidFill>
        </p:spPr>
        <p:txBody>
          <a:bodyPr wrap="square" anchor="ctr">
            <a:noAutofit/>
          </a:bodyPr>
          <a:lstStyle>
            <a:lvl1pPr marL="0" indent="0" algn="ctr">
              <a:buNone/>
              <a:defRPr/>
            </a:lvl1pPr>
          </a:lstStyle>
          <a:p>
            <a:r>
              <a:rPr lang="en-US" noProof="0"/>
              <a:t>Click icon to add picture</a:t>
            </a:r>
            <a:endParaRPr lang="en-US" noProof="0" dirty="0"/>
          </a:p>
        </p:txBody>
      </p:sp>
      <p:sp>
        <p:nvSpPr>
          <p:cNvPr id="14" name="Title 1">
            <a:extLst>
              <a:ext uri="{FF2B5EF4-FFF2-40B4-BE49-F238E27FC236}">
                <a16:creationId xmlns:a16="http://schemas.microsoft.com/office/drawing/2014/main" id="{2E646B4F-6CCB-724C-9D5E-6D5770023939}"/>
              </a:ext>
            </a:extLst>
          </p:cNvPr>
          <p:cNvSpPr>
            <a:spLocks noGrp="1"/>
          </p:cNvSpPr>
          <p:nvPr>
            <p:ph type="title"/>
          </p:nvPr>
        </p:nvSpPr>
        <p:spPr>
          <a:xfrm>
            <a:off x="515938" y="499595"/>
            <a:ext cx="4937211" cy="1325563"/>
          </a:xfrm>
        </p:spPr>
        <p:txBody>
          <a:bodyPr lIns="0" tIns="0" rIns="0" bIns="0">
            <a:noAutofit/>
          </a:bodyPr>
          <a:lstStyle>
            <a:lvl1pPr>
              <a:defRPr sz="3200" b="1" cap="all" baseline="0"/>
            </a:lvl1pPr>
          </a:lstStyle>
          <a:p>
            <a:r>
              <a:rPr lang="en-US" noProof="0"/>
              <a:t>Click to edit Master title style</a:t>
            </a:r>
            <a:endParaRPr lang="en-US" noProof="0" dirty="0"/>
          </a:p>
        </p:txBody>
      </p:sp>
      <p:pic>
        <p:nvPicPr>
          <p:cNvPr id="18" name="Picture 17" descr="A close up of a sign&#10;&#10;Description automatically generated">
            <a:extLst>
              <a:ext uri="{FF2B5EF4-FFF2-40B4-BE49-F238E27FC236}">
                <a16:creationId xmlns:a16="http://schemas.microsoft.com/office/drawing/2014/main" id="{247307A9-44A6-436B-95B9-114BA56E332F}"/>
              </a:ext>
            </a:extLst>
          </p:cNvPr>
          <p:cNvPicPr>
            <a:picLocks noChangeAspect="1"/>
          </p:cNvPicPr>
          <p:nvPr userDrawn="1"/>
        </p:nvPicPr>
        <p:blipFill>
          <a:blip r:embed="rId2"/>
          <a:stretch>
            <a:fillRect/>
          </a:stretch>
        </p:blipFill>
        <p:spPr>
          <a:xfrm>
            <a:off x="472566" y="5593181"/>
            <a:ext cx="956241" cy="956241"/>
          </a:xfrm>
          <a:prstGeom prst="rect">
            <a:avLst/>
          </a:prstGeom>
        </p:spPr>
      </p:pic>
    </p:spTree>
    <p:extLst>
      <p:ext uri="{BB962C8B-B14F-4D97-AF65-F5344CB8AC3E}">
        <p14:creationId xmlns:p14="http://schemas.microsoft.com/office/powerpoint/2010/main" val="35638435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515938" y="499595"/>
            <a:ext cx="4937211" cy="1325563"/>
          </a:xfrm>
        </p:spPr>
        <p:txBody>
          <a:bodyPr lIns="0" tIns="0" rIns="0" bIns="0">
            <a:noAutofit/>
          </a:bodyPr>
          <a:lstStyle>
            <a:lvl1pPr>
              <a:defRPr sz="3200" b="1" cap="all" baseline="0"/>
            </a:lvl1pPr>
          </a:lstStyle>
          <a:p>
            <a:r>
              <a:rPr lang="en-US" noProof="0"/>
              <a:t>Click to edit Master title style</a:t>
            </a:r>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hasCustomPrompt="1"/>
          </p:nvPr>
        </p:nvSpPr>
        <p:spPr>
          <a:xfrm>
            <a:off x="538960" y="1825625"/>
            <a:ext cx="4914189" cy="4351338"/>
          </a:xfrm>
        </p:spPr>
        <p:txBody>
          <a:bodyPr lIns="0" tIns="0" rIns="0" bIns="0">
            <a:noAutofit/>
          </a:bodyPr>
          <a:lstStyle>
            <a:lvl1pPr>
              <a:defRPr sz="2400"/>
            </a:lvl1pPr>
            <a:lvl2pPr>
              <a:defRPr sz="2000"/>
            </a:lvl2pPr>
            <a:lvl3pPr>
              <a:defRPr sz="1800"/>
            </a:lvl3pPr>
            <a:lvl4pPr>
              <a:defRPr sz="1600"/>
            </a:lvl4pPr>
            <a:lvl5pPr>
              <a:defRPr sz="16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rgbClr val="0062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4" name="Rectangle 13">
            <a:extLst>
              <a:ext uri="{FF2B5EF4-FFF2-40B4-BE49-F238E27FC236}">
                <a16:creationId xmlns:a16="http://schemas.microsoft.com/office/drawing/2014/main" id="{9D415693-E2CB-4DB4-B07C-2F96B0CAB302}"/>
              </a:ext>
            </a:extLst>
          </p:cNvPr>
          <p:cNvSpPr/>
          <p:nvPr userDrawn="1"/>
        </p:nvSpPr>
        <p:spPr>
          <a:xfrm>
            <a:off x="7854462" y="988536"/>
            <a:ext cx="4329129" cy="4880927"/>
          </a:xfrm>
          <a:prstGeom prst="rect">
            <a:avLst/>
          </a:prstGeom>
          <a:solidFill>
            <a:srgbClr val="006298"/>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Oval 3">
            <a:extLst>
              <a:ext uri="{FF2B5EF4-FFF2-40B4-BE49-F238E27FC236}">
                <a16:creationId xmlns:a16="http://schemas.microsoft.com/office/drawing/2014/main" id="{14C1BF67-E354-4E04-8F94-BABF2B7D1AFB}"/>
              </a:ext>
            </a:extLst>
          </p:cNvPr>
          <p:cNvSpPr/>
          <p:nvPr userDrawn="1"/>
        </p:nvSpPr>
        <p:spPr>
          <a:xfrm>
            <a:off x="5107816" y="633613"/>
            <a:ext cx="5571908" cy="5571906"/>
          </a:xfrm>
          <a:prstGeom prst="ellipse">
            <a:avLst/>
          </a:prstGeom>
          <a:solidFill>
            <a:schemeClr val="bg2">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Picture Placeholder 5">
            <a:extLst>
              <a:ext uri="{FF2B5EF4-FFF2-40B4-BE49-F238E27FC236}">
                <a16:creationId xmlns:a16="http://schemas.microsoft.com/office/drawing/2014/main" id="{FF6AC390-6F85-4B64-AE7A-E8E0D8FC89CF}"/>
              </a:ext>
            </a:extLst>
          </p:cNvPr>
          <p:cNvSpPr>
            <a:spLocks noGrp="1"/>
          </p:cNvSpPr>
          <p:nvPr>
            <p:ph type="pic" sz="quarter" idx="13"/>
          </p:nvPr>
        </p:nvSpPr>
        <p:spPr>
          <a:xfrm>
            <a:off x="5455212" y="988536"/>
            <a:ext cx="4884848" cy="4884848"/>
          </a:xfrm>
          <a:prstGeom prst="ellipse">
            <a:avLst/>
          </a:prstGeom>
          <a:solidFill>
            <a:schemeClr val="bg1">
              <a:lumMod val="85000"/>
            </a:schemeClr>
          </a:solidFill>
        </p:spPr>
        <p:txBody>
          <a:bodyPr anchor="ctr"/>
          <a:lstStyle>
            <a:lvl1pPr marL="0" indent="0" algn="ctr">
              <a:buNone/>
              <a:defRPr/>
            </a:lvl1pPr>
          </a:lstStyle>
          <a:p>
            <a:r>
              <a:rPr lang="en-US" noProof="0"/>
              <a:t>Click icon to add picture</a:t>
            </a:r>
            <a:endParaRPr lang="en-US" noProof="0" dirty="0"/>
          </a:p>
        </p:txBody>
      </p:sp>
      <p:pic>
        <p:nvPicPr>
          <p:cNvPr id="9" name="Picture 8" descr="A close up of a sign&#10;&#10;Description automatically generated">
            <a:extLst>
              <a:ext uri="{FF2B5EF4-FFF2-40B4-BE49-F238E27FC236}">
                <a16:creationId xmlns:a16="http://schemas.microsoft.com/office/drawing/2014/main" id="{4607B268-ABC8-4D74-8C9B-06EB1223D596}"/>
              </a:ext>
            </a:extLst>
          </p:cNvPr>
          <p:cNvPicPr>
            <a:picLocks noChangeAspect="1"/>
          </p:cNvPicPr>
          <p:nvPr userDrawn="1"/>
        </p:nvPicPr>
        <p:blipFill>
          <a:blip r:embed="rId2"/>
          <a:stretch>
            <a:fillRect/>
          </a:stretch>
        </p:blipFill>
        <p:spPr>
          <a:xfrm>
            <a:off x="472566" y="5593181"/>
            <a:ext cx="956241" cy="956241"/>
          </a:xfrm>
          <a:prstGeom prst="rect">
            <a:avLst/>
          </a:prstGeom>
        </p:spPr>
      </p:pic>
    </p:spTree>
    <p:extLst>
      <p:ext uri="{BB962C8B-B14F-4D97-AF65-F5344CB8AC3E}">
        <p14:creationId xmlns:p14="http://schemas.microsoft.com/office/powerpoint/2010/main" val="21480472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03">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2E4E194-63F1-4D43-AC02-75733DF045E9}"/>
              </a:ext>
            </a:extLst>
          </p:cNvPr>
          <p:cNvSpPr/>
          <p:nvPr userDrawn="1"/>
        </p:nvSpPr>
        <p:spPr>
          <a:xfrm>
            <a:off x="8308181" y="1630018"/>
            <a:ext cx="3883819" cy="43732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Oval 21">
            <a:extLst>
              <a:ext uri="{FF2B5EF4-FFF2-40B4-BE49-F238E27FC236}">
                <a16:creationId xmlns:a16="http://schemas.microsoft.com/office/drawing/2014/main" id="{E799E3E2-888B-2343-9A63-F84C03265CB5}"/>
              </a:ext>
            </a:extLst>
          </p:cNvPr>
          <p:cNvSpPr>
            <a:spLocks noChangeAspect="1"/>
          </p:cNvSpPr>
          <p:nvPr userDrawn="1"/>
        </p:nvSpPr>
        <p:spPr>
          <a:xfrm>
            <a:off x="9833702" y="1823757"/>
            <a:ext cx="832104" cy="832104"/>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Picture Placeholder 11">
            <a:extLst>
              <a:ext uri="{FF2B5EF4-FFF2-40B4-BE49-F238E27FC236}">
                <a16:creationId xmlns:a16="http://schemas.microsoft.com/office/drawing/2014/main" id="{8FEDE8EF-5B7A-A741-9A56-D365CAE01B62}"/>
              </a:ext>
            </a:extLst>
          </p:cNvPr>
          <p:cNvSpPr>
            <a:spLocks noGrp="1"/>
          </p:cNvSpPr>
          <p:nvPr>
            <p:ph type="pic" sz="quarter" idx="19" hasCustomPrompt="1"/>
          </p:nvPr>
        </p:nvSpPr>
        <p:spPr>
          <a:xfrm>
            <a:off x="9998318" y="1988373"/>
            <a:ext cx="502873" cy="502873"/>
          </a:xfrm>
          <a:prstGeom prst="rect">
            <a:avLst/>
          </a:prstGeom>
          <a:noFill/>
        </p:spPr>
        <p:txBody>
          <a:bodyPr lIns="0" rIns="0" anchor="ctr">
            <a:noAutofit/>
          </a:bodyPr>
          <a:lstStyle>
            <a:lvl1pPr marL="0" indent="0" algn="ctr">
              <a:buNone/>
              <a:defRPr sz="1100">
                <a:solidFill>
                  <a:schemeClr val="bg1"/>
                </a:solidFill>
              </a:defRPr>
            </a:lvl1pPr>
          </a:lstStyle>
          <a:p>
            <a:r>
              <a:rPr lang="en-US" noProof="0" dirty="0"/>
              <a:t>icon</a:t>
            </a:r>
          </a:p>
        </p:txBody>
      </p:sp>
      <p:sp>
        <p:nvSpPr>
          <p:cNvPr id="9" name="Rectangle 8">
            <a:extLst>
              <a:ext uri="{FF2B5EF4-FFF2-40B4-BE49-F238E27FC236}">
                <a16:creationId xmlns:a16="http://schemas.microsoft.com/office/drawing/2014/main" id="{3755C1FB-E61C-4BBC-8179-D34908DEA1B6}"/>
              </a:ext>
            </a:extLst>
          </p:cNvPr>
          <p:cNvSpPr/>
          <p:nvPr userDrawn="1"/>
        </p:nvSpPr>
        <p:spPr>
          <a:xfrm>
            <a:off x="0" y="1630018"/>
            <a:ext cx="3883819" cy="43732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Oval 3">
            <a:extLst>
              <a:ext uri="{FF2B5EF4-FFF2-40B4-BE49-F238E27FC236}">
                <a16:creationId xmlns:a16="http://schemas.microsoft.com/office/drawing/2014/main" id="{8C1E0992-271E-4948-9461-C7AA54AF8FEA}"/>
              </a:ext>
            </a:extLst>
          </p:cNvPr>
          <p:cNvSpPr>
            <a:spLocks noChangeAspect="1"/>
          </p:cNvSpPr>
          <p:nvPr userDrawn="1"/>
        </p:nvSpPr>
        <p:spPr>
          <a:xfrm>
            <a:off x="1526011" y="1823757"/>
            <a:ext cx="832104" cy="832104"/>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515938" y="246621"/>
            <a:ext cx="9317764" cy="920336"/>
          </a:xfrm>
        </p:spPr>
        <p:txBody>
          <a:bodyPr lIns="0" tIns="0" rIns="0" bIns="0" anchor="b">
            <a:noAutofit/>
          </a:bodyPr>
          <a:lstStyle>
            <a:lvl1pPr>
              <a:defRPr sz="3200" b="1" cap="all" baseline="0"/>
            </a:lvl1pPr>
          </a:lstStyle>
          <a:p>
            <a:r>
              <a:rPr lang="en-US" noProof="0"/>
              <a:t>Click to edit Master title style</a:t>
            </a:r>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hasCustomPrompt="1"/>
          </p:nvPr>
        </p:nvSpPr>
        <p:spPr>
          <a:xfrm>
            <a:off x="219126" y="3207024"/>
            <a:ext cx="3445566" cy="2504663"/>
          </a:xfrm>
        </p:spPr>
        <p:txBody>
          <a:bodyPr lIns="0" tIns="0" rIns="0" bIns="0">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rgbClr val="0062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6" name="Picture Placeholder 5">
            <a:extLst>
              <a:ext uri="{FF2B5EF4-FFF2-40B4-BE49-F238E27FC236}">
                <a16:creationId xmlns:a16="http://schemas.microsoft.com/office/drawing/2014/main" id="{35B71D50-AA4B-4E0C-8F6A-0F64F2C8A8C7}"/>
              </a:ext>
            </a:extLst>
          </p:cNvPr>
          <p:cNvSpPr>
            <a:spLocks noGrp="1"/>
          </p:cNvSpPr>
          <p:nvPr>
            <p:ph type="pic" sz="quarter" idx="13"/>
          </p:nvPr>
        </p:nvSpPr>
        <p:spPr>
          <a:xfrm>
            <a:off x="3883819" y="1630018"/>
            <a:ext cx="4424362" cy="4373217"/>
          </a:xfrm>
          <a:solidFill>
            <a:schemeClr val="bg2">
              <a:lumMod val="90000"/>
            </a:schemeClr>
          </a:solidFill>
        </p:spPr>
        <p:txBody>
          <a:bodyPr anchor="ctr"/>
          <a:lstStyle>
            <a:lvl1pPr marL="0" indent="0" algn="ctr">
              <a:buNone/>
              <a:defRPr/>
            </a:lvl1pPr>
          </a:lstStyle>
          <a:p>
            <a:r>
              <a:rPr lang="en-US" noProof="0"/>
              <a:t>Click icon to add picture</a:t>
            </a:r>
            <a:endParaRPr lang="en-US" noProof="0" dirty="0"/>
          </a:p>
        </p:txBody>
      </p:sp>
      <p:sp>
        <p:nvSpPr>
          <p:cNvPr id="17" name="Content Placeholder 2">
            <a:extLst>
              <a:ext uri="{FF2B5EF4-FFF2-40B4-BE49-F238E27FC236}">
                <a16:creationId xmlns:a16="http://schemas.microsoft.com/office/drawing/2014/main" id="{147C9C38-5B17-467D-B581-EF28ECB11E80}"/>
              </a:ext>
            </a:extLst>
          </p:cNvPr>
          <p:cNvSpPr>
            <a:spLocks noGrp="1"/>
          </p:cNvSpPr>
          <p:nvPr>
            <p:ph idx="14" hasCustomPrompt="1"/>
          </p:nvPr>
        </p:nvSpPr>
        <p:spPr>
          <a:xfrm>
            <a:off x="8527490" y="3207024"/>
            <a:ext cx="3445200" cy="2504663"/>
          </a:xfrm>
        </p:spPr>
        <p:txBody>
          <a:bodyPr lIns="0" tIns="0" rIns="0" bIns="0">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20" name="Content Placeholder 2">
            <a:extLst>
              <a:ext uri="{FF2B5EF4-FFF2-40B4-BE49-F238E27FC236}">
                <a16:creationId xmlns:a16="http://schemas.microsoft.com/office/drawing/2014/main" id="{FEB88DD7-AEB5-4718-AF2D-28B5B91ED715}"/>
              </a:ext>
            </a:extLst>
          </p:cNvPr>
          <p:cNvSpPr>
            <a:spLocks noGrp="1"/>
          </p:cNvSpPr>
          <p:nvPr>
            <p:ph idx="15" hasCustomPrompt="1"/>
          </p:nvPr>
        </p:nvSpPr>
        <p:spPr>
          <a:xfrm>
            <a:off x="219126" y="2711636"/>
            <a:ext cx="3445566" cy="495389"/>
          </a:xfrm>
        </p:spPr>
        <p:txBody>
          <a:bodyPr lIns="0" tIns="0" rIns="0" bIns="0" anchor="ctr">
            <a:noAutofit/>
          </a:bodyPr>
          <a:lstStyle>
            <a:lvl1pPr marL="0" indent="0" algn="ctr">
              <a:buNone/>
              <a:defRPr sz="1800" b="1" cap="all" baseline="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21" name="Content Placeholder 2">
            <a:extLst>
              <a:ext uri="{FF2B5EF4-FFF2-40B4-BE49-F238E27FC236}">
                <a16:creationId xmlns:a16="http://schemas.microsoft.com/office/drawing/2014/main" id="{F694448B-800C-40EF-8F61-18C018E8374C}"/>
              </a:ext>
            </a:extLst>
          </p:cNvPr>
          <p:cNvSpPr>
            <a:spLocks noGrp="1"/>
          </p:cNvSpPr>
          <p:nvPr>
            <p:ph idx="16" hasCustomPrompt="1"/>
          </p:nvPr>
        </p:nvSpPr>
        <p:spPr>
          <a:xfrm>
            <a:off x="8527124" y="2711636"/>
            <a:ext cx="3445566" cy="495389"/>
          </a:xfrm>
        </p:spPr>
        <p:txBody>
          <a:bodyPr lIns="0" tIns="0" rIns="0" bIns="0" anchor="ctr">
            <a:noAutofit/>
          </a:bodyPr>
          <a:lstStyle>
            <a:lvl1pPr marL="0" indent="0" algn="ctr">
              <a:buNone/>
              <a:defRPr sz="1800" b="1" cap="all" baseline="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12" name="Picture Placeholder 11">
            <a:extLst>
              <a:ext uri="{FF2B5EF4-FFF2-40B4-BE49-F238E27FC236}">
                <a16:creationId xmlns:a16="http://schemas.microsoft.com/office/drawing/2014/main" id="{483B974E-5202-4EAD-9D55-4129C84BAE87}"/>
              </a:ext>
            </a:extLst>
          </p:cNvPr>
          <p:cNvSpPr>
            <a:spLocks noGrp="1"/>
          </p:cNvSpPr>
          <p:nvPr>
            <p:ph type="pic" sz="quarter" idx="17" hasCustomPrompt="1"/>
          </p:nvPr>
        </p:nvSpPr>
        <p:spPr>
          <a:xfrm>
            <a:off x="1690627" y="1988373"/>
            <a:ext cx="502873" cy="502873"/>
          </a:xfrm>
          <a:prstGeom prst="rect">
            <a:avLst/>
          </a:prstGeom>
          <a:noFill/>
        </p:spPr>
        <p:txBody>
          <a:bodyPr lIns="0" rIns="0" anchor="ctr">
            <a:noAutofit/>
          </a:bodyPr>
          <a:lstStyle>
            <a:lvl1pPr marL="0" indent="0" algn="ctr">
              <a:buNone/>
              <a:defRPr sz="1100">
                <a:solidFill>
                  <a:schemeClr val="bg1"/>
                </a:solidFill>
              </a:defRPr>
            </a:lvl1pPr>
          </a:lstStyle>
          <a:p>
            <a:r>
              <a:rPr lang="en-US" noProof="0" dirty="0"/>
              <a:t>icon</a:t>
            </a:r>
          </a:p>
        </p:txBody>
      </p:sp>
      <p:pic>
        <p:nvPicPr>
          <p:cNvPr id="24" name="Picture 23" descr="A close up of a sign&#10;&#10;Description automatically generated">
            <a:extLst>
              <a:ext uri="{FF2B5EF4-FFF2-40B4-BE49-F238E27FC236}">
                <a16:creationId xmlns:a16="http://schemas.microsoft.com/office/drawing/2014/main" id="{9F2009AD-E45A-4002-B314-A09AA100AD2D}"/>
              </a:ext>
            </a:extLst>
          </p:cNvPr>
          <p:cNvPicPr>
            <a:picLocks noChangeAspect="1"/>
          </p:cNvPicPr>
          <p:nvPr userDrawn="1"/>
        </p:nvPicPr>
        <p:blipFill>
          <a:blip r:embed="rId2"/>
          <a:stretch>
            <a:fillRect/>
          </a:stretch>
        </p:blipFill>
        <p:spPr>
          <a:xfrm>
            <a:off x="10527594" y="214894"/>
            <a:ext cx="1148468" cy="1148468"/>
          </a:xfrm>
          <a:prstGeom prst="rect">
            <a:avLst/>
          </a:prstGeom>
        </p:spPr>
      </p:pic>
    </p:spTree>
    <p:extLst>
      <p:ext uri="{BB962C8B-B14F-4D97-AF65-F5344CB8AC3E}">
        <p14:creationId xmlns:p14="http://schemas.microsoft.com/office/powerpoint/2010/main" val="28887232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Layout">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B6EB0C6-606C-4AFB-8FF8-AB43606B95BD}"/>
              </a:ext>
            </a:extLst>
          </p:cNvPr>
          <p:cNvSpPr/>
          <p:nvPr userDrawn="1"/>
        </p:nvSpPr>
        <p:spPr>
          <a:xfrm>
            <a:off x="6599236" y="4707908"/>
            <a:ext cx="5592763" cy="10064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Rectangle 3">
            <a:extLst>
              <a:ext uri="{FF2B5EF4-FFF2-40B4-BE49-F238E27FC236}">
                <a16:creationId xmlns:a16="http://schemas.microsoft.com/office/drawing/2014/main" id="{25CE6D5A-A5C0-4B12-A26A-691D5743FA5C}"/>
              </a:ext>
            </a:extLst>
          </p:cNvPr>
          <p:cNvSpPr/>
          <p:nvPr userDrawn="1"/>
        </p:nvSpPr>
        <p:spPr>
          <a:xfrm>
            <a:off x="-82063" y="1648186"/>
            <a:ext cx="5709139" cy="10064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hasCustomPrompt="1"/>
          </p:nvPr>
        </p:nvSpPr>
        <p:spPr>
          <a:xfrm>
            <a:off x="680934" y="2863158"/>
            <a:ext cx="4074002" cy="2846648"/>
          </a:xfrm>
        </p:spPr>
        <p:txBody>
          <a:bodyPr lIns="0" tIns="0" rIns="0" bIns="0">
            <a:noAutofit/>
          </a:bodyPr>
          <a:lstStyle>
            <a:lvl1pPr marL="0" indent="0" algn="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rgbClr val="0062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accent2"/>
              </a:solidFill>
            </a:endParaRPr>
          </a:p>
        </p:txBody>
      </p:sp>
      <p:sp>
        <p:nvSpPr>
          <p:cNvPr id="20" name="Content Placeholder 2">
            <a:extLst>
              <a:ext uri="{FF2B5EF4-FFF2-40B4-BE49-F238E27FC236}">
                <a16:creationId xmlns:a16="http://schemas.microsoft.com/office/drawing/2014/main" id="{FEB88DD7-AEB5-4718-AF2D-28B5B91ED715}"/>
              </a:ext>
            </a:extLst>
          </p:cNvPr>
          <p:cNvSpPr>
            <a:spLocks noGrp="1"/>
          </p:cNvSpPr>
          <p:nvPr>
            <p:ph idx="15" hasCustomPrompt="1"/>
          </p:nvPr>
        </p:nvSpPr>
        <p:spPr>
          <a:xfrm>
            <a:off x="1309370" y="1903728"/>
            <a:ext cx="3445566" cy="495389"/>
          </a:xfrm>
        </p:spPr>
        <p:txBody>
          <a:bodyPr lIns="0" tIns="0" rIns="0" bIns="0" anchor="ctr">
            <a:noAutofit/>
          </a:bodyPr>
          <a:lstStyle>
            <a:lvl1pPr marL="0" indent="0" algn="r">
              <a:buNone/>
              <a:defRPr sz="1800" b="1" cap="all" baseline="0">
                <a:solidFill>
                  <a:schemeClr val="accent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Topic 01 comes here</a:t>
            </a:r>
          </a:p>
        </p:txBody>
      </p:sp>
      <p:sp>
        <p:nvSpPr>
          <p:cNvPr id="23" name="Content Placeholder 2">
            <a:extLst>
              <a:ext uri="{FF2B5EF4-FFF2-40B4-BE49-F238E27FC236}">
                <a16:creationId xmlns:a16="http://schemas.microsoft.com/office/drawing/2014/main" id="{E5123CE7-2F8A-489B-BD99-0C2A33ADF49A}"/>
              </a:ext>
            </a:extLst>
          </p:cNvPr>
          <p:cNvSpPr>
            <a:spLocks noGrp="1"/>
          </p:cNvSpPr>
          <p:nvPr>
            <p:ph idx="19" hasCustomPrompt="1"/>
          </p:nvPr>
        </p:nvSpPr>
        <p:spPr>
          <a:xfrm>
            <a:off x="7327918" y="1648186"/>
            <a:ext cx="4074002" cy="2834508"/>
          </a:xfrm>
        </p:spPr>
        <p:txBody>
          <a:bodyPr lIns="0" tIns="0" rIns="0" bIns="0" anchor="b">
            <a:noAutofit/>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25" name="Content Placeholder 2">
            <a:extLst>
              <a:ext uri="{FF2B5EF4-FFF2-40B4-BE49-F238E27FC236}">
                <a16:creationId xmlns:a16="http://schemas.microsoft.com/office/drawing/2014/main" id="{07730BCF-AC2A-4FEC-8F01-63964DB444CF}"/>
              </a:ext>
            </a:extLst>
          </p:cNvPr>
          <p:cNvSpPr>
            <a:spLocks noGrp="1"/>
          </p:cNvSpPr>
          <p:nvPr>
            <p:ph idx="20" hasCustomPrompt="1"/>
          </p:nvPr>
        </p:nvSpPr>
        <p:spPr>
          <a:xfrm>
            <a:off x="7475709" y="4963450"/>
            <a:ext cx="3445566" cy="495389"/>
          </a:xfrm>
        </p:spPr>
        <p:txBody>
          <a:bodyPr lIns="0" tIns="0" rIns="0" bIns="0" anchor="ctr">
            <a:noAutofit/>
          </a:bodyPr>
          <a:lstStyle>
            <a:lvl1pPr marL="0" indent="0" algn="l">
              <a:buNone/>
              <a:defRPr sz="1800" b="1" cap="all" baseline="0">
                <a:solidFill>
                  <a:schemeClr val="accent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Topic 02 comes here</a:t>
            </a:r>
          </a:p>
        </p:txBody>
      </p:sp>
      <p:sp>
        <p:nvSpPr>
          <p:cNvPr id="21" name="Oval 20">
            <a:extLst>
              <a:ext uri="{FF2B5EF4-FFF2-40B4-BE49-F238E27FC236}">
                <a16:creationId xmlns:a16="http://schemas.microsoft.com/office/drawing/2014/main" id="{919C8692-230B-D543-A7F7-4FD61B04D1C6}"/>
              </a:ext>
            </a:extLst>
          </p:cNvPr>
          <p:cNvSpPr>
            <a:spLocks noChangeAspect="1"/>
          </p:cNvSpPr>
          <p:nvPr userDrawn="1"/>
        </p:nvSpPr>
        <p:spPr>
          <a:xfrm>
            <a:off x="5084763" y="1652762"/>
            <a:ext cx="1001899" cy="1001899"/>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Picture Placeholder 11">
            <a:extLst>
              <a:ext uri="{FF2B5EF4-FFF2-40B4-BE49-F238E27FC236}">
                <a16:creationId xmlns:a16="http://schemas.microsoft.com/office/drawing/2014/main" id="{E150BFC7-A11D-CC46-B5A2-8BD93C269506}"/>
              </a:ext>
            </a:extLst>
          </p:cNvPr>
          <p:cNvSpPr>
            <a:spLocks noGrp="1"/>
          </p:cNvSpPr>
          <p:nvPr>
            <p:ph type="pic" sz="quarter" idx="21" hasCustomPrompt="1"/>
          </p:nvPr>
        </p:nvSpPr>
        <p:spPr>
          <a:xfrm>
            <a:off x="5282969" y="1850968"/>
            <a:ext cx="605487" cy="605487"/>
          </a:xfrm>
          <a:prstGeom prst="rect">
            <a:avLst/>
          </a:prstGeom>
          <a:noFill/>
        </p:spPr>
        <p:txBody>
          <a:bodyPr lIns="0" rIns="0" anchor="ctr">
            <a:normAutofit/>
          </a:bodyPr>
          <a:lstStyle>
            <a:lvl1pPr marL="0" indent="0" algn="ctr">
              <a:buNone/>
              <a:defRPr sz="1100">
                <a:solidFill>
                  <a:schemeClr val="bg1"/>
                </a:solidFill>
              </a:defRPr>
            </a:lvl1pPr>
          </a:lstStyle>
          <a:p>
            <a:r>
              <a:rPr lang="en-US" noProof="0" dirty="0"/>
              <a:t>icon</a:t>
            </a:r>
          </a:p>
        </p:txBody>
      </p:sp>
      <p:sp>
        <p:nvSpPr>
          <p:cNvPr id="28" name="Oval 27">
            <a:extLst>
              <a:ext uri="{FF2B5EF4-FFF2-40B4-BE49-F238E27FC236}">
                <a16:creationId xmlns:a16="http://schemas.microsoft.com/office/drawing/2014/main" id="{F95B55F4-B501-3440-8904-A1C7F049CBE8}"/>
              </a:ext>
            </a:extLst>
          </p:cNvPr>
          <p:cNvSpPr>
            <a:spLocks noChangeAspect="1"/>
          </p:cNvSpPr>
          <p:nvPr userDrawn="1"/>
        </p:nvSpPr>
        <p:spPr>
          <a:xfrm>
            <a:off x="6100576" y="4707907"/>
            <a:ext cx="1001899" cy="1001899"/>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9" name="Picture Placeholder 11">
            <a:extLst>
              <a:ext uri="{FF2B5EF4-FFF2-40B4-BE49-F238E27FC236}">
                <a16:creationId xmlns:a16="http://schemas.microsoft.com/office/drawing/2014/main" id="{F2116994-BE3E-6A43-9C15-E71BA8EC821F}"/>
              </a:ext>
            </a:extLst>
          </p:cNvPr>
          <p:cNvSpPr>
            <a:spLocks noGrp="1"/>
          </p:cNvSpPr>
          <p:nvPr>
            <p:ph type="pic" sz="quarter" idx="22" hasCustomPrompt="1"/>
          </p:nvPr>
        </p:nvSpPr>
        <p:spPr>
          <a:xfrm>
            <a:off x="6298782" y="4906113"/>
            <a:ext cx="605487" cy="605487"/>
          </a:xfrm>
          <a:prstGeom prst="rect">
            <a:avLst/>
          </a:prstGeom>
          <a:noFill/>
        </p:spPr>
        <p:txBody>
          <a:bodyPr lIns="0" rIns="0" anchor="ctr">
            <a:normAutofit/>
          </a:bodyPr>
          <a:lstStyle>
            <a:lvl1pPr marL="0" indent="0" algn="ctr">
              <a:buNone/>
              <a:defRPr sz="1100">
                <a:solidFill>
                  <a:schemeClr val="bg1"/>
                </a:solidFill>
              </a:defRPr>
            </a:lvl1pPr>
          </a:lstStyle>
          <a:p>
            <a:r>
              <a:rPr lang="en-US" noProof="0" dirty="0"/>
              <a:t>icon</a:t>
            </a:r>
          </a:p>
        </p:txBody>
      </p:sp>
      <p:pic>
        <p:nvPicPr>
          <p:cNvPr id="14" name="Picture 13" descr="A close up of a sign&#10;&#10;Description automatically generated">
            <a:extLst>
              <a:ext uri="{FF2B5EF4-FFF2-40B4-BE49-F238E27FC236}">
                <a16:creationId xmlns:a16="http://schemas.microsoft.com/office/drawing/2014/main" id="{A57A56A0-3DF3-4B92-830C-BE35C619A29B}"/>
              </a:ext>
            </a:extLst>
          </p:cNvPr>
          <p:cNvPicPr>
            <a:picLocks noChangeAspect="1"/>
          </p:cNvPicPr>
          <p:nvPr userDrawn="1"/>
        </p:nvPicPr>
        <p:blipFill>
          <a:blip r:embed="rId2"/>
          <a:stretch>
            <a:fillRect/>
          </a:stretch>
        </p:blipFill>
        <p:spPr>
          <a:xfrm>
            <a:off x="10527594" y="214894"/>
            <a:ext cx="1148468" cy="1148468"/>
          </a:xfrm>
          <a:prstGeom prst="rect">
            <a:avLst/>
          </a:prstGeom>
        </p:spPr>
      </p:pic>
    </p:spTree>
    <p:extLst>
      <p:ext uri="{BB962C8B-B14F-4D97-AF65-F5344CB8AC3E}">
        <p14:creationId xmlns:p14="http://schemas.microsoft.com/office/powerpoint/2010/main" val="42577668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70E2287-0F7B-4DD3-A805-DB19BBF3C716}"/>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endParaRPr lang="en-US" noProof="0" dirty="0"/>
          </a:p>
        </p:txBody>
      </p:sp>
      <p:sp>
        <p:nvSpPr>
          <p:cNvPr id="7" name="Rectangle 6">
            <a:extLst>
              <a:ext uri="{FF2B5EF4-FFF2-40B4-BE49-F238E27FC236}">
                <a16:creationId xmlns:a16="http://schemas.microsoft.com/office/drawing/2014/main" id="{8DCE74CE-BEFF-42B3-BF3E-C41B1B1F1EE4}"/>
              </a:ext>
            </a:extLst>
          </p:cNvPr>
          <p:cNvSpPr/>
          <p:nvPr userDrawn="1"/>
        </p:nvSpPr>
        <p:spPr>
          <a:xfrm rot="10800000">
            <a:off x="515938" y="-16721"/>
            <a:ext cx="1258618" cy="110506"/>
          </a:xfrm>
          <a:prstGeom prst="rect">
            <a:avLst/>
          </a:prstGeom>
          <a:solidFill>
            <a:srgbClr val="0062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pic>
        <p:nvPicPr>
          <p:cNvPr id="5" name="Picture 4" descr="A close up of a sign&#10;&#10;Description automatically generated">
            <a:extLst>
              <a:ext uri="{FF2B5EF4-FFF2-40B4-BE49-F238E27FC236}">
                <a16:creationId xmlns:a16="http://schemas.microsoft.com/office/drawing/2014/main" id="{373C1C8D-626D-4DFD-B585-66269497E6FE}"/>
              </a:ext>
            </a:extLst>
          </p:cNvPr>
          <p:cNvPicPr>
            <a:picLocks noChangeAspect="1"/>
          </p:cNvPicPr>
          <p:nvPr userDrawn="1"/>
        </p:nvPicPr>
        <p:blipFill>
          <a:blip r:embed="rId2"/>
          <a:stretch>
            <a:fillRect/>
          </a:stretch>
        </p:blipFill>
        <p:spPr>
          <a:xfrm>
            <a:off x="10527594" y="214894"/>
            <a:ext cx="1148468" cy="1148468"/>
          </a:xfrm>
          <a:prstGeom prst="rect">
            <a:avLst/>
          </a:prstGeom>
        </p:spPr>
      </p:pic>
    </p:spTree>
    <p:extLst>
      <p:ext uri="{BB962C8B-B14F-4D97-AF65-F5344CB8AC3E}">
        <p14:creationId xmlns:p14="http://schemas.microsoft.com/office/powerpoint/2010/main" val="17819688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Slide">
    <p:spTree>
      <p:nvGrpSpPr>
        <p:cNvPr id="1" name=""/>
        <p:cNvGrpSpPr/>
        <p:nvPr/>
      </p:nvGrpSpPr>
      <p:grpSpPr>
        <a:xfrm>
          <a:off x="0" y="0"/>
          <a:ext cx="0" cy="0"/>
          <a:chOff x="0" y="0"/>
          <a:chExt cx="0" cy="0"/>
        </a:xfrm>
      </p:grpSpPr>
      <p:sp>
        <p:nvSpPr>
          <p:cNvPr id="23" name="Oval 22">
            <a:extLst>
              <a:ext uri="{FF2B5EF4-FFF2-40B4-BE49-F238E27FC236}">
                <a16:creationId xmlns:a16="http://schemas.microsoft.com/office/drawing/2014/main" id="{687010E4-ADF2-486D-8DF7-B0FF38C6DADF}"/>
              </a:ext>
            </a:extLst>
          </p:cNvPr>
          <p:cNvSpPr/>
          <p:nvPr userDrawn="1"/>
        </p:nvSpPr>
        <p:spPr>
          <a:xfrm>
            <a:off x="954140"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Oval 23">
            <a:extLst>
              <a:ext uri="{FF2B5EF4-FFF2-40B4-BE49-F238E27FC236}">
                <a16:creationId xmlns:a16="http://schemas.microsoft.com/office/drawing/2014/main" id="{9159AA79-2237-4A27-BBC2-D44032158D19}"/>
              </a:ext>
            </a:extLst>
          </p:cNvPr>
          <p:cNvSpPr/>
          <p:nvPr userDrawn="1"/>
        </p:nvSpPr>
        <p:spPr>
          <a:xfrm>
            <a:off x="3807539"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5" name="Oval 24">
            <a:extLst>
              <a:ext uri="{FF2B5EF4-FFF2-40B4-BE49-F238E27FC236}">
                <a16:creationId xmlns:a16="http://schemas.microsoft.com/office/drawing/2014/main" id="{0272B962-9566-42D2-B4C3-E7AA81884A83}"/>
              </a:ext>
            </a:extLst>
          </p:cNvPr>
          <p:cNvSpPr/>
          <p:nvPr userDrawn="1"/>
        </p:nvSpPr>
        <p:spPr>
          <a:xfrm>
            <a:off x="6646275"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Oval 25">
            <a:extLst>
              <a:ext uri="{FF2B5EF4-FFF2-40B4-BE49-F238E27FC236}">
                <a16:creationId xmlns:a16="http://schemas.microsoft.com/office/drawing/2014/main" id="{19733285-016C-4C38-816C-83D30C075C70}"/>
              </a:ext>
            </a:extLst>
          </p:cNvPr>
          <p:cNvSpPr/>
          <p:nvPr userDrawn="1"/>
        </p:nvSpPr>
        <p:spPr>
          <a:xfrm>
            <a:off x="9498658"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Freeform: Shape 19">
            <a:extLst>
              <a:ext uri="{FF2B5EF4-FFF2-40B4-BE49-F238E27FC236}">
                <a16:creationId xmlns:a16="http://schemas.microsoft.com/office/drawing/2014/main" id="{EF40DBA4-AB63-4B47-B37F-BCC3D59B5392}"/>
              </a:ext>
            </a:extLst>
          </p:cNvPr>
          <p:cNvSpPr/>
          <p:nvPr userDrawn="1"/>
        </p:nvSpPr>
        <p:spPr>
          <a:xfrm>
            <a:off x="4011967"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Freeform: Shape 20">
            <a:extLst>
              <a:ext uri="{FF2B5EF4-FFF2-40B4-BE49-F238E27FC236}">
                <a16:creationId xmlns:a16="http://schemas.microsoft.com/office/drawing/2014/main" id="{33EF0AFB-D099-4FF1-8963-7DA87268867F}"/>
              </a:ext>
            </a:extLst>
          </p:cNvPr>
          <p:cNvSpPr/>
          <p:nvPr userDrawn="1"/>
        </p:nvSpPr>
        <p:spPr>
          <a:xfrm>
            <a:off x="6850703"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Freeform: Shape 21">
            <a:extLst>
              <a:ext uri="{FF2B5EF4-FFF2-40B4-BE49-F238E27FC236}">
                <a16:creationId xmlns:a16="http://schemas.microsoft.com/office/drawing/2014/main" id="{6872C96E-9AF3-4FA0-8180-C213C7F2209E}"/>
              </a:ext>
            </a:extLst>
          </p:cNvPr>
          <p:cNvSpPr/>
          <p:nvPr userDrawn="1"/>
        </p:nvSpPr>
        <p:spPr>
          <a:xfrm>
            <a:off x="9703086"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3A08BE29-CFA5-4E0D-9DBE-A430AE1B8072}"/>
              </a:ext>
            </a:extLst>
          </p:cNvPr>
          <p:cNvSpPr/>
          <p:nvPr userDrawn="1"/>
        </p:nvSpPr>
        <p:spPr>
          <a:xfrm>
            <a:off x="1158568"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Title 1">
            <a:extLst>
              <a:ext uri="{FF2B5EF4-FFF2-40B4-BE49-F238E27FC236}">
                <a16:creationId xmlns:a16="http://schemas.microsoft.com/office/drawing/2014/main" id="{B70E2287-0F7B-4DD3-A805-DB19BBF3C716}"/>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endParaRPr lang="en-US" noProof="0" dirty="0"/>
          </a:p>
        </p:txBody>
      </p:sp>
      <p:sp>
        <p:nvSpPr>
          <p:cNvPr id="7" name="Rectangle 6">
            <a:extLst>
              <a:ext uri="{FF2B5EF4-FFF2-40B4-BE49-F238E27FC236}">
                <a16:creationId xmlns:a16="http://schemas.microsoft.com/office/drawing/2014/main" id="{8DCE74CE-BEFF-42B3-BF3E-C41B1B1F1EE4}"/>
              </a:ext>
            </a:extLst>
          </p:cNvPr>
          <p:cNvSpPr/>
          <p:nvPr userDrawn="1"/>
        </p:nvSpPr>
        <p:spPr>
          <a:xfrm rot="10800000">
            <a:off x="515938" y="-16721"/>
            <a:ext cx="1258618" cy="110506"/>
          </a:xfrm>
          <a:prstGeom prst="rect">
            <a:avLst/>
          </a:prstGeom>
          <a:solidFill>
            <a:srgbClr val="0062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3" name="Picture Placeholder 2">
            <a:extLst>
              <a:ext uri="{FF2B5EF4-FFF2-40B4-BE49-F238E27FC236}">
                <a16:creationId xmlns:a16="http://schemas.microsoft.com/office/drawing/2014/main" id="{B1B995BE-66C2-4379-885F-4BE069DA39E4}"/>
              </a:ext>
            </a:extLst>
          </p:cNvPr>
          <p:cNvSpPr>
            <a:spLocks noGrp="1"/>
          </p:cNvSpPr>
          <p:nvPr>
            <p:ph type="pic" sz="quarter" idx="13"/>
          </p:nvPr>
        </p:nvSpPr>
        <p:spPr>
          <a:xfrm>
            <a:off x="1103638"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a:t>Click icon to add picture</a:t>
            </a:r>
            <a:endParaRPr lang="en-US" noProof="0" dirty="0"/>
          </a:p>
        </p:txBody>
      </p:sp>
      <p:sp>
        <p:nvSpPr>
          <p:cNvPr id="11" name="Picture Placeholder 2">
            <a:extLst>
              <a:ext uri="{FF2B5EF4-FFF2-40B4-BE49-F238E27FC236}">
                <a16:creationId xmlns:a16="http://schemas.microsoft.com/office/drawing/2014/main" id="{9B56B6C6-9F3C-4E80-BBAD-280E697B895C}"/>
              </a:ext>
            </a:extLst>
          </p:cNvPr>
          <p:cNvSpPr>
            <a:spLocks noGrp="1"/>
          </p:cNvSpPr>
          <p:nvPr>
            <p:ph type="pic" sz="quarter" idx="14"/>
          </p:nvPr>
        </p:nvSpPr>
        <p:spPr>
          <a:xfrm>
            <a:off x="3957037"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a:t>Click icon to add picture</a:t>
            </a:r>
            <a:endParaRPr lang="en-US" noProof="0" dirty="0"/>
          </a:p>
        </p:txBody>
      </p:sp>
      <p:sp>
        <p:nvSpPr>
          <p:cNvPr id="12" name="Picture Placeholder 2">
            <a:extLst>
              <a:ext uri="{FF2B5EF4-FFF2-40B4-BE49-F238E27FC236}">
                <a16:creationId xmlns:a16="http://schemas.microsoft.com/office/drawing/2014/main" id="{54704160-1ED7-4B90-8963-0F887C73E94D}"/>
              </a:ext>
            </a:extLst>
          </p:cNvPr>
          <p:cNvSpPr>
            <a:spLocks noGrp="1"/>
          </p:cNvSpPr>
          <p:nvPr>
            <p:ph type="pic" sz="quarter" idx="15"/>
          </p:nvPr>
        </p:nvSpPr>
        <p:spPr>
          <a:xfrm>
            <a:off x="6795773"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a:t>Click icon to add picture</a:t>
            </a:r>
            <a:endParaRPr lang="en-US" noProof="0" dirty="0"/>
          </a:p>
        </p:txBody>
      </p:sp>
      <p:sp>
        <p:nvSpPr>
          <p:cNvPr id="13" name="Picture Placeholder 2">
            <a:extLst>
              <a:ext uri="{FF2B5EF4-FFF2-40B4-BE49-F238E27FC236}">
                <a16:creationId xmlns:a16="http://schemas.microsoft.com/office/drawing/2014/main" id="{36610597-6A76-4A06-82A5-A8FFC5BAEA0F}"/>
              </a:ext>
            </a:extLst>
          </p:cNvPr>
          <p:cNvSpPr>
            <a:spLocks noGrp="1"/>
          </p:cNvSpPr>
          <p:nvPr>
            <p:ph type="pic" sz="quarter" idx="16"/>
          </p:nvPr>
        </p:nvSpPr>
        <p:spPr>
          <a:xfrm>
            <a:off x="9648156"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a:t>Click icon to add picture</a:t>
            </a:r>
            <a:endParaRPr lang="en-US" noProof="0" dirty="0"/>
          </a:p>
        </p:txBody>
      </p:sp>
      <p:sp>
        <p:nvSpPr>
          <p:cNvPr id="27" name="Content Placeholder 2">
            <a:extLst>
              <a:ext uri="{FF2B5EF4-FFF2-40B4-BE49-F238E27FC236}">
                <a16:creationId xmlns:a16="http://schemas.microsoft.com/office/drawing/2014/main" id="{FF56D2E5-86E4-473A-A62F-B7029E5B2558}"/>
              </a:ext>
            </a:extLst>
          </p:cNvPr>
          <p:cNvSpPr>
            <a:spLocks noGrp="1"/>
          </p:cNvSpPr>
          <p:nvPr>
            <p:ph idx="1"/>
          </p:nvPr>
        </p:nvSpPr>
        <p:spPr>
          <a:xfrm>
            <a:off x="524454"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28" name="Content Placeholder 2">
            <a:extLst>
              <a:ext uri="{FF2B5EF4-FFF2-40B4-BE49-F238E27FC236}">
                <a16:creationId xmlns:a16="http://schemas.microsoft.com/office/drawing/2014/main" id="{93934E34-6CC7-492D-9515-EBEC72EFF4CB}"/>
              </a:ext>
            </a:extLst>
          </p:cNvPr>
          <p:cNvSpPr>
            <a:spLocks noGrp="1"/>
          </p:cNvSpPr>
          <p:nvPr>
            <p:ph idx="17" hasCustomPrompt="1"/>
          </p:nvPr>
        </p:nvSpPr>
        <p:spPr>
          <a:xfrm>
            <a:off x="524454" y="3539268"/>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
        <p:nvSpPr>
          <p:cNvPr id="29" name="Content Placeholder 2">
            <a:extLst>
              <a:ext uri="{FF2B5EF4-FFF2-40B4-BE49-F238E27FC236}">
                <a16:creationId xmlns:a16="http://schemas.microsoft.com/office/drawing/2014/main" id="{E4E27467-A1AA-4773-AAB5-A96267FBD712}"/>
              </a:ext>
            </a:extLst>
          </p:cNvPr>
          <p:cNvSpPr>
            <a:spLocks noGrp="1"/>
          </p:cNvSpPr>
          <p:nvPr>
            <p:ph idx="18"/>
          </p:nvPr>
        </p:nvSpPr>
        <p:spPr>
          <a:xfrm>
            <a:off x="3377853"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30" name="Content Placeholder 2">
            <a:extLst>
              <a:ext uri="{FF2B5EF4-FFF2-40B4-BE49-F238E27FC236}">
                <a16:creationId xmlns:a16="http://schemas.microsoft.com/office/drawing/2014/main" id="{6CABD5EB-4A8B-448B-8ED1-B8B420815B2D}"/>
              </a:ext>
            </a:extLst>
          </p:cNvPr>
          <p:cNvSpPr>
            <a:spLocks noGrp="1"/>
          </p:cNvSpPr>
          <p:nvPr>
            <p:ph idx="19" hasCustomPrompt="1"/>
          </p:nvPr>
        </p:nvSpPr>
        <p:spPr>
          <a:xfrm>
            <a:off x="3377853" y="3539268"/>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
        <p:nvSpPr>
          <p:cNvPr id="31" name="Content Placeholder 2">
            <a:extLst>
              <a:ext uri="{FF2B5EF4-FFF2-40B4-BE49-F238E27FC236}">
                <a16:creationId xmlns:a16="http://schemas.microsoft.com/office/drawing/2014/main" id="{0D86883C-E501-47FF-AE1A-E9CE8B71B421}"/>
              </a:ext>
            </a:extLst>
          </p:cNvPr>
          <p:cNvSpPr>
            <a:spLocks noGrp="1"/>
          </p:cNvSpPr>
          <p:nvPr>
            <p:ph idx="20"/>
          </p:nvPr>
        </p:nvSpPr>
        <p:spPr>
          <a:xfrm>
            <a:off x="6216589"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32" name="Content Placeholder 2">
            <a:extLst>
              <a:ext uri="{FF2B5EF4-FFF2-40B4-BE49-F238E27FC236}">
                <a16:creationId xmlns:a16="http://schemas.microsoft.com/office/drawing/2014/main" id="{3683A037-F698-4CC9-904D-F377D71F690F}"/>
              </a:ext>
            </a:extLst>
          </p:cNvPr>
          <p:cNvSpPr>
            <a:spLocks noGrp="1"/>
          </p:cNvSpPr>
          <p:nvPr>
            <p:ph idx="21" hasCustomPrompt="1"/>
          </p:nvPr>
        </p:nvSpPr>
        <p:spPr>
          <a:xfrm>
            <a:off x="6216589" y="3539268"/>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
        <p:nvSpPr>
          <p:cNvPr id="33" name="Content Placeholder 2">
            <a:extLst>
              <a:ext uri="{FF2B5EF4-FFF2-40B4-BE49-F238E27FC236}">
                <a16:creationId xmlns:a16="http://schemas.microsoft.com/office/drawing/2014/main" id="{0A095594-2B82-44ED-8C9B-DA7C4D3D2872}"/>
              </a:ext>
            </a:extLst>
          </p:cNvPr>
          <p:cNvSpPr>
            <a:spLocks noGrp="1"/>
          </p:cNvSpPr>
          <p:nvPr>
            <p:ph idx="22"/>
          </p:nvPr>
        </p:nvSpPr>
        <p:spPr>
          <a:xfrm>
            <a:off x="9068972"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34" name="Content Placeholder 2">
            <a:extLst>
              <a:ext uri="{FF2B5EF4-FFF2-40B4-BE49-F238E27FC236}">
                <a16:creationId xmlns:a16="http://schemas.microsoft.com/office/drawing/2014/main" id="{54CDD46A-22ED-48F5-9B5F-13B1B5C4B320}"/>
              </a:ext>
            </a:extLst>
          </p:cNvPr>
          <p:cNvSpPr>
            <a:spLocks noGrp="1"/>
          </p:cNvSpPr>
          <p:nvPr>
            <p:ph idx="23" hasCustomPrompt="1"/>
          </p:nvPr>
        </p:nvSpPr>
        <p:spPr>
          <a:xfrm>
            <a:off x="9068972" y="3539268"/>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pic>
        <p:nvPicPr>
          <p:cNvPr id="35" name="Picture 34" descr="A close up of a sign&#10;&#10;Description automatically generated">
            <a:extLst>
              <a:ext uri="{FF2B5EF4-FFF2-40B4-BE49-F238E27FC236}">
                <a16:creationId xmlns:a16="http://schemas.microsoft.com/office/drawing/2014/main" id="{5B8877E0-A3FC-404A-8685-E95970BB9E09}"/>
              </a:ext>
            </a:extLst>
          </p:cNvPr>
          <p:cNvPicPr>
            <a:picLocks noChangeAspect="1"/>
          </p:cNvPicPr>
          <p:nvPr userDrawn="1"/>
        </p:nvPicPr>
        <p:blipFill>
          <a:blip r:embed="rId2"/>
          <a:stretch>
            <a:fillRect/>
          </a:stretch>
        </p:blipFill>
        <p:spPr>
          <a:xfrm>
            <a:off x="10527594" y="214894"/>
            <a:ext cx="1148468" cy="1148468"/>
          </a:xfrm>
          <a:prstGeom prst="rect">
            <a:avLst/>
          </a:prstGeom>
        </p:spPr>
      </p:pic>
    </p:spTree>
    <p:extLst>
      <p:ext uri="{BB962C8B-B14F-4D97-AF65-F5344CB8AC3E}">
        <p14:creationId xmlns:p14="http://schemas.microsoft.com/office/powerpoint/2010/main" val="18470964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ank You 01">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dirty="0"/>
              <a:t>Click icon to add picture</a:t>
            </a:r>
          </a:p>
        </p:txBody>
      </p:sp>
      <p:sp>
        <p:nvSpPr>
          <p:cNvPr id="2" name="Title 1">
            <a:extLst>
              <a:ext uri="{FF2B5EF4-FFF2-40B4-BE49-F238E27FC236}">
                <a16:creationId xmlns:a16="http://schemas.microsoft.com/office/drawing/2014/main" id="{2CE9908F-CF81-43F9-880A-401D0C0FB2ED}"/>
              </a:ext>
            </a:extLst>
          </p:cNvPr>
          <p:cNvSpPr>
            <a:spLocks noGrp="1"/>
          </p:cNvSpPr>
          <p:nvPr>
            <p:ph type="title"/>
          </p:nvPr>
        </p:nvSpPr>
        <p:spPr>
          <a:xfrm>
            <a:off x="6284224" y="3103276"/>
            <a:ext cx="5011410" cy="651448"/>
          </a:xfrm>
          <a:noFill/>
        </p:spPr>
        <p:txBody>
          <a:bodyPr wrap="square" rtlCol="0">
            <a:noAutofit/>
          </a:bodyPr>
          <a:lstStyle>
            <a:lvl1pPr>
              <a:defRPr lang="en-US" sz="6000" b="1" cap="all" baseline="0">
                <a:solidFill>
                  <a:schemeClr val="accent1"/>
                </a:solidFill>
                <a:ea typeface="+mn-ea"/>
                <a:cs typeface="+mn-cs"/>
              </a:defRPr>
            </a:lvl1pPr>
          </a:lstStyle>
          <a:p>
            <a:pPr marL="0" lvl="0"/>
            <a:r>
              <a:rPr lang="en-US" noProof="0" dirty="0"/>
              <a:t>Click to edit Master title style</a:t>
            </a:r>
          </a:p>
        </p:txBody>
      </p:sp>
      <p:pic>
        <p:nvPicPr>
          <p:cNvPr id="19" name="Picture 18" descr="A close up of a sign&#10;&#10;Description automatically generated">
            <a:extLst>
              <a:ext uri="{FF2B5EF4-FFF2-40B4-BE49-F238E27FC236}">
                <a16:creationId xmlns:a16="http://schemas.microsoft.com/office/drawing/2014/main" id="{9074F715-7F09-4E91-AE96-1CA0CFA743D3}"/>
              </a:ext>
            </a:extLst>
          </p:cNvPr>
          <p:cNvPicPr>
            <a:picLocks noChangeAspect="1"/>
          </p:cNvPicPr>
          <p:nvPr userDrawn="1"/>
        </p:nvPicPr>
        <p:blipFill>
          <a:blip r:embed="rId2"/>
          <a:stretch>
            <a:fillRect/>
          </a:stretch>
        </p:blipFill>
        <p:spPr>
          <a:xfrm>
            <a:off x="10332720" y="400545"/>
            <a:ext cx="1148468" cy="1148468"/>
          </a:xfrm>
          <a:prstGeom prst="rect">
            <a:avLst/>
          </a:prstGeom>
        </p:spPr>
      </p:pic>
      <p:sp>
        <p:nvSpPr>
          <p:cNvPr id="12" name="Rectangle 11">
            <a:extLst>
              <a:ext uri="{FF2B5EF4-FFF2-40B4-BE49-F238E27FC236}">
                <a16:creationId xmlns:a16="http://schemas.microsoft.com/office/drawing/2014/main" id="{25A80E18-EA91-4500-B9BA-9FE6DDD1BD72}"/>
              </a:ext>
            </a:extLst>
          </p:cNvPr>
          <p:cNvSpPr/>
          <p:nvPr userDrawn="1"/>
        </p:nvSpPr>
        <p:spPr>
          <a:xfrm rot="10800000">
            <a:off x="515938" y="-16721"/>
            <a:ext cx="1258618" cy="110506"/>
          </a:xfrm>
          <a:prstGeom prst="rect">
            <a:avLst/>
          </a:prstGeom>
          <a:solidFill>
            <a:srgbClr val="0062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Tree>
    <p:extLst>
      <p:ext uri="{BB962C8B-B14F-4D97-AF65-F5344CB8AC3E}">
        <p14:creationId xmlns:p14="http://schemas.microsoft.com/office/powerpoint/2010/main" val="37309029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C4D7FA-B85E-4477-8C62-94955B340F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dirty="0"/>
              <a:t>Click to edit Master title style</a:t>
            </a:r>
          </a:p>
        </p:txBody>
      </p:sp>
      <p:sp>
        <p:nvSpPr>
          <p:cNvPr id="3" name="Text Placeholder 2">
            <a:extLst>
              <a:ext uri="{FF2B5EF4-FFF2-40B4-BE49-F238E27FC236}">
                <a16:creationId xmlns:a16="http://schemas.microsoft.com/office/drawing/2014/main" id="{1F1226BB-3E56-4E7F-8172-7EC03C9F0B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Date Placeholder 3">
            <a:extLst>
              <a:ext uri="{FF2B5EF4-FFF2-40B4-BE49-F238E27FC236}">
                <a16:creationId xmlns:a16="http://schemas.microsoft.com/office/drawing/2014/main" id="{D95D08EF-72FB-4F19-9916-65815A9CA9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51F27F-98F9-A147-8986-34441C7B752D}" type="datetime1">
              <a:rPr lang="en-US" noProof="0" smtClean="0"/>
              <a:t>5/20/22</a:t>
            </a:fld>
            <a:endParaRPr lang="en-US" noProof="0" dirty="0"/>
          </a:p>
        </p:txBody>
      </p:sp>
      <p:sp>
        <p:nvSpPr>
          <p:cNvPr id="5" name="Footer Placeholder 4">
            <a:extLst>
              <a:ext uri="{FF2B5EF4-FFF2-40B4-BE49-F238E27FC236}">
                <a16:creationId xmlns:a16="http://schemas.microsoft.com/office/drawing/2014/main" id="{1365084D-BC85-4A55-BD80-93876AD101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noProof="0" dirty="0"/>
          </a:p>
        </p:txBody>
      </p:sp>
      <p:sp>
        <p:nvSpPr>
          <p:cNvPr id="6" name="Slide Number Placeholder 5">
            <a:extLst>
              <a:ext uri="{FF2B5EF4-FFF2-40B4-BE49-F238E27FC236}">
                <a16:creationId xmlns:a16="http://schemas.microsoft.com/office/drawing/2014/main" id="{45FDEF23-A140-4DD6-A0D0-A86BD4DF34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C71654-96A5-4280-94F3-931C61A9F92C}" type="slidenum">
              <a:rPr lang="en-US" noProof="0" smtClean="0"/>
              <a:t>‹N›</a:t>
            </a:fld>
            <a:endParaRPr lang="en-US" noProof="0" dirty="0"/>
          </a:p>
        </p:txBody>
      </p:sp>
    </p:spTree>
    <p:extLst>
      <p:ext uri="{BB962C8B-B14F-4D97-AF65-F5344CB8AC3E}">
        <p14:creationId xmlns:p14="http://schemas.microsoft.com/office/powerpoint/2010/main" val="23716409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80" r:id="rId19"/>
    <p:sldLayoutId id="2147483681" r:id="rId20"/>
    <p:sldLayoutId id="2147483683" r:id="rId21"/>
  </p:sldLayoutIdLst>
  <p:hf hdr="0" ftr="0" dt="0"/>
  <p:txStyles>
    <p:titleStyle>
      <a:lvl1pPr algn="l" defTabSz="914400" rtl="0" eaLnBrk="1" latinLnBrk="0" hangingPunct="1">
        <a:lnSpc>
          <a:spcPct val="90000"/>
        </a:lnSpc>
        <a:spcBef>
          <a:spcPct val="0"/>
        </a:spcBef>
        <a:buNone/>
        <a:defRPr sz="4400" b="1" kern="1200">
          <a:solidFill>
            <a:srgbClr val="006298"/>
          </a:solidFill>
          <a:latin typeface="Arial" panose="020B0604020202020204" pitchFamily="34" charset="0"/>
          <a:ea typeface="+mj-ea"/>
          <a:cs typeface="Arial" panose="020B0604020202020204" pitchFamily="34" charset="0"/>
        </a:defRPr>
      </a:lvl1pPr>
    </p:titleStyle>
    <p:bodyStyle>
      <a:lvl1pPr marL="457200" indent="-457200" algn="l" defTabSz="914400" rtl="0" eaLnBrk="1" latinLnBrk="0" hangingPunct="1">
        <a:lnSpc>
          <a:spcPct val="90000"/>
        </a:lnSpc>
        <a:spcBef>
          <a:spcPts val="1000"/>
        </a:spcBef>
        <a:buClr>
          <a:srgbClr val="2C567A"/>
        </a:buClr>
        <a:buFont typeface="Wingdings" panose="05000000000000000000" pitchFamily="2" charset="2"/>
        <a:buChar char="§"/>
        <a:defRPr sz="28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rgbClr val="2C567A"/>
        </a:buClr>
        <a:buFont typeface="Wingdings" panose="05000000000000000000" pitchFamily="2" charset="2"/>
        <a:buChar char="§"/>
        <a:defRPr sz="24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Clr>
          <a:srgbClr val="2C567A"/>
        </a:buClr>
        <a:buFont typeface="Wingdings" panose="05000000000000000000" pitchFamily="2" charset="2"/>
        <a:buChar char="§"/>
        <a:defRPr sz="20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Clr>
          <a:srgbClr val="2C567A"/>
        </a:buClr>
        <a:buFont typeface="Wingdings" panose="05000000000000000000" pitchFamily="2" charset="2"/>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rgbClr val="2C567A"/>
        </a:buClr>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25">
          <p15:clr>
            <a:srgbClr val="F26B43"/>
          </p15:clr>
        </p15:guide>
        <p15:guide id="4" pos="7349">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jpeg"/><Relationship Id="rId9"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11.png"/><Relationship Id="rId4" Type="http://schemas.openxmlformats.org/officeDocument/2006/relationships/image" Target="../media/image10.jpg"/></Relationships>
</file>

<file path=ppt/slides/_rels/slide2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jpeg"/><Relationship Id="rId9"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33.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21.xml"/><Relationship Id="rId4" Type="http://schemas.openxmlformats.org/officeDocument/2006/relationships/image" Target="../media/image38.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jpeg"/></Relationships>
</file>

<file path=ppt/slides/_rels/slide27.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jpe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png"/><Relationship Id="rId2" Type="http://schemas.openxmlformats.org/officeDocument/2006/relationships/notesSlide" Target="../notesSlides/notesSlide24.xml"/><Relationship Id="rId1" Type="http://schemas.openxmlformats.org/officeDocument/2006/relationships/slideLayout" Target="../slideLayouts/slideLayout20.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emf"/><Relationship Id="rId4" Type="http://schemas.openxmlformats.org/officeDocument/2006/relationships/image" Target="../media/image44.png"/><Relationship Id="rId9" Type="http://schemas.openxmlformats.org/officeDocument/2006/relationships/image" Target="../media/image49.emf"/></Relationships>
</file>

<file path=ppt/slides/_rels/slide28.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13.jp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58.png"/></Relationships>
</file>

<file path=ppt/slides/_rels/slide32.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2.png"/><Relationship Id="rId3" Type="http://schemas.openxmlformats.org/officeDocument/2006/relationships/image" Target="../media/image62.png"/><Relationship Id="rId7" Type="http://schemas.openxmlformats.org/officeDocument/2006/relationships/image" Target="../media/image66.png"/><Relationship Id="rId12" Type="http://schemas.openxmlformats.org/officeDocument/2006/relationships/image" Target="../media/image71.png"/><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64.pn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png"/></Relationships>
</file>

<file path=ppt/slides/_rels/slide3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0.xml"/><Relationship Id="rId1" Type="http://schemas.openxmlformats.org/officeDocument/2006/relationships/slideLayout" Target="../slideLayouts/slideLayout14.xml"/><Relationship Id="rId4" Type="http://schemas.openxmlformats.org/officeDocument/2006/relationships/image" Target="../media/image75.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15.jpg"/><Relationship Id="rId4" Type="http://schemas.openxmlformats.org/officeDocument/2006/relationships/image" Target="../media/image14.jpeg"/></Relationships>
</file>

<file path=ppt/slides/_rels/slide40.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77.tiff"/><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80.png"/><Relationship Id="rId4" Type="http://schemas.openxmlformats.org/officeDocument/2006/relationships/image" Target="../media/image7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19.xml"/><Relationship Id="rId4" Type="http://schemas.openxmlformats.org/officeDocument/2006/relationships/chart" Target="../charts/chart2.xml"/></Relationships>
</file>

<file path=ppt/slides/_rels/slide8.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EF7BD-FE81-4B20-8DC5-0B3EB736F9F8}"/>
              </a:ext>
            </a:extLst>
          </p:cNvPr>
          <p:cNvSpPr>
            <a:spLocks noGrp="1"/>
          </p:cNvSpPr>
          <p:nvPr>
            <p:ph type="ctrTitle"/>
          </p:nvPr>
        </p:nvSpPr>
        <p:spPr>
          <a:xfrm>
            <a:off x="6248400" y="2476500"/>
            <a:ext cx="5651500" cy="3759200"/>
          </a:xfrm>
        </p:spPr>
        <p:txBody>
          <a:bodyPr anchor="b">
            <a:normAutofit fontScale="90000"/>
          </a:bodyPr>
          <a:lstStyle/>
          <a:p>
            <a:r>
              <a:rPr lang="en-US" sz="4000" dirty="0">
                <a:latin typeface="+mn-lt"/>
              </a:rPr>
              <a:t>How to support the dairy sector </a:t>
            </a:r>
            <a:br>
              <a:rPr lang="en-US" sz="4000" dirty="0">
                <a:latin typeface="+mn-lt"/>
              </a:rPr>
            </a:br>
            <a:r>
              <a:rPr lang="en-US" sz="4000" dirty="0">
                <a:latin typeface="+mn-lt"/>
              </a:rPr>
              <a:t>in the global uncertainty</a:t>
            </a:r>
            <a:br>
              <a:rPr lang="en-US" sz="4000" dirty="0">
                <a:latin typeface="+mn-lt"/>
              </a:rPr>
            </a:br>
            <a:br>
              <a:rPr lang="en-US" sz="4000" dirty="0">
                <a:latin typeface="+mn-lt"/>
              </a:rPr>
            </a:br>
            <a:r>
              <a:rPr lang="en-US" sz="1800" dirty="0"/>
              <a:t>Brazzale Piercristiano </a:t>
            </a:r>
            <a:br>
              <a:rPr lang="en-US" sz="1800" dirty="0"/>
            </a:br>
            <a:r>
              <a:rPr lang="en-US" sz="1800" dirty="0">
                <a:latin typeface="+mn-lt"/>
              </a:rPr>
              <a:t>XIII Dairy </a:t>
            </a:r>
            <a:r>
              <a:rPr lang="en-US" sz="1800" dirty="0" err="1">
                <a:latin typeface="+mn-lt"/>
              </a:rPr>
              <a:t>OlYMPICS,ALMATY</a:t>
            </a:r>
            <a:br>
              <a:rPr lang="en-US" sz="1800" dirty="0">
                <a:latin typeface="+mn-lt"/>
              </a:rPr>
            </a:br>
            <a:r>
              <a:rPr lang="en-US" sz="2000" dirty="0">
                <a:latin typeface="+mn-lt"/>
              </a:rPr>
              <a:t>23 MAY 2022</a:t>
            </a:r>
            <a:br>
              <a:rPr lang="en-US" sz="4000" dirty="0">
                <a:latin typeface="+mn-lt"/>
              </a:rPr>
            </a:br>
            <a:endParaRPr lang="en-US" sz="4000" dirty="0">
              <a:latin typeface="+mn-lt"/>
            </a:endParaRPr>
          </a:p>
        </p:txBody>
      </p:sp>
    </p:spTree>
    <p:extLst>
      <p:ext uri="{BB962C8B-B14F-4D97-AF65-F5344CB8AC3E}">
        <p14:creationId xmlns:p14="http://schemas.microsoft.com/office/powerpoint/2010/main" val="33273026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F7746571-F553-41B7-8177-CEEED0450FE9}"/>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13BB4E-C97E-43B2-BA58-99E1E5F48690}"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Title 1">
            <a:extLst>
              <a:ext uri="{FF2B5EF4-FFF2-40B4-BE49-F238E27FC236}">
                <a16:creationId xmlns:a16="http://schemas.microsoft.com/office/drawing/2014/main" id="{11602EE9-6E6E-4D5C-9097-125C6EBE3146}"/>
              </a:ext>
            </a:extLst>
          </p:cNvPr>
          <p:cNvSpPr txBox="1">
            <a:spLocks/>
          </p:cNvSpPr>
          <p:nvPr/>
        </p:nvSpPr>
        <p:spPr>
          <a:xfrm>
            <a:off x="732000" y="44624"/>
            <a:ext cx="10728000" cy="1368152"/>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4400" b="0" i="0" u="none" strike="noStrike" kern="1200" cap="none" spc="0" normalizeH="0" baseline="0" noProof="0" dirty="0">
                <a:ln>
                  <a:noFill/>
                </a:ln>
                <a:solidFill>
                  <a:srgbClr val="4F81BD"/>
                </a:solidFill>
                <a:effectLst/>
                <a:uLnTx/>
                <a:uFillTx/>
                <a:latin typeface="Calibri"/>
                <a:ea typeface="+mn-ea"/>
                <a:cs typeface="+mn-cs"/>
              </a:rPr>
              <a:t>Impact of </a:t>
            </a:r>
            <a:r>
              <a:rPr kumimoji="0" lang="fr-FR" sz="4400" b="0" i="0" u="none" strike="noStrike" kern="1200" cap="none" spc="0" normalizeH="0" baseline="0" noProof="0" dirty="0" err="1">
                <a:ln>
                  <a:noFill/>
                </a:ln>
                <a:solidFill>
                  <a:srgbClr val="4F81BD"/>
                </a:solidFill>
                <a:effectLst/>
                <a:uLnTx/>
                <a:uFillTx/>
                <a:latin typeface="Calibri"/>
                <a:ea typeface="+mn-ea"/>
                <a:cs typeface="+mn-cs"/>
              </a:rPr>
              <a:t>conflict</a:t>
            </a:r>
            <a:r>
              <a:rPr kumimoji="0" lang="fr-FR" sz="4400" b="0" i="0" u="none" strike="noStrike" kern="1200" cap="none" spc="0" normalizeH="0" baseline="0" noProof="0" dirty="0">
                <a:ln>
                  <a:noFill/>
                </a:ln>
                <a:solidFill>
                  <a:srgbClr val="4F81BD"/>
                </a:solidFill>
                <a:effectLst/>
                <a:uLnTx/>
                <a:uFillTx/>
                <a:latin typeface="Calibri"/>
                <a:ea typeface="+mn-ea"/>
                <a:cs typeface="+mn-cs"/>
              </a:rPr>
              <a:t> on </a:t>
            </a:r>
            <a:r>
              <a:rPr kumimoji="0" lang="fr-FR" sz="4400" b="0" i="0" u="none" strike="noStrike" kern="1200" cap="none" spc="0" normalizeH="0" baseline="0" noProof="0" dirty="0" err="1">
                <a:ln>
                  <a:noFill/>
                </a:ln>
                <a:solidFill>
                  <a:srgbClr val="4F81BD"/>
                </a:solidFill>
                <a:effectLst/>
                <a:uLnTx/>
                <a:uFillTx/>
                <a:latin typeface="Calibri"/>
                <a:ea typeface="+mn-ea"/>
                <a:cs typeface="+mn-cs"/>
              </a:rPr>
              <a:t>dairy</a:t>
            </a:r>
            <a:r>
              <a:rPr kumimoji="0" lang="fr-FR" sz="4400" b="0" i="0" u="none" strike="noStrike" kern="1200" cap="none" spc="0" normalizeH="0" baseline="0" noProof="0" dirty="0">
                <a:ln>
                  <a:noFill/>
                </a:ln>
                <a:solidFill>
                  <a:srgbClr val="4F81BD"/>
                </a:solidFill>
                <a:effectLst/>
                <a:uLnTx/>
                <a:uFillTx/>
                <a:latin typeface="Calibri"/>
                <a:ea typeface="+mn-ea"/>
                <a:cs typeface="+mn-cs"/>
              </a:rPr>
              <a:t> </a:t>
            </a:r>
            <a:r>
              <a:rPr kumimoji="0" lang="fr-FR" sz="4400" b="0" i="0" u="none" strike="noStrike" kern="1200" cap="none" spc="0" normalizeH="0" baseline="0" noProof="0" dirty="0" err="1">
                <a:ln>
                  <a:noFill/>
                </a:ln>
                <a:solidFill>
                  <a:srgbClr val="4F81BD"/>
                </a:solidFill>
                <a:effectLst/>
                <a:uLnTx/>
                <a:uFillTx/>
                <a:latin typeface="Calibri"/>
                <a:ea typeface="+mn-ea"/>
                <a:cs typeface="+mn-cs"/>
              </a:rPr>
              <a:t>prices</a:t>
            </a:r>
            <a:endParaRPr kumimoji="0" lang="fr-FR" sz="1800" b="0" i="0" u="none" strike="noStrike" kern="1200" cap="none" spc="0" normalizeH="0" baseline="0" noProof="0" dirty="0">
              <a:ln>
                <a:noFill/>
              </a:ln>
              <a:solidFill>
                <a:srgbClr val="4F81BD"/>
              </a:solidFill>
              <a:effectLst/>
              <a:uLnTx/>
              <a:uFillTx/>
              <a:latin typeface="Calibri"/>
              <a:ea typeface="+mn-ea"/>
              <a:cs typeface="+mn-cs"/>
            </a:endParaRPr>
          </a:p>
        </p:txBody>
      </p:sp>
      <p:sp>
        <p:nvSpPr>
          <p:cNvPr id="11" name="ZoneTexte 3">
            <a:extLst>
              <a:ext uri="{FF2B5EF4-FFF2-40B4-BE49-F238E27FC236}">
                <a16:creationId xmlns:a16="http://schemas.microsoft.com/office/drawing/2014/main" id="{E8CEACBF-53B7-45F5-8F41-A5B3D375876C}"/>
              </a:ext>
            </a:extLst>
          </p:cNvPr>
          <p:cNvSpPr txBox="1"/>
          <p:nvPr/>
        </p:nvSpPr>
        <p:spPr>
          <a:xfrm>
            <a:off x="465501" y="6229392"/>
            <a:ext cx="3115900" cy="25391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050" b="0" i="0" u="none" strike="noStrike" kern="1200" cap="none" spc="0" normalizeH="0" baseline="0" noProof="0" dirty="0">
                <a:ln>
                  <a:noFill/>
                </a:ln>
                <a:solidFill>
                  <a:prstClr val="black"/>
                </a:solidFill>
                <a:effectLst/>
                <a:uLnTx/>
                <a:uFillTx/>
                <a:latin typeface="Calibri"/>
                <a:ea typeface="+mn-ea"/>
                <a:cs typeface="+mn-cs"/>
              </a:rPr>
              <a:t>Source : Global </a:t>
            </a:r>
            <a:r>
              <a:rPr kumimoji="0" lang="fr-FR" sz="1050" b="0" i="0" u="none" strike="noStrike" kern="1200" cap="none" spc="0" normalizeH="0" baseline="0" noProof="0" dirty="0" err="1">
                <a:ln>
                  <a:noFill/>
                </a:ln>
                <a:solidFill>
                  <a:prstClr val="black"/>
                </a:solidFill>
                <a:effectLst/>
                <a:uLnTx/>
                <a:uFillTx/>
                <a:latin typeface="Calibri"/>
                <a:ea typeface="+mn-ea"/>
                <a:cs typeface="+mn-cs"/>
              </a:rPr>
              <a:t>Dairy</a:t>
            </a:r>
            <a:r>
              <a:rPr kumimoji="0" lang="fr-FR" sz="1050" b="0" i="0" u="none" strike="noStrike" kern="1200" cap="none" spc="0" normalizeH="0" baseline="0" noProof="0" dirty="0">
                <a:ln>
                  <a:noFill/>
                </a:ln>
                <a:solidFill>
                  <a:prstClr val="black"/>
                </a:solidFill>
                <a:effectLst/>
                <a:uLnTx/>
                <a:uFillTx/>
                <a:latin typeface="Calibri"/>
                <a:ea typeface="+mn-ea"/>
                <a:cs typeface="+mn-cs"/>
              </a:rPr>
              <a:t> Trade</a:t>
            </a:r>
          </a:p>
        </p:txBody>
      </p:sp>
      <p:graphicFrame>
        <p:nvGraphicFramePr>
          <p:cNvPr id="10" name="Gráfico 9">
            <a:extLst>
              <a:ext uri="{FF2B5EF4-FFF2-40B4-BE49-F238E27FC236}">
                <a16:creationId xmlns:a16="http://schemas.microsoft.com/office/drawing/2014/main" id="{68C944A6-C3A7-423D-862F-B651AAE7E1D3}"/>
              </a:ext>
            </a:extLst>
          </p:cNvPr>
          <p:cNvGraphicFramePr>
            <a:graphicFrameLocks/>
          </p:cNvGraphicFramePr>
          <p:nvPr>
            <p:extLst>
              <p:ext uri="{D42A27DB-BD31-4B8C-83A1-F6EECF244321}">
                <p14:modId xmlns:p14="http://schemas.microsoft.com/office/powerpoint/2010/main" val="392115760"/>
              </p:ext>
            </p:extLst>
          </p:nvPr>
        </p:nvGraphicFramePr>
        <p:xfrm>
          <a:off x="548088" y="1541721"/>
          <a:ext cx="6852176" cy="458263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Tabla 12">
            <a:extLst>
              <a:ext uri="{FF2B5EF4-FFF2-40B4-BE49-F238E27FC236}">
                <a16:creationId xmlns:a16="http://schemas.microsoft.com/office/drawing/2014/main" id="{9F801E42-9427-4FE4-AD73-EC681C47A29A}"/>
              </a:ext>
            </a:extLst>
          </p:cNvPr>
          <p:cNvGraphicFramePr>
            <a:graphicFrameLocks noGrp="1"/>
          </p:cNvGraphicFramePr>
          <p:nvPr>
            <p:extLst>
              <p:ext uri="{D42A27DB-BD31-4B8C-83A1-F6EECF244321}">
                <p14:modId xmlns:p14="http://schemas.microsoft.com/office/powerpoint/2010/main" val="188304487"/>
              </p:ext>
            </p:extLst>
          </p:nvPr>
        </p:nvGraphicFramePr>
        <p:xfrm>
          <a:off x="7857460" y="2964204"/>
          <a:ext cx="4214039" cy="2372360"/>
        </p:xfrm>
        <a:graphic>
          <a:graphicData uri="http://schemas.openxmlformats.org/drawingml/2006/table">
            <a:tbl>
              <a:tblPr firstRow="1" bandRow="1">
                <a:tableStyleId>{5C22544A-7EE6-4342-B048-85BDC9FD1C3A}</a:tableStyleId>
              </a:tblPr>
              <a:tblGrid>
                <a:gridCol w="915331">
                  <a:extLst>
                    <a:ext uri="{9D8B030D-6E8A-4147-A177-3AD203B41FA5}">
                      <a16:colId xmlns:a16="http://schemas.microsoft.com/office/drawing/2014/main" val="4260704797"/>
                    </a:ext>
                  </a:extLst>
                </a:gridCol>
                <a:gridCol w="1196971">
                  <a:extLst>
                    <a:ext uri="{9D8B030D-6E8A-4147-A177-3AD203B41FA5}">
                      <a16:colId xmlns:a16="http://schemas.microsoft.com/office/drawing/2014/main" val="799407721"/>
                    </a:ext>
                  </a:extLst>
                </a:gridCol>
                <a:gridCol w="2101737">
                  <a:extLst>
                    <a:ext uri="{9D8B030D-6E8A-4147-A177-3AD203B41FA5}">
                      <a16:colId xmlns:a16="http://schemas.microsoft.com/office/drawing/2014/main" val="1380691433"/>
                    </a:ext>
                  </a:extLst>
                </a:gridCol>
              </a:tblGrid>
              <a:tr h="370840">
                <a:tc>
                  <a:txBody>
                    <a:bodyPr/>
                    <a:lstStyle/>
                    <a:p>
                      <a:endParaRPr lang="es-AR" sz="1400" dirty="0"/>
                    </a:p>
                  </a:txBody>
                  <a:tcPr/>
                </a:tc>
                <a:tc>
                  <a:txBody>
                    <a:bodyPr/>
                    <a:lstStyle/>
                    <a:p>
                      <a:pPr algn="ctr"/>
                      <a:r>
                        <a:rPr lang="es-ES" sz="1400" dirty="0"/>
                        <a:t>Price March (</a:t>
                      </a:r>
                      <a:r>
                        <a:rPr lang="es-ES" sz="1400" dirty="0" err="1"/>
                        <a:t>Usd</a:t>
                      </a:r>
                      <a:r>
                        <a:rPr lang="es-ES" sz="1400" dirty="0"/>
                        <a:t>/t)</a:t>
                      </a:r>
                      <a:endParaRPr lang="es-AR" sz="1400" dirty="0"/>
                    </a:p>
                  </a:txBody>
                  <a:tcPr/>
                </a:tc>
                <a:tc>
                  <a:txBody>
                    <a:bodyPr/>
                    <a:lstStyle/>
                    <a:p>
                      <a:pPr algn="ctr"/>
                      <a:r>
                        <a:rPr lang="en-US" sz="1400" noProof="0" dirty="0"/>
                        <a:t>Increase</a:t>
                      </a:r>
                      <a:r>
                        <a:rPr lang="es-AR" sz="1400" dirty="0"/>
                        <a:t> in </a:t>
                      </a:r>
                      <a:r>
                        <a:rPr lang="es-AR" sz="1400" dirty="0" err="1"/>
                        <a:t>prices</a:t>
                      </a:r>
                      <a:endParaRPr lang="es-AR" sz="1400" dirty="0"/>
                    </a:p>
                    <a:p>
                      <a:pPr algn="ctr"/>
                      <a:r>
                        <a:rPr lang="es-AR" sz="1400" dirty="0"/>
                        <a:t>(Jan´22 - March´22)</a:t>
                      </a:r>
                    </a:p>
                  </a:txBody>
                  <a:tcPr/>
                </a:tc>
                <a:extLst>
                  <a:ext uri="{0D108BD9-81ED-4DB2-BD59-A6C34878D82A}">
                    <a16:rowId xmlns:a16="http://schemas.microsoft.com/office/drawing/2014/main" val="3110356776"/>
                  </a:ext>
                </a:extLst>
              </a:tr>
              <a:tr h="370840">
                <a:tc>
                  <a:txBody>
                    <a:bodyPr/>
                    <a:lstStyle/>
                    <a:p>
                      <a:r>
                        <a:rPr lang="es-AR" sz="1400" dirty="0"/>
                        <a:t>AMF</a:t>
                      </a:r>
                    </a:p>
                  </a:txBody>
                  <a:tcPr/>
                </a:tc>
                <a:tc>
                  <a:txBody>
                    <a:bodyPr/>
                    <a:lstStyle/>
                    <a:p>
                      <a:pPr algn="ctr"/>
                      <a:r>
                        <a:rPr lang="es-ES" sz="1400" dirty="0"/>
                        <a:t>7.080</a:t>
                      </a:r>
                      <a:endParaRPr lang="es-AR" sz="1400" dirty="0"/>
                    </a:p>
                  </a:txBody>
                  <a:tcPr/>
                </a:tc>
                <a:tc>
                  <a:txBody>
                    <a:bodyPr/>
                    <a:lstStyle/>
                    <a:p>
                      <a:pPr algn="ctr"/>
                      <a:r>
                        <a:rPr lang="es-ES" sz="1400" kern="1200" dirty="0">
                          <a:solidFill>
                            <a:schemeClr val="dk1"/>
                          </a:solidFill>
                          <a:latin typeface="+mn-lt"/>
                          <a:ea typeface="+mn-ea"/>
                          <a:cs typeface="+mn-cs"/>
                        </a:rPr>
                        <a:t>19 %</a:t>
                      </a:r>
                      <a:endParaRPr lang="es-AR" sz="1400" kern="1200" dirty="0">
                        <a:solidFill>
                          <a:schemeClr val="dk1"/>
                        </a:solidFill>
                        <a:latin typeface="+mn-lt"/>
                        <a:ea typeface="+mn-ea"/>
                        <a:cs typeface="+mn-cs"/>
                      </a:endParaRPr>
                    </a:p>
                  </a:txBody>
                  <a:tcPr/>
                </a:tc>
                <a:extLst>
                  <a:ext uri="{0D108BD9-81ED-4DB2-BD59-A6C34878D82A}">
                    <a16:rowId xmlns:a16="http://schemas.microsoft.com/office/drawing/2014/main" val="3679541754"/>
                  </a:ext>
                </a:extLst>
              </a:tr>
              <a:tr h="370840">
                <a:tc>
                  <a:txBody>
                    <a:bodyPr/>
                    <a:lstStyle/>
                    <a:p>
                      <a:r>
                        <a:rPr lang="es-ES" sz="1400" dirty="0" err="1"/>
                        <a:t>Butter</a:t>
                      </a:r>
                      <a:endParaRPr lang="es-AR" sz="1400" dirty="0"/>
                    </a:p>
                  </a:txBody>
                  <a:tcPr/>
                </a:tc>
                <a:tc>
                  <a:txBody>
                    <a:bodyPr/>
                    <a:lstStyle/>
                    <a:p>
                      <a:pPr algn="ctr"/>
                      <a:r>
                        <a:rPr lang="es-ES" sz="1400" dirty="0"/>
                        <a:t>7.022</a:t>
                      </a:r>
                      <a:endParaRPr lang="es-AR" sz="1400" dirty="0"/>
                    </a:p>
                  </a:txBody>
                  <a:tcPr/>
                </a:tc>
                <a:tc>
                  <a:txBody>
                    <a:bodyPr/>
                    <a:lstStyle/>
                    <a:p>
                      <a:pPr algn="ctr"/>
                      <a:r>
                        <a:rPr lang="es-ES" sz="1400" kern="1200" dirty="0">
                          <a:solidFill>
                            <a:schemeClr val="dk1"/>
                          </a:solidFill>
                          <a:latin typeface="+mn-lt"/>
                          <a:ea typeface="+mn-ea"/>
                          <a:cs typeface="+mn-cs"/>
                        </a:rPr>
                        <a:t>16 %</a:t>
                      </a:r>
                      <a:endParaRPr lang="es-AR" sz="1400" kern="1200" dirty="0">
                        <a:solidFill>
                          <a:schemeClr val="dk1"/>
                        </a:solidFill>
                        <a:latin typeface="+mn-lt"/>
                        <a:ea typeface="+mn-ea"/>
                        <a:cs typeface="+mn-cs"/>
                      </a:endParaRPr>
                    </a:p>
                  </a:txBody>
                  <a:tcPr/>
                </a:tc>
                <a:extLst>
                  <a:ext uri="{0D108BD9-81ED-4DB2-BD59-A6C34878D82A}">
                    <a16:rowId xmlns:a16="http://schemas.microsoft.com/office/drawing/2014/main" val="4196377387"/>
                  </a:ext>
                </a:extLst>
              </a:tr>
              <a:tr h="370840">
                <a:tc>
                  <a:txBody>
                    <a:bodyPr/>
                    <a:lstStyle/>
                    <a:p>
                      <a:r>
                        <a:rPr lang="es-ES" sz="1400" dirty="0"/>
                        <a:t>Cheddar</a:t>
                      </a:r>
                      <a:endParaRPr lang="es-AR" sz="1400" dirty="0"/>
                    </a:p>
                  </a:txBody>
                  <a:tcPr/>
                </a:tc>
                <a:tc>
                  <a:txBody>
                    <a:bodyPr/>
                    <a:lstStyle/>
                    <a:p>
                      <a:pPr algn="ctr"/>
                      <a:r>
                        <a:rPr lang="es-ES" sz="1400" dirty="0"/>
                        <a:t>6.403</a:t>
                      </a:r>
                      <a:endParaRPr lang="es-AR" sz="1400" dirty="0"/>
                    </a:p>
                  </a:txBody>
                  <a:tcPr/>
                </a:tc>
                <a:tc>
                  <a:txBody>
                    <a:bodyPr/>
                    <a:lstStyle/>
                    <a:p>
                      <a:pPr algn="ctr"/>
                      <a:r>
                        <a:rPr lang="es-ES" sz="1400" kern="1200" dirty="0">
                          <a:solidFill>
                            <a:schemeClr val="dk1"/>
                          </a:solidFill>
                          <a:latin typeface="+mn-lt"/>
                          <a:ea typeface="+mn-ea"/>
                          <a:cs typeface="+mn-cs"/>
                        </a:rPr>
                        <a:t>23 %</a:t>
                      </a:r>
                      <a:endParaRPr lang="es-AR" sz="1400" kern="1200" dirty="0">
                        <a:solidFill>
                          <a:schemeClr val="dk1"/>
                        </a:solidFill>
                        <a:latin typeface="+mn-lt"/>
                        <a:ea typeface="+mn-ea"/>
                        <a:cs typeface="+mn-cs"/>
                      </a:endParaRPr>
                    </a:p>
                  </a:txBody>
                  <a:tcPr/>
                </a:tc>
                <a:extLst>
                  <a:ext uri="{0D108BD9-81ED-4DB2-BD59-A6C34878D82A}">
                    <a16:rowId xmlns:a16="http://schemas.microsoft.com/office/drawing/2014/main" val="2451666455"/>
                  </a:ext>
                </a:extLst>
              </a:tr>
              <a:tr h="370840">
                <a:tc>
                  <a:txBody>
                    <a:bodyPr/>
                    <a:lstStyle/>
                    <a:p>
                      <a:r>
                        <a:rPr lang="es-ES" sz="1400" dirty="0"/>
                        <a:t>SWP</a:t>
                      </a:r>
                      <a:endParaRPr lang="es-AR" sz="1400" dirty="0"/>
                    </a:p>
                  </a:txBody>
                  <a:tcPr/>
                </a:tc>
                <a:tc>
                  <a:txBody>
                    <a:bodyPr/>
                    <a:lstStyle/>
                    <a:p>
                      <a:pPr algn="ctr"/>
                      <a:r>
                        <a:rPr lang="es-ES" sz="1400" dirty="0"/>
                        <a:t>4.543</a:t>
                      </a:r>
                      <a:endParaRPr lang="es-AR" sz="1400" dirty="0"/>
                    </a:p>
                  </a:txBody>
                  <a:tcPr/>
                </a:tc>
                <a:tc>
                  <a:txBody>
                    <a:bodyPr/>
                    <a:lstStyle/>
                    <a:p>
                      <a:pPr algn="ctr"/>
                      <a:r>
                        <a:rPr lang="es-ES" sz="1400" kern="1200" dirty="0">
                          <a:solidFill>
                            <a:schemeClr val="dk1"/>
                          </a:solidFill>
                          <a:latin typeface="+mn-lt"/>
                          <a:ea typeface="+mn-ea"/>
                          <a:cs typeface="+mn-cs"/>
                        </a:rPr>
                        <a:t>16 %</a:t>
                      </a:r>
                      <a:endParaRPr lang="es-AR" sz="1400" kern="1200" dirty="0">
                        <a:solidFill>
                          <a:schemeClr val="dk1"/>
                        </a:solidFill>
                        <a:latin typeface="+mn-lt"/>
                        <a:ea typeface="+mn-ea"/>
                        <a:cs typeface="+mn-cs"/>
                      </a:endParaRPr>
                    </a:p>
                  </a:txBody>
                  <a:tcPr/>
                </a:tc>
                <a:extLst>
                  <a:ext uri="{0D108BD9-81ED-4DB2-BD59-A6C34878D82A}">
                    <a16:rowId xmlns:a16="http://schemas.microsoft.com/office/drawing/2014/main" val="224568920"/>
                  </a:ext>
                </a:extLst>
              </a:tr>
              <a:tr h="370840">
                <a:tc>
                  <a:txBody>
                    <a:bodyPr/>
                    <a:lstStyle/>
                    <a:p>
                      <a:r>
                        <a:rPr lang="es-ES" sz="1400" dirty="0"/>
                        <a:t>WMP</a:t>
                      </a:r>
                      <a:endParaRPr lang="es-AR" sz="1400" dirty="0"/>
                    </a:p>
                  </a:txBody>
                  <a:tcPr/>
                </a:tc>
                <a:tc>
                  <a:txBody>
                    <a:bodyPr/>
                    <a:lstStyle/>
                    <a:p>
                      <a:pPr algn="ctr"/>
                      <a:r>
                        <a:rPr lang="es-ES" sz="1400" dirty="0"/>
                        <a:t>4.677</a:t>
                      </a:r>
                      <a:endParaRPr lang="es-AR" sz="1400" dirty="0"/>
                    </a:p>
                  </a:txBody>
                  <a:tcPr/>
                </a:tc>
                <a:tc>
                  <a:txBody>
                    <a:bodyPr/>
                    <a:lstStyle/>
                    <a:p>
                      <a:pPr algn="ctr"/>
                      <a:r>
                        <a:rPr lang="es-ES" sz="1400" kern="1200" dirty="0">
                          <a:solidFill>
                            <a:schemeClr val="dk1"/>
                          </a:solidFill>
                          <a:latin typeface="+mn-lt"/>
                          <a:ea typeface="+mn-ea"/>
                          <a:cs typeface="+mn-cs"/>
                        </a:rPr>
                        <a:t>19 %</a:t>
                      </a:r>
                      <a:endParaRPr lang="es-AR" sz="1400" kern="1200" dirty="0">
                        <a:solidFill>
                          <a:schemeClr val="dk1"/>
                        </a:solidFill>
                        <a:latin typeface="+mn-lt"/>
                        <a:ea typeface="+mn-ea"/>
                        <a:cs typeface="+mn-cs"/>
                      </a:endParaRPr>
                    </a:p>
                  </a:txBody>
                  <a:tcPr/>
                </a:tc>
                <a:extLst>
                  <a:ext uri="{0D108BD9-81ED-4DB2-BD59-A6C34878D82A}">
                    <a16:rowId xmlns:a16="http://schemas.microsoft.com/office/drawing/2014/main" val="1256068173"/>
                  </a:ext>
                </a:extLst>
              </a:tr>
            </a:tbl>
          </a:graphicData>
        </a:graphic>
      </p:graphicFrame>
      <p:cxnSp>
        <p:nvCxnSpPr>
          <p:cNvPr id="7" name="Conector recto 6">
            <a:extLst>
              <a:ext uri="{FF2B5EF4-FFF2-40B4-BE49-F238E27FC236}">
                <a16:creationId xmlns:a16="http://schemas.microsoft.com/office/drawing/2014/main" id="{C0D4B831-64DF-4EE8-8242-0B655445D2FC}"/>
              </a:ext>
            </a:extLst>
          </p:cNvPr>
          <p:cNvCxnSpPr>
            <a:cxnSpLocks/>
          </p:cNvCxnSpPr>
          <p:nvPr/>
        </p:nvCxnSpPr>
        <p:spPr>
          <a:xfrm>
            <a:off x="6833534" y="2665379"/>
            <a:ext cx="0" cy="2757240"/>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0863872"/>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4FC33D3D-FEE0-4C92-BBC9-B0C00FEA15C4}"/>
              </a:ext>
            </a:extLst>
          </p:cNvPr>
          <p:cNvSpPr>
            <a:spLocks noGrp="1"/>
          </p:cNvSpPr>
          <p:nvPr>
            <p:ph type="sldNum" sz="quarter" idx="10"/>
          </p:nvPr>
        </p:nvSpPr>
        <p:spPr/>
        <p:txBody>
          <a:bodyPr/>
          <a:lstStyle/>
          <a:p>
            <a:pPr>
              <a:defRPr/>
            </a:pPr>
            <a:fld id="{DB13BB4E-C97E-43B2-BA58-99E1E5F48690}" type="slidenum">
              <a:rPr lang="en-US" smtClean="0"/>
              <a:pPr>
                <a:defRPr/>
              </a:pPr>
              <a:t>11</a:t>
            </a:fld>
            <a:endParaRPr lang="en-US"/>
          </a:p>
        </p:txBody>
      </p:sp>
      <p:sp>
        <p:nvSpPr>
          <p:cNvPr id="3" name="Título 2">
            <a:extLst>
              <a:ext uri="{FF2B5EF4-FFF2-40B4-BE49-F238E27FC236}">
                <a16:creationId xmlns:a16="http://schemas.microsoft.com/office/drawing/2014/main" id="{870D7B2C-0CA3-4D75-821C-E08BDD5DC718}"/>
              </a:ext>
            </a:extLst>
          </p:cNvPr>
          <p:cNvSpPr txBox="1">
            <a:spLocks/>
          </p:cNvSpPr>
          <p:nvPr/>
        </p:nvSpPr>
        <p:spPr>
          <a:xfrm>
            <a:off x="838200" y="365126"/>
            <a:ext cx="9165336" cy="712228"/>
          </a:xfrm>
          <a:prstGeom prst="rect">
            <a:avLst/>
          </a:prstGeom>
        </p:spPr>
        <p:txBody>
          <a:bodyPr/>
          <a:lstStyle>
            <a:lvl1pPr algn="l" defTabSz="914400" rtl="0" eaLnBrk="1" latinLnBrk="0" hangingPunct="1">
              <a:lnSpc>
                <a:spcPct val="90000"/>
              </a:lnSpc>
              <a:spcBef>
                <a:spcPct val="0"/>
              </a:spcBef>
              <a:buNone/>
              <a:defRPr sz="4400" b="1" kern="1200">
                <a:solidFill>
                  <a:srgbClr val="006298"/>
                </a:solidFill>
                <a:latin typeface="Arial" panose="020B0604020202020204" pitchFamily="34" charset="0"/>
                <a:ea typeface="+mj-ea"/>
                <a:cs typeface="Arial" panose="020B0604020202020204" pitchFamily="34" charset="0"/>
              </a:defRPr>
            </a:lvl1pPr>
          </a:lstStyle>
          <a:p>
            <a:r>
              <a:rPr lang="es-ES" dirty="0" err="1"/>
              <a:t>Lessons</a:t>
            </a:r>
            <a:r>
              <a:rPr lang="es-ES" dirty="0"/>
              <a:t> </a:t>
            </a:r>
            <a:r>
              <a:rPr lang="es-ES" dirty="0" err="1"/>
              <a:t>from</a:t>
            </a:r>
            <a:r>
              <a:rPr lang="es-ES" dirty="0"/>
              <a:t> the </a:t>
            </a:r>
            <a:r>
              <a:rPr lang="es-ES" dirty="0" err="1"/>
              <a:t>graphs</a:t>
            </a:r>
            <a:endParaRPr lang="es-AR" dirty="0"/>
          </a:p>
        </p:txBody>
      </p:sp>
      <p:sp>
        <p:nvSpPr>
          <p:cNvPr id="4" name="Marcador de contenido 3">
            <a:extLst>
              <a:ext uri="{FF2B5EF4-FFF2-40B4-BE49-F238E27FC236}">
                <a16:creationId xmlns:a16="http://schemas.microsoft.com/office/drawing/2014/main" id="{1C8CE3AC-BC60-46EE-98D3-7DC0F054BA8F}"/>
              </a:ext>
            </a:extLst>
          </p:cNvPr>
          <p:cNvSpPr txBox="1">
            <a:spLocks/>
          </p:cNvSpPr>
          <p:nvPr/>
        </p:nvSpPr>
        <p:spPr>
          <a:xfrm>
            <a:off x="838200" y="1380744"/>
            <a:ext cx="10515600" cy="4796219"/>
          </a:xfrm>
          <a:prstGeom prst="rect">
            <a:avLst/>
          </a:prstGeom>
        </p:spPr>
        <p:txBody>
          <a:bodyPr/>
          <a:lstStyle>
            <a:lvl1pPr marL="457200" indent="-457200" algn="l" defTabSz="914400" rtl="0" eaLnBrk="1" latinLnBrk="0" hangingPunct="1">
              <a:lnSpc>
                <a:spcPct val="90000"/>
              </a:lnSpc>
              <a:spcBef>
                <a:spcPts val="1000"/>
              </a:spcBef>
              <a:buClr>
                <a:srgbClr val="2C567A"/>
              </a:buClr>
              <a:buFont typeface="Wingdings" panose="05000000000000000000" pitchFamily="2" charset="2"/>
              <a:buChar char="§"/>
              <a:defRPr sz="28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rgbClr val="2C567A"/>
              </a:buClr>
              <a:buFont typeface="Wingdings" panose="05000000000000000000" pitchFamily="2" charset="2"/>
              <a:buChar char="§"/>
              <a:defRPr sz="2400" kern="1200">
                <a:solidFill>
                  <a:schemeClr val="tx1"/>
                </a:solidFill>
                <a:latin typeface="+mn-lt"/>
                <a:ea typeface="+mn-ea"/>
                <a:cs typeface="+mn-cs"/>
              </a:defRPr>
            </a:lvl2pPr>
            <a:lvl3pPr marL="1257300" indent="-342900" algn="l" defTabSz="914400" rtl="0" eaLnBrk="1" latinLnBrk="0" hangingPunct="1">
              <a:lnSpc>
                <a:spcPct val="90000"/>
              </a:lnSpc>
              <a:spcBef>
                <a:spcPts val="500"/>
              </a:spcBef>
              <a:buClr>
                <a:srgbClr val="2C567A"/>
              </a:buClr>
              <a:buFont typeface="Wingdings" panose="05000000000000000000" pitchFamily="2" charset="2"/>
              <a:buChar char="§"/>
              <a:defRPr sz="20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Clr>
                <a:srgbClr val="2C567A"/>
              </a:buClr>
              <a:buFont typeface="Wingdings" panose="05000000000000000000" pitchFamily="2" charset="2"/>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rgbClr val="2C567A"/>
              </a:buClr>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Russia and Ukraine are key actors within the world agriculture commerce. These two countries are responsible for 26% of global grain trade.</a:t>
            </a:r>
          </a:p>
          <a:p>
            <a:r>
              <a:rPr lang="en-US" dirty="0"/>
              <a:t>Since February 24, grain prices showed a constant increase, led by the value of wheat which showed a19% growth.</a:t>
            </a:r>
          </a:p>
          <a:p>
            <a:r>
              <a:rPr lang="en-US" dirty="0"/>
              <a:t>This increase of prices affects production costs for dairy farmers and also impact on long-term production. </a:t>
            </a:r>
          </a:p>
          <a:p>
            <a:r>
              <a:rPr lang="en-US" dirty="0"/>
              <a:t>Moreover, a decrease in production in 2022 due to a lower availability of grains and fertilizers may have an additional impact on dairy prices as well.</a:t>
            </a:r>
          </a:p>
        </p:txBody>
      </p:sp>
    </p:spTree>
    <p:extLst>
      <p:ext uri="{BB962C8B-B14F-4D97-AF65-F5344CB8AC3E}">
        <p14:creationId xmlns:p14="http://schemas.microsoft.com/office/powerpoint/2010/main" val="3589059296"/>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7555D562-EFCB-D725-7C17-DDEC81A198E8}"/>
              </a:ext>
            </a:extLst>
          </p:cNvPr>
          <p:cNvSpPr>
            <a:spLocks noGrp="1"/>
          </p:cNvSpPr>
          <p:nvPr>
            <p:ph type="sldNum" sz="quarter" idx="10"/>
          </p:nvPr>
        </p:nvSpPr>
        <p:spPr/>
        <p:txBody>
          <a:bodyPr/>
          <a:lstStyle/>
          <a:p>
            <a:pPr>
              <a:defRPr/>
            </a:pPr>
            <a:fld id="{DB13BB4E-C97E-43B2-BA58-99E1E5F48690}" type="slidenum">
              <a:rPr lang="en-US" smtClean="0"/>
              <a:pPr>
                <a:defRPr/>
              </a:pPr>
              <a:t>12</a:t>
            </a:fld>
            <a:endParaRPr lang="en-US"/>
          </a:p>
        </p:txBody>
      </p:sp>
      <p:sp>
        <p:nvSpPr>
          <p:cNvPr id="3" name="CasellaDiTesto 2">
            <a:extLst>
              <a:ext uri="{FF2B5EF4-FFF2-40B4-BE49-F238E27FC236}">
                <a16:creationId xmlns:a16="http://schemas.microsoft.com/office/drawing/2014/main" id="{A1734614-A9EA-E52C-EFF1-A6827766098C}"/>
              </a:ext>
            </a:extLst>
          </p:cNvPr>
          <p:cNvSpPr txBox="1"/>
          <p:nvPr/>
        </p:nvSpPr>
        <p:spPr>
          <a:xfrm>
            <a:off x="838200" y="393701"/>
            <a:ext cx="11353800" cy="6309420"/>
          </a:xfrm>
          <a:prstGeom prst="rect">
            <a:avLst/>
          </a:prstGeom>
          <a:noFill/>
        </p:spPr>
        <p:txBody>
          <a:bodyPr wrap="square" rtlCol="0">
            <a:spAutoFit/>
          </a:bodyPr>
          <a:lstStyle/>
          <a:p>
            <a:r>
              <a:rPr lang="it-IT" sz="4400" b="1" dirty="0"/>
              <a:t>                 </a:t>
            </a:r>
            <a:r>
              <a:rPr lang="it-IT" sz="4400" b="1" dirty="0" err="1"/>
              <a:t>Dairy</a:t>
            </a:r>
            <a:r>
              <a:rPr lang="it-IT" sz="4400" b="1" dirty="0"/>
              <a:t> world 2022:</a:t>
            </a:r>
          </a:p>
          <a:p>
            <a:endParaRPr lang="it-IT" sz="4400" dirty="0"/>
          </a:p>
          <a:p>
            <a:pPr marL="285750" indent="-285750">
              <a:buFont typeface="Arial" panose="020B0604020202020204" pitchFamily="34" charset="0"/>
              <a:buChar char="•"/>
            </a:pPr>
            <a:r>
              <a:rPr lang="it-IT" sz="2800" dirty="0" err="1"/>
              <a:t>Dairy</a:t>
            </a:r>
            <a:r>
              <a:rPr lang="it-IT" sz="2800" dirty="0"/>
              <a:t> demand</a:t>
            </a:r>
            <a:r>
              <a:rPr lang="it-IT" sz="2800" b="1" dirty="0"/>
              <a:t> </a:t>
            </a:r>
            <a:r>
              <a:rPr lang="it-IT" sz="2800" dirty="0" err="1"/>
              <a:t>growth</a:t>
            </a:r>
            <a:r>
              <a:rPr lang="it-IT" sz="2800" dirty="0"/>
              <a:t> </a:t>
            </a:r>
            <a:r>
              <a:rPr lang="it-IT" sz="2800" dirty="0" err="1"/>
              <a:t>seems</a:t>
            </a:r>
            <a:r>
              <a:rPr lang="it-IT" sz="2800" dirty="0"/>
              <a:t> to be </a:t>
            </a:r>
            <a:r>
              <a:rPr lang="it-IT" sz="2800" dirty="0" err="1"/>
              <a:t>unlimited</a:t>
            </a:r>
            <a:r>
              <a:rPr lang="it-IT" sz="2800" b="1" dirty="0"/>
              <a:t> </a:t>
            </a:r>
            <a:r>
              <a:rPr lang="it-IT" sz="2800" dirty="0" err="1"/>
              <a:t>while</a:t>
            </a:r>
            <a:r>
              <a:rPr lang="it-IT" sz="2800" dirty="0"/>
              <a:t> supply</a:t>
            </a:r>
            <a:r>
              <a:rPr lang="it-IT" sz="2800" b="1" dirty="0"/>
              <a:t> </a:t>
            </a:r>
            <a:r>
              <a:rPr lang="it-IT" sz="2800" dirty="0" err="1"/>
              <a:t>growth</a:t>
            </a:r>
            <a:r>
              <a:rPr lang="it-IT" sz="2800" dirty="0"/>
              <a:t> </a:t>
            </a:r>
            <a:r>
              <a:rPr lang="it-IT" sz="2800" dirty="0" err="1"/>
              <a:t>is</a:t>
            </a:r>
            <a:r>
              <a:rPr lang="it-IT" sz="2800" dirty="0"/>
              <a:t> limited</a:t>
            </a:r>
            <a:r>
              <a:rPr lang="it-IT" sz="2800" b="1" dirty="0"/>
              <a:t> </a:t>
            </a:r>
            <a:r>
              <a:rPr lang="it-IT" sz="2800" dirty="0"/>
              <a:t>by </a:t>
            </a:r>
            <a:r>
              <a:rPr lang="it-IT" sz="2800" dirty="0" err="1"/>
              <a:t>skyrocking</a:t>
            </a:r>
            <a:r>
              <a:rPr lang="it-IT" sz="2800" dirty="0"/>
              <a:t> input prices</a:t>
            </a:r>
          </a:p>
          <a:p>
            <a:pPr marL="285750" indent="-285750">
              <a:buFont typeface="Arial" panose="020B0604020202020204" pitchFamily="34" charset="0"/>
              <a:buChar char="•"/>
            </a:pPr>
            <a:r>
              <a:rPr lang="it-IT" sz="2800" dirty="0"/>
              <a:t>Farmers are under pressure </a:t>
            </a:r>
            <a:r>
              <a:rPr lang="it-IT" sz="2800" dirty="0" err="1"/>
              <a:t>today</a:t>
            </a:r>
            <a:r>
              <a:rPr lang="it-IT" sz="2800" dirty="0"/>
              <a:t> &amp; </a:t>
            </a:r>
            <a:r>
              <a:rPr lang="it-IT" sz="2800" dirty="0" err="1"/>
              <a:t>will</a:t>
            </a:r>
            <a:r>
              <a:rPr lang="it-IT" sz="2800" dirty="0"/>
              <a:t> be more in the future</a:t>
            </a:r>
            <a:r>
              <a:rPr lang="it-IT" sz="2800" b="1" dirty="0"/>
              <a:t>! </a:t>
            </a:r>
            <a:endParaRPr lang="it-IT" sz="2800" dirty="0"/>
          </a:p>
          <a:p>
            <a:pPr marL="285750" indent="-285750">
              <a:buFont typeface="Arial" panose="020B0604020202020204" pitchFamily="34" charset="0"/>
              <a:buChar char="•"/>
            </a:pPr>
            <a:r>
              <a:rPr lang="it-IT" sz="2800" dirty="0"/>
              <a:t>Policy impact </a:t>
            </a:r>
            <a:r>
              <a:rPr lang="it-IT" sz="2800" dirty="0" err="1"/>
              <a:t>will</a:t>
            </a:r>
            <a:r>
              <a:rPr lang="it-IT" sz="2800" dirty="0"/>
              <a:t> be big</a:t>
            </a:r>
            <a:r>
              <a:rPr lang="it-IT" sz="2800" b="1" dirty="0"/>
              <a:t> </a:t>
            </a:r>
            <a:r>
              <a:rPr lang="it-IT" sz="2800" dirty="0"/>
              <a:t>–</a:t>
            </a:r>
            <a:r>
              <a:rPr lang="it-IT" sz="2800" dirty="0" err="1"/>
              <a:t>how</a:t>
            </a:r>
            <a:r>
              <a:rPr lang="it-IT" sz="2800" dirty="0"/>
              <a:t> to </a:t>
            </a:r>
            <a:r>
              <a:rPr lang="it-IT" sz="2800" dirty="0" err="1"/>
              <a:t>predict</a:t>
            </a:r>
            <a:r>
              <a:rPr lang="it-IT" sz="2800" dirty="0"/>
              <a:t> </a:t>
            </a:r>
            <a:r>
              <a:rPr lang="it-IT" sz="2800" dirty="0" err="1"/>
              <a:t>this</a:t>
            </a:r>
            <a:r>
              <a:rPr lang="it-IT" sz="2800" dirty="0"/>
              <a:t> </a:t>
            </a:r>
            <a:r>
              <a:rPr lang="it-IT" sz="2800" dirty="0" err="1"/>
              <a:t>well</a:t>
            </a:r>
            <a:r>
              <a:rPr lang="it-IT" sz="2800" dirty="0"/>
              <a:t>? </a:t>
            </a:r>
          </a:p>
          <a:p>
            <a:pPr marL="285750" indent="-285750">
              <a:buFont typeface="Arial" panose="020B0604020202020204" pitchFamily="34" charset="0"/>
              <a:buChar char="•"/>
            </a:pPr>
            <a:r>
              <a:rPr lang="it-IT" sz="2800" dirty="0" err="1"/>
              <a:t>Understand</a:t>
            </a:r>
            <a:r>
              <a:rPr lang="it-IT" sz="2800" dirty="0"/>
              <a:t> market </a:t>
            </a:r>
            <a:r>
              <a:rPr lang="it-IT" sz="2800" dirty="0" err="1"/>
              <a:t>economics</a:t>
            </a:r>
            <a:r>
              <a:rPr lang="it-IT" sz="2800" dirty="0"/>
              <a:t> to </a:t>
            </a:r>
            <a:r>
              <a:rPr lang="it-IT" sz="2800" dirty="0" err="1"/>
              <a:t>predict</a:t>
            </a:r>
            <a:r>
              <a:rPr lang="it-IT" sz="2800" dirty="0"/>
              <a:t> the future</a:t>
            </a:r>
            <a:br>
              <a:rPr lang="it-IT" sz="2800" dirty="0"/>
            </a:br>
            <a:r>
              <a:rPr lang="it-IT" sz="2800" i="1" dirty="0"/>
              <a:t>“Milk </a:t>
            </a:r>
            <a:r>
              <a:rPr lang="it-IT" sz="2800" i="1" dirty="0" err="1"/>
              <a:t>will</a:t>
            </a:r>
            <a:r>
              <a:rPr lang="it-IT" sz="2800" i="1" dirty="0"/>
              <a:t> stay a </a:t>
            </a:r>
            <a:r>
              <a:rPr lang="it-IT" sz="2800" i="1" dirty="0" err="1"/>
              <a:t>relevant</a:t>
            </a:r>
            <a:r>
              <a:rPr lang="it-IT" sz="2800" i="1" dirty="0"/>
              <a:t> product in the future”</a:t>
            </a:r>
            <a:r>
              <a:rPr lang="it-IT" sz="2800" dirty="0"/>
              <a:t> </a:t>
            </a:r>
            <a:r>
              <a:rPr lang="it-IT" sz="2800" dirty="0" err="1"/>
              <a:t>says</a:t>
            </a:r>
            <a:r>
              <a:rPr lang="it-IT" sz="2800" dirty="0"/>
              <a:t> Richard </a:t>
            </a:r>
            <a:r>
              <a:rPr lang="it-IT" sz="2800" dirty="0" err="1"/>
              <a:t>Scheper</a:t>
            </a:r>
            <a:r>
              <a:rPr lang="it-IT" sz="2800" dirty="0"/>
              <a:t>  from Rabobank </a:t>
            </a:r>
            <a:r>
              <a:rPr lang="it-IT" sz="2800" dirty="0" err="1"/>
              <a:t>at</a:t>
            </a:r>
            <a:r>
              <a:rPr lang="it-IT" sz="2800" dirty="0"/>
              <a:t> IFCN Conference. </a:t>
            </a:r>
            <a:endParaRPr lang="it-IT" sz="2800" b="1" dirty="0"/>
          </a:p>
          <a:p>
            <a:pPr marL="285750" indent="-285750">
              <a:buFont typeface="Arial" panose="020B0604020202020204" pitchFamily="34" charset="0"/>
              <a:buChar char="•"/>
            </a:pPr>
            <a:r>
              <a:rPr lang="it-IT" sz="2800" dirty="0"/>
              <a:t>But </a:t>
            </a:r>
            <a:r>
              <a:rPr lang="it-IT" sz="2800" dirty="0" err="1"/>
              <a:t>above</a:t>
            </a:r>
            <a:r>
              <a:rPr lang="it-IT" sz="2800" dirty="0"/>
              <a:t> </a:t>
            </a:r>
            <a:r>
              <a:rPr lang="it-IT" sz="2800" dirty="0" err="1"/>
              <a:t>all</a:t>
            </a:r>
            <a:r>
              <a:rPr lang="it-IT" sz="2800" dirty="0"/>
              <a:t> </a:t>
            </a:r>
            <a:r>
              <a:rPr lang="it-IT" sz="2800" dirty="0" err="1"/>
              <a:t>we</a:t>
            </a:r>
            <a:r>
              <a:rPr lang="it-IT" sz="2800" dirty="0"/>
              <a:t> must make the </a:t>
            </a:r>
            <a:r>
              <a:rPr lang="it-IT" sz="2800" dirty="0" err="1"/>
              <a:t>whole</a:t>
            </a:r>
            <a:r>
              <a:rPr lang="it-IT" sz="2800" dirty="0"/>
              <a:t> supply chain </a:t>
            </a:r>
            <a:r>
              <a:rPr lang="it-IT" sz="2800" dirty="0" err="1"/>
              <a:t>as</a:t>
            </a:r>
            <a:r>
              <a:rPr lang="it-IT" sz="2800" dirty="0"/>
              <a:t> </a:t>
            </a:r>
            <a:r>
              <a:rPr lang="it-IT" sz="2800" dirty="0" err="1"/>
              <a:t>efficient</a:t>
            </a:r>
            <a:r>
              <a:rPr lang="it-IT" sz="2800" dirty="0"/>
              <a:t> </a:t>
            </a:r>
            <a:r>
              <a:rPr lang="it-IT" sz="2800" dirty="0" err="1"/>
              <a:t>as</a:t>
            </a:r>
            <a:r>
              <a:rPr lang="it-IT" sz="2800" dirty="0"/>
              <a:t> </a:t>
            </a:r>
            <a:r>
              <a:rPr lang="it-IT" sz="2800" dirty="0" err="1"/>
              <a:t>possible</a:t>
            </a:r>
            <a:r>
              <a:rPr lang="it-IT" sz="2800" dirty="0"/>
              <a:t> </a:t>
            </a:r>
            <a:r>
              <a:rPr lang="it-IT" sz="2800" dirty="0" err="1"/>
              <a:t>both</a:t>
            </a:r>
            <a:r>
              <a:rPr lang="it-IT" sz="2800" dirty="0"/>
              <a:t> from a technical and </a:t>
            </a:r>
            <a:r>
              <a:rPr lang="it-IT" sz="2800" dirty="0" err="1"/>
              <a:t>economic</a:t>
            </a:r>
            <a:r>
              <a:rPr lang="it-IT" sz="2800" dirty="0"/>
              <a:t> point of </a:t>
            </a:r>
            <a:r>
              <a:rPr lang="it-IT" sz="2800" dirty="0" err="1"/>
              <a:t>view</a:t>
            </a:r>
            <a:r>
              <a:rPr lang="it-IT" sz="2800" dirty="0"/>
              <a:t>, meeting the </a:t>
            </a:r>
            <a:r>
              <a:rPr lang="it-IT" sz="2800" dirty="0" err="1"/>
              <a:t>needs</a:t>
            </a:r>
            <a:r>
              <a:rPr lang="it-IT" sz="2800" dirty="0"/>
              <a:t> of consumers and the market</a:t>
            </a:r>
            <a:r>
              <a:rPr lang="it-IT" dirty="0"/>
              <a:t>.</a:t>
            </a:r>
          </a:p>
          <a:p>
            <a:endParaRPr lang="it-IT" dirty="0"/>
          </a:p>
          <a:p>
            <a:endParaRPr lang="it-IT" dirty="0"/>
          </a:p>
        </p:txBody>
      </p:sp>
    </p:spTree>
    <p:extLst>
      <p:ext uri="{BB962C8B-B14F-4D97-AF65-F5344CB8AC3E}">
        <p14:creationId xmlns:p14="http://schemas.microsoft.com/office/powerpoint/2010/main" val="2424374528"/>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a:extLst>
              <a:ext uri="{FF2B5EF4-FFF2-40B4-BE49-F238E27FC236}">
                <a16:creationId xmlns:a16="http://schemas.microsoft.com/office/drawing/2014/main" id="{F30041BD-CCA4-66C4-AA50-BA267F48987F}"/>
              </a:ext>
            </a:extLst>
          </p:cNvPr>
          <p:cNvSpPr>
            <a:spLocks noGrp="1"/>
          </p:cNvSpPr>
          <p:nvPr>
            <p:ph idx="1"/>
          </p:nvPr>
        </p:nvSpPr>
        <p:spPr>
          <a:xfrm>
            <a:off x="515937" y="0"/>
            <a:ext cx="11160125" cy="6858000"/>
          </a:xfrm>
        </p:spPr>
        <p:txBody>
          <a:bodyPr>
            <a:normAutofit/>
          </a:bodyPr>
          <a:lstStyle/>
          <a:p>
            <a:pPr marL="0" indent="0">
              <a:buNone/>
            </a:pPr>
            <a:r>
              <a:rPr lang="it-IT" dirty="0"/>
              <a:t>                    </a:t>
            </a:r>
            <a:r>
              <a:rPr lang="it-IT" b="1" dirty="0"/>
              <a:t> </a:t>
            </a:r>
          </a:p>
          <a:p>
            <a:pPr marL="0" indent="0">
              <a:buNone/>
            </a:pPr>
            <a:endParaRPr lang="it-IT" b="1" dirty="0"/>
          </a:p>
          <a:p>
            <a:pPr marL="0" indent="0">
              <a:buNone/>
            </a:pPr>
            <a:r>
              <a:rPr lang="it-IT" b="1" dirty="0"/>
              <a:t>                     PRIORITIES FOR THE DAIRY SECTOR</a:t>
            </a:r>
          </a:p>
          <a:p>
            <a:pPr marL="0" indent="0">
              <a:buNone/>
            </a:pPr>
            <a:endParaRPr lang="it-IT" b="1" dirty="0"/>
          </a:p>
          <a:p>
            <a:pPr>
              <a:buFont typeface="Wingdings" pitchFamily="2" charset="2"/>
              <a:buChar char="ü"/>
            </a:pPr>
            <a:r>
              <a:rPr lang="it-IT" dirty="0" err="1"/>
              <a:t>Efficiency</a:t>
            </a:r>
            <a:r>
              <a:rPr lang="it-IT" dirty="0"/>
              <a:t>, </a:t>
            </a:r>
            <a:r>
              <a:rPr lang="it-IT" dirty="0" err="1"/>
              <a:t>efficiency</a:t>
            </a:r>
            <a:r>
              <a:rPr lang="it-IT" dirty="0"/>
              <a:t>, </a:t>
            </a:r>
            <a:r>
              <a:rPr lang="it-IT" dirty="0" err="1"/>
              <a:t>efficiency</a:t>
            </a:r>
            <a:r>
              <a:rPr lang="it-IT" dirty="0"/>
              <a:t>, in </a:t>
            </a:r>
            <a:r>
              <a:rPr lang="it-IT" dirty="0" err="1"/>
              <a:t>term</a:t>
            </a:r>
            <a:r>
              <a:rPr lang="it-IT" dirty="0"/>
              <a:t> of </a:t>
            </a:r>
            <a:r>
              <a:rPr lang="it-IT" dirty="0" err="1"/>
              <a:t>increasing</a:t>
            </a:r>
            <a:r>
              <a:rPr lang="it-IT" dirty="0"/>
              <a:t> production and </a:t>
            </a:r>
            <a:r>
              <a:rPr lang="it-IT" dirty="0" err="1"/>
              <a:t>saving</a:t>
            </a:r>
            <a:r>
              <a:rPr lang="it-IT" dirty="0"/>
              <a:t> costs.</a:t>
            </a:r>
          </a:p>
          <a:p>
            <a:pPr>
              <a:buFont typeface="Wingdings" pitchFamily="2" charset="2"/>
              <a:buChar char="ü"/>
            </a:pPr>
            <a:r>
              <a:rPr lang="it-IT" dirty="0" err="1"/>
              <a:t>Sustainable</a:t>
            </a:r>
            <a:r>
              <a:rPr lang="it-IT" dirty="0"/>
              <a:t> </a:t>
            </a:r>
            <a:r>
              <a:rPr lang="it-IT" dirty="0" err="1"/>
              <a:t>intensification</a:t>
            </a:r>
            <a:r>
              <a:rPr lang="it-IT" dirty="0"/>
              <a:t> of </a:t>
            </a:r>
            <a:r>
              <a:rPr lang="it-IT" dirty="0" err="1"/>
              <a:t>agriculture</a:t>
            </a:r>
            <a:r>
              <a:rPr lang="it-IT" dirty="0"/>
              <a:t>(last IPCC report)</a:t>
            </a:r>
          </a:p>
          <a:p>
            <a:pPr>
              <a:buFont typeface="Wingdings" pitchFamily="2" charset="2"/>
              <a:buChar char="ü"/>
            </a:pPr>
            <a:r>
              <a:rPr lang="it-IT" dirty="0" err="1"/>
              <a:t>Regenerative</a:t>
            </a:r>
            <a:r>
              <a:rPr lang="it-IT" dirty="0"/>
              <a:t> </a:t>
            </a:r>
            <a:r>
              <a:rPr lang="it-IT" dirty="0" err="1"/>
              <a:t>agriculture</a:t>
            </a:r>
            <a:endParaRPr lang="it-IT" dirty="0"/>
          </a:p>
          <a:p>
            <a:pPr>
              <a:buFont typeface="Wingdings" pitchFamily="2" charset="2"/>
              <a:buChar char="ü"/>
            </a:pPr>
            <a:r>
              <a:rPr lang="it-IT" dirty="0"/>
              <a:t>Animal welfare</a:t>
            </a:r>
          </a:p>
          <a:p>
            <a:pPr>
              <a:buFont typeface="Wingdings" pitchFamily="2" charset="2"/>
              <a:buChar char="ü"/>
            </a:pPr>
            <a:r>
              <a:rPr lang="it-IT" dirty="0"/>
              <a:t>Carbon </a:t>
            </a:r>
            <a:r>
              <a:rPr lang="it-IT" dirty="0" err="1"/>
              <a:t>neutrality</a:t>
            </a:r>
            <a:r>
              <a:rPr lang="it-IT" dirty="0"/>
              <a:t>;</a:t>
            </a:r>
          </a:p>
          <a:p>
            <a:pPr>
              <a:buFont typeface="Wingdings" pitchFamily="2" charset="2"/>
              <a:buChar char="ü"/>
            </a:pPr>
            <a:r>
              <a:rPr lang="it-IT" dirty="0"/>
              <a:t>Human </a:t>
            </a:r>
            <a:r>
              <a:rPr lang="it-IT" dirty="0" err="1"/>
              <a:t>rights</a:t>
            </a:r>
            <a:r>
              <a:rPr lang="it-IT" dirty="0"/>
              <a:t>/living </a:t>
            </a:r>
            <a:r>
              <a:rPr lang="it-IT" dirty="0" err="1"/>
              <a:t>conditions</a:t>
            </a:r>
            <a:r>
              <a:rPr lang="it-IT" dirty="0"/>
              <a:t>/</a:t>
            </a:r>
            <a:r>
              <a:rPr lang="it-IT" dirty="0" err="1"/>
              <a:t>economical</a:t>
            </a:r>
            <a:r>
              <a:rPr lang="it-IT" dirty="0"/>
              <a:t> </a:t>
            </a:r>
            <a:r>
              <a:rPr lang="it-IT" dirty="0" err="1"/>
              <a:t>sustainability</a:t>
            </a:r>
            <a:r>
              <a:rPr lang="it-IT" dirty="0"/>
              <a:t> of the </a:t>
            </a:r>
            <a:r>
              <a:rPr lang="it-IT" dirty="0" err="1"/>
              <a:t>dairy</a:t>
            </a:r>
            <a:r>
              <a:rPr lang="it-IT" dirty="0"/>
              <a:t> chain</a:t>
            </a:r>
          </a:p>
          <a:p>
            <a:pPr>
              <a:buFont typeface="Wingdings" pitchFamily="2" charset="2"/>
              <a:buChar char="ü"/>
            </a:pPr>
            <a:endParaRPr lang="it-IT" dirty="0"/>
          </a:p>
        </p:txBody>
      </p:sp>
      <p:sp>
        <p:nvSpPr>
          <p:cNvPr id="5" name="Titolo 4">
            <a:extLst>
              <a:ext uri="{FF2B5EF4-FFF2-40B4-BE49-F238E27FC236}">
                <a16:creationId xmlns:a16="http://schemas.microsoft.com/office/drawing/2014/main" id="{32495D23-6F2F-F8CF-13DB-20B0EDB31588}"/>
              </a:ext>
            </a:extLst>
          </p:cNvPr>
          <p:cNvSpPr>
            <a:spLocks noGrp="1"/>
          </p:cNvSpPr>
          <p:nvPr>
            <p:ph type="title"/>
          </p:nvPr>
        </p:nvSpPr>
        <p:spPr/>
        <p:txBody>
          <a:bodyPr/>
          <a:lstStyle/>
          <a:p>
            <a:endParaRPr lang="it-IT"/>
          </a:p>
        </p:txBody>
      </p:sp>
    </p:spTree>
    <p:extLst>
      <p:ext uri="{BB962C8B-B14F-4D97-AF65-F5344CB8AC3E}">
        <p14:creationId xmlns:p14="http://schemas.microsoft.com/office/powerpoint/2010/main" val="16866146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EF7BD-FE81-4B20-8DC5-0B3EB736F9F8}"/>
              </a:ext>
            </a:extLst>
          </p:cNvPr>
          <p:cNvSpPr>
            <a:spLocks noGrp="1"/>
          </p:cNvSpPr>
          <p:nvPr>
            <p:ph type="ctrTitle"/>
          </p:nvPr>
        </p:nvSpPr>
        <p:spPr>
          <a:xfrm>
            <a:off x="6335561" y="2652180"/>
            <a:ext cx="5143500" cy="2090808"/>
          </a:xfrm>
        </p:spPr>
        <p:txBody>
          <a:bodyPr anchor="b">
            <a:normAutofit fontScale="90000"/>
          </a:bodyPr>
          <a:lstStyle/>
          <a:p>
            <a:r>
              <a:rPr lang="en-US" sz="4000" dirty="0">
                <a:latin typeface="+mn-lt"/>
              </a:rPr>
              <a:t>IDF SUPPORTING THE </a:t>
            </a:r>
            <a:br>
              <a:rPr lang="en-US" sz="4000" dirty="0">
                <a:latin typeface="+mn-lt"/>
              </a:rPr>
            </a:br>
            <a:r>
              <a:rPr lang="en-US" sz="4000" dirty="0">
                <a:latin typeface="+mn-lt"/>
              </a:rPr>
              <a:t>Global Dairy SECTOR</a:t>
            </a:r>
          </a:p>
        </p:txBody>
      </p:sp>
      <p:cxnSp>
        <p:nvCxnSpPr>
          <p:cNvPr id="10" name="Straight Connector 9">
            <a:extLst>
              <a:ext uri="{FF2B5EF4-FFF2-40B4-BE49-F238E27FC236}">
                <a16:creationId xmlns:a16="http://schemas.microsoft.com/office/drawing/2014/main" id="{A4EC1B1E-813D-410E-B07D-9D4F99CD74F6}"/>
              </a:ext>
            </a:extLst>
          </p:cNvPr>
          <p:cNvCxnSpPr>
            <a:cxnSpLocks/>
          </p:cNvCxnSpPr>
          <p:nvPr/>
        </p:nvCxnSpPr>
        <p:spPr>
          <a:xfrm>
            <a:off x="6422443" y="4876860"/>
            <a:ext cx="480092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D1C00A64-C43D-449F-9CB2-E0D975F86AB4}"/>
              </a:ext>
            </a:extLst>
          </p:cNvPr>
          <p:cNvSpPr txBox="1"/>
          <p:nvPr/>
        </p:nvSpPr>
        <p:spPr>
          <a:xfrm>
            <a:off x="6335561" y="2652180"/>
            <a:ext cx="4765343" cy="400110"/>
          </a:xfrm>
          <a:prstGeom prst="rect">
            <a:avLst/>
          </a:prstGeom>
          <a:noFill/>
        </p:spPr>
        <p:txBody>
          <a:bodyPr wrap="none" rtlCol="0">
            <a:spAutoFit/>
          </a:bodyPr>
          <a:lstStyle/>
          <a:p>
            <a:r>
              <a:rPr lang="en-GB" sz="2000" dirty="0">
                <a:solidFill>
                  <a:schemeClr val="bg1"/>
                </a:solidFill>
              </a:rPr>
              <a:t>INTERNATIONAL DAIRY FEDERATION</a:t>
            </a:r>
          </a:p>
        </p:txBody>
      </p:sp>
    </p:spTree>
    <p:extLst>
      <p:ext uri="{BB962C8B-B14F-4D97-AF65-F5344CB8AC3E}">
        <p14:creationId xmlns:p14="http://schemas.microsoft.com/office/powerpoint/2010/main" val="39903453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BF73D46F-6152-4CA0-91B8-D09462B80DB1}"/>
              </a:ext>
            </a:extLst>
          </p:cNvPr>
          <p:cNvSpPr txBox="1">
            <a:spLocks/>
          </p:cNvSpPr>
          <p:nvPr/>
        </p:nvSpPr>
        <p:spPr>
          <a:xfrm>
            <a:off x="515939" y="1553251"/>
            <a:ext cx="7778976" cy="4351338"/>
          </a:xfrm>
          <a:prstGeom prst="rect">
            <a:avLst/>
          </a:prstGeom>
        </p:spPr>
        <p:txBody>
          <a:bodyPr vert="horz" lIns="91440" tIns="45720" rIns="91440" bIns="45720" rtlCol="0">
            <a:normAutofit/>
          </a:bodyPr>
          <a:lstStyle/>
          <a:p>
            <a:pPr marL="457200" indent="-457200">
              <a:lnSpc>
                <a:spcPct val="90000"/>
              </a:lnSpc>
              <a:spcBef>
                <a:spcPts val="1800"/>
              </a:spcBef>
              <a:buClr>
                <a:srgbClr val="2C567A"/>
              </a:buClr>
              <a:buFont typeface="Wingdings" panose="05000000000000000000" pitchFamily="2" charset="2"/>
              <a:buChar char="§"/>
              <a:defRPr/>
            </a:pPr>
            <a:r>
              <a:rPr lang="en-US" sz="2800" dirty="0"/>
              <a:t>Established in 1903</a:t>
            </a:r>
          </a:p>
          <a:p>
            <a:pPr marL="457200" indent="-457200">
              <a:lnSpc>
                <a:spcPct val="90000"/>
              </a:lnSpc>
              <a:spcBef>
                <a:spcPts val="1800"/>
              </a:spcBef>
              <a:buClr>
                <a:srgbClr val="2C567A"/>
              </a:buClr>
              <a:buFont typeface="Wingdings" panose="05000000000000000000" pitchFamily="2" charset="2"/>
              <a:buChar char="§"/>
              <a:defRPr/>
            </a:pPr>
            <a:r>
              <a:rPr lang="en-US" sz="2800" dirty="0"/>
              <a:t>Members in 43 countries representing 75% of world milk production</a:t>
            </a:r>
          </a:p>
          <a:p>
            <a:pPr marL="457200" indent="-457200">
              <a:lnSpc>
                <a:spcPct val="90000"/>
              </a:lnSpc>
              <a:spcBef>
                <a:spcPts val="1800"/>
              </a:spcBef>
              <a:buClr>
                <a:srgbClr val="2C567A"/>
              </a:buClr>
              <a:buFont typeface="Wingdings" panose="05000000000000000000" pitchFamily="2" charset="2"/>
              <a:buChar char="§"/>
              <a:defRPr/>
            </a:pPr>
            <a:r>
              <a:rPr lang="en-US" sz="2800" dirty="0"/>
              <a:t>1,200 experts working in 17 Standing Committees and 3 Task Forces</a:t>
            </a:r>
          </a:p>
          <a:p>
            <a:pPr marL="457200" indent="-457200">
              <a:lnSpc>
                <a:spcPct val="90000"/>
              </a:lnSpc>
              <a:buClr>
                <a:srgbClr val="2C567A"/>
              </a:buClr>
              <a:buFont typeface="Wingdings" panose="05000000000000000000" pitchFamily="2" charset="2"/>
              <a:buChar char="§"/>
              <a:defRPr/>
            </a:pPr>
            <a:endParaRPr lang="en-US" sz="2800" dirty="0"/>
          </a:p>
          <a:p>
            <a:pPr marL="457200" indent="-457200">
              <a:lnSpc>
                <a:spcPct val="90000"/>
              </a:lnSpc>
              <a:buClr>
                <a:srgbClr val="2C567A"/>
              </a:buClr>
              <a:buFont typeface="Wingdings" panose="05000000000000000000" pitchFamily="2" charset="2"/>
              <a:buChar char="§"/>
              <a:defRPr/>
            </a:pPr>
            <a:r>
              <a:rPr lang="en-US" sz="2800" dirty="0"/>
              <a:t>Accredited to the FAO, Codex, OIE, UNEP, ECOSOC</a:t>
            </a:r>
          </a:p>
        </p:txBody>
      </p:sp>
      <p:sp>
        <p:nvSpPr>
          <p:cNvPr id="5" name="Title 1">
            <a:extLst>
              <a:ext uri="{FF2B5EF4-FFF2-40B4-BE49-F238E27FC236}">
                <a16:creationId xmlns:a16="http://schemas.microsoft.com/office/drawing/2014/main" id="{C07FAA94-747B-46E3-B436-934361F24F29}"/>
              </a:ext>
            </a:extLst>
          </p:cNvPr>
          <p:cNvSpPr txBox="1">
            <a:spLocks/>
          </p:cNvSpPr>
          <p:nvPr/>
        </p:nvSpPr>
        <p:spPr>
          <a:xfrm>
            <a:off x="515938" y="246621"/>
            <a:ext cx="11150600" cy="920336"/>
          </a:xfrm>
          <a:prstGeom prst="rect">
            <a:avLst/>
          </a:prstGeom>
        </p:spPr>
        <p:txBody>
          <a:bodyPr vert="horz" lIns="0" tIns="0" rIns="0" bIns="0" rtlCol="0" anchor="b">
            <a:normAutofit/>
          </a:bodyPr>
          <a:lstStyle/>
          <a:p>
            <a:pPr>
              <a:lnSpc>
                <a:spcPct val="90000"/>
              </a:lnSpc>
              <a:spcBef>
                <a:spcPct val="0"/>
              </a:spcBef>
              <a:spcAft>
                <a:spcPts val="600"/>
              </a:spcAft>
              <a:defRPr/>
            </a:pPr>
            <a:r>
              <a:rPr lang="en-US" sz="3200" b="1" kern="1200" cap="all" baseline="0" dirty="0">
                <a:solidFill>
                  <a:srgbClr val="006298"/>
                </a:solidFill>
                <a:latin typeface="Arial" panose="020B0604020202020204" pitchFamily="34" charset="0"/>
                <a:ea typeface="+mj-ea"/>
                <a:cs typeface="Arial" panose="020B0604020202020204" pitchFamily="34" charset="0"/>
              </a:rPr>
              <a:t>What is the IDF?</a:t>
            </a:r>
          </a:p>
        </p:txBody>
      </p:sp>
      <p:grpSp>
        <p:nvGrpSpPr>
          <p:cNvPr id="14" name="Group 13">
            <a:extLst>
              <a:ext uri="{FF2B5EF4-FFF2-40B4-BE49-F238E27FC236}">
                <a16:creationId xmlns:a16="http://schemas.microsoft.com/office/drawing/2014/main" id="{827324D3-7AB9-4482-AF15-232F663AC587}"/>
              </a:ext>
            </a:extLst>
          </p:cNvPr>
          <p:cNvGrpSpPr/>
          <p:nvPr/>
        </p:nvGrpSpPr>
        <p:grpSpPr>
          <a:xfrm>
            <a:off x="8487856" y="453937"/>
            <a:ext cx="3178682" cy="5946863"/>
            <a:chOff x="8487856" y="453937"/>
            <a:chExt cx="3352906" cy="6320240"/>
          </a:xfrm>
        </p:grpSpPr>
        <p:pic>
          <p:nvPicPr>
            <p:cNvPr id="13" name="Picture 12">
              <a:extLst>
                <a:ext uri="{FF2B5EF4-FFF2-40B4-BE49-F238E27FC236}">
                  <a16:creationId xmlns:a16="http://schemas.microsoft.com/office/drawing/2014/main" id="{E761CA5B-0963-4320-988F-5364DD81F988}"/>
                </a:ext>
              </a:extLst>
            </p:cNvPr>
            <p:cNvPicPr>
              <a:picLocks noChangeAspect="1"/>
            </p:cNvPicPr>
            <p:nvPr/>
          </p:nvPicPr>
          <p:blipFill rotWithShape="1">
            <a:blip r:embed="rId3"/>
            <a:srcRect l="33234" r="34054"/>
            <a:stretch/>
          </p:blipFill>
          <p:spPr>
            <a:xfrm>
              <a:off x="8574995" y="2393261"/>
              <a:ext cx="3091543" cy="2311857"/>
            </a:xfrm>
            <a:prstGeom prst="rect">
              <a:avLst/>
            </a:prstGeom>
          </p:spPr>
        </p:pic>
        <p:pic>
          <p:nvPicPr>
            <p:cNvPr id="11" name="Picture 10">
              <a:extLst>
                <a:ext uri="{FF2B5EF4-FFF2-40B4-BE49-F238E27FC236}">
                  <a16:creationId xmlns:a16="http://schemas.microsoft.com/office/drawing/2014/main" id="{13034151-74E4-4609-B6DD-2DC9548873C0}"/>
                </a:ext>
              </a:extLst>
            </p:cNvPr>
            <p:cNvPicPr>
              <a:picLocks noChangeAspect="1"/>
            </p:cNvPicPr>
            <p:nvPr/>
          </p:nvPicPr>
          <p:blipFill rotWithShape="1">
            <a:blip r:embed="rId3"/>
            <a:srcRect l="66365" t="11782" r="1"/>
            <a:stretch/>
          </p:blipFill>
          <p:spPr>
            <a:xfrm>
              <a:off x="8662079" y="4734697"/>
              <a:ext cx="3178683" cy="2039480"/>
            </a:xfrm>
            <a:prstGeom prst="rect">
              <a:avLst/>
            </a:prstGeom>
          </p:spPr>
        </p:pic>
        <p:pic>
          <p:nvPicPr>
            <p:cNvPr id="12" name="Picture 11">
              <a:extLst>
                <a:ext uri="{FF2B5EF4-FFF2-40B4-BE49-F238E27FC236}">
                  <a16:creationId xmlns:a16="http://schemas.microsoft.com/office/drawing/2014/main" id="{D57D7230-B399-4ABF-B147-1AEB3DE04D50}"/>
                </a:ext>
              </a:extLst>
            </p:cNvPr>
            <p:cNvPicPr>
              <a:picLocks noChangeAspect="1"/>
            </p:cNvPicPr>
            <p:nvPr/>
          </p:nvPicPr>
          <p:blipFill rotWithShape="1">
            <a:blip r:embed="rId3"/>
            <a:srcRect r="66366"/>
            <a:stretch/>
          </p:blipFill>
          <p:spPr>
            <a:xfrm>
              <a:off x="8487856" y="453937"/>
              <a:ext cx="3178682" cy="2311857"/>
            </a:xfrm>
            <a:prstGeom prst="rect">
              <a:avLst/>
            </a:prstGeom>
          </p:spPr>
        </p:pic>
      </p:grpSp>
    </p:spTree>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466F8FD-797D-4A24-A9DF-B315CA2F8DC3}"/>
              </a:ext>
            </a:extLst>
          </p:cNvPr>
          <p:cNvSpPr txBox="1">
            <a:spLocks/>
          </p:cNvSpPr>
          <p:nvPr/>
        </p:nvSpPr>
        <p:spPr>
          <a:xfrm>
            <a:off x="515938" y="368890"/>
            <a:ext cx="11150600" cy="920336"/>
          </a:xfrm>
          <a:prstGeom prst="rect">
            <a:avLst/>
          </a:prstGeom>
        </p:spPr>
        <p:txBody>
          <a:bodyPr vert="horz" lIns="0" tIns="0" rIns="0" bIns="0" rtlCol="0" anchor="b">
            <a:normAutofit/>
          </a:bodyPr>
          <a:lstStyle/>
          <a:p>
            <a:pPr>
              <a:lnSpc>
                <a:spcPct val="90000"/>
              </a:lnSpc>
              <a:spcBef>
                <a:spcPct val="0"/>
              </a:spcBef>
              <a:spcAft>
                <a:spcPts val="600"/>
              </a:spcAft>
              <a:defRPr/>
            </a:pPr>
            <a:r>
              <a:rPr lang="en-US" sz="3200" b="1" kern="1200" cap="all" baseline="0" dirty="0">
                <a:solidFill>
                  <a:srgbClr val="006298"/>
                </a:solidFill>
                <a:latin typeface="Arial" panose="020B0604020202020204" pitchFamily="34" charset="0"/>
                <a:ea typeface="+mj-ea"/>
                <a:cs typeface="Arial" panose="020B0604020202020204" pitchFamily="34" charset="0"/>
              </a:rPr>
              <a:t>IDF in brief</a:t>
            </a:r>
          </a:p>
        </p:txBody>
      </p:sp>
      <p:sp>
        <p:nvSpPr>
          <p:cNvPr id="7" name="Content Placeholder 2">
            <a:extLst>
              <a:ext uri="{FF2B5EF4-FFF2-40B4-BE49-F238E27FC236}">
                <a16:creationId xmlns:a16="http://schemas.microsoft.com/office/drawing/2014/main" id="{8D70CBD0-458F-4763-9319-4F871E42C6F6}"/>
              </a:ext>
            </a:extLst>
          </p:cNvPr>
          <p:cNvSpPr txBox="1">
            <a:spLocks/>
          </p:cNvSpPr>
          <p:nvPr/>
        </p:nvSpPr>
        <p:spPr>
          <a:xfrm>
            <a:off x="515938" y="1987203"/>
            <a:ext cx="6838173" cy="3096241"/>
          </a:xfrm>
          <a:prstGeom prst="rect">
            <a:avLst/>
          </a:prstGeom>
        </p:spPr>
        <p:txBody>
          <a:bodyPr vert="horz" lIns="91440" tIns="45720" rIns="91440" bIns="45720" rtlCol="0">
            <a:normAutofit/>
          </a:bodyPr>
          <a:lstStyle/>
          <a:p>
            <a:pPr marL="457200" indent="-457200">
              <a:buFont typeface="Arial" panose="020B0604020202020204" pitchFamily="34" charset="0"/>
              <a:buChar char="•"/>
              <a:defRPr/>
            </a:pPr>
            <a:endParaRPr lang="en-US" sz="2800" dirty="0"/>
          </a:p>
        </p:txBody>
      </p:sp>
      <p:grpSp>
        <p:nvGrpSpPr>
          <p:cNvPr id="15" name="Group 14">
            <a:extLst>
              <a:ext uri="{FF2B5EF4-FFF2-40B4-BE49-F238E27FC236}">
                <a16:creationId xmlns:a16="http://schemas.microsoft.com/office/drawing/2014/main" id="{46D76439-930B-4585-9392-4145BEE2B300}"/>
              </a:ext>
            </a:extLst>
          </p:cNvPr>
          <p:cNvGrpSpPr/>
          <p:nvPr/>
        </p:nvGrpSpPr>
        <p:grpSpPr>
          <a:xfrm>
            <a:off x="305544" y="2805004"/>
            <a:ext cx="11571387" cy="2580845"/>
            <a:chOff x="468213" y="2034698"/>
            <a:chExt cx="10901090" cy="2344285"/>
          </a:xfrm>
        </p:grpSpPr>
        <p:pic>
          <p:nvPicPr>
            <p:cNvPr id="2" name="Picture 1">
              <a:extLst>
                <a:ext uri="{FF2B5EF4-FFF2-40B4-BE49-F238E27FC236}">
                  <a16:creationId xmlns:a16="http://schemas.microsoft.com/office/drawing/2014/main" id="{C088207F-79C5-483C-B586-5C03E935B867}"/>
                </a:ext>
              </a:extLst>
            </p:cNvPr>
            <p:cNvPicPr>
              <a:picLocks noChangeAspect="1"/>
            </p:cNvPicPr>
            <p:nvPr/>
          </p:nvPicPr>
          <p:blipFill rotWithShape="1">
            <a:blip r:embed="rId3"/>
            <a:srcRect r="68220"/>
            <a:stretch/>
          </p:blipFill>
          <p:spPr>
            <a:xfrm>
              <a:off x="468213" y="2034698"/>
              <a:ext cx="3530028" cy="2344285"/>
            </a:xfrm>
            <a:prstGeom prst="rect">
              <a:avLst/>
            </a:prstGeom>
          </p:spPr>
        </p:pic>
        <p:pic>
          <p:nvPicPr>
            <p:cNvPr id="12" name="Picture 11">
              <a:extLst>
                <a:ext uri="{FF2B5EF4-FFF2-40B4-BE49-F238E27FC236}">
                  <a16:creationId xmlns:a16="http://schemas.microsoft.com/office/drawing/2014/main" id="{617D51EA-A6D1-48B0-8D79-8D333AD47688}"/>
                </a:ext>
              </a:extLst>
            </p:cNvPr>
            <p:cNvPicPr>
              <a:picLocks noChangeAspect="1"/>
            </p:cNvPicPr>
            <p:nvPr/>
          </p:nvPicPr>
          <p:blipFill rotWithShape="1">
            <a:blip r:embed="rId3"/>
            <a:srcRect l="32914" r="32428"/>
            <a:stretch/>
          </p:blipFill>
          <p:spPr>
            <a:xfrm>
              <a:off x="4045966" y="2034698"/>
              <a:ext cx="3849703" cy="2344285"/>
            </a:xfrm>
            <a:prstGeom prst="rect">
              <a:avLst/>
            </a:prstGeom>
          </p:spPr>
        </p:pic>
        <p:pic>
          <p:nvPicPr>
            <p:cNvPr id="13" name="Picture 12">
              <a:extLst>
                <a:ext uri="{FF2B5EF4-FFF2-40B4-BE49-F238E27FC236}">
                  <a16:creationId xmlns:a16="http://schemas.microsoft.com/office/drawing/2014/main" id="{A7EE9546-C14C-40A1-AE1C-454DA23912F9}"/>
                </a:ext>
              </a:extLst>
            </p:cNvPr>
            <p:cNvPicPr>
              <a:picLocks noChangeAspect="1"/>
            </p:cNvPicPr>
            <p:nvPr/>
          </p:nvPicPr>
          <p:blipFill rotWithShape="1">
            <a:blip r:embed="rId3"/>
            <a:srcRect l="69157"/>
            <a:stretch/>
          </p:blipFill>
          <p:spPr>
            <a:xfrm>
              <a:off x="7943394" y="2034698"/>
              <a:ext cx="3425909" cy="2344285"/>
            </a:xfrm>
            <a:prstGeom prst="rect">
              <a:avLst/>
            </a:prstGeom>
          </p:spPr>
        </p:pic>
      </p:grpSp>
      <p:sp>
        <p:nvSpPr>
          <p:cNvPr id="3" name="TextBox 2">
            <a:extLst>
              <a:ext uri="{FF2B5EF4-FFF2-40B4-BE49-F238E27FC236}">
                <a16:creationId xmlns:a16="http://schemas.microsoft.com/office/drawing/2014/main" id="{D7D6957A-7BB8-4F43-AFA5-14731D827B15}"/>
              </a:ext>
            </a:extLst>
          </p:cNvPr>
          <p:cNvSpPr txBox="1"/>
          <p:nvPr/>
        </p:nvSpPr>
        <p:spPr>
          <a:xfrm>
            <a:off x="3487118" y="1203050"/>
            <a:ext cx="7470183" cy="1077218"/>
          </a:xfrm>
          <a:prstGeom prst="rect">
            <a:avLst/>
          </a:prstGeom>
          <a:noFill/>
        </p:spPr>
        <p:txBody>
          <a:bodyPr wrap="square" rtlCol="0">
            <a:spAutoFit/>
          </a:bodyPr>
          <a:lstStyle/>
          <a:p>
            <a:r>
              <a:rPr lang="en-GB" sz="3200" b="1" dirty="0">
                <a:solidFill>
                  <a:srgbClr val="006298"/>
                </a:solidFill>
              </a:rPr>
              <a:t>Our mission: To help nourish the world with safe and sustainable dairy.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B08B8-3DB3-4637-AE23-B8DB96D9FCEC}"/>
              </a:ext>
            </a:extLst>
          </p:cNvPr>
          <p:cNvSpPr>
            <a:spLocks noGrp="1"/>
          </p:cNvSpPr>
          <p:nvPr>
            <p:ph type="ctrTitle"/>
          </p:nvPr>
        </p:nvSpPr>
        <p:spPr>
          <a:xfrm>
            <a:off x="6928260" y="2173288"/>
            <a:ext cx="5143500" cy="2090808"/>
          </a:xfrm>
        </p:spPr>
        <p:txBody>
          <a:bodyPr/>
          <a:lstStyle/>
          <a:p>
            <a:r>
              <a:rPr lang="en-US" dirty="0"/>
              <a:t>Idf working areas</a:t>
            </a:r>
          </a:p>
        </p:txBody>
      </p:sp>
      <p:sp>
        <p:nvSpPr>
          <p:cNvPr id="3" name="Subtitle 2">
            <a:extLst>
              <a:ext uri="{FF2B5EF4-FFF2-40B4-BE49-F238E27FC236}">
                <a16:creationId xmlns:a16="http://schemas.microsoft.com/office/drawing/2014/main" id="{2198AA37-E298-4CD8-9F0F-2123ACFD9653}"/>
              </a:ext>
            </a:extLst>
          </p:cNvPr>
          <p:cNvSpPr>
            <a:spLocks noGrp="1"/>
          </p:cNvSpPr>
          <p:nvPr>
            <p:ph type="subTitle" idx="1"/>
          </p:nvPr>
        </p:nvSpPr>
        <p:spPr>
          <a:xfrm>
            <a:off x="6913270" y="4279971"/>
            <a:ext cx="5143500" cy="503167"/>
          </a:xfrm>
        </p:spPr>
        <p:txBody>
          <a:bodyPr/>
          <a:lstStyle/>
          <a:p>
            <a:r>
              <a:rPr lang="en-US" dirty="0"/>
              <a:t>1,200 experts covering nine areas of work</a:t>
            </a:r>
          </a:p>
        </p:txBody>
      </p:sp>
      <p:pic>
        <p:nvPicPr>
          <p:cNvPr id="9" name="Picture Placeholder 8" descr="A close up of a logo&#10;&#10;Description automatically generated">
            <a:extLst>
              <a:ext uri="{FF2B5EF4-FFF2-40B4-BE49-F238E27FC236}">
                <a16:creationId xmlns:a16="http://schemas.microsoft.com/office/drawing/2014/main" id="{B0B8D18B-82B5-439D-B554-1F8BD8A91459}"/>
              </a:ext>
            </a:extLst>
          </p:cNvPr>
          <p:cNvPicPr>
            <a:picLocks noGrp="1" noChangeAspect="1"/>
          </p:cNvPicPr>
          <p:nvPr>
            <p:ph type="pic" sz="quarter" idx="10"/>
          </p:nvPr>
        </p:nvPicPr>
        <p:blipFill>
          <a:blip r:embed="rId3"/>
          <a:srcRect l="625" r="625"/>
          <a:stretch>
            <a:fillRect/>
          </a:stretch>
        </p:blipFill>
        <p:spPr>
          <a:xfrm>
            <a:off x="145318" y="119921"/>
            <a:ext cx="6493484" cy="6493484"/>
          </a:xfrm>
        </p:spPr>
      </p:pic>
    </p:spTree>
    <p:extLst>
      <p:ext uri="{BB962C8B-B14F-4D97-AF65-F5344CB8AC3E}">
        <p14:creationId xmlns:p14="http://schemas.microsoft.com/office/powerpoint/2010/main" val="25878925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PCC Activities since Belfast">
            <a:extLst>
              <a:ext uri="{FF2B5EF4-FFF2-40B4-BE49-F238E27FC236}">
                <a16:creationId xmlns:a16="http://schemas.microsoft.com/office/drawing/2014/main" id="{721A4A65-0DD4-4297-A72C-AEA960300BB1}"/>
              </a:ext>
            </a:extLst>
          </p:cNvPr>
          <p:cNvSpPr txBox="1"/>
          <p:nvPr/>
        </p:nvSpPr>
        <p:spPr>
          <a:xfrm>
            <a:off x="3087453" y="575378"/>
            <a:ext cx="52001" cy="5597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717" tIns="25717" rIns="25717" bIns="25717">
            <a:spAutoFit/>
          </a:bodyPr>
          <a:lstStyle>
            <a:lvl1pPr>
              <a:defRPr sz="3600" b="1" i="1">
                <a:solidFill>
                  <a:schemeClr val="accent5"/>
                </a:solidFill>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3300" b="1" i="0" u="none" strike="noStrike" kern="1200" cap="none" spc="0" normalizeH="0" baseline="0" noProof="0" dirty="0">
              <a:ln>
                <a:noFill/>
              </a:ln>
              <a:solidFill>
                <a:srgbClr val="0070C0"/>
              </a:solidFill>
              <a:effectLst/>
              <a:uLnTx/>
              <a:uFillTx/>
              <a:latin typeface="Calibri"/>
              <a:ea typeface="+mn-ea"/>
              <a:cs typeface="+mn-cs"/>
            </a:endParaRPr>
          </a:p>
        </p:txBody>
      </p:sp>
      <p:sp>
        <p:nvSpPr>
          <p:cNvPr id="3" name="Title 2">
            <a:extLst>
              <a:ext uri="{FF2B5EF4-FFF2-40B4-BE49-F238E27FC236}">
                <a16:creationId xmlns:a16="http://schemas.microsoft.com/office/drawing/2014/main" id="{AB8E4A62-5676-4B3C-9BBE-761EE2F77B92}"/>
              </a:ext>
            </a:extLst>
          </p:cNvPr>
          <p:cNvSpPr>
            <a:spLocks noGrp="1"/>
          </p:cNvSpPr>
          <p:nvPr>
            <p:ph type="title"/>
          </p:nvPr>
        </p:nvSpPr>
        <p:spPr/>
        <p:txBody>
          <a:bodyPr/>
          <a:lstStyle/>
          <a:p>
            <a:r>
              <a:rPr lang="en-GB" dirty="0"/>
              <a:t>Idf programme of work delivered LAST YEAR</a:t>
            </a:r>
          </a:p>
        </p:txBody>
      </p:sp>
      <p:sp>
        <p:nvSpPr>
          <p:cNvPr id="4" name="Content Placeholder 3">
            <a:extLst>
              <a:ext uri="{FF2B5EF4-FFF2-40B4-BE49-F238E27FC236}">
                <a16:creationId xmlns:a16="http://schemas.microsoft.com/office/drawing/2014/main" id="{70F5C794-AA22-414B-93BB-4CD7DC754D37}"/>
              </a:ext>
            </a:extLst>
          </p:cNvPr>
          <p:cNvSpPr>
            <a:spLocks noGrp="1"/>
          </p:cNvSpPr>
          <p:nvPr>
            <p:ph sz="half" idx="4294967295"/>
          </p:nvPr>
        </p:nvSpPr>
        <p:spPr>
          <a:xfrm>
            <a:off x="515938" y="1397863"/>
            <a:ext cx="5503863" cy="2790089"/>
          </a:xfrm>
        </p:spPr>
        <p:txBody>
          <a:bodyPr>
            <a:normAutofit fontScale="92500" lnSpcReduction="20000"/>
          </a:bodyPr>
          <a:lstStyle/>
          <a:p>
            <a:pPr marL="0" indent="0">
              <a:lnSpc>
                <a:spcPct val="120000"/>
              </a:lnSpc>
              <a:buNone/>
            </a:pPr>
            <a:r>
              <a:rPr lang="en-GB" sz="1800" b="1" dirty="0"/>
              <a:t>5 Bulletins</a:t>
            </a:r>
          </a:p>
          <a:p>
            <a:pPr>
              <a:lnSpc>
                <a:spcPct val="110000"/>
              </a:lnSpc>
            </a:pPr>
            <a:r>
              <a:rPr lang="en-GB" sz="1700" dirty="0"/>
              <a:t>The World Dairy Situation 2021</a:t>
            </a:r>
          </a:p>
          <a:p>
            <a:pPr>
              <a:lnSpc>
                <a:spcPct val="110000"/>
              </a:lnSpc>
            </a:pPr>
            <a:r>
              <a:rPr lang="en-GB" sz="1700" dirty="0"/>
              <a:t>Ecology of Listeria in Dairy Production</a:t>
            </a:r>
          </a:p>
          <a:p>
            <a:pPr>
              <a:lnSpc>
                <a:spcPct val="110000"/>
              </a:lnSpc>
            </a:pPr>
            <a:r>
              <a:rPr lang="en-GB" sz="1700" dirty="0"/>
              <a:t>Global Marketing Trends, Understanding changes in dairy consumption around the world</a:t>
            </a:r>
          </a:p>
          <a:p>
            <a:pPr>
              <a:lnSpc>
                <a:spcPct val="110000"/>
              </a:lnSpc>
            </a:pPr>
            <a:r>
              <a:rPr lang="en-GB" sz="1700" dirty="0"/>
              <a:t>Applications of MIR spectrometry: Quality assurance practices</a:t>
            </a:r>
          </a:p>
          <a:p>
            <a:pPr>
              <a:lnSpc>
                <a:spcPct val="110000"/>
              </a:lnSpc>
            </a:pPr>
            <a:r>
              <a:rPr lang="en-GB" sz="1700" dirty="0"/>
              <a:t>The contribution of school milk programmes to the nutrition of children worldwide – Edition 2020</a:t>
            </a:r>
          </a:p>
          <a:p>
            <a:pPr>
              <a:lnSpc>
                <a:spcPct val="120000"/>
              </a:lnSpc>
            </a:pPr>
            <a:endParaRPr lang="en-GB" dirty="0"/>
          </a:p>
          <a:p>
            <a:endParaRPr lang="en-GB" dirty="0"/>
          </a:p>
        </p:txBody>
      </p:sp>
      <p:sp>
        <p:nvSpPr>
          <p:cNvPr id="5" name="Content Placeholder 4">
            <a:extLst>
              <a:ext uri="{FF2B5EF4-FFF2-40B4-BE49-F238E27FC236}">
                <a16:creationId xmlns:a16="http://schemas.microsoft.com/office/drawing/2014/main" id="{F109ED9C-84BE-48D8-95D4-A58CAAD45EBD}"/>
              </a:ext>
            </a:extLst>
          </p:cNvPr>
          <p:cNvSpPr>
            <a:spLocks noGrp="1"/>
          </p:cNvSpPr>
          <p:nvPr>
            <p:ph sz="half" idx="4294967295"/>
          </p:nvPr>
        </p:nvSpPr>
        <p:spPr>
          <a:xfrm>
            <a:off x="5868987" y="1397863"/>
            <a:ext cx="5807075" cy="833273"/>
          </a:xfrm>
        </p:spPr>
        <p:txBody>
          <a:bodyPr>
            <a:noAutofit/>
          </a:bodyPr>
          <a:lstStyle/>
          <a:p>
            <a:pPr marL="0" indent="0">
              <a:lnSpc>
                <a:spcPct val="120000"/>
              </a:lnSpc>
              <a:buNone/>
            </a:pPr>
            <a:r>
              <a:rPr lang="en-GB" sz="1800" b="1" dirty="0">
                <a:effectLst/>
                <a:ea typeface="Calibri" panose="020F0502020204030204" pitchFamily="34" charset="0"/>
              </a:rPr>
              <a:t>6 Joint IDF/ISO standards</a:t>
            </a:r>
          </a:p>
          <a:p>
            <a:pPr marL="0" indent="0">
              <a:lnSpc>
                <a:spcPct val="120000"/>
              </a:lnSpc>
              <a:buNone/>
            </a:pPr>
            <a:r>
              <a:rPr lang="en-GB" sz="1800" b="1" dirty="0">
                <a:ea typeface="Calibri" panose="020F0502020204030204" pitchFamily="34" charset="0"/>
              </a:rPr>
              <a:t>27 submissions to IGOs </a:t>
            </a:r>
            <a:endParaRPr lang="en-GB" sz="1800" b="1" dirty="0">
              <a:effectLst/>
              <a:ea typeface="Calibri" panose="020F0502020204030204" pitchFamily="34" charset="0"/>
            </a:endParaRPr>
          </a:p>
        </p:txBody>
      </p:sp>
      <p:pic>
        <p:nvPicPr>
          <p:cNvPr id="2" name="Picture 1">
            <a:extLst>
              <a:ext uri="{FF2B5EF4-FFF2-40B4-BE49-F238E27FC236}">
                <a16:creationId xmlns:a16="http://schemas.microsoft.com/office/drawing/2014/main" id="{6EF2083F-D39C-4A52-84EE-B9219C0564E5}"/>
              </a:ext>
            </a:extLst>
          </p:cNvPr>
          <p:cNvPicPr>
            <a:picLocks noChangeAspect="1"/>
          </p:cNvPicPr>
          <p:nvPr/>
        </p:nvPicPr>
        <p:blipFill>
          <a:blip r:embed="rId3"/>
          <a:stretch>
            <a:fillRect/>
          </a:stretch>
        </p:blipFill>
        <p:spPr>
          <a:xfrm>
            <a:off x="0" y="5661117"/>
            <a:ext cx="5807075" cy="1183480"/>
          </a:xfrm>
          <a:prstGeom prst="rect">
            <a:avLst/>
          </a:prstGeom>
        </p:spPr>
      </p:pic>
      <p:sp>
        <p:nvSpPr>
          <p:cNvPr id="6" name="TextBox 5">
            <a:extLst>
              <a:ext uri="{FF2B5EF4-FFF2-40B4-BE49-F238E27FC236}">
                <a16:creationId xmlns:a16="http://schemas.microsoft.com/office/drawing/2014/main" id="{03E81A0D-17FB-42FB-ADBA-A448B68BA054}"/>
              </a:ext>
            </a:extLst>
          </p:cNvPr>
          <p:cNvSpPr txBox="1"/>
          <p:nvPr/>
        </p:nvSpPr>
        <p:spPr>
          <a:xfrm>
            <a:off x="6384927" y="5568696"/>
            <a:ext cx="512368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panose="020B0604020202020204"/>
                <a:ea typeface="+mn-ea"/>
                <a:cs typeface="+mn-cs"/>
              </a:rPr>
              <a:t>Technical Webinars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prstClr val="black"/>
                </a:solidFill>
                <a:latin typeface="Arial" panose="020B0604020202020204"/>
              </a:rPr>
              <a:t>W</a:t>
            </a: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e organized </a:t>
            </a:r>
            <a:r>
              <a:rPr lang="en-GB" dirty="0">
                <a:solidFill>
                  <a:prstClr val="black"/>
                </a:solidFill>
                <a:latin typeface="Arial" panose="020B0604020202020204"/>
              </a:rPr>
              <a:t>and continue to </a:t>
            </a:r>
            <a:r>
              <a:rPr lang="en-GB" dirty="0" err="1">
                <a:solidFill>
                  <a:prstClr val="black"/>
                </a:solidFill>
                <a:latin typeface="Arial" panose="020B0604020202020204"/>
              </a:rPr>
              <a:t>orgaganize</a:t>
            </a:r>
            <a:r>
              <a:rPr lang="en-GB" dirty="0">
                <a:solidFill>
                  <a:prstClr val="black"/>
                </a:solidFill>
                <a:latin typeface="Arial" panose="020B0604020202020204"/>
              </a:rPr>
              <a:t> </a:t>
            </a:r>
            <a:r>
              <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rPr>
              <a:t>webinars on a broad range of topics for IDF experts.</a:t>
            </a:r>
          </a:p>
        </p:txBody>
      </p:sp>
      <p:sp>
        <p:nvSpPr>
          <p:cNvPr id="7" name="TextBox 6">
            <a:extLst>
              <a:ext uri="{FF2B5EF4-FFF2-40B4-BE49-F238E27FC236}">
                <a16:creationId xmlns:a16="http://schemas.microsoft.com/office/drawing/2014/main" id="{45CD1AA0-73CB-46B2-A803-885A4665C985}"/>
              </a:ext>
            </a:extLst>
          </p:cNvPr>
          <p:cNvSpPr txBox="1"/>
          <p:nvPr/>
        </p:nvSpPr>
        <p:spPr>
          <a:xfrm>
            <a:off x="6091238" y="2306717"/>
            <a:ext cx="5503863" cy="20928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panose="020B0604020202020204"/>
                <a:ea typeface="+mn-ea"/>
                <a:cs typeface="+mn-cs"/>
              </a:rPr>
              <a:t>8 Position papers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rPr>
              <a:t>Impacts of COVID-19 on food security and nutrition:</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rPr>
              <a:t>Lactose, an important nutrient</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rPr>
              <a:t>Sustainable healthy diets: balance between plant and animal-source foods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rPr>
              <a:t>Front of Pack Nutrition Labelling - Delivering meaningful public health outcomes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rPr>
              <a:t>Nutrition Profiling Models:</a:t>
            </a:r>
          </a:p>
        </p:txBody>
      </p:sp>
      <p:sp>
        <p:nvSpPr>
          <p:cNvPr id="8" name="TextBox 7">
            <a:extLst>
              <a:ext uri="{FF2B5EF4-FFF2-40B4-BE49-F238E27FC236}">
                <a16:creationId xmlns:a16="http://schemas.microsoft.com/office/drawing/2014/main" id="{890B8DB5-4BB7-44A5-BA71-C844317602A8}"/>
              </a:ext>
            </a:extLst>
          </p:cNvPr>
          <p:cNvSpPr txBox="1"/>
          <p:nvPr/>
        </p:nvSpPr>
        <p:spPr>
          <a:xfrm>
            <a:off x="515938" y="4399598"/>
            <a:ext cx="5353049"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panose="020B0604020202020204"/>
                <a:ea typeface="+mn-ea"/>
                <a:cs typeface="+mn-cs"/>
              </a:rPr>
              <a:t>3 reports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rPr>
              <a:t>IDF Dairy Sustainability Outlook</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rPr>
              <a:t>IDF Animal Health Report</a:t>
            </a:r>
          </a:p>
        </p:txBody>
      </p:sp>
      <p:sp>
        <p:nvSpPr>
          <p:cNvPr id="9" name="TextBox 8">
            <a:extLst>
              <a:ext uri="{FF2B5EF4-FFF2-40B4-BE49-F238E27FC236}">
                <a16:creationId xmlns:a16="http://schemas.microsoft.com/office/drawing/2014/main" id="{71744212-E6DA-47B9-A0B2-C57A0180441B}"/>
              </a:ext>
            </a:extLst>
          </p:cNvPr>
          <p:cNvSpPr txBox="1"/>
          <p:nvPr/>
        </p:nvSpPr>
        <p:spPr>
          <a:xfrm>
            <a:off x="5030534" y="4429923"/>
            <a:ext cx="5417378" cy="11387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panose="020B0604020202020204"/>
                <a:ea typeface="+mn-ea"/>
                <a:cs typeface="+mn-cs"/>
              </a:rPr>
              <a:t>7 Factsheets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rPr>
              <a:t>Reproductive Technology</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rPr>
              <a:t>Dairy’s role in supporting a healthy immune system</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1600" b="0" i="0" u="none" strike="noStrike" kern="1200" cap="none" spc="0" normalizeH="0" baseline="0" noProof="0" dirty="0">
                <a:ln>
                  <a:noFill/>
                </a:ln>
                <a:solidFill>
                  <a:prstClr val="black"/>
                </a:solidFill>
                <a:effectLst/>
                <a:uLnTx/>
                <a:uFillTx/>
                <a:latin typeface="Arial" panose="020B0604020202020204"/>
                <a:ea typeface="+mn-ea"/>
                <a:cs typeface="+mn-cs"/>
              </a:rPr>
              <a:t>Lactose</a:t>
            </a:r>
          </a:p>
        </p:txBody>
      </p:sp>
    </p:spTree>
    <p:extLst>
      <p:ext uri="{BB962C8B-B14F-4D97-AF65-F5344CB8AC3E}">
        <p14:creationId xmlns:p14="http://schemas.microsoft.com/office/powerpoint/2010/main" val="38646246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66472024-5735-4364-8637-47D65D58B650}"/>
              </a:ext>
            </a:extLst>
          </p:cNvPr>
          <p:cNvSpPr txBox="1">
            <a:spLocks/>
          </p:cNvSpPr>
          <p:nvPr/>
        </p:nvSpPr>
        <p:spPr>
          <a:xfrm>
            <a:off x="2217324" y="2281056"/>
            <a:ext cx="7452319" cy="11430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006699"/>
              </a:solidFill>
              <a:effectLst/>
              <a:uLnTx/>
              <a:uFillTx/>
              <a:latin typeface="Calibri"/>
              <a:ea typeface="+mj-ea"/>
              <a:cs typeface="+mj-cs"/>
            </a:endParaRPr>
          </a:p>
        </p:txBody>
      </p:sp>
      <p:sp>
        <p:nvSpPr>
          <p:cNvPr id="6" name="Content Placeholder 5">
            <a:extLst>
              <a:ext uri="{FF2B5EF4-FFF2-40B4-BE49-F238E27FC236}">
                <a16:creationId xmlns:a16="http://schemas.microsoft.com/office/drawing/2014/main" id="{A7F83628-BD6D-4587-B75E-24B132C86599}"/>
              </a:ext>
            </a:extLst>
          </p:cNvPr>
          <p:cNvSpPr>
            <a:spLocks noGrp="1"/>
          </p:cNvSpPr>
          <p:nvPr>
            <p:ph idx="1"/>
          </p:nvPr>
        </p:nvSpPr>
        <p:spPr>
          <a:xfrm>
            <a:off x="488800" y="1448643"/>
            <a:ext cx="6858055" cy="4351338"/>
          </a:xfrm>
        </p:spPr>
        <p:txBody>
          <a:bodyPr>
            <a:normAutofit lnSpcReduction="10000"/>
          </a:bodyPr>
          <a:lstStyle/>
          <a:p>
            <a:r>
              <a:rPr lang="en-US" dirty="0"/>
              <a:t>The methods developed by IDF, jointly with ISO, are accepted by all key organizations </a:t>
            </a:r>
          </a:p>
          <a:p>
            <a:r>
              <a:rPr lang="en-US" dirty="0"/>
              <a:t>IDF is currently working on approximately 100 standards for methods including:</a:t>
            </a:r>
          </a:p>
          <a:p>
            <a:pPr lvl="1"/>
            <a:r>
              <a:rPr lang="en-US" dirty="0"/>
              <a:t>Protein in dairy products</a:t>
            </a:r>
          </a:p>
          <a:p>
            <a:pPr lvl="1"/>
            <a:r>
              <a:rPr lang="en-US" dirty="0"/>
              <a:t>Nutrients in Infant Formula, in collaboration with AOAC International</a:t>
            </a:r>
          </a:p>
          <a:p>
            <a:pPr lvl="1"/>
            <a:r>
              <a:rPr lang="en-US" dirty="0"/>
              <a:t>Microbiological methods</a:t>
            </a:r>
          </a:p>
          <a:p>
            <a:pPr lvl="1"/>
            <a:r>
              <a:rPr lang="en-US" dirty="0"/>
              <a:t>Etc.</a:t>
            </a:r>
          </a:p>
          <a:p>
            <a:pPr lvl="1"/>
            <a:endParaRPr lang="en-US" dirty="0"/>
          </a:p>
          <a:p>
            <a:pPr lvl="1"/>
            <a:endParaRPr lang="en-US" dirty="0"/>
          </a:p>
          <a:p>
            <a:pPr marL="457200" lvl="1" indent="0">
              <a:buNone/>
            </a:pPr>
            <a:endParaRPr lang="en-US" dirty="0"/>
          </a:p>
          <a:p>
            <a:endParaRPr lang="en-US" dirty="0"/>
          </a:p>
        </p:txBody>
      </p:sp>
      <p:sp>
        <p:nvSpPr>
          <p:cNvPr id="5" name="Title 4">
            <a:extLst>
              <a:ext uri="{FF2B5EF4-FFF2-40B4-BE49-F238E27FC236}">
                <a16:creationId xmlns:a16="http://schemas.microsoft.com/office/drawing/2014/main" id="{616C0709-BDCD-432C-A51A-0C0B32F231F5}"/>
              </a:ext>
            </a:extLst>
          </p:cNvPr>
          <p:cNvSpPr>
            <a:spLocks noGrp="1"/>
          </p:cNvSpPr>
          <p:nvPr>
            <p:ph type="title"/>
          </p:nvPr>
        </p:nvSpPr>
        <p:spPr/>
        <p:txBody>
          <a:bodyPr/>
          <a:lstStyle/>
          <a:p>
            <a:r>
              <a:rPr lang="en-US" dirty="0"/>
              <a:t>IDF Methods of Analysis are accepted by IGOs</a:t>
            </a:r>
          </a:p>
        </p:txBody>
      </p:sp>
      <p:grpSp>
        <p:nvGrpSpPr>
          <p:cNvPr id="8" name="Group 7">
            <a:extLst>
              <a:ext uri="{FF2B5EF4-FFF2-40B4-BE49-F238E27FC236}">
                <a16:creationId xmlns:a16="http://schemas.microsoft.com/office/drawing/2014/main" id="{C56637B0-41AE-4E33-8048-BEE774DA87E5}"/>
              </a:ext>
            </a:extLst>
          </p:cNvPr>
          <p:cNvGrpSpPr/>
          <p:nvPr/>
        </p:nvGrpSpPr>
        <p:grpSpPr>
          <a:xfrm>
            <a:off x="7772634" y="2520359"/>
            <a:ext cx="3903429" cy="2437901"/>
            <a:chOff x="6989990" y="2852556"/>
            <a:chExt cx="4875998" cy="3266824"/>
          </a:xfrm>
        </p:grpSpPr>
        <p:pic>
          <p:nvPicPr>
            <p:cNvPr id="12" name="Picture 4">
              <a:extLst>
                <a:ext uri="{FF2B5EF4-FFF2-40B4-BE49-F238E27FC236}">
                  <a16:creationId xmlns:a16="http://schemas.microsoft.com/office/drawing/2014/main" id="{CC73B16B-C770-4C3F-9BF4-1C5CAC1EE7F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555081" y="4334762"/>
              <a:ext cx="1105308" cy="907504"/>
            </a:xfrm>
            <a:prstGeom prst="rect">
              <a:avLst/>
            </a:prstGeom>
            <a:noFill/>
            <a:ln w="9525">
              <a:noFill/>
              <a:miter lim="800000"/>
              <a:headEnd/>
              <a:tailEnd/>
            </a:ln>
            <a:effectLst/>
          </p:spPr>
        </p:pic>
        <p:pic>
          <p:nvPicPr>
            <p:cNvPr id="14" name="Picture 13" descr="logos_ISO_officiel_bleu logo.jpg">
              <a:extLst>
                <a:ext uri="{FF2B5EF4-FFF2-40B4-BE49-F238E27FC236}">
                  <a16:creationId xmlns:a16="http://schemas.microsoft.com/office/drawing/2014/main" id="{8DF58895-9D0A-45EE-B724-0B38FDE3E3D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23889" y="4285546"/>
              <a:ext cx="1067489" cy="986773"/>
            </a:xfrm>
            <a:prstGeom prst="rect">
              <a:avLst/>
            </a:prstGeom>
          </p:spPr>
        </p:pic>
        <p:grpSp>
          <p:nvGrpSpPr>
            <p:cNvPr id="16" name="Group 15">
              <a:extLst>
                <a:ext uri="{FF2B5EF4-FFF2-40B4-BE49-F238E27FC236}">
                  <a16:creationId xmlns:a16="http://schemas.microsoft.com/office/drawing/2014/main" id="{2B985913-F347-4C5D-B159-40A717C70906}"/>
                </a:ext>
              </a:extLst>
            </p:cNvPr>
            <p:cNvGrpSpPr/>
            <p:nvPr/>
          </p:nvGrpSpPr>
          <p:grpSpPr>
            <a:xfrm>
              <a:off x="6989990" y="2852556"/>
              <a:ext cx="4875998" cy="1136267"/>
              <a:chOff x="4598735" y="1848071"/>
              <a:chExt cx="4875998" cy="1136267"/>
            </a:xfrm>
          </p:grpSpPr>
          <p:grpSp>
            <p:nvGrpSpPr>
              <p:cNvPr id="17" name="Group 16">
                <a:extLst>
                  <a:ext uri="{FF2B5EF4-FFF2-40B4-BE49-F238E27FC236}">
                    <a16:creationId xmlns:a16="http://schemas.microsoft.com/office/drawing/2014/main" id="{D115829C-B68E-44CB-A179-F10BC2026422}"/>
                  </a:ext>
                </a:extLst>
              </p:cNvPr>
              <p:cNvGrpSpPr/>
              <p:nvPr/>
            </p:nvGrpSpPr>
            <p:grpSpPr>
              <a:xfrm>
                <a:off x="7269067" y="2039635"/>
                <a:ext cx="2205666" cy="882352"/>
                <a:chOff x="6205238" y="2077848"/>
                <a:chExt cx="1354572" cy="624282"/>
              </a:xfrm>
            </p:grpSpPr>
            <p:sp>
              <p:nvSpPr>
                <p:cNvPr id="20" name="Oval 19">
                  <a:extLst>
                    <a:ext uri="{FF2B5EF4-FFF2-40B4-BE49-F238E27FC236}">
                      <a16:creationId xmlns:a16="http://schemas.microsoft.com/office/drawing/2014/main" id="{1121569C-DF6C-4B52-9101-A5A96C396D8A}"/>
                    </a:ext>
                  </a:extLst>
                </p:cNvPr>
                <p:cNvSpPr/>
                <p:nvPr/>
              </p:nvSpPr>
              <p:spPr>
                <a:xfrm>
                  <a:off x="6437646" y="2077848"/>
                  <a:ext cx="1122164" cy="624282"/>
                </a:xfrm>
                <a:prstGeom prst="ellipse">
                  <a:avLst/>
                </a:prstGeom>
                <a:blipFill rotWithShape="0">
                  <a:blip r:embed="rId5"/>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2" name="Oval 4">
                  <a:extLst>
                    <a:ext uri="{FF2B5EF4-FFF2-40B4-BE49-F238E27FC236}">
                      <a16:creationId xmlns:a16="http://schemas.microsoft.com/office/drawing/2014/main" id="{F9282314-3452-4496-818B-A392B65E74B1}"/>
                    </a:ext>
                  </a:extLst>
                </p:cNvPr>
                <p:cNvSpPr/>
                <p:nvPr/>
              </p:nvSpPr>
              <p:spPr>
                <a:xfrm>
                  <a:off x="6205238" y="2169273"/>
                  <a:ext cx="793490" cy="44143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marL="0" marR="0" lvl="0" indent="0" algn="ctr" defTabSz="1066827" rtl="0" eaLnBrk="1" fontAlgn="auto" latinLnBrk="0" hangingPunct="1">
                    <a:lnSpc>
                      <a:spcPct val="90000"/>
                    </a:lnSpc>
                    <a:spcBef>
                      <a:spcPts val="0"/>
                    </a:spcBef>
                    <a:spcAft>
                      <a:spcPct val="35000"/>
                    </a:spcAft>
                    <a:buClrTx/>
                    <a:buSzTx/>
                    <a:buFontTx/>
                    <a:buNone/>
                    <a:tabLst/>
                    <a:defRPr/>
                  </a:pPr>
                  <a:endParaRPr kumimoji="0" lang="en-NZ" sz="24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grpSp>
          <p:pic>
            <p:nvPicPr>
              <p:cNvPr id="18" name="Picture 2">
                <a:extLst>
                  <a:ext uri="{FF2B5EF4-FFF2-40B4-BE49-F238E27FC236}">
                    <a16:creationId xmlns:a16="http://schemas.microsoft.com/office/drawing/2014/main" id="{C86A4445-172D-4965-AD49-6F87CD1AD138}"/>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375315" y="1848071"/>
                <a:ext cx="1124949" cy="1136267"/>
              </a:xfrm>
              <a:prstGeom prst="rect">
                <a:avLst/>
              </a:prstGeom>
              <a:noFill/>
              <a:ln w="9525">
                <a:noFill/>
                <a:miter lim="800000"/>
                <a:headEnd/>
                <a:tailEnd/>
              </a:ln>
            </p:spPr>
          </p:pic>
          <p:pic>
            <p:nvPicPr>
              <p:cNvPr id="19" name="Picture 2">
                <a:extLst>
                  <a:ext uri="{FF2B5EF4-FFF2-40B4-BE49-F238E27FC236}">
                    <a16:creationId xmlns:a16="http://schemas.microsoft.com/office/drawing/2014/main" id="{1B99C6BF-0C40-4569-93E8-12675DD38732}"/>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598735" y="1892799"/>
                <a:ext cx="1164739" cy="1040629"/>
              </a:xfrm>
              <a:prstGeom prst="rect">
                <a:avLst/>
              </a:prstGeom>
              <a:noFill/>
              <a:ln w="9525">
                <a:noFill/>
                <a:miter lim="800000"/>
                <a:headEnd/>
                <a:tailEnd/>
              </a:ln>
            </p:spPr>
          </p:pic>
        </p:grpSp>
        <p:pic>
          <p:nvPicPr>
            <p:cNvPr id="23" name="Picture 22">
              <a:extLst>
                <a:ext uri="{FF2B5EF4-FFF2-40B4-BE49-F238E27FC236}">
                  <a16:creationId xmlns:a16="http://schemas.microsoft.com/office/drawing/2014/main" id="{25311C2D-F4F3-4B88-9B19-BEACFCF91CEB}"/>
                </a:ext>
              </a:extLst>
            </p:cNvPr>
            <p:cNvPicPr>
              <a:picLocks noChangeAspect="1"/>
            </p:cNvPicPr>
            <p:nvPr/>
          </p:nvPicPr>
          <p:blipFill>
            <a:blip r:embed="rId8"/>
            <a:stretch>
              <a:fillRect/>
            </a:stretch>
          </p:blipFill>
          <p:spPr>
            <a:xfrm>
              <a:off x="8900958" y="4331869"/>
              <a:ext cx="905507" cy="934188"/>
            </a:xfrm>
            <a:prstGeom prst="rect">
              <a:avLst/>
            </a:prstGeom>
          </p:spPr>
        </p:pic>
        <p:pic>
          <p:nvPicPr>
            <p:cNvPr id="7" name="Picture 6">
              <a:extLst>
                <a:ext uri="{FF2B5EF4-FFF2-40B4-BE49-F238E27FC236}">
                  <a16:creationId xmlns:a16="http://schemas.microsoft.com/office/drawing/2014/main" id="{0F4FA5A7-73DC-4917-918D-8B010CA7B288}"/>
                </a:ext>
              </a:extLst>
            </p:cNvPr>
            <p:cNvPicPr>
              <a:picLocks noChangeAspect="1"/>
            </p:cNvPicPr>
            <p:nvPr/>
          </p:nvPicPr>
          <p:blipFill>
            <a:blip r:embed="rId9"/>
            <a:stretch>
              <a:fillRect/>
            </a:stretch>
          </p:blipFill>
          <p:spPr>
            <a:xfrm>
              <a:off x="6989990" y="5495377"/>
              <a:ext cx="4727444" cy="624003"/>
            </a:xfrm>
            <a:prstGeom prst="rect">
              <a:avLst/>
            </a:prstGeom>
          </p:spPr>
        </p:pic>
      </p:grpSp>
    </p:spTree>
    <p:extLst>
      <p:ext uri="{BB962C8B-B14F-4D97-AF65-F5344CB8AC3E}">
        <p14:creationId xmlns:p14="http://schemas.microsoft.com/office/powerpoint/2010/main" val="20895538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6AB3216-2B98-4A46-917C-802F471A3D44}"/>
              </a:ext>
            </a:extLst>
          </p:cNvPr>
          <p:cNvSpPr txBox="1">
            <a:spLocks/>
          </p:cNvSpPr>
          <p:nvPr/>
        </p:nvSpPr>
        <p:spPr>
          <a:xfrm>
            <a:off x="447917" y="344213"/>
            <a:ext cx="7785414" cy="767332"/>
          </a:xfrm>
          <a:prstGeom prst="rect">
            <a:avLst/>
          </a:prstGeom>
        </p:spPr>
        <p:txBody>
          <a:bodyPr/>
          <a:lstStyle>
            <a:defPPr>
              <a:defRPr lang="en-US"/>
            </a:defPPr>
            <a:lvl1pPr>
              <a:defRPr sz="4000" b="1" cap="small">
                <a:solidFill>
                  <a:srgbClr val="0065B0"/>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small" spc="0" normalizeH="0" baseline="0" noProof="0" dirty="0">
              <a:ln>
                <a:noFill/>
              </a:ln>
              <a:solidFill>
                <a:srgbClr val="0065B0"/>
              </a:solidFill>
              <a:effectLst/>
              <a:uLnTx/>
              <a:uFillTx/>
              <a:latin typeface="Arial" panose="020B0604020202020204"/>
              <a:ea typeface="+mn-ea"/>
              <a:cs typeface="+mn-cs"/>
            </a:endParaRPr>
          </a:p>
        </p:txBody>
      </p:sp>
      <p:grpSp>
        <p:nvGrpSpPr>
          <p:cNvPr id="3" name="Group 2">
            <a:extLst>
              <a:ext uri="{FF2B5EF4-FFF2-40B4-BE49-F238E27FC236}">
                <a16:creationId xmlns:a16="http://schemas.microsoft.com/office/drawing/2014/main" id="{56BE5F8D-D76D-4CBA-BA46-518086D91D06}"/>
              </a:ext>
            </a:extLst>
          </p:cNvPr>
          <p:cNvGrpSpPr/>
          <p:nvPr/>
        </p:nvGrpSpPr>
        <p:grpSpPr>
          <a:xfrm>
            <a:off x="1921362" y="1772816"/>
            <a:ext cx="8636143" cy="4608512"/>
            <a:chOff x="397362" y="1916832"/>
            <a:chExt cx="8636143" cy="4464496"/>
          </a:xfrm>
        </p:grpSpPr>
        <p:sp>
          <p:nvSpPr>
            <p:cNvPr id="5" name="Content Placeholder 2">
              <a:extLst>
                <a:ext uri="{FF2B5EF4-FFF2-40B4-BE49-F238E27FC236}">
                  <a16:creationId xmlns:a16="http://schemas.microsoft.com/office/drawing/2014/main" id="{4D892C3D-9228-40F7-B474-7708982050FC}"/>
                </a:ext>
              </a:extLst>
            </p:cNvPr>
            <p:cNvSpPr txBox="1">
              <a:spLocks/>
            </p:cNvSpPr>
            <p:nvPr/>
          </p:nvSpPr>
          <p:spPr>
            <a:xfrm>
              <a:off x="968176" y="1916832"/>
              <a:ext cx="2595712" cy="875364"/>
            </a:xfrm>
            <a:prstGeom prst="rect">
              <a:avLst/>
            </a:prstGeom>
            <a:solidFill>
              <a:schemeClr val="bg1"/>
            </a:solidFill>
          </p:spPr>
          <p:txBody>
            <a:bodyPr vert="horz" lIns="91440" tIns="45720" rIns="91440" bIns="45720" rtlCol="0">
              <a:normAutofit fontScale="92500" lnSpcReduction="20000"/>
            </a:bodyPr>
            <a:lstStyle>
              <a:defPPr>
                <a:defRPr lang="fr-FR"/>
              </a:defPPr>
              <a:lvl1pPr marL="0" indent="0" algn="just" defTabSz="914400" eaLnBrk="1" latinLnBrk="0" hangingPunct="1">
                <a:lnSpc>
                  <a:spcPct val="90000"/>
                </a:lnSpc>
                <a:spcBef>
                  <a:spcPts val="1000"/>
                </a:spcBef>
                <a:buFontTx/>
                <a:buNone/>
                <a:defRPr sz="1800">
                  <a:solidFill>
                    <a:srgbClr val="3162C5"/>
                  </a:solidFill>
                  <a:latin typeface="Calibri Light" panose="020F0302020204030204" pitchFamily="34" charset="0"/>
                  <a:cs typeface="Calibri Light" panose="020F0302020204030204" pitchFamily="34" charset="0"/>
                </a:defRPr>
              </a:lvl1pPr>
              <a:lvl2pPr marL="685800" indent="-228600" defTabSz="914400" eaLnBrk="1" latinLnBrk="0" hangingPunct="1">
                <a:lnSpc>
                  <a:spcPct val="90000"/>
                </a:lnSpc>
                <a:spcBef>
                  <a:spcPts val="500"/>
                </a:spcBef>
                <a:buFontTx/>
                <a:buBlip>
                  <a:blip r:embed="rId3"/>
                </a:buBlip>
                <a:defRPr sz="2400">
                  <a:latin typeface="+mn-lt"/>
                </a:defRPr>
              </a:lvl2pPr>
              <a:lvl3pPr marL="1143000" indent="-228600" defTabSz="914400" eaLnBrk="1" latinLnBrk="0" hangingPunct="1">
                <a:lnSpc>
                  <a:spcPct val="90000"/>
                </a:lnSpc>
                <a:spcBef>
                  <a:spcPts val="500"/>
                </a:spcBef>
                <a:buFontTx/>
                <a:buBlip>
                  <a:blip r:embed="rId3"/>
                </a:buBlip>
                <a:defRPr sz="2000">
                  <a:latin typeface="+mn-lt"/>
                </a:defRPr>
              </a:lvl3pPr>
              <a:lvl4pPr marL="1600200" indent="-228600" defTabSz="914400" eaLnBrk="1" latinLnBrk="0" hangingPunct="1">
                <a:lnSpc>
                  <a:spcPct val="90000"/>
                </a:lnSpc>
                <a:spcBef>
                  <a:spcPts val="500"/>
                </a:spcBef>
                <a:buFontTx/>
                <a:buBlip>
                  <a:blip r:embed="rId3"/>
                </a:buBlip>
                <a:defRPr sz="1800">
                  <a:latin typeface="+mn-lt"/>
                </a:defRPr>
              </a:lvl4pPr>
              <a:lvl5pPr marL="2057400" indent="-228600" defTabSz="914400" eaLnBrk="1" latinLnBrk="0" hangingPunct="1">
                <a:lnSpc>
                  <a:spcPct val="90000"/>
                </a:lnSpc>
                <a:spcBef>
                  <a:spcPts val="500"/>
                </a:spcBef>
                <a:buFontTx/>
                <a:buBlip>
                  <a:blip r:embed="rId3"/>
                </a:buBlip>
                <a:defRPr sz="1800">
                  <a:latin typeface="+mn-lt"/>
                </a:defRPr>
              </a:lvl5pPr>
              <a:lvl6pPr marL="2514600" indent="-228600">
                <a:lnSpc>
                  <a:spcPct val="90000"/>
                </a:lnSpc>
                <a:spcBef>
                  <a:spcPts val="500"/>
                </a:spcBef>
                <a:buFont typeface="Arial" panose="020B0604020202020204" pitchFamily="34" charset="0"/>
                <a:buChar char="•"/>
                <a:defRPr sz="1800">
                  <a:latin typeface="+mn-lt"/>
                </a:defRPr>
              </a:lvl6pPr>
              <a:lvl7pPr marL="2971800" indent="-228600">
                <a:lnSpc>
                  <a:spcPct val="90000"/>
                </a:lnSpc>
                <a:spcBef>
                  <a:spcPts val="500"/>
                </a:spcBef>
                <a:buFont typeface="Arial" panose="020B0604020202020204" pitchFamily="34" charset="0"/>
                <a:buChar char="•"/>
                <a:defRPr sz="1800">
                  <a:latin typeface="+mn-lt"/>
                </a:defRPr>
              </a:lvl7pPr>
              <a:lvl8pPr marL="3429000" indent="-228600">
                <a:lnSpc>
                  <a:spcPct val="90000"/>
                </a:lnSpc>
                <a:spcBef>
                  <a:spcPts val="500"/>
                </a:spcBef>
                <a:buFont typeface="Arial" panose="020B0604020202020204" pitchFamily="34" charset="0"/>
                <a:buChar char="•"/>
                <a:defRPr sz="1800">
                  <a:latin typeface="+mn-lt"/>
                </a:defRPr>
              </a:lvl8pPr>
              <a:lvl9pPr marL="3886200" indent="-228600">
                <a:lnSpc>
                  <a:spcPct val="90000"/>
                </a:lnSpc>
                <a:spcBef>
                  <a:spcPts val="500"/>
                </a:spcBef>
                <a:buFont typeface="Arial" panose="020B0604020202020204" pitchFamily="34" charset="0"/>
                <a:buChar char="•"/>
                <a:defRPr sz="1800">
                  <a:latin typeface="+mn-lt"/>
                </a:defRPr>
              </a:lvl9pPr>
            </a:lstStyle>
            <a:p>
              <a:pPr marL="0" marR="0" lvl="0" indent="0" algn="just" defTabSz="914400" rtl="0" eaLnBrk="1" fontAlgn="auto" latinLnBrk="0" hangingPunct="1">
                <a:lnSpc>
                  <a:spcPct val="90000"/>
                </a:lnSpc>
                <a:spcBef>
                  <a:spcPts val="1000"/>
                </a:spcBef>
                <a:spcAft>
                  <a:spcPts val="0"/>
                </a:spcAft>
                <a:buClrTx/>
                <a:buSzTx/>
                <a:buFontTx/>
                <a:buNone/>
                <a:tabLst/>
                <a:defRPr/>
              </a:pPr>
              <a:endParaRPr kumimoji="0" lang="en-GB" sz="2000" b="0" i="0" u="none" strike="noStrike" kern="1200" cap="none" spc="0" normalizeH="0" baseline="0" noProof="0" dirty="0">
                <a:ln>
                  <a:noFill/>
                </a:ln>
                <a:solidFill>
                  <a:srgbClr val="3162C5"/>
                </a:solidFill>
                <a:effectLst/>
                <a:uLnTx/>
                <a:uFillTx/>
                <a:latin typeface="Calibri Light" panose="020F0302020204030204" pitchFamily="34" charset="0"/>
                <a:ea typeface="+mn-ea"/>
                <a:cs typeface="Calibri Light" panose="020F0302020204030204" pitchFamily="34" charset="0"/>
              </a:endParaRP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By 2050 &gt;9 billion	</a:t>
              </a:r>
            </a:p>
            <a:p>
              <a:pPr marL="0" marR="0" lvl="0" indent="0" algn="just" defTabSz="914400" rtl="0" eaLnBrk="1" fontAlgn="auto" latinLnBrk="0" hangingPunct="1">
                <a:lnSpc>
                  <a:spcPct val="90000"/>
                </a:lnSpc>
                <a:spcBef>
                  <a:spcPts val="1000"/>
                </a:spcBef>
                <a:spcAft>
                  <a:spcPts val="0"/>
                </a:spcAft>
                <a:buClrTx/>
                <a:buSzTx/>
                <a:buFontTx/>
                <a:buNone/>
                <a:tabLst/>
                <a:defRPr/>
              </a:pPr>
              <a:endParaRPr kumimoji="0" lang="en-GB" sz="2000" b="0" i="0" u="none" strike="noStrike" kern="1200" cap="none" spc="0" normalizeH="0" baseline="0" noProof="0" dirty="0">
                <a:ln>
                  <a:noFill/>
                </a:ln>
                <a:solidFill>
                  <a:srgbClr val="3162C5"/>
                </a:solidFill>
                <a:effectLst/>
                <a:uLnTx/>
                <a:uFillTx/>
                <a:latin typeface="Calibri Light" panose="020F0302020204030204" pitchFamily="34" charset="0"/>
                <a:ea typeface="+mn-ea"/>
                <a:cs typeface="Calibri Light" panose="020F0302020204030204" pitchFamily="34" charset="0"/>
              </a:endParaRPr>
            </a:p>
          </p:txBody>
        </p:sp>
        <p:pic>
          <p:nvPicPr>
            <p:cNvPr id="7" name="Picture 6">
              <a:extLst>
                <a:ext uri="{FF2B5EF4-FFF2-40B4-BE49-F238E27FC236}">
                  <a16:creationId xmlns:a16="http://schemas.microsoft.com/office/drawing/2014/main" id="{FD8CAF46-6893-446D-86C9-43368C64D8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362" y="2792196"/>
              <a:ext cx="3166526" cy="3166526"/>
            </a:xfrm>
            <a:prstGeom prst="rect">
              <a:avLst/>
            </a:prstGeom>
          </p:spPr>
        </p:pic>
        <p:grpSp>
          <p:nvGrpSpPr>
            <p:cNvPr id="2" name="Group 1">
              <a:extLst>
                <a:ext uri="{FF2B5EF4-FFF2-40B4-BE49-F238E27FC236}">
                  <a16:creationId xmlns:a16="http://schemas.microsoft.com/office/drawing/2014/main" id="{84AA7636-0D82-4003-848F-9425AB1C6BB3}"/>
                </a:ext>
              </a:extLst>
            </p:cNvPr>
            <p:cNvGrpSpPr/>
            <p:nvPr/>
          </p:nvGrpSpPr>
          <p:grpSpPr>
            <a:xfrm>
              <a:off x="3768019" y="2101540"/>
              <a:ext cx="5265486" cy="4279788"/>
              <a:chOff x="3903133" y="2101540"/>
              <a:chExt cx="5265486" cy="4279788"/>
            </a:xfrm>
          </p:grpSpPr>
          <p:pic>
            <p:nvPicPr>
              <p:cNvPr id="13" name="Picture 2">
                <a:extLst>
                  <a:ext uri="{FF2B5EF4-FFF2-40B4-BE49-F238E27FC236}">
                    <a16:creationId xmlns:a16="http://schemas.microsoft.com/office/drawing/2014/main" id="{1BB87744-501C-4AF9-A97C-B136C04D93E7}"/>
                  </a:ext>
                </a:extLst>
              </p:cNvPr>
              <p:cNvPicPr>
                <a:picLocks noChangeAspect="1" noChangeArrowheads="1"/>
              </p:cNvPicPr>
              <p:nvPr/>
            </p:nvPicPr>
            <p:blipFill>
              <a:blip r:embed="rId5" cstate="print"/>
              <a:srcRect/>
              <a:stretch>
                <a:fillRect/>
              </a:stretch>
            </p:blipFill>
            <p:spPr bwMode="auto">
              <a:xfrm>
                <a:off x="4037082" y="2393549"/>
                <a:ext cx="4997588" cy="3699747"/>
              </a:xfrm>
              <a:prstGeom prst="rect">
                <a:avLst/>
              </a:prstGeom>
              <a:noFill/>
              <a:ln w="9525">
                <a:noFill/>
                <a:miter lim="800000"/>
                <a:headEnd/>
                <a:tailEnd/>
              </a:ln>
            </p:spPr>
          </p:pic>
          <p:sp>
            <p:nvSpPr>
              <p:cNvPr id="8" name="Content Placeholder 2">
                <a:extLst>
                  <a:ext uri="{FF2B5EF4-FFF2-40B4-BE49-F238E27FC236}">
                    <a16:creationId xmlns:a16="http://schemas.microsoft.com/office/drawing/2014/main" id="{101CECDE-91E6-4D72-8AF7-816400635715}"/>
                  </a:ext>
                </a:extLst>
              </p:cNvPr>
              <p:cNvSpPr txBox="1">
                <a:spLocks/>
              </p:cNvSpPr>
              <p:nvPr/>
            </p:nvSpPr>
            <p:spPr>
              <a:xfrm>
                <a:off x="3903133" y="2101540"/>
                <a:ext cx="5265486" cy="598600"/>
              </a:xfrm>
              <a:prstGeom prst="rect">
                <a:avLst/>
              </a:prstGeom>
              <a:solidFill>
                <a:schemeClr val="bg1"/>
              </a:solidFill>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Tx/>
                  <a:buBlip>
                    <a:blip r:embed="rId3"/>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3"/>
                  </a:buBlip>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3"/>
                  </a:buBlip>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3"/>
                  </a:buBlip>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3"/>
                  </a:buBlip>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Projected percentage in agricultural yields by 2050 given current agricultural practices and crop varieties</a:t>
                </a:r>
              </a:p>
            </p:txBody>
          </p:sp>
          <p:sp>
            <p:nvSpPr>
              <p:cNvPr id="10" name="Content Placeholder 2">
                <a:extLst>
                  <a:ext uri="{FF2B5EF4-FFF2-40B4-BE49-F238E27FC236}">
                    <a16:creationId xmlns:a16="http://schemas.microsoft.com/office/drawing/2014/main" id="{C2DCAC55-0B64-47E4-8042-071FD2C1C46D}"/>
                  </a:ext>
                </a:extLst>
              </p:cNvPr>
              <p:cNvSpPr txBox="1">
                <a:spLocks/>
              </p:cNvSpPr>
              <p:nvPr/>
            </p:nvSpPr>
            <p:spPr>
              <a:xfrm>
                <a:off x="5251293" y="5930325"/>
                <a:ext cx="3353155" cy="451003"/>
              </a:xfrm>
              <a:prstGeom prst="rect">
                <a:avLst/>
              </a:prstGeom>
              <a:solidFill>
                <a:schemeClr val="bg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3"/>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3"/>
                  </a:buBlip>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3"/>
                  </a:buBlip>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3"/>
                  </a:buBlip>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3"/>
                  </a:buBlip>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Tx/>
                  <a:buNone/>
                  <a:tabLst/>
                  <a:defRPr/>
                </a:pPr>
                <a:r>
                  <a:rPr kumimoji="0" lang="en-GB" sz="1200" b="0" i="0" u="none" strike="noStrike" kern="1200" cap="none" spc="0" normalizeH="0" baseline="0" noProof="0" dirty="0">
                    <a:ln>
                      <a:noFill/>
                    </a:ln>
                    <a:solidFill>
                      <a:srgbClr val="3162C5"/>
                    </a:solidFill>
                    <a:effectLst/>
                    <a:uLnTx/>
                    <a:uFillTx/>
                    <a:latin typeface="Calibri Light" panose="020F0302020204030204" pitchFamily="34" charset="0"/>
                    <a:ea typeface="+mn-ea"/>
                    <a:cs typeface="Calibri Light" panose="020F0302020204030204" pitchFamily="34" charset="0"/>
                  </a:rPr>
                  <a:t>Source: World Bank (Development Report 2010)</a:t>
                </a:r>
              </a:p>
            </p:txBody>
          </p:sp>
          <p:sp>
            <p:nvSpPr>
              <p:cNvPr id="11" name="Content Placeholder 2">
                <a:extLst>
                  <a:ext uri="{FF2B5EF4-FFF2-40B4-BE49-F238E27FC236}">
                    <a16:creationId xmlns:a16="http://schemas.microsoft.com/office/drawing/2014/main" id="{71643D5E-08EE-422F-A0C3-D9489F37B381}"/>
                  </a:ext>
                </a:extLst>
              </p:cNvPr>
              <p:cNvSpPr txBox="1">
                <a:spLocks/>
              </p:cNvSpPr>
              <p:nvPr/>
            </p:nvSpPr>
            <p:spPr>
              <a:xfrm>
                <a:off x="4932041" y="5247657"/>
                <a:ext cx="3824808" cy="298603"/>
              </a:xfrm>
              <a:prstGeom prst="rect">
                <a:avLst/>
              </a:prstGeom>
              <a:solidFill>
                <a:schemeClr val="bg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3"/>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3"/>
                  </a:buBlip>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3"/>
                  </a:buBlip>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3"/>
                  </a:buBlip>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3"/>
                  </a:buBlip>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Tx/>
                  <a:buNone/>
                  <a:tabLst/>
                  <a:defRPr/>
                </a:pPr>
                <a:r>
                  <a:rPr kumimoji="0" lang="en-GB" sz="1200" b="0" i="0" u="none" strike="noStrike" kern="1200" cap="none" spc="0" normalizeH="0" baseline="0" noProof="0" dirty="0">
                    <a:ln>
                      <a:noFill/>
                    </a:ln>
                    <a:solidFill>
                      <a:srgbClr val="3162C5"/>
                    </a:solidFill>
                    <a:effectLst/>
                    <a:uLnTx/>
                    <a:uFillTx/>
                    <a:latin typeface="Calibri Light" panose="020F0302020204030204" pitchFamily="34" charset="0"/>
                    <a:ea typeface="+mn-ea"/>
                    <a:cs typeface="Calibri Light" panose="020F0302020204030204" pitchFamily="34" charset="0"/>
                  </a:rPr>
                  <a:t>Percentage change in yield between present and 2050</a:t>
                </a:r>
              </a:p>
            </p:txBody>
          </p:sp>
        </p:grpSp>
      </p:grpSp>
      <p:sp>
        <p:nvSpPr>
          <p:cNvPr id="12" name="Title 2">
            <a:extLst>
              <a:ext uri="{FF2B5EF4-FFF2-40B4-BE49-F238E27FC236}">
                <a16:creationId xmlns:a16="http://schemas.microsoft.com/office/drawing/2014/main" id="{1C66B968-B048-49C4-BFAC-20754A55221B}"/>
              </a:ext>
            </a:extLst>
          </p:cNvPr>
          <p:cNvSpPr>
            <a:spLocks noGrp="1"/>
          </p:cNvSpPr>
          <p:nvPr>
            <p:ph type="title"/>
          </p:nvPr>
        </p:nvSpPr>
        <p:spPr>
          <a:xfrm>
            <a:off x="539771" y="542894"/>
            <a:ext cx="10017733" cy="1325563"/>
          </a:xfrm>
        </p:spPr>
        <p:txBody>
          <a:bodyPr vert="horz" lIns="0" tIns="0" rIns="0" bIns="0" rtlCol="0" anchor="ctr">
            <a:normAutofit fontScale="90000"/>
          </a:bodyPr>
          <a:lstStyle/>
          <a:p>
            <a:pPr>
              <a:spcAft>
                <a:spcPts val="600"/>
              </a:spcAft>
              <a:defRPr/>
            </a:pPr>
            <a:r>
              <a:rPr lang="en-US" sz="4000" b="1" kern="1200" cap="all" baseline="0" dirty="0">
                <a:latin typeface="Arial" panose="020B0604020202020204" pitchFamily="34" charset="0"/>
                <a:ea typeface="+mj-ea"/>
                <a:cs typeface="Arial" panose="020B0604020202020204" pitchFamily="34" charset="0"/>
              </a:rPr>
              <a:t>Global key drivers:</a:t>
            </a:r>
            <a:br>
              <a:rPr lang="en-US" sz="4000" b="1" kern="1200" cap="all" baseline="0" dirty="0">
                <a:latin typeface="Arial" panose="020B0604020202020204" pitchFamily="34" charset="0"/>
                <a:ea typeface="+mj-ea"/>
                <a:cs typeface="Arial" panose="020B0604020202020204" pitchFamily="34" charset="0"/>
              </a:rPr>
            </a:br>
            <a:r>
              <a:rPr lang="en-US" sz="4000" b="1" kern="1200" cap="all" baseline="0" dirty="0">
                <a:latin typeface="Arial" panose="020B0604020202020204" pitchFamily="34" charset="0"/>
                <a:ea typeface="+mj-ea"/>
                <a:cs typeface="Arial" panose="020B0604020202020204" pitchFamily="34" charset="0"/>
              </a:rPr>
              <a:t>Population growth, climate change</a:t>
            </a:r>
          </a:p>
        </p:txBody>
      </p:sp>
    </p:spTree>
    <p:extLst>
      <p:ext uri="{BB962C8B-B14F-4D97-AF65-F5344CB8AC3E}">
        <p14:creationId xmlns:p14="http://schemas.microsoft.com/office/powerpoint/2010/main" val="38774813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66472024-5735-4364-8637-47D65D58B650}"/>
              </a:ext>
            </a:extLst>
          </p:cNvPr>
          <p:cNvSpPr txBox="1">
            <a:spLocks/>
          </p:cNvSpPr>
          <p:nvPr/>
        </p:nvSpPr>
        <p:spPr>
          <a:xfrm>
            <a:off x="2217324" y="2281056"/>
            <a:ext cx="7452319" cy="11430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006699"/>
              </a:solidFill>
              <a:effectLst/>
              <a:uLnTx/>
              <a:uFillTx/>
              <a:latin typeface="Calibri"/>
              <a:ea typeface="+mj-ea"/>
              <a:cs typeface="+mj-cs"/>
            </a:endParaRPr>
          </a:p>
        </p:txBody>
      </p:sp>
      <p:sp>
        <p:nvSpPr>
          <p:cNvPr id="6" name="Content Placeholder 5">
            <a:extLst>
              <a:ext uri="{FF2B5EF4-FFF2-40B4-BE49-F238E27FC236}">
                <a16:creationId xmlns:a16="http://schemas.microsoft.com/office/drawing/2014/main" id="{A7F83628-BD6D-4587-B75E-24B132C86599}"/>
              </a:ext>
            </a:extLst>
          </p:cNvPr>
          <p:cNvSpPr>
            <a:spLocks noGrp="1"/>
          </p:cNvSpPr>
          <p:nvPr>
            <p:ph idx="1"/>
          </p:nvPr>
        </p:nvSpPr>
        <p:spPr>
          <a:xfrm>
            <a:off x="515937" y="1807262"/>
            <a:ext cx="6858055" cy="4351338"/>
          </a:xfrm>
        </p:spPr>
        <p:txBody>
          <a:bodyPr>
            <a:normAutofit/>
          </a:bodyPr>
          <a:lstStyle/>
          <a:p>
            <a:r>
              <a:rPr lang="en-US" dirty="0"/>
              <a:t>IDF is working with International organization on standards relevant for dairy products, for examples:</a:t>
            </a:r>
          </a:p>
          <a:p>
            <a:pPr lvl="1"/>
            <a:r>
              <a:rPr lang="en-US" dirty="0"/>
              <a:t>Codex - Nitrogen Conversion Factor Standards for Dairy &amp; Soy</a:t>
            </a:r>
          </a:p>
          <a:p>
            <a:pPr lvl="1"/>
            <a:r>
              <a:rPr lang="en-US" dirty="0"/>
              <a:t>Codex: Guidelines for reuse of water</a:t>
            </a:r>
          </a:p>
          <a:p>
            <a:pPr lvl="1"/>
            <a:r>
              <a:rPr lang="en-US" dirty="0"/>
              <a:t>Front of Pack Nutrition Labelling</a:t>
            </a:r>
          </a:p>
          <a:p>
            <a:pPr lvl="1"/>
            <a:r>
              <a:rPr lang="en-US" dirty="0"/>
              <a:t>OIE</a:t>
            </a:r>
          </a:p>
          <a:p>
            <a:pPr lvl="1"/>
            <a:r>
              <a:rPr lang="en-US" dirty="0"/>
              <a:t>ICAR</a:t>
            </a:r>
          </a:p>
          <a:p>
            <a:pPr lvl="1"/>
            <a:endParaRPr lang="en-GB" dirty="0"/>
          </a:p>
          <a:p>
            <a:endParaRPr lang="en-US" dirty="0"/>
          </a:p>
        </p:txBody>
      </p:sp>
      <p:sp>
        <p:nvSpPr>
          <p:cNvPr id="5" name="Title 4">
            <a:extLst>
              <a:ext uri="{FF2B5EF4-FFF2-40B4-BE49-F238E27FC236}">
                <a16:creationId xmlns:a16="http://schemas.microsoft.com/office/drawing/2014/main" id="{616C0709-BDCD-432C-A51A-0C0B32F231F5}"/>
              </a:ext>
            </a:extLst>
          </p:cNvPr>
          <p:cNvSpPr>
            <a:spLocks noGrp="1"/>
          </p:cNvSpPr>
          <p:nvPr>
            <p:ph type="title"/>
          </p:nvPr>
        </p:nvSpPr>
        <p:spPr/>
        <p:txBody>
          <a:bodyPr/>
          <a:lstStyle/>
          <a:p>
            <a:r>
              <a:rPr lang="en-US" dirty="0"/>
              <a:t>IDF contributions to International Standards</a:t>
            </a:r>
          </a:p>
        </p:txBody>
      </p:sp>
      <p:grpSp>
        <p:nvGrpSpPr>
          <p:cNvPr id="8" name="Group 7">
            <a:extLst>
              <a:ext uri="{FF2B5EF4-FFF2-40B4-BE49-F238E27FC236}">
                <a16:creationId xmlns:a16="http://schemas.microsoft.com/office/drawing/2014/main" id="{C56637B0-41AE-4E33-8048-BEE774DA87E5}"/>
              </a:ext>
            </a:extLst>
          </p:cNvPr>
          <p:cNvGrpSpPr/>
          <p:nvPr/>
        </p:nvGrpSpPr>
        <p:grpSpPr>
          <a:xfrm>
            <a:off x="7772634" y="2520359"/>
            <a:ext cx="3903429" cy="2437901"/>
            <a:chOff x="6989990" y="2852556"/>
            <a:chExt cx="4875998" cy="3266824"/>
          </a:xfrm>
        </p:grpSpPr>
        <p:pic>
          <p:nvPicPr>
            <p:cNvPr id="12" name="Picture 4">
              <a:extLst>
                <a:ext uri="{FF2B5EF4-FFF2-40B4-BE49-F238E27FC236}">
                  <a16:creationId xmlns:a16="http://schemas.microsoft.com/office/drawing/2014/main" id="{CC73B16B-C770-4C3F-9BF4-1C5CAC1EE7F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555081" y="4334762"/>
              <a:ext cx="1105308" cy="907504"/>
            </a:xfrm>
            <a:prstGeom prst="rect">
              <a:avLst/>
            </a:prstGeom>
            <a:noFill/>
            <a:ln w="9525">
              <a:noFill/>
              <a:miter lim="800000"/>
              <a:headEnd/>
              <a:tailEnd/>
            </a:ln>
            <a:effectLst/>
          </p:spPr>
        </p:pic>
        <p:pic>
          <p:nvPicPr>
            <p:cNvPr id="14" name="Picture 13" descr="logos_ISO_officiel_bleu logo.jpg">
              <a:extLst>
                <a:ext uri="{FF2B5EF4-FFF2-40B4-BE49-F238E27FC236}">
                  <a16:creationId xmlns:a16="http://schemas.microsoft.com/office/drawing/2014/main" id="{8DF58895-9D0A-45EE-B724-0B38FDE3E3D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23889" y="4285546"/>
              <a:ext cx="1067489" cy="986773"/>
            </a:xfrm>
            <a:prstGeom prst="rect">
              <a:avLst/>
            </a:prstGeom>
          </p:spPr>
        </p:pic>
        <p:grpSp>
          <p:nvGrpSpPr>
            <p:cNvPr id="16" name="Group 15">
              <a:extLst>
                <a:ext uri="{FF2B5EF4-FFF2-40B4-BE49-F238E27FC236}">
                  <a16:creationId xmlns:a16="http://schemas.microsoft.com/office/drawing/2014/main" id="{2B985913-F347-4C5D-B159-40A717C70906}"/>
                </a:ext>
              </a:extLst>
            </p:cNvPr>
            <p:cNvGrpSpPr/>
            <p:nvPr/>
          </p:nvGrpSpPr>
          <p:grpSpPr>
            <a:xfrm>
              <a:off x="6989990" y="2852556"/>
              <a:ext cx="4875998" cy="1136267"/>
              <a:chOff x="4598735" y="1848071"/>
              <a:chExt cx="4875998" cy="1136267"/>
            </a:xfrm>
          </p:grpSpPr>
          <p:grpSp>
            <p:nvGrpSpPr>
              <p:cNvPr id="17" name="Group 16">
                <a:extLst>
                  <a:ext uri="{FF2B5EF4-FFF2-40B4-BE49-F238E27FC236}">
                    <a16:creationId xmlns:a16="http://schemas.microsoft.com/office/drawing/2014/main" id="{D115829C-B68E-44CB-A179-F10BC2026422}"/>
                  </a:ext>
                </a:extLst>
              </p:cNvPr>
              <p:cNvGrpSpPr/>
              <p:nvPr/>
            </p:nvGrpSpPr>
            <p:grpSpPr>
              <a:xfrm>
                <a:off x="7269067" y="2039635"/>
                <a:ext cx="2205666" cy="882352"/>
                <a:chOff x="6205238" y="2077848"/>
                <a:chExt cx="1354572" cy="624282"/>
              </a:xfrm>
            </p:grpSpPr>
            <p:sp>
              <p:nvSpPr>
                <p:cNvPr id="20" name="Oval 19">
                  <a:extLst>
                    <a:ext uri="{FF2B5EF4-FFF2-40B4-BE49-F238E27FC236}">
                      <a16:creationId xmlns:a16="http://schemas.microsoft.com/office/drawing/2014/main" id="{1121569C-DF6C-4B52-9101-A5A96C396D8A}"/>
                    </a:ext>
                  </a:extLst>
                </p:cNvPr>
                <p:cNvSpPr/>
                <p:nvPr/>
              </p:nvSpPr>
              <p:spPr>
                <a:xfrm>
                  <a:off x="6437646" y="2077848"/>
                  <a:ext cx="1122164" cy="624282"/>
                </a:xfrm>
                <a:prstGeom prst="ellipse">
                  <a:avLst/>
                </a:prstGeom>
                <a:blipFill rotWithShape="0">
                  <a:blip r:embed="rId5"/>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2" name="Oval 4">
                  <a:extLst>
                    <a:ext uri="{FF2B5EF4-FFF2-40B4-BE49-F238E27FC236}">
                      <a16:creationId xmlns:a16="http://schemas.microsoft.com/office/drawing/2014/main" id="{F9282314-3452-4496-818B-A392B65E74B1}"/>
                    </a:ext>
                  </a:extLst>
                </p:cNvPr>
                <p:cNvSpPr/>
                <p:nvPr/>
              </p:nvSpPr>
              <p:spPr>
                <a:xfrm>
                  <a:off x="6205238" y="2169273"/>
                  <a:ext cx="793490" cy="44143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marL="0" marR="0" lvl="0" indent="0" algn="ctr" defTabSz="1066827" rtl="0" eaLnBrk="1" fontAlgn="auto" latinLnBrk="0" hangingPunct="1">
                    <a:lnSpc>
                      <a:spcPct val="90000"/>
                    </a:lnSpc>
                    <a:spcBef>
                      <a:spcPts val="0"/>
                    </a:spcBef>
                    <a:spcAft>
                      <a:spcPct val="35000"/>
                    </a:spcAft>
                    <a:buClrTx/>
                    <a:buSzTx/>
                    <a:buFontTx/>
                    <a:buNone/>
                    <a:tabLst/>
                    <a:defRPr/>
                  </a:pPr>
                  <a:endParaRPr kumimoji="0" lang="en-NZ" sz="24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grpSp>
          <p:pic>
            <p:nvPicPr>
              <p:cNvPr id="18" name="Picture 2">
                <a:extLst>
                  <a:ext uri="{FF2B5EF4-FFF2-40B4-BE49-F238E27FC236}">
                    <a16:creationId xmlns:a16="http://schemas.microsoft.com/office/drawing/2014/main" id="{C86A4445-172D-4965-AD49-6F87CD1AD138}"/>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375315" y="1848071"/>
                <a:ext cx="1124949" cy="1136267"/>
              </a:xfrm>
              <a:prstGeom prst="rect">
                <a:avLst/>
              </a:prstGeom>
              <a:noFill/>
              <a:ln w="9525">
                <a:noFill/>
                <a:miter lim="800000"/>
                <a:headEnd/>
                <a:tailEnd/>
              </a:ln>
            </p:spPr>
          </p:pic>
          <p:pic>
            <p:nvPicPr>
              <p:cNvPr id="19" name="Picture 2">
                <a:extLst>
                  <a:ext uri="{FF2B5EF4-FFF2-40B4-BE49-F238E27FC236}">
                    <a16:creationId xmlns:a16="http://schemas.microsoft.com/office/drawing/2014/main" id="{1B99C6BF-0C40-4569-93E8-12675DD38732}"/>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598735" y="1892799"/>
                <a:ext cx="1164739" cy="1040629"/>
              </a:xfrm>
              <a:prstGeom prst="rect">
                <a:avLst/>
              </a:prstGeom>
              <a:noFill/>
              <a:ln w="9525">
                <a:noFill/>
                <a:miter lim="800000"/>
                <a:headEnd/>
                <a:tailEnd/>
              </a:ln>
            </p:spPr>
          </p:pic>
        </p:grpSp>
        <p:pic>
          <p:nvPicPr>
            <p:cNvPr id="23" name="Picture 22">
              <a:extLst>
                <a:ext uri="{FF2B5EF4-FFF2-40B4-BE49-F238E27FC236}">
                  <a16:creationId xmlns:a16="http://schemas.microsoft.com/office/drawing/2014/main" id="{25311C2D-F4F3-4B88-9B19-BEACFCF91CEB}"/>
                </a:ext>
              </a:extLst>
            </p:cNvPr>
            <p:cNvPicPr>
              <a:picLocks noChangeAspect="1"/>
            </p:cNvPicPr>
            <p:nvPr/>
          </p:nvPicPr>
          <p:blipFill>
            <a:blip r:embed="rId8"/>
            <a:stretch>
              <a:fillRect/>
            </a:stretch>
          </p:blipFill>
          <p:spPr>
            <a:xfrm>
              <a:off x="8900958" y="4331869"/>
              <a:ext cx="905507" cy="934188"/>
            </a:xfrm>
            <a:prstGeom prst="rect">
              <a:avLst/>
            </a:prstGeom>
          </p:spPr>
        </p:pic>
        <p:pic>
          <p:nvPicPr>
            <p:cNvPr id="7" name="Picture 6">
              <a:extLst>
                <a:ext uri="{FF2B5EF4-FFF2-40B4-BE49-F238E27FC236}">
                  <a16:creationId xmlns:a16="http://schemas.microsoft.com/office/drawing/2014/main" id="{0F4FA5A7-73DC-4917-918D-8B010CA7B288}"/>
                </a:ext>
              </a:extLst>
            </p:cNvPr>
            <p:cNvPicPr>
              <a:picLocks noChangeAspect="1"/>
            </p:cNvPicPr>
            <p:nvPr/>
          </p:nvPicPr>
          <p:blipFill>
            <a:blip r:embed="rId9"/>
            <a:stretch>
              <a:fillRect/>
            </a:stretch>
          </p:blipFill>
          <p:spPr>
            <a:xfrm>
              <a:off x="6989990" y="5495377"/>
              <a:ext cx="4727444" cy="624003"/>
            </a:xfrm>
            <a:prstGeom prst="rect">
              <a:avLst/>
            </a:prstGeom>
          </p:spPr>
        </p:pic>
      </p:grpSp>
    </p:spTree>
    <p:extLst>
      <p:ext uri="{BB962C8B-B14F-4D97-AF65-F5344CB8AC3E}">
        <p14:creationId xmlns:p14="http://schemas.microsoft.com/office/powerpoint/2010/main" val="41103842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5DE1C8D-488E-4B07-9C56-365BA17F3DA2}"/>
              </a:ext>
            </a:extLst>
          </p:cNvPr>
          <p:cNvSpPr txBox="1">
            <a:spLocks/>
          </p:cNvSpPr>
          <p:nvPr/>
        </p:nvSpPr>
        <p:spPr>
          <a:xfrm>
            <a:off x="2783632" y="260649"/>
            <a:ext cx="8830038" cy="583151"/>
          </a:xfrm>
          <a:prstGeom prst="rect">
            <a:avLst/>
          </a:prstGeom>
        </p:spPr>
        <p:txBody>
          <a:bodyPr/>
          <a:lstStyle>
            <a:defPPr>
              <a:defRPr lang="en-US"/>
            </a:defPPr>
            <a:lvl1pPr>
              <a:defRPr sz="4000" b="1" cap="small">
                <a:solidFill>
                  <a:srgbClr val="0065B0"/>
                </a:solidFill>
              </a:defRPr>
            </a:lvl1pPr>
          </a:lstStyle>
          <a:p>
            <a:r>
              <a:rPr lang="en-GB" sz="3600" dirty="0">
                <a:solidFill>
                  <a:srgbClr val="006699"/>
                </a:solidFill>
                <a:latin typeface="Calibri" panose="020F0502020204030204" pitchFamily="34" charset="0"/>
                <a:cs typeface="Calibri" panose="020F0502020204030204" pitchFamily="34" charset="0"/>
              </a:rPr>
              <a:t>Guidance on Microbiological Hygiene</a:t>
            </a:r>
            <a:endParaRPr lang="en-US" sz="3600" dirty="0"/>
          </a:p>
        </p:txBody>
      </p:sp>
      <p:grpSp>
        <p:nvGrpSpPr>
          <p:cNvPr id="9" name="Group 8">
            <a:extLst>
              <a:ext uri="{FF2B5EF4-FFF2-40B4-BE49-F238E27FC236}">
                <a16:creationId xmlns:a16="http://schemas.microsoft.com/office/drawing/2014/main" id="{27E9772F-A13F-4A92-BE82-A9A2F171AD9C}"/>
              </a:ext>
            </a:extLst>
          </p:cNvPr>
          <p:cNvGrpSpPr/>
          <p:nvPr/>
        </p:nvGrpSpPr>
        <p:grpSpPr>
          <a:xfrm>
            <a:off x="404530" y="1128870"/>
            <a:ext cx="7129034" cy="4889396"/>
            <a:chOff x="731102" y="993591"/>
            <a:chExt cx="8240456" cy="5751321"/>
          </a:xfrm>
        </p:grpSpPr>
        <p:pic>
          <p:nvPicPr>
            <p:cNvPr id="8" name="Picture 7">
              <a:extLst>
                <a:ext uri="{FF2B5EF4-FFF2-40B4-BE49-F238E27FC236}">
                  <a16:creationId xmlns:a16="http://schemas.microsoft.com/office/drawing/2014/main" id="{2C12B6FC-C73D-4DD4-BF0A-F007105ECECA}"/>
                </a:ext>
              </a:extLst>
            </p:cNvPr>
            <p:cNvPicPr>
              <a:picLocks noChangeAspect="1"/>
            </p:cNvPicPr>
            <p:nvPr/>
          </p:nvPicPr>
          <p:blipFill>
            <a:blip r:embed="rId3"/>
            <a:stretch>
              <a:fillRect/>
            </a:stretch>
          </p:blipFill>
          <p:spPr>
            <a:xfrm>
              <a:off x="731102" y="993591"/>
              <a:ext cx="4092008" cy="5718951"/>
            </a:xfrm>
            <a:prstGeom prst="rect">
              <a:avLst/>
            </a:prstGeom>
          </p:spPr>
        </p:pic>
        <p:pic>
          <p:nvPicPr>
            <p:cNvPr id="6" name="Picture 5">
              <a:extLst>
                <a:ext uri="{FF2B5EF4-FFF2-40B4-BE49-F238E27FC236}">
                  <a16:creationId xmlns:a16="http://schemas.microsoft.com/office/drawing/2014/main" id="{D8422DD4-3228-476E-98FE-57EC67F1D884}"/>
                </a:ext>
              </a:extLst>
            </p:cNvPr>
            <p:cNvPicPr>
              <a:picLocks noChangeAspect="1"/>
            </p:cNvPicPr>
            <p:nvPr/>
          </p:nvPicPr>
          <p:blipFill>
            <a:blip r:embed="rId4"/>
            <a:stretch>
              <a:fillRect/>
            </a:stretch>
          </p:blipFill>
          <p:spPr>
            <a:xfrm>
              <a:off x="4879550" y="1013958"/>
              <a:ext cx="4092008" cy="5730954"/>
            </a:xfrm>
            <a:prstGeom prst="rect">
              <a:avLst/>
            </a:prstGeom>
          </p:spPr>
        </p:pic>
      </p:grpSp>
      <p:pic>
        <p:nvPicPr>
          <p:cNvPr id="4" name="Picture 3">
            <a:extLst>
              <a:ext uri="{FF2B5EF4-FFF2-40B4-BE49-F238E27FC236}">
                <a16:creationId xmlns:a16="http://schemas.microsoft.com/office/drawing/2014/main" id="{1530EAE2-E879-4808-A35E-BE1D57D325D6}"/>
              </a:ext>
            </a:extLst>
          </p:cNvPr>
          <p:cNvPicPr>
            <a:picLocks noChangeAspect="1"/>
          </p:cNvPicPr>
          <p:nvPr/>
        </p:nvPicPr>
        <p:blipFill>
          <a:blip r:embed="rId5"/>
          <a:stretch>
            <a:fillRect/>
          </a:stretch>
        </p:blipFill>
        <p:spPr>
          <a:xfrm>
            <a:off x="7806520" y="1128871"/>
            <a:ext cx="3703181" cy="4861876"/>
          </a:xfrm>
          <a:prstGeom prst="rect">
            <a:avLst/>
          </a:prstGeom>
        </p:spPr>
      </p:pic>
    </p:spTree>
    <p:extLst>
      <p:ext uri="{BB962C8B-B14F-4D97-AF65-F5344CB8AC3E}">
        <p14:creationId xmlns:p14="http://schemas.microsoft.com/office/powerpoint/2010/main" val="35682608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4">
            <a:extLst>
              <a:ext uri="{FF2B5EF4-FFF2-40B4-BE49-F238E27FC236}">
                <a16:creationId xmlns:a16="http://schemas.microsoft.com/office/drawing/2014/main" id="{5C1DAF87-B23C-4D85-B18F-FA2343527F5B}"/>
              </a:ext>
            </a:extLst>
          </p:cNvPr>
          <p:cNvPicPr>
            <a:picLocks noChangeAspect="1" noChangeArrowheads="1"/>
          </p:cNvPicPr>
          <p:nvPr/>
        </p:nvPicPr>
        <p:blipFill>
          <a:blip r:embed="rId3">
            <a:alphaModFix amt="5000"/>
            <a:extLst>
              <a:ext uri="{28A0092B-C50C-407E-A947-70E740481C1C}">
                <a14:useLocalDpi xmlns:a14="http://schemas.microsoft.com/office/drawing/2010/main" val="0"/>
              </a:ext>
            </a:extLst>
          </a:blip>
          <a:srcRect/>
          <a:stretch>
            <a:fillRect/>
          </a:stretch>
        </p:blipFill>
        <p:spPr bwMode="auto">
          <a:xfrm>
            <a:off x="72365" y="333375"/>
            <a:ext cx="12047269" cy="6173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itle 1">
            <a:extLst>
              <a:ext uri="{FF2B5EF4-FFF2-40B4-BE49-F238E27FC236}">
                <a16:creationId xmlns:a16="http://schemas.microsoft.com/office/drawing/2014/main" id="{D4A4B897-0BC2-4791-A6D5-F2E736C0A642}"/>
              </a:ext>
            </a:extLst>
          </p:cNvPr>
          <p:cNvSpPr txBox="1">
            <a:spLocks/>
          </p:cNvSpPr>
          <p:nvPr/>
        </p:nvSpPr>
        <p:spPr>
          <a:xfrm>
            <a:off x="2855913" y="333375"/>
            <a:ext cx="7448550" cy="655638"/>
          </a:xfrm>
          <a:prstGeom prst="rect">
            <a:avLst/>
          </a:prstGeom>
        </p:spPr>
        <p:txBody>
          <a:bodyPr/>
          <a:lstStyle>
            <a:defPPr>
              <a:defRPr lang="en-US"/>
            </a:defPPr>
            <a:lvl1pPr>
              <a:defRPr sz="4000" b="1" cap="small">
                <a:solidFill>
                  <a:srgbClr val="0065B0"/>
                </a:solidFill>
              </a:defRPr>
            </a:lvl1pPr>
          </a:lstStyle>
          <a:p>
            <a:pPr eaLnBrk="1" hangingPunct="1">
              <a:defRPr/>
            </a:pPr>
            <a:endParaRPr lang="en-GB" sz="3600" cap="none" dirty="0">
              <a:solidFill>
                <a:srgbClr val="006699"/>
              </a:solidFill>
              <a:latin typeface="Calibri"/>
            </a:endParaRPr>
          </a:p>
          <a:p>
            <a:pPr eaLnBrk="1" hangingPunct="1">
              <a:defRPr/>
            </a:pPr>
            <a:endParaRPr lang="en-GB" sz="3600" dirty="0">
              <a:solidFill>
                <a:srgbClr val="006699"/>
              </a:solidFill>
              <a:latin typeface="Arial" charset="0"/>
            </a:endParaRPr>
          </a:p>
        </p:txBody>
      </p:sp>
      <p:cxnSp>
        <p:nvCxnSpPr>
          <p:cNvPr id="22" name="Straight Connector 21">
            <a:extLst>
              <a:ext uri="{FF2B5EF4-FFF2-40B4-BE49-F238E27FC236}">
                <a16:creationId xmlns:a16="http://schemas.microsoft.com/office/drawing/2014/main" id="{4DEE46C9-F147-40DE-9065-A9EA0F5D7235}"/>
              </a:ext>
            </a:extLst>
          </p:cNvPr>
          <p:cNvCxnSpPr/>
          <p:nvPr/>
        </p:nvCxnSpPr>
        <p:spPr>
          <a:xfrm flipH="1" flipV="1">
            <a:off x="9436100" y="1776413"/>
            <a:ext cx="7938" cy="11112"/>
          </a:xfrm>
          <a:prstGeom prst="line">
            <a:avLst/>
          </a:prstGeom>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44EFD8A0-B9B8-4E9D-AE40-2FE43A43290C}"/>
              </a:ext>
            </a:extLst>
          </p:cNvPr>
          <p:cNvSpPr>
            <a:spLocks noGrp="1"/>
          </p:cNvSpPr>
          <p:nvPr>
            <p:ph type="title"/>
          </p:nvPr>
        </p:nvSpPr>
        <p:spPr/>
        <p:txBody>
          <a:bodyPr/>
          <a:lstStyle/>
          <a:p>
            <a:r>
              <a:rPr lang="en-GB" sz="3200" dirty="0">
                <a:solidFill>
                  <a:srgbClr val="006699"/>
                </a:solidFill>
              </a:rPr>
              <a:t>Dairy’s Commitment to sustainability</a:t>
            </a:r>
            <a:br>
              <a:rPr lang="en-GB" sz="3200" cap="none" dirty="0">
                <a:solidFill>
                  <a:srgbClr val="006699"/>
                </a:solidFill>
                <a:latin typeface="Calibri"/>
              </a:rPr>
            </a:br>
            <a:endParaRPr lang="en-GB" dirty="0"/>
          </a:p>
        </p:txBody>
      </p:sp>
      <p:sp>
        <p:nvSpPr>
          <p:cNvPr id="4" name="Content Placeholder 3">
            <a:extLst>
              <a:ext uri="{FF2B5EF4-FFF2-40B4-BE49-F238E27FC236}">
                <a16:creationId xmlns:a16="http://schemas.microsoft.com/office/drawing/2014/main" id="{44DFDAC5-2D5A-46C7-B7FA-6EA4B5E996EF}"/>
              </a:ext>
            </a:extLst>
          </p:cNvPr>
          <p:cNvSpPr>
            <a:spLocks noGrp="1"/>
          </p:cNvSpPr>
          <p:nvPr>
            <p:ph idx="1"/>
          </p:nvPr>
        </p:nvSpPr>
        <p:spPr>
          <a:xfrm>
            <a:off x="538959" y="1825625"/>
            <a:ext cx="6297270" cy="4532780"/>
          </a:xfrm>
        </p:spPr>
        <p:txBody>
          <a:bodyPr/>
          <a:lstStyle/>
          <a:p>
            <a:pPr marL="0" indent="0">
              <a:buNone/>
            </a:pPr>
            <a:r>
              <a:rPr lang="en-US" altLang="en-US" dirty="0"/>
              <a:t>The dairy sector and the FAO signed on to the </a:t>
            </a:r>
            <a:r>
              <a:rPr lang="en-US" altLang="en-US" b="1" dirty="0"/>
              <a:t>Dairy Declaration of Rotterdam </a:t>
            </a:r>
            <a:r>
              <a:rPr lang="en-US" altLang="en-US" dirty="0"/>
              <a:t>in 2016:</a:t>
            </a:r>
          </a:p>
          <a:p>
            <a:pPr marL="342900" lvl="1" indent="0">
              <a:buNone/>
            </a:pPr>
            <a:endParaRPr lang="en-US" altLang="en-US" sz="2400" i="1" dirty="0"/>
          </a:p>
          <a:p>
            <a:pPr marL="342900" lvl="1" indent="0">
              <a:buNone/>
            </a:pPr>
            <a:r>
              <a:rPr lang="en-US" altLang="en-US" sz="2400" i="1" dirty="0"/>
              <a:t>“We, representative of the one-billion-person global dairy community, gathered in Rotterdam at the World Dairy Summit, are committed to the sustainable development of the dairy sector to generate widespread benefits for people and the planet.”</a:t>
            </a:r>
          </a:p>
          <a:p>
            <a:pPr algn="l"/>
            <a:endParaRPr lang="en-GB" sz="1800" b="0" i="0" u="none" strike="noStrike" baseline="0" dirty="0">
              <a:solidFill>
                <a:srgbClr val="000000"/>
              </a:solidFill>
              <a:latin typeface="Arial" panose="020B0604020202020204" pitchFamily="34" charset="0"/>
            </a:endParaRPr>
          </a:p>
          <a:p>
            <a:endParaRPr lang="en-GB" sz="1800" b="0" i="0" u="none" strike="noStrike" baseline="0" dirty="0">
              <a:latin typeface="Arial" panose="020B0604020202020204" pitchFamily="34" charset="0"/>
            </a:endParaRPr>
          </a:p>
          <a:p>
            <a:endParaRPr lang="en-GB" dirty="0"/>
          </a:p>
        </p:txBody>
      </p:sp>
      <p:pic>
        <p:nvPicPr>
          <p:cNvPr id="11" name="Picture 26">
            <a:extLst>
              <a:ext uri="{FF2B5EF4-FFF2-40B4-BE49-F238E27FC236}">
                <a16:creationId xmlns:a16="http://schemas.microsoft.com/office/drawing/2014/main" id="{54B84AAE-8DD5-4B7A-9D16-0A0EC7BC542B}"/>
              </a:ext>
            </a:extLst>
          </p:cNvPr>
          <p:cNvPicPr>
            <a:picLocks noChangeAspect="1"/>
          </p:cNvPicPr>
          <p:nvPr/>
        </p:nvPicPr>
        <p:blipFill>
          <a:blip r:embed="rId4">
            <a:extLst>
              <a:ext uri="{28A0092B-C50C-407E-A947-70E740481C1C}">
                <a14:useLocalDpi xmlns:a14="http://schemas.microsoft.com/office/drawing/2010/main" val="0"/>
              </a:ext>
            </a:extLst>
          </a:blip>
          <a:srcRect r="2396"/>
          <a:stretch>
            <a:fillRect/>
          </a:stretch>
        </p:blipFill>
        <p:spPr bwMode="auto">
          <a:xfrm>
            <a:off x="7795619" y="660757"/>
            <a:ext cx="3880443" cy="553648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0273082"/>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able&#10;&#10;Description automatically generated">
            <a:extLst>
              <a:ext uri="{FF2B5EF4-FFF2-40B4-BE49-F238E27FC236}">
                <a16:creationId xmlns:a16="http://schemas.microsoft.com/office/drawing/2014/main" id="{8CDA9BF9-4744-4D23-B42D-758F5064B328}"/>
              </a:ext>
            </a:extLst>
          </p:cNvPr>
          <p:cNvPicPr>
            <a:picLocks noChangeAspect="1"/>
          </p:cNvPicPr>
          <p:nvPr/>
        </p:nvPicPr>
        <p:blipFill rotWithShape="1">
          <a:blip r:embed="rId3"/>
          <a:srcRect t="9774" b="27126"/>
          <a:stretch/>
        </p:blipFill>
        <p:spPr>
          <a:xfrm>
            <a:off x="0" y="1023257"/>
            <a:ext cx="12191980" cy="5442853"/>
          </a:xfrm>
          <a:prstGeom prst="rect">
            <a:avLst/>
          </a:prstGeom>
          <a:noFill/>
        </p:spPr>
      </p:pic>
      <p:pic>
        <p:nvPicPr>
          <p:cNvPr id="7" name="Picture 6" descr="A close up of a sign&#10;&#10;Description automatically generated">
            <a:extLst>
              <a:ext uri="{FF2B5EF4-FFF2-40B4-BE49-F238E27FC236}">
                <a16:creationId xmlns:a16="http://schemas.microsoft.com/office/drawing/2014/main" id="{EE25E4F1-4E7B-4B0C-A832-F735089100A8}"/>
              </a:ext>
            </a:extLst>
          </p:cNvPr>
          <p:cNvPicPr>
            <a:picLocks noChangeAspect="1"/>
          </p:cNvPicPr>
          <p:nvPr/>
        </p:nvPicPr>
        <p:blipFill>
          <a:blip r:embed="rId4"/>
          <a:stretch>
            <a:fillRect/>
          </a:stretch>
        </p:blipFill>
        <p:spPr>
          <a:xfrm>
            <a:off x="10929256" y="5632218"/>
            <a:ext cx="964519" cy="964519"/>
          </a:xfrm>
          <a:prstGeom prst="rect">
            <a:avLst/>
          </a:prstGeom>
        </p:spPr>
      </p:pic>
      <p:sp>
        <p:nvSpPr>
          <p:cNvPr id="8" name="Title 2">
            <a:extLst>
              <a:ext uri="{FF2B5EF4-FFF2-40B4-BE49-F238E27FC236}">
                <a16:creationId xmlns:a16="http://schemas.microsoft.com/office/drawing/2014/main" id="{6418DFEE-5E2B-48EB-8AE2-7476BCBAE061}"/>
              </a:ext>
            </a:extLst>
          </p:cNvPr>
          <p:cNvSpPr>
            <a:spLocks noGrp="1"/>
          </p:cNvSpPr>
          <p:nvPr>
            <p:ph type="title"/>
          </p:nvPr>
        </p:nvSpPr>
        <p:spPr>
          <a:xfrm>
            <a:off x="515938" y="195127"/>
            <a:ext cx="4937211" cy="1325563"/>
          </a:xfrm>
        </p:spPr>
        <p:txBody>
          <a:bodyPr anchor="ctr">
            <a:normAutofit/>
          </a:bodyPr>
          <a:lstStyle/>
          <a:p>
            <a:r>
              <a:rPr lang="en-GB" dirty="0"/>
              <a:t>Dairy and sdgs</a:t>
            </a:r>
          </a:p>
        </p:txBody>
      </p:sp>
      <p:sp>
        <p:nvSpPr>
          <p:cNvPr id="9" name="Rectangle 8">
            <a:extLst>
              <a:ext uri="{FF2B5EF4-FFF2-40B4-BE49-F238E27FC236}">
                <a16:creationId xmlns:a16="http://schemas.microsoft.com/office/drawing/2014/main" id="{8D92DE8E-AE9E-40D2-9913-F495D937D215}"/>
              </a:ext>
            </a:extLst>
          </p:cNvPr>
          <p:cNvSpPr/>
          <p:nvPr/>
        </p:nvSpPr>
        <p:spPr>
          <a:xfrm>
            <a:off x="10363200" y="195127"/>
            <a:ext cx="1530575" cy="82813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15599873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9EE92F51-9D7A-4895-B642-F19EBC2F5403}" type="slidenum">
              <a:rPr lang="en-US" smtClean="0"/>
              <a:pPr/>
              <a:t>24</a:t>
            </a:fld>
            <a:endParaRPr lang="en-US" dirty="0"/>
          </a:p>
        </p:txBody>
      </p:sp>
      <p:sp>
        <p:nvSpPr>
          <p:cNvPr id="4" name="Title 1"/>
          <p:cNvSpPr txBox="1">
            <a:spLocks/>
          </p:cNvSpPr>
          <p:nvPr/>
        </p:nvSpPr>
        <p:spPr>
          <a:xfrm>
            <a:off x="1936390" y="248620"/>
            <a:ext cx="10515600" cy="593725"/>
          </a:xfrm>
          <a:prstGeom prst="rect">
            <a:avLst/>
          </a:prstGeom>
        </p:spPr>
        <p:txBody>
          <a:bodyPr>
            <a:normAutofit lnSpcReduction="10000"/>
          </a:bodyPr>
          <a:lstStyle>
            <a:lvl1pPr algn="l" defTabSz="914400" rtl="0" eaLnBrk="1" latinLnBrk="0" hangingPunct="1">
              <a:lnSpc>
                <a:spcPct val="90000"/>
              </a:lnSpc>
              <a:spcBef>
                <a:spcPct val="0"/>
              </a:spcBef>
              <a:buNone/>
              <a:defRPr sz="2800" b="0" kern="1200">
                <a:solidFill>
                  <a:schemeClr val="bg1"/>
                </a:solidFill>
                <a:latin typeface="Avenir Next" charset="0"/>
                <a:ea typeface="Avenir Next" charset="0"/>
                <a:cs typeface="Avenir Next" charset="0"/>
              </a:defRPr>
            </a:lvl1pPr>
          </a:lstStyle>
          <a:p>
            <a:r>
              <a:rPr lang="en-GB" sz="3600" b="1" dirty="0"/>
              <a:t>The Better Environment: a narrative</a:t>
            </a:r>
            <a:endParaRPr lang="en-US" sz="3600" b="1" dirty="0"/>
          </a:p>
        </p:txBody>
      </p:sp>
      <p:sp>
        <p:nvSpPr>
          <p:cNvPr id="5" name="TextBox 4"/>
          <p:cNvSpPr txBox="1"/>
          <p:nvPr/>
        </p:nvSpPr>
        <p:spPr>
          <a:xfrm>
            <a:off x="945931" y="1106347"/>
            <a:ext cx="10368513" cy="461665"/>
          </a:xfrm>
          <a:prstGeom prst="rect">
            <a:avLst/>
          </a:prstGeom>
          <a:noFill/>
        </p:spPr>
        <p:txBody>
          <a:bodyPr wrap="square" rtlCol="0">
            <a:spAutoFit/>
          </a:bodyPr>
          <a:lstStyle/>
          <a:p>
            <a:pPr algn="ctr"/>
            <a:r>
              <a:rPr lang="en-GB" sz="2400" dirty="0"/>
              <a:t>The Better Environment is the </a:t>
            </a:r>
            <a:r>
              <a:rPr lang="en-GB" sz="2400" b="1" dirty="0"/>
              <a:t>foundation</a:t>
            </a:r>
            <a:r>
              <a:rPr lang="en-GB" sz="2400" dirty="0"/>
              <a:t> for the other betters</a:t>
            </a:r>
            <a:endParaRPr lang="en-US" sz="2400" dirty="0"/>
          </a:p>
        </p:txBody>
      </p:sp>
      <p:sp>
        <p:nvSpPr>
          <p:cNvPr id="7" name="Right Arrow 6"/>
          <p:cNvSpPr/>
          <p:nvPr/>
        </p:nvSpPr>
        <p:spPr>
          <a:xfrm rot="16200000">
            <a:off x="3828380" y="1247043"/>
            <a:ext cx="3163565" cy="4972600"/>
          </a:xfrm>
          <a:prstGeom prst="rightArrow">
            <a:avLst>
              <a:gd name="adj1" fmla="val 50000"/>
              <a:gd name="adj2" fmla="val 4964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8" name="TextBox 7"/>
          <p:cNvSpPr txBox="1"/>
          <p:nvPr/>
        </p:nvSpPr>
        <p:spPr>
          <a:xfrm>
            <a:off x="755444" y="5536873"/>
            <a:ext cx="10196335" cy="707886"/>
          </a:xfrm>
          <a:prstGeom prst="rect">
            <a:avLst/>
          </a:prstGeom>
          <a:noFill/>
        </p:spPr>
        <p:txBody>
          <a:bodyPr wrap="square" rtlCol="0">
            <a:spAutoFit/>
          </a:bodyPr>
          <a:lstStyle/>
          <a:p>
            <a:pPr algn="ctr"/>
            <a:r>
              <a:rPr lang="en-GB" sz="2000" b="1" dirty="0">
                <a:solidFill>
                  <a:srgbClr val="0070C0"/>
                </a:solidFill>
              </a:rPr>
              <a:t>Natural capital  protection, </a:t>
            </a:r>
            <a:r>
              <a:rPr lang="en-GB" sz="2000" b="1" dirty="0" err="1">
                <a:solidFill>
                  <a:srgbClr val="0070C0"/>
                </a:solidFill>
              </a:rPr>
              <a:t>sust</a:t>
            </a:r>
            <a:r>
              <a:rPr lang="en-GB" sz="2000" b="1" dirty="0">
                <a:solidFill>
                  <a:srgbClr val="0070C0"/>
                </a:solidFill>
              </a:rPr>
              <a:t>. </a:t>
            </a:r>
            <a:r>
              <a:rPr lang="en-GB" sz="2000" b="1" dirty="0" err="1">
                <a:solidFill>
                  <a:srgbClr val="0070C0"/>
                </a:solidFill>
              </a:rPr>
              <a:t>managt</a:t>
            </a:r>
            <a:r>
              <a:rPr lang="en-GB" sz="2000" b="1" dirty="0">
                <a:solidFill>
                  <a:srgbClr val="0070C0"/>
                </a:solidFill>
              </a:rPr>
              <a:t> &amp; restoration </a:t>
            </a:r>
          </a:p>
          <a:p>
            <a:pPr algn="ctr"/>
            <a:r>
              <a:rPr lang="en-GB" sz="2000" b="1" dirty="0">
                <a:solidFill>
                  <a:srgbClr val="0070C0"/>
                </a:solidFill>
              </a:rPr>
              <a:t>+ climate change adapt and mitigation </a:t>
            </a:r>
            <a:endParaRPr lang="en-US" sz="2000" b="1" dirty="0">
              <a:solidFill>
                <a:srgbClr val="0070C0"/>
              </a:solidFill>
            </a:endParaRPr>
          </a:p>
        </p:txBody>
      </p:sp>
      <p:sp>
        <p:nvSpPr>
          <p:cNvPr id="9" name="TextBox 8"/>
          <p:cNvSpPr txBox="1"/>
          <p:nvPr/>
        </p:nvSpPr>
        <p:spPr>
          <a:xfrm>
            <a:off x="515938" y="2322906"/>
            <a:ext cx="2557462" cy="954107"/>
          </a:xfrm>
          <a:prstGeom prst="rect">
            <a:avLst/>
          </a:prstGeom>
          <a:noFill/>
        </p:spPr>
        <p:txBody>
          <a:bodyPr wrap="square" rtlCol="0">
            <a:spAutoFit/>
          </a:bodyPr>
          <a:lstStyle/>
          <a:p>
            <a:r>
              <a:rPr lang="en-GB" sz="2800" b="1" dirty="0">
                <a:solidFill>
                  <a:srgbClr val="00B050"/>
                </a:solidFill>
              </a:rPr>
              <a:t>Better Production </a:t>
            </a:r>
            <a:endParaRPr lang="en-US" sz="2800" b="1" dirty="0">
              <a:solidFill>
                <a:srgbClr val="00B050"/>
              </a:solidFill>
            </a:endParaRPr>
          </a:p>
        </p:txBody>
      </p:sp>
      <p:sp>
        <p:nvSpPr>
          <p:cNvPr id="10" name="TextBox 9"/>
          <p:cNvSpPr txBox="1"/>
          <p:nvPr/>
        </p:nvSpPr>
        <p:spPr>
          <a:xfrm>
            <a:off x="8376743" y="2385686"/>
            <a:ext cx="2575035" cy="954107"/>
          </a:xfrm>
          <a:prstGeom prst="rect">
            <a:avLst/>
          </a:prstGeom>
          <a:noFill/>
        </p:spPr>
        <p:txBody>
          <a:bodyPr wrap="square" rtlCol="0">
            <a:spAutoFit/>
          </a:bodyPr>
          <a:lstStyle/>
          <a:p>
            <a:r>
              <a:rPr lang="en-GB" sz="2800" b="1" dirty="0">
                <a:solidFill>
                  <a:schemeClr val="accent2"/>
                </a:solidFill>
              </a:rPr>
              <a:t>Better Nutrition</a:t>
            </a:r>
            <a:endParaRPr lang="en-US" sz="2800" b="1" dirty="0">
              <a:solidFill>
                <a:schemeClr val="accent2"/>
              </a:solidFill>
            </a:endParaRPr>
          </a:p>
        </p:txBody>
      </p:sp>
      <p:sp>
        <p:nvSpPr>
          <p:cNvPr id="12" name="TextBox 11"/>
          <p:cNvSpPr txBox="1"/>
          <p:nvPr/>
        </p:nvSpPr>
        <p:spPr>
          <a:xfrm>
            <a:off x="4385441" y="1662339"/>
            <a:ext cx="2370082" cy="523220"/>
          </a:xfrm>
          <a:prstGeom prst="rect">
            <a:avLst/>
          </a:prstGeom>
          <a:noFill/>
        </p:spPr>
        <p:txBody>
          <a:bodyPr wrap="square" rtlCol="0">
            <a:spAutoFit/>
          </a:bodyPr>
          <a:lstStyle/>
          <a:p>
            <a:r>
              <a:rPr lang="en-GB" sz="2800" b="1" dirty="0">
                <a:solidFill>
                  <a:srgbClr val="FF0000"/>
                </a:solidFill>
              </a:rPr>
              <a:t>Better Life</a:t>
            </a:r>
            <a:endParaRPr lang="en-US" sz="2800" b="1" dirty="0">
              <a:solidFill>
                <a:srgbClr val="FF0000"/>
              </a:solidFill>
            </a:endParaRPr>
          </a:p>
        </p:txBody>
      </p:sp>
      <p:sp>
        <p:nvSpPr>
          <p:cNvPr id="13" name="TextBox 12"/>
          <p:cNvSpPr txBox="1"/>
          <p:nvPr/>
        </p:nvSpPr>
        <p:spPr>
          <a:xfrm>
            <a:off x="610316" y="4082336"/>
            <a:ext cx="2050083" cy="1477328"/>
          </a:xfrm>
          <a:prstGeom prst="rect">
            <a:avLst/>
          </a:prstGeom>
          <a:noFill/>
        </p:spPr>
        <p:txBody>
          <a:bodyPr wrap="square" rtlCol="0">
            <a:spAutoFit/>
          </a:bodyPr>
          <a:lstStyle/>
          <a:p>
            <a:r>
              <a:rPr lang="en-GB" b="1" dirty="0"/>
              <a:t>Greening</a:t>
            </a:r>
            <a:r>
              <a:rPr lang="en-GB" dirty="0"/>
              <a:t> </a:t>
            </a:r>
            <a:r>
              <a:rPr lang="en-GB" dirty="0" err="1"/>
              <a:t>agrifood</a:t>
            </a:r>
            <a:r>
              <a:rPr lang="en-GB" dirty="0"/>
              <a:t> systems (agriculture &amp; supply chains) and </a:t>
            </a:r>
            <a:r>
              <a:rPr lang="en-GB" b="1" dirty="0"/>
              <a:t>restoration for production</a:t>
            </a:r>
            <a:endParaRPr lang="en-US" b="1" dirty="0"/>
          </a:p>
        </p:txBody>
      </p:sp>
      <p:sp>
        <p:nvSpPr>
          <p:cNvPr id="14" name="TextBox 13"/>
          <p:cNvSpPr txBox="1"/>
          <p:nvPr/>
        </p:nvSpPr>
        <p:spPr>
          <a:xfrm>
            <a:off x="6295046" y="1653683"/>
            <a:ext cx="4172609" cy="646331"/>
          </a:xfrm>
          <a:prstGeom prst="rect">
            <a:avLst/>
          </a:prstGeom>
          <a:noFill/>
        </p:spPr>
        <p:txBody>
          <a:bodyPr wrap="square" rtlCol="0">
            <a:spAutoFit/>
          </a:bodyPr>
          <a:lstStyle/>
          <a:p>
            <a:r>
              <a:rPr lang="en-GB" dirty="0"/>
              <a:t>Resilience of </a:t>
            </a:r>
            <a:r>
              <a:rPr lang="en-GB" b="1" dirty="0"/>
              <a:t>livelihoods</a:t>
            </a:r>
            <a:r>
              <a:rPr lang="en-GB" dirty="0"/>
              <a:t>  &amp;</a:t>
            </a:r>
          </a:p>
          <a:p>
            <a:r>
              <a:rPr lang="en-GB" b="1" dirty="0"/>
              <a:t>green jobs</a:t>
            </a:r>
            <a:endParaRPr lang="en-US" b="1" dirty="0"/>
          </a:p>
        </p:txBody>
      </p:sp>
      <p:sp>
        <p:nvSpPr>
          <p:cNvPr id="15" name="TextBox 14"/>
          <p:cNvSpPr txBox="1"/>
          <p:nvPr/>
        </p:nvSpPr>
        <p:spPr>
          <a:xfrm>
            <a:off x="8376744" y="4200836"/>
            <a:ext cx="4172609" cy="646331"/>
          </a:xfrm>
          <a:prstGeom prst="rect">
            <a:avLst/>
          </a:prstGeom>
          <a:noFill/>
        </p:spPr>
        <p:txBody>
          <a:bodyPr wrap="square" rtlCol="0">
            <a:spAutoFit/>
          </a:bodyPr>
          <a:lstStyle/>
          <a:p>
            <a:r>
              <a:rPr lang="en-GB" dirty="0"/>
              <a:t>Healthy and </a:t>
            </a:r>
            <a:r>
              <a:rPr lang="en-GB" b="1" dirty="0"/>
              <a:t>diversified</a:t>
            </a:r>
            <a:r>
              <a:rPr lang="en-GB" dirty="0"/>
              <a:t> diets </a:t>
            </a:r>
          </a:p>
          <a:p>
            <a:r>
              <a:rPr lang="en-GB" dirty="0"/>
              <a:t>&amp; food safety</a:t>
            </a:r>
            <a:endParaRPr lang="en-US" dirty="0"/>
          </a:p>
        </p:txBody>
      </p:sp>
      <p:grpSp>
        <p:nvGrpSpPr>
          <p:cNvPr id="16" name="Gruppo 14">
            <a:extLst>
              <a:ext uri="{FF2B5EF4-FFF2-40B4-BE49-F238E27FC236}">
                <a16:creationId xmlns:a16="http://schemas.microsoft.com/office/drawing/2014/main" id="{3F23F32B-1F6B-4813-A522-F3071D9679CB}"/>
              </a:ext>
            </a:extLst>
          </p:cNvPr>
          <p:cNvGrpSpPr/>
          <p:nvPr/>
        </p:nvGrpSpPr>
        <p:grpSpPr>
          <a:xfrm>
            <a:off x="4492959" y="2820536"/>
            <a:ext cx="1824000" cy="5260337"/>
            <a:chOff x="5236075" y="435376"/>
            <a:chExt cx="1341412" cy="3966227"/>
          </a:xfrm>
        </p:grpSpPr>
        <p:sp>
          <p:nvSpPr>
            <p:cNvPr id="17" name="Rectangle 27">
              <a:extLst>
                <a:ext uri="{FF2B5EF4-FFF2-40B4-BE49-F238E27FC236}">
                  <a16:creationId xmlns:a16="http://schemas.microsoft.com/office/drawing/2014/main" id="{C12213C7-1A44-4CC4-90AB-BBD68E751184}"/>
                </a:ext>
              </a:extLst>
            </p:cNvPr>
            <p:cNvSpPr/>
            <p:nvPr/>
          </p:nvSpPr>
          <p:spPr>
            <a:xfrm>
              <a:off x="5236075" y="4343784"/>
              <a:ext cx="1337840" cy="5781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n-US" sz="1100">
                <a:solidFill>
                  <a:schemeClr val="accent3"/>
                </a:solidFill>
                <a:latin typeface="Source Sans Pro Light" panose="020B0403030403020204" pitchFamily="34" charset="-18"/>
              </a:endParaRPr>
            </a:p>
          </p:txBody>
        </p:sp>
        <p:sp>
          <p:nvSpPr>
            <p:cNvPr id="18" name="Rettangolo 17">
              <a:extLst>
                <a:ext uri="{FF2B5EF4-FFF2-40B4-BE49-F238E27FC236}">
                  <a16:creationId xmlns:a16="http://schemas.microsoft.com/office/drawing/2014/main" id="{C93D9DF2-5992-48A6-8EC1-094131159BD0}"/>
                </a:ext>
              </a:extLst>
            </p:cNvPr>
            <p:cNvSpPr/>
            <p:nvPr/>
          </p:nvSpPr>
          <p:spPr>
            <a:xfrm>
              <a:off x="5236076" y="943986"/>
              <a:ext cx="1341411" cy="449917"/>
            </a:xfrm>
            <a:prstGeom prst="rect">
              <a:avLst/>
            </a:prstGeom>
            <a:solidFill>
              <a:srgbClr val="86BE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400"/>
                </a:lnSpc>
              </a:pPr>
              <a:endParaRPr lang="pl-PL" sz="1500" dirty="0">
                <a:solidFill>
                  <a:schemeClr val="bg1"/>
                </a:solidFill>
                <a:latin typeface="Source Sans Pro Black" panose="020B0803030403020204" pitchFamily="34" charset="-18"/>
                <a:ea typeface="Bebas Neue" charset="0"/>
                <a:cs typeface="Bebas Neue" charset="0"/>
              </a:endParaRPr>
            </a:p>
            <a:p>
              <a:pPr algn="ctr">
                <a:lnSpc>
                  <a:spcPts val="1400"/>
                </a:lnSpc>
              </a:pPr>
              <a:r>
                <a:rPr lang="pl-PL" sz="1500" dirty="0">
                  <a:solidFill>
                    <a:schemeClr val="bg1"/>
                  </a:solidFill>
                  <a:latin typeface="Source Sans Pro Black" panose="020B0803030403020204" pitchFamily="34" charset="-18"/>
                  <a:ea typeface="Bebas Neue" charset="0"/>
                  <a:cs typeface="Bebas Neue" charset="0"/>
                </a:rPr>
                <a:t>BETTER ENVIRONMENT</a:t>
              </a:r>
              <a:endParaRPr lang="en-US" sz="1500" dirty="0">
                <a:solidFill>
                  <a:schemeClr val="bg1"/>
                </a:solidFill>
                <a:latin typeface="Source Sans Pro Black" panose="020B0803030403020204" pitchFamily="34" charset="-18"/>
                <a:ea typeface="Bebas Neue" charset="0"/>
                <a:cs typeface="Bebas Neue" charset="0"/>
              </a:endParaRPr>
            </a:p>
          </p:txBody>
        </p:sp>
        <p:pic>
          <p:nvPicPr>
            <p:cNvPr id="19" name="Immagine 18">
              <a:extLst>
                <a:ext uri="{FF2B5EF4-FFF2-40B4-BE49-F238E27FC236}">
                  <a16:creationId xmlns:a16="http://schemas.microsoft.com/office/drawing/2014/main" id="{9C457337-C13B-4C52-BB42-05C0429F773C}"/>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p:blipFill>
          <p:spPr>
            <a:xfrm>
              <a:off x="5657482" y="435376"/>
              <a:ext cx="506250" cy="506250"/>
            </a:xfrm>
            <a:prstGeom prst="rect">
              <a:avLst/>
            </a:prstGeom>
            <a:ln w="38100">
              <a:noFill/>
            </a:ln>
          </p:spPr>
        </p:pic>
        <p:pic>
          <p:nvPicPr>
            <p:cNvPr id="20" name="Immagine 19">
              <a:extLst>
                <a:ext uri="{FF2B5EF4-FFF2-40B4-BE49-F238E27FC236}">
                  <a16:creationId xmlns:a16="http://schemas.microsoft.com/office/drawing/2014/main" id="{9BFFDA91-4F4E-40B0-9334-056A5081FF75}"/>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1943" t="8041" r="20627" b="19484"/>
            <a:stretch/>
          </p:blipFill>
          <p:spPr>
            <a:xfrm>
              <a:off x="5239645" y="1393903"/>
              <a:ext cx="1334270" cy="1122592"/>
            </a:xfrm>
            <a:prstGeom prst="rect">
              <a:avLst/>
            </a:prstGeom>
          </p:spPr>
        </p:pic>
      </p:grpSp>
    </p:spTree>
    <p:extLst>
      <p:ext uri="{BB962C8B-B14F-4D97-AF65-F5344CB8AC3E}">
        <p14:creationId xmlns:p14="http://schemas.microsoft.com/office/powerpoint/2010/main" val="42836614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FD3F0D1-1B54-4F48-A10A-06D3A50796A0}"/>
              </a:ext>
            </a:extLst>
          </p:cNvPr>
          <p:cNvSpPr>
            <a:spLocks noGrp="1"/>
          </p:cNvSpPr>
          <p:nvPr>
            <p:ph idx="1"/>
          </p:nvPr>
        </p:nvSpPr>
        <p:spPr>
          <a:xfrm>
            <a:off x="515938" y="1632857"/>
            <a:ext cx="10837862" cy="4544106"/>
          </a:xfrm>
        </p:spPr>
        <p:txBody>
          <a:bodyPr/>
          <a:lstStyle/>
          <a:p>
            <a:r>
              <a:rPr lang="en-GB" sz="2800" dirty="0">
                <a:effectLst/>
                <a:latin typeface="Calibri" panose="020F0502020204030204" pitchFamily="34" charset="0"/>
                <a:ea typeface="Calibri" panose="020F0502020204030204" pitchFamily="34" charset="0"/>
              </a:rPr>
              <a:t>Significant work on human nutrition, School Milk Programs, animal and health and welfare, livelihood and socio-economic. </a:t>
            </a:r>
          </a:p>
          <a:p>
            <a:r>
              <a:rPr lang="en-GB" dirty="0">
                <a:latin typeface="Calibri" panose="020F0502020204030204" pitchFamily="34" charset="0"/>
                <a:ea typeface="Calibri" panose="020F0502020204030204" pitchFamily="34" charset="0"/>
              </a:rPr>
              <a:t>Work programme on environment: GHG methodology, Net Zero: Pathways to Dairy Net Zero Initiative, positive contribution of dairy on bioenergy and biodiversity, contribution to LEAP and GASL.</a:t>
            </a:r>
          </a:p>
          <a:p>
            <a:r>
              <a:rPr lang="en-GB" sz="2800" dirty="0">
                <a:effectLst/>
                <a:latin typeface="Calibri" panose="020F0502020204030204" pitchFamily="34" charset="0"/>
                <a:ea typeface="Calibri" panose="020F0502020204030204" pitchFamily="34" charset="0"/>
              </a:rPr>
              <a:t>Communications on science-based:</a:t>
            </a:r>
          </a:p>
          <a:p>
            <a:pPr lvl="1"/>
            <a:r>
              <a:rPr lang="en-GB" dirty="0">
                <a:effectLst/>
                <a:latin typeface="Calibri" panose="020F0502020204030204" pitchFamily="34" charset="0"/>
                <a:ea typeface="Calibri" panose="020F0502020204030204" pitchFamily="34" charset="0"/>
              </a:rPr>
              <a:t>IDF Dairy Sustainability Outlook, three editions so far</a:t>
            </a:r>
          </a:p>
          <a:p>
            <a:pPr lvl="1"/>
            <a:r>
              <a:rPr lang="en-GB" dirty="0">
                <a:latin typeface="Calibri" panose="020F0502020204030204" pitchFamily="34" charset="0"/>
                <a:ea typeface="Calibri" panose="020F0502020204030204" pitchFamily="34" charset="0"/>
              </a:rPr>
              <a:t>Several webinars yearly on the subject</a:t>
            </a:r>
            <a:endParaRPr lang="en-GB" dirty="0">
              <a:effectLst/>
              <a:latin typeface="Calibri" panose="020F0502020204030204" pitchFamily="34" charset="0"/>
              <a:ea typeface="Calibri" panose="020F0502020204030204" pitchFamily="34" charset="0"/>
            </a:endParaRPr>
          </a:p>
          <a:p>
            <a:pPr marL="0" indent="0">
              <a:buNone/>
            </a:pPr>
            <a:endParaRPr lang="en-GB" dirty="0"/>
          </a:p>
        </p:txBody>
      </p:sp>
      <p:sp>
        <p:nvSpPr>
          <p:cNvPr id="3" name="Title 2">
            <a:extLst>
              <a:ext uri="{FF2B5EF4-FFF2-40B4-BE49-F238E27FC236}">
                <a16:creationId xmlns:a16="http://schemas.microsoft.com/office/drawing/2014/main" id="{E110DE57-023B-4524-91A1-73C10627DBC1}"/>
              </a:ext>
            </a:extLst>
          </p:cNvPr>
          <p:cNvSpPr>
            <a:spLocks noGrp="1"/>
          </p:cNvSpPr>
          <p:nvPr>
            <p:ph type="title"/>
          </p:nvPr>
        </p:nvSpPr>
        <p:spPr/>
        <p:txBody>
          <a:bodyPr/>
          <a:lstStyle/>
          <a:p>
            <a:r>
              <a:rPr lang="fr-CA" dirty="0"/>
              <a:t>IDF </a:t>
            </a:r>
            <a:r>
              <a:rPr lang="fr-CA" dirty="0" err="1"/>
              <a:t>work</a:t>
            </a:r>
            <a:r>
              <a:rPr lang="fr-CA" dirty="0"/>
              <a:t> on </a:t>
            </a:r>
            <a:r>
              <a:rPr lang="fr-CA" dirty="0" err="1"/>
              <a:t>Sustainability</a:t>
            </a:r>
            <a:endParaRPr lang="en-GB" dirty="0"/>
          </a:p>
        </p:txBody>
      </p:sp>
    </p:spTree>
    <p:extLst>
      <p:ext uri="{BB962C8B-B14F-4D97-AF65-F5344CB8AC3E}">
        <p14:creationId xmlns:p14="http://schemas.microsoft.com/office/powerpoint/2010/main" val="32386368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0" name="Bulletin479-2015_A-common-carbon-footprint-approach-for-the-dairy-sector.CAT.pdf" descr="Bulletin479-2015_A-common-carbon-footprint-approach-for-the-dairy-sector.CAT.pdf"/>
          <p:cNvPicPr>
            <a:picLocks noChangeAspect="1"/>
          </p:cNvPicPr>
          <p:nvPr/>
        </p:nvPicPr>
        <p:blipFill>
          <a:blip r:embed="rId3" cstate="print"/>
          <a:stretch>
            <a:fillRect/>
          </a:stretch>
        </p:blipFill>
        <p:spPr>
          <a:xfrm>
            <a:off x="4078293" y="1024493"/>
            <a:ext cx="4168240" cy="5561800"/>
          </a:xfrm>
          <a:prstGeom prst="rect">
            <a:avLst/>
          </a:prstGeom>
          <a:ln w="12700">
            <a:miter lim="400000"/>
          </a:ln>
        </p:spPr>
      </p:pic>
      <p:pic>
        <p:nvPicPr>
          <p:cNvPr id="771" name="B486_2017_Cover.jpg" descr="B486_2017_Cover.jpg"/>
          <p:cNvPicPr>
            <a:picLocks noChangeAspect="1"/>
          </p:cNvPicPr>
          <p:nvPr/>
        </p:nvPicPr>
        <p:blipFill>
          <a:blip r:embed="rId4" cstate="print"/>
          <a:stretch>
            <a:fillRect/>
          </a:stretch>
        </p:blipFill>
        <p:spPr>
          <a:xfrm>
            <a:off x="-74108" y="-182879"/>
            <a:ext cx="4152400" cy="5703146"/>
          </a:xfrm>
          <a:prstGeom prst="rect">
            <a:avLst/>
          </a:prstGeom>
          <a:ln w="12700">
            <a:miter lim="400000"/>
          </a:ln>
        </p:spPr>
      </p:pic>
      <p:sp>
        <p:nvSpPr>
          <p:cNvPr id="6" name="Rettangolo 5">
            <a:extLst>
              <a:ext uri="{FF2B5EF4-FFF2-40B4-BE49-F238E27FC236}">
                <a16:creationId xmlns:a16="http://schemas.microsoft.com/office/drawing/2014/main" id="{F7DA6686-0322-0E4C-BE7F-1D3131D30A7B}"/>
              </a:ext>
            </a:extLst>
          </p:cNvPr>
          <p:cNvSpPr/>
          <p:nvPr/>
        </p:nvSpPr>
        <p:spPr>
          <a:xfrm>
            <a:off x="-207264" y="-182880"/>
            <a:ext cx="12777216" cy="292608"/>
          </a:xfrm>
          <a:prstGeom prst="rect">
            <a:avLst/>
          </a:prstGeom>
          <a:solidFill>
            <a:srgbClr val="0062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8" name="Immagine 7">
            <a:extLst>
              <a:ext uri="{FF2B5EF4-FFF2-40B4-BE49-F238E27FC236}">
                <a16:creationId xmlns:a16="http://schemas.microsoft.com/office/drawing/2014/main" id="{79FA49E4-F357-CB41-ABEF-DAFC98CB5661}"/>
              </a:ext>
            </a:extLst>
          </p:cNvPr>
          <p:cNvPicPr>
            <a:picLocks noChangeAspect="1"/>
          </p:cNvPicPr>
          <p:nvPr/>
        </p:nvPicPr>
        <p:blipFill>
          <a:blip r:embed="rId5"/>
          <a:stretch>
            <a:fillRect/>
          </a:stretch>
        </p:blipFill>
        <p:spPr>
          <a:xfrm>
            <a:off x="10851870" y="93654"/>
            <a:ext cx="1340130" cy="1236244"/>
          </a:xfrm>
          <a:prstGeom prst="ellipse">
            <a:avLst/>
          </a:prstGeom>
        </p:spPr>
      </p:pic>
      <p:pic>
        <p:nvPicPr>
          <p:cNvPr id="9" name="Picture 4">
            <a:extLst>
              <a:ext uri="{FF2B5EF4-FFF2-40B4-BE49-F238E27FC236}">
                <a16:creationId xmlns:a16="http://schemas.microsoft.com/office/drawing/2014/main" id="{F27DCDB0-AAA2-8ED3-A450-88399102CE0F}"/>
              </a:ext>
            </a:extLst>
          </p:cNvPr>
          <p:cNvPicPr>
            <a:picLocks noChangeAspect="1"/>
          </p:cNvPicPr>
          <p:nvPr/>
        </p:nvPicPr>
        <p:blipFill>
          <a:blip r:embed="rId6"/>
          <a:stretch>
            <a:fillRect/>
          </a:stretch>
        </p:blipFill>
        <p:spPr>
          <a:xfrm>
            <a:off x="8246534" y="-1"/>
            <a:ext cx="3945468" cy="5655733"/>
          </a:xfrm>
          <a:prstGeom prst="rect">
            <a:avLst/>
          </a:prstGeom>
        </p:spPr>
      </p:pic>
    </p:spTree>
    <p:extLst>
      <p:ext uri="{BB962C8B-B14F-4D97-AF65-F5344CB8AC3E}">
        <p14:creationId xmlns:p14="http://schemas.microsoft.com/office/powerpoint/2010/main" val="37951095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F8773-16D7-41DB-9660-94C5EF2DE382}"/>
              </a:ext>
            </a:extLst>
          </p:cNvPr>
          <p:cNvSpPr txBox="1">
            <a:spLocks/>
          </p:cNvSpPr>
          <p:nvPr/>
        </p:nvSpPr>
        <p:spPr bwMode="auto">
          <a:xfrm>
            <a:off x="1271588" y="217494"/>
            <a:ext cx="9648825" cy="6492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ＭＳ Ｐゴシック" charset="0"/>
              </a:defRPr>
            </a:lvl1pPr>
            <a:lvl2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0"/>
              </a:defRPr>
            </a:lvl2pPr>
            <a:lvl3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0"/>
              </a:defRPr>
            </a:lvl3pPr>
            <a:lvl4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0"/>
              </a:defRPr>
            </a:lvl4pPr>
            <a:lvl5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US" altLang="en-US" sz="3200" b="1" kern="0" dirty="0">
                <a:solidFill>
                  <a:srgbClr val="008000"/>
                </a:solidFill>
                <a:latin typeface="Trebuchet MS" pitchFamily="34" charset="0"/>
                <a:cs typeface="+mj-cs"/>
              </a:rPr>
              <a:t>LEAP Achievements </a:t>
            </a:r>
            <a:endParaRPr lang="en-GB" altLang="en-US" sz="3200" b="1" kern="0" dirty="0">
              <a:solidFill>
                <a:srgbClr val="008000"/>
              </a:solidFill>
              <a:latin typeface="Trebuchet MS" pitchFamily="34" charset="0"/>
              <a:cs typeface="+mj-cs"/>
            </a:endParaRPr>
          </a:p>
        </p:txBody>
      </p:sp>
      <p:pic>
        <p:nvPicPr>
          <p:cNvPr id="4" name="Picture 9">
            <a:extLst>
              <a:ext uri="{FF2B5EF4-FFF2-40B4-BE49-F238E27FC236}">
                <a16:creationId xmlns:a16="http://schemas.microsoft.com/office/drawing/2014/main" id="{93F1FB44-734C-4889-B895-88418969ABF9}"/>
              </a:ext>
            </a:extLst>
          </p:cNvPr>
          <p:cNvPicPr>
            <a:picLocks noChangeAspect="1" noChangeArrowheads="1"/>
          </p:cNvPicPr>
          <p:nvPr/>
        </p:nvPicPr>
        <p:blipFill>
          <a:blip r:embed="rId3"/>
          <a:srcRect/>
          <a:stretch>
            <a:fillRect/>
          </a:stretch>
        </p:blipFill>
        <p:spPr bwMode="auto">
          <a:xfrm>
            <a:off x="5768965" y="1223055"/>
            <a:ext cx="1080000" cy="1495508"/>
          </a:xfrm>
          <a:prstGeom prst="rect">
            <a:avLst/>
          </a:prstGeom>
          <a:noFill/>
          <a:ln>
            <a:noFill/>
          </a:ln>
          <a:effectLst>
            <a:outerShdw blurRad="50800" dist="38100" dir="2700000" sx="102000" sy="102000" algn="tl" rotWithShape="0">
              <a:srgbClr val="80808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a:extLst>
              <a:ext uri="{FF2B5EF4-FFF2-40B4-BE49-F238E27FC236}">
                <a16:creationId xmlns:a16="http://schemas.microsoft.com/office/drawing/2014/main" id="{45612116-148A-4B15-866F-16E7A18D01C8}"/>
              </a:ext>
            </a:extLst>
          </p:cNvPr>
          <p:cNvPicPr>
            <a:picLocks noChangeAspect="1" noChangeArrowheads="1"/>
          </p:cNvPicPr>
          <p:nvPr/>
        </p:nvPicPr>
        <p:blipFill>
          <a:blip r:embed="rId4"/>
          <a:srcRect/>
          <a:stretch>
            <a:fillRect/>
          </a:stretch>
        </p:blipFill>
        <p:spPr bwMode="auto">
          <a:xfrm>
            <a:off x="3946531" y="1259296"/>
            <a:ext cx="1080000" cy="1499999"/>
          </a:xfrm>
          <a:prstGeom prst="rect">
            <a:avLst/>
          </a:prstGeom>
          <a:noFill/>
          <a:ln>
            <a:noFill/>
          </a:ln>
          <a:effectLst>
            <a:outerShdw blurRad="50800" dist="38100" dir="2700000" sx="102000" sy="102000" algn="tl" rotWithShape="0">
              <a:srgbClr val="80808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a:extLst>
              <a:ext uri="{FF2B5EF4-FFF2-40B4-BE49-F238E27FC236}">
                <a16:creationId xmlns:a16="http://schemas.microsoft.com/office/drawing/2014/main" id="{1D4176E1-4440-4223-B24B-C0B9C7A656B3}"/>
              </a:ext>
            </a:extLst>
          </p:cNvPr>
          <p:cNvPicPr>
            <a:picLocks noChangeAspect="1" noChangeArrowheads="1"/>
          </p:cNvPicPr>
          <p:nvPr/>
        </p:nvPicPr>
        <p:blipFill>
          <a:blip r:embed="rId5"/>
          <a:srcRect/>
          <a:stretch>
            <a:fillRect/>
          </a:stretch>
        </p:blipFill>
        <p:spPr bwMode="auto">
          <a:xfrm>
            <a:off x="2279657" y="1238252"/>
            <a:ext cx="1080000" cy="1497752"/>
          </a:xfrm>
          <a:prstGeom prst="rect">
            <a:avLst/>
          </a:prstGeom>
          <a:noFill/>
          <a:ln>
            <a:noFill/>
          </a:ln>
          <a:effectLst>
            <a:outerShdw blurRad="50800" dist="38100" dir="2700000" sx="102000" sy="102000" algn="tl" rotWithShape="0">
              <a:srgbClr val="80808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TextBox 7">
            <a:extLst>
              <a:ext uri="{FF2B5EF4-FFF2-40B4-BE49-F238E27FC236}">
                <a16:creationId xmlns:a16="http://schemas.microsoft.com/office/drawing/2014/main" id="{E2B661D8-7475-4877-B9DB-C9576FAE49DB}"/>
              </a:ext>
            </a:extLst>
          </p:cNvPr>
          <p:cNvSpPr txBox="1">
            <a:spLocks noChangeArrowheads="1"/>
          </p:cNvSpPr>
          <p:nvPr/>
        </p:nvSpPr>
        <p:spPr bwMode="auto">
          <a:xfrm>
            <a:off x="2491282" y="833443"/>
            <a:ext cx="74642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r>
              <a:rPr lang="en-US" altLang="en-US" sz="2200" b="1" dirty="0">
                <a:solidFill>
                  <a:srgbClr val="000000"/>
                </a:solidFill>
                <a:latin typeface="Calibri"/>
                <a:ea typeface="MS PGothic" panose="020B0600070205080204" pitchFamily="34" charset="-128"/>
              </a:rPr>
              <a:t>Feed</a:t>
            </a:r>
          </a:p>
        </p:txBody>
      </p:sp>
      <p:sp>
        <p:nvSpPr>
          <p:cNvPr id="17415" name="TextBox 8">
            <a:extLst>
              <a:ext uri="{FF2B5EF4-FFF2-40B4-BE49-F238E27FC236}">
                <a16:creationId xmlns:a16="http://schemas.microsoft.com/office/drawing/2014/main" id="{E0D32E35-0385-42EB-8130-7C8E242A3F42}"/>
              </a:ext>
            </a:extLst>
          </p:cNvPr>
          <p:cNvSpPr txBox="1">
            <a:spLocks noChangeArrowheads="1"/>
          </p:cNvSpPr>
          <p:nvPr/>
        </p:nvSpPr>
        <p:spPr bwMode="auto">
          <a:xfrm>
            <a:off x="3921378" y="799173"/>
            <a:ext cx="103573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r>
              <a:rPr lang="en-US" altLang="en-US" sz="2200" b="1" dirty="0">
                <a:solidFill>
                  <a:srgbClr val="000000"/>
                </a:solidFill>
                <a:latin typeface="Calibri"/>
                <a:ea typeface="MS PGothic" panose="020B0600070205080204" pitchFamily="34" charset="-128"/>
              </a:rPr>
              <a:t>Poultry</a:t>
            </a:r>
          </a:p>
        </p:txBody>
      </p:sp>
      <p:sp>
        <p:nvSpPr>
          <p:cNvPr id="17416" name="TextBox 9">
            <a:extLst>
              <a:ext uri="{FF2B5EF4-FFF2-40B4-BE49-F238E27FC236}">
                <a16:creationId xmlns:a16="http://schemas.microsoft.com/office/drawing/2014/main" id="{B2469393-0CF7-40BC-9EE7-289CB0AA0451}"/>
              </a:ext>
            </a:extLst>
          </p:cNvPr>
          <p:cNvSpPr txBox="1">
            <a:spLocks noChangeArrowheads="1"/>
          </p:cNvSpPr>
          <p:nvPr/>
        </p:nvSpPr>
        <p:spPr bwMode="auto">
          <a:xfrm>
            <a:off x="5176024" y="812806"/>
            <a:ext cx="214411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r>
              <a:rPr lang="en-US" altLang="en-US" sz="2200" b="1" dirty="0">
                <a:solidFill>
                  <a:srgbClr val="000000"/>
                </a:solidFill>
                <a:latin typeface="Calibri"/>
                <a:ea typeface="MS PGothic" panose="020B0600070205080204" pitchFamily="34" charset="-128"/>
              </a:rPr>
              <a:t>Small Ruminants</a:t>
            </a:r>
          </a:p>
        </p:txBody>
      </p:sp>
      <p:pic>
        <p:nvPicPr>
          <p:cNvPr id="10" name="Picture 8">
            <a:extLst>
              <a:ext uri="{FF2B5EF4-FFF2-40B4-BE49-F238E27FC236}">
                <a16:creationId xmlns:a16="http://schemas.microsoft.com/office/drawing/2014/main" id="{DF8080B3-A492-4B67-BACB-9ABD8E0119DC}"/>
              </a:ext>
            </a:extLst>
          </p:cNvPr>
          <p:cNvPicPr>
            <a:picLocks noChangeAspect="1" noChangeArrowheads="1"/>
          </p:cNvPicPr>
          <p:nvPr/>
        </p:nvPicPr>
        <p:blipFill>
          <a:blip r:embed="rId6"/>
          <a:srcRect/>
          <a:stretch>
            <a:fillRect/>
          </a:stretch>
        </p:blipFill>
        <p:spPr bwMode="auto">
          <a:xfrm>
            <a:off x="5763271" y="3109304"/>
            <a:ext cx="1080000" cy="1535142"/>
          </a:xfrm>
          <a:prstGeom prst="rect">
            <a:avLst/>
          </a:prstGeom>
          <a:noFill/>
          <a:ln>
            <a:noFill/>
          </a:ln>
          <a:effectLst>
            <a:outerShdw blurRad="50800" dist="38100" dir="2700000" sx="102000" sy="102000" algn="tl" rotWithShape="0">
              <a:srgbClr val="80808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8" name="TextBox 7">
            <a:extLst>
              <a:ext uri="{FF2B5EF4-FFF2-40B4-BE49-F238E27FC236}">
                <a16:creationId xmlns:a16="http://schemas.microsoft.com/office/drawing/2014/main" id="{F3C5B7E6-D506-428F-B5FE-0B628DBB0AC8}"/>
              </a:ext>
            </a:extLst>
          </p:cNvPr>
          <p:cNvSpPr txBox="1">
            <a:spLocks noChangeArrowheads="1"/>
          </p:cNvSpPr>
          <p:nvPr/>
        </p:nvSpPr>
        <p:spPr bwMode="auto">
          <a:xfrm>
            <a:off x="3665128" y="2691492"/>
            <a:ext cx="156677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r>
              <a:rPr lang="en-US" altLang="en-US" sz="2200" b="1" dirty="0">
                <a:solidFill>
                  <a:srgbClr val="000000"/>
                </a:solidFill>
                <a:latin typeface="Calibri"/>
                <a:ea typeface="MS PGothic" panose="020B0600070205080204" pitchFamily="34" charset="-128"/>
              </a:rPr>
              <a:t>Biodiversity</a:t>
            </a:r>
          </a:p>
        </p:txBody>
      </p:sp>
      <p:sp>
        <p:nvSpPr>
          <p:cNvPr id="17419" name="TextBox 8">
            <a:extLst>
              <a:ext uri="{FF2B5EF4-FFF2-40B4-BE49-F238E27FC236}">
                <a16:creationId xmlns:a16="http://schemas.microsoft.com/office/drawing/2014/main" id="{429EB496-47BA-4E89-92CC-6F22CEE685F2}"/>
              </a:ext>
            </a:extLst>
          </p:cNvPr>
          <p:cNvSpPr txBox="1">
            <a:spLocks noChangeArrowheads="1"/>
          </p:cNvSpPr>
          <p:nvPr/>
        </p:nvSpPr>
        <p:spPr bwMode="auto">
          <a:xfrm>
            <a:off x="5294662" y="2710082"/>
            <a:ext cx="207524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r>
              <a:rPr lang="en-US" altLang="en-US" sz="2200" b="1" dirty="0">
                <a:solidFill>
                  <a:srgbClr val="000000"/>
                </a:solidFill>
                <a:latin typeface="Calibri"/>
                <a:ea typeface="MS PGothic" panose="020B0600070205080204" pitchFamily="34" charset="-128"/>
              </a:rPr>
              <a:t>Large ruminants</a:t>
            </a:r>
          </a:p>
        </p:txBody>
      </p:sp>
      <p:pic>
        <p:nvPicPr>
          <p:cNvPr id="13" name="Picture 9">
            <a:extLst>
              <a:ext uri="{FF2B5EF4-FFF2-40B4-BE49-F238E27FC236}">
                <a16:creationId xmlns:a16="http://schemas.microsoft.com/office/drawing/2014/main" id="{69581B63-4834-4502-83AC-7A6C14EEE3AF}"/>
              </a:ext>
            </a:extLst>
          </p:cNvPr>
          <p:cNvPicPr>
            <a:picLocks noChangeAspect="1" noChangeArrowheads="1"/>
          </p:cNvPicPr>
          <p:nvPr/>
        </p:nvPicPr>
        <p:blipFill>
          <a:blip r:embed="rId7"/>
          <a:srcRect/>
          <a:stretch>
            <a:fillRect/>
          </a:stretch>
        </p:blipFill>
        <p:spPr bwMode="auto">
          <a:xfrm>
            <a:off x="3946531" y="3048006"/>
            <a:ext cx="1080000" cy="1408193"/>
          </a:xfrm>
          <a:prstGeom prst="rect">
            <a:avLst/>
          </a:prstGeom>
          <a:noFill/>
          <a:ln>
            <a:noFill/>
          </a:ln>
          <a:effectLst>
            <a:outerShdw blurRad="50800" dist="38100" dir="2700000" sx="102000" sy="102000" algn="tl" rotWithShape="0">
              <a:srgbClr val="80808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5" descr="FIGURE2.tif">
            <a:extLst>
              <a:ext uri="{FF2B5EF4-FFF2-40B4-BE49-F238E27FC236}">
                <a16:creationId xmlns:a16="http://schemas.microsoft.com/office/drawing/2014/main" id="{B1139CEE-B70E-49E1-9D75-42CD21C691E4}"/>
              </a:ext>
            </a:extLst>
          </p:cNvPr>
          <p:cNvPicPr>
            <a:picLocks noChangeAspect="1"/>
          </p:cNvPicPr>
          <p:nvPr/>
        </p:nvPicPr>
        <p:blipFill>
          <a:blip r:embed="rId8"/>
          <a:srcRect l="13007" r="11438"/>
          <a:stretch>
            <a:fillRect/>
          </a:stretch>
        </p:blipFill>
        <p:spPr bwMode="auto">
          <a:xfrm>
            <a:off x="8142610" y="1570780"/>
            <a:ext cx="1604963" cy="1165225"/>
          </a:xfrm>
          <a:prstGeom prst="rect">
            <a:avLst/>
          </a:prstGeom>
          <a:noFill/>
          <a:ln>
            <a:noFill/>
          </a:ln>
          <a:effectLst>
            <a:outerShdw blurRad="50800" dist="38100" dir="2700000" algn="tl" rotWithShape="0">
              <a:srgbClr val="80808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2" name="TextBox 9">
            <a:extLst>
              <a:ext uri="{FF2B5EF4-FFF2-40B4-BE49-F238E27FC236}">
                <a16:creationId xmlns:a16="http://schemas.microsoft.com/office/drawing/2014/main" id="{38850383-5D1B-4301-A6F6-EDFC585DAD4C}"/>
              </a:ext>
            </a:extLst>
          </p:cNvPr>
          <p:cNvSpPr txBox="1">
            <a:spLocks noChangeArrowheads="1"/>
          </p:cNvSpPr>
          <p:nvPr/>
        </p:nvSpPr>
        <p:spPr bwMode="auto">
          <a:xfrm>
            <a:off x="7463371" y="1075873"/>
            <a:ext cx="2629374"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r>
              <a:rPr lang="en-US" altLang="en-US" sz="2200" b="1" dirty="0">
                <a:solidFill>
                  <a:srgbClr val="000000"/>
                </a:solidFill>
                <a:latin typeface="Calibri"/>
                <a:ea typeface="MS PGothic" panose="020B0600070205080204" pitchFamily="34" charset="-128"/>
              </a:rPr>
              <a:t>Feed Crops Database</a:t>
            </a:r>
          </a:p>
        </p:txBody>
      </p:sp>
      <p:pic>
        <p:nvPicPr>
          <p:cNvPr id="17423" name="Picture 15">
            <a:extLst>
              <a:ext uri="{FF2B5EF4-FFF2-40B4-BE49-F238E27FC236}">
                <a16:creationId xmlns:a16="http://schemas.microsoft.com/office/drawing/2014/main" id="{09F4DDBA-7837-4C04-A7E5-B2A51354807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391245" y="3320856"/>
            <a:ext cx="1112837"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4" name="TextBox 8">
            <a:extLst>
              <a:ext uri="{FF2B5EF4-FFF2-40B4-BE49-F238E27FC236}">
                <a16:creationId xmlns:a16="http://schemas.microsoft.com/office/drawing/2014/main" id="{E806C3CA-19D7-4030-857C-7261DF7372AB}"/>
              </a:ext>
            </a:extLst>
          </p:cNvPr>
          <p:cNvSpPr txBox="1">
            <a:spLocks noChangeArrowheads="1"/>
          </p:cNvSpPr>
          <p:nvPr/>
        </p:nvSpPr>
        <p:spPr bwMode="auto">
          <a:xfrm>
            <a:off x="7608136" y="2800025"/>
            <a:ext cx="3791891"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r>
              <a:rPr lang="en-US" altLang="en-US" sz="2200" b="1" dirty="0">
                <a:solidFill>
                  <a:srgbClr val="000000"/>
                </a:solidFill>
                <a:latin typeface="Calibri"/>
                <a:ea typeface="MS PGothic" panose="020B0600070205080204" pitchFamily="34" charset="-128"/>
              </a:rPr>
              <a:t>Methodological notes</a:t>
            </a:r>
          </a:p>
        </p:txBody>
      </p:sp>
      <p:pic>
        <p:nvPicPr>
          <p:cNvPr id="17425" name="Picture 9">
            <a:extLst>
              <a:ext uri="{FF2B5EF4-FFF2-40B4-BE49-F238E27FC236}">
                <a16:creationId xmlns:a16="http://schemas.microsoft.com/office/drawing/2014/main" id="{5057985A-A4AA-4B6C-9B6A-05A34538B322}"/>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83125" y="3088656"/>
            <a:ext cx="1080000" cy="1490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6" name="TextBox 7">
            <a:extLst>
              <a:ext uri="{FF2B5EF4-FFF2-40B4-BE49-F238E27FC236}">
                <a16:creationId xmlns:a16="http://schemas.microsoft.com/office/drawing/2014/main" id="{3AFE03CA-3A8D-4773-98A5-4C6F9366FD4D}"/>
              </a:ext>
            </a:extLst>
          </p:cNvPr>
          <p:cNvSpPr txBox="1">
            <a:spLocks noChangeArrowheads="1"/>
          </p:cNvSpPr>
          <p:nvPr/>
        </p:nvSpPr>
        <p:spPr bwMode="auto">
          <a:xfrm>
            <a:off x="2494136" y="2708921"/>
            <a:ext cx="64953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r>
              <a:rPr lang="en-US" altLang="en-US" sz="2200" b="1" dirty="0">
                <a:solidFill>
                  <a:srgbClr val="000000"/>
                </a:solidFill>
                <a:latin typeface="Calibri"/>
                <a:ea typeface="MS PGothic" panose="020B0600070205080204" pitchFamily="34" charset="-128"/>
              </a:rPr>
              <a:t>Pigs</a:t>
            </a:r>
          </a:p>
        </p:txBody>
      </p:sp>
      <p:pic>
        <p:nvPicPr>
          <p:cNvPr id="17427" name="Picture 1">
            <a:extLst>
              <a:ext uri="{FF2B5EF4-FFF2-40B4-BE49-F238E27FC236}">
                <a16:creationId xmlns:a16="http://schemas.microsoft.com/office/drawing/2014/main" id="{E0DD0ED9-0AC5-4ADE-8A1D-B1DBACD2E8D5}"/>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235161" y="5009241"/>
            <a:ext cx="1080000" cy="1523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8" name="Picture 2">
            <a:extLst>
              <a:ext uri="{FF2B5EF4-FFF2-40B4-BE49-F238E27FC236}">
                <a16:creationId xmlns:a16="http://schemas.microsoft.com/office/drawing/2014/main" id="{9155E62A-123A-4F7B-9F86-3469303FFE9C}"/>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3926991" y="5009242"/>
            <a:ext cx="1080000" cy="1531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9" name="TextBox 7">
            <a:extLst>
              <a:ext uri="{FF2B5EF4-FFF2-40B4-BE49-F238E27FC236}">
                <a16:creationId xmlns:a16="http://schemas.microsoft.com/office/drawing/2014/main" id="{F3234B38-850B-4413-B98A-18F8BD8FA9AD}"/>
              </a:ext>
            </a:extLst>
          </p:cNvPr>
          <p:cNvSpPr txBox="1">
            <a:spLocks noChangeArrowheads="1"/>
          </p:cNvSpPr>
          <p:nvPr/>
        </p:nvSpPr>
        <p:spPr bwMode="auto">
          <a:xfrm>
            <a:off x="3515796" y="4581129"/>
            <a:ext cx="193213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r>
              <a:rPr lang="en-US" altLang="en-US" sz="2200" b="1" dirty="0">
                <a:solidFill>
                  <a:srgbClr val="000000"/>
                </a:solidFill>
                <a:latin typeface="Calibri"/>
                <a:ea typeface="MS PGothic" panose="020B0600070205080204" pitchFamily="34" charset="-128"/>
              </a:rPr>
              <a:t>Nutrients cycle</a:t>
            </a:r>
          </a:p>
        </p:txBody>
      </p:sp>
      <p:sp>
        <p:nvSpPr>
          <p:cNvPr id="17430" name="TextBox 7">
            <a:extLst>
              <a:ext uri="{FF2B5EF4-FFF2-40B4-BE49-F238E27FC236}">
                <a16:creationId xmlns:a16="http://schemas.microsoft.com/office/drawing/2014/main" id="{C7CBA204-17EB-4E55-8E5D-3AB1C47F58A1}"/>
              </a:ext>
            </a:extLst>
          </p:cNvPr>
          <p:cNvSpPr txBox="1">
            <a:spLocks noChangeArrowheads="1"/>
          </p:cNvSpPr>
          <p:nvPr/>
        </p:nvSpPr>
        <p:spPr bwMode="auto">
          <a:xfrm>
            <a:off x="2020678" y="4582290"/>
            <a:ext cx="148303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r>
              <a:rPr lang="en-US" altLang="en-US" sz="2200" b="1" dirty="0">
                <a:solidFill>
                  <a:srgbClr val="000000"/>
                </a:solidFill>
                <a:latin typeface="Calibri"/>
                <a:ea typeface="MS PGothic" panose="020B0600070205080204" pitchFamily="34" charset="-128"/>
              </a:rPr>
              <a:t>Soil carbon</a:t>
            </a:r>
          </a:p>
        </p:txBody>
      </p:sp>
      <p:grpSp>
        <p:nvGrpSpPr>
          <p:cNvPr id="17431" name="Group 8">
            <a:extLst>
              <a:ext uri="{FF2B5EF4-FFF2-40B4-BE49-F238E27FC236}">
                <a16:creationId xmlns:a16="http://schemas.microsoft.com/office/drawing/2014/main" id="{6CF1C1BC-EC0A-4B6F-9692-01EE32C8A74C}"/>
              </a:ext>
            </a:extLst>
          </p:cNvPr>
          <p:cNvGrpSpPr>
            <a:grpSpLocks/>
          </p:cNvGrpSpPr>
          <p:nvPr/>
        </p:nvGrpSpPr>
        <p:grpSpPr bwMode="auto">
          <a:xfrm>
            <a:off x="5713310" y="5016292"/>
            <a:ext cx="1167870" cy="1613895"/>
            <a:chOff x="4956999" y="2042315"/>
            <a:chExt cx="1828800" cy="2590800"/>
          </a:xfrm>
        </p:grpSpPr>
        <p:pic>
          <p:nvPicPr>
            <p:cNvPr id="17435" name="Picture 9">
              <a:extLst>
                <a:ext uri="{FF2B5EF4-FFF2-40B4-BE49-F238E27FC236}">
                  <a16:creationId xmlns:a16="http://schemas.microsoft.com/office/drawing/2014/main" id="{444069DE-2EE0-49D5-8400-F43E4DFC59EE}"/>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956999" y="2042315"/>
              <a:ext cx="18288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6" name="Picture 2">
              <a:extLst>
                <a:ext uri="{FF2B5EF4-FFF2-40B4-BE49-F238E27FC236}">
                  <a16:creationId xmlns:a16="http://schemas.microsoft.com/office/drawing/2014/main" id="{C93EEE82-3978-4082-BD55-30F795B7AC3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956999" y="2433755"/>
              <a:ext cx="1828800" cy="92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432" name="TextBox 7">
            <a:extLst>
              <a:ext uri="{FF2B5EF4-FFF2-40B4-BE49-F238E27FC236}">
                <a16:creationId xmlns:a16="http://schemas.microsoft.com/office/drawing/2014/main" id="{6BA1EB59-BDAF-469F-8A90-725FCBFF1D4B}"/>
              </a:ext>
            </a:extLst>
          </p:cNvPr>
          <p:cNvSpPr txBox="1">
            <a:spLocks noChangeArrowheads="1"/>
          </p:cNvSpPr>
          <p:nvPr/>
        </p:nvSpPr>
        <p:spPr bwMode="auto">
          <a:xfrm>
            <a:off x="7224183" y="5489868"/>
            <a:ext cx="1747594"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r>
              <a:rPr lang="en-US" altLang="en-US" sz="2200" b="1" dirty="0">
                <a:solidFill>
                  <a:srgbClr val="008000"/>
                </a:solidFill>
                <a:latin typeface="Trebuchet MS" panose="020B0603020202020204" pitchFamily="34" charset="0"/>
                <a:ea typeface="MS PGothic" panose="020B0600070205080204" pitchFamily="34" charset="-128"/>
              </a:rPr>
              <a:t>Biodiversity</a:t>
            </a:r>
            <a:endParaRPr lang="en-US" altLang="en-US" b="1" dirty="0">
              <a:solidFill>
                <a:srgbClr val="FF0000"/>
              </a:solidFill>
              <a:latin typeface="Trebuchet MS" panose="020B0603020202020204" pitchFamily="34" charset="0"/>
              <a:ea typeface="MS PGothic" panose="020B0600070205080204" pitchFamily="34" charset="-128"/>
            </a:endParaRPr>
          </a:p>
        </p:txBody>
      </p:sp>
      <p:sp>
        <p:nvSpPr>
          <p:cNvPr id="17433" name="TextBox 7">
            <a:extLst>
              <a:ext uri="{FF2B5EF4-FFF2-40B4-BE49-F238E27FC236}">
                <a16:creationId xmlns:a16="http://schemas.microsoft.com/office/drawing/2014/main" id="{72906BB6-B0AE-4A58-AFAA-BC6971F11CD9}"/>
              </a:ext>
            </a:extLst>
          </p:cNvPr>
          <p:cNvSpPr txBox="1">
            <a:spLocks noChangeArrowheads="1"/>
          </p:cNvSpPr>
          <p:nvPr/>
        </p:nvSpPr>
        <p:spPr bwMode="auto">
          <a:xfrm>
            <a:off x="7268951" y="5034268"/>
            <a:ext cx="211314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r>
              <a:rPr lang="en-US" altLang="en-US" sz="2200" b="1" dirty="0">
                <a:solidFill>
                  <a:srgbClr val="008000"/>
                </a:solidFill>
                <a:latin typeface="Trebuchet MS" panose="020B0603020202020204" pitchFamily="34" charset="0"/>
                <a:ea typeface="MS PGothic" panose="020B0600070205080204" pitchFamily="34" charset="-128"/>
              </a:rPr>
              <a:t>Feed Additives</a:t>
            </a:r>
            <a:endParaRPr lang="en-US" altLang="en-US" b="1" dirty="0">
              <a:solidFill>
                <a:srgbClr val="FF0000"/>
              </a:solidFill>
              <a:latin typeface="Trebuchet MS" panose="020B0603020202020204" pitchFamily="34" charset="0"/>
              <a:ea typeface="MS PGothic" panose="020B0600070205080204" pitchFamily="34" charset="-128"/>
            </a:endParaRPr>
          </a:p>
        </p:txBody>
      </p:sp>
      <p:sp>
        <p:nvSpPr>
          <p:cNvPr id="17434" name="TextBox 7">
            <a:extLst>
              <a:ext uri="{FF2B5EF4-FFF2-40B4-BE49-F238E27FC236}">
                <a16:creationId xmlns:a16="http://schemas.microsoft.com/office/drawing/2014/main" id="{7D0FEB9A-6C4A-4727-9643-DBEBBAEDF8B8}"/>
              </a:ext>
            </a:extLst>
          </p:cNvPr>
          <p:cNvSpPr txBox="1">
            <a:spLocks noChangeArrowheads="1"/>
          </p:cNvSpPr>
          <p:nvPr/>
        </p:nvSpPr>
        <p:spPr bwMode="auto">
          <a:xfrm>
            <a:off x="5807969" y="4581129"/>
            <a:ext cx="905761"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r>
              <a:rPr lang="en-US" altLang="en-US" sz="2200" b="1" dirty="0">
                <a:solidFill>
                  <a:srgbClr val="000000"/>
                </a:solidFill>
                <a:latin typeface="Calibri"/>
                <a:ea typeface="MS PGothic" panose="020B0600070205080204" pitchFamily="34" charset="-128"/>
              </a:rPr>
              <a:t>Water</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812A0B8A-357F-B70D-8B72-0412C30EB2C5}"/>
              </a:ext>
            </a:extLst>
          </p:cNvPr>
          <p:cNvPicPr>
            <a:picLocks noGrp="1" noChangeAspect="1"/>
          </p:cNvPicPr>
          <p:nvPr>
            <p:ph idx="1"/>
          </p:nvPr>
        </p:nvPicPr>
        <p:blipFill>
          <a:blip r:embed="rId2"/>
          <a:stretch>
            <a:fillRect/>
          </a:stretch>
        </p:blipFill>
        <p:spPr>
          <a:xfrm>
            <a:off x="0" y="27589"/>
            <a:ext cx="12093904" cy="6802821"/>
          </a:xfrm>
        </p:spPr>
      </p:pic>
      <p:sp>
        <p:nvSpPr>
          <p:cNvPr id="3" name="Titolo 2">
            <a:extLst>
              <a:ext uri="{FF2B5EF4-FFF2-40B4-BE49-F238E27FC236}">
                <a16:creationId xmlns:a16="http://schemas.microsoft.com/office/drawing/2014/main" id="{31AC09AC-1A03-E7A8-E587-81A39C6D984B}"/>
              </a:ext>
            </a:extLst>
          </p:cNvPr>
          <p:cNvSpPr>
            <a:spLocks noGrp="1"/>
          </p:cNvSpPr>
          <p:nvPr>
            <p:ph type="title"/>
          </p:nvPr>
        </p:nvSpPr>
        <p:spPr/>
        <p:txBody>
          <a:bodyPr/>
          <a:lstStyle/>
          <a:p>
            <a:endParaRPr lang="it-IT"/>
          </a:p>
        </p:txBody>
      </p:sp>
    </p:spTree>
    <p:extLst>
      <p:ext uri="{BB962C8B-B14F-4D97-AF65-F5344CB8AC3E}">
        <p14:creationId xmlns:p14="http://schemas.microsoft.com/office/powerpoint/2010/main" val="31076714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a:extLst>
              <a:ext uri="{FF2B5EF4-FFF2-40B4-BE49-F238E27FC236}">
                <a16:creationId xmlns:a16="http://schemas.microsoft.com/office/drawing/2014/main" id="{DCAEB776-BF1D-E527-712A-6D5A1C579C41}"/>
              </a:ext>
            </a:extLst>
          </p:cNvPr>
          <p:cNvPicPr>
            <a:picLocks noGrp="1" noChangeAspect="1"/>
          </p:cNvPicPr>
          <p:nvPr>
            <p:ph idx="1"/>
          </p:nvPr>
        </p:nvPicPr>
        <p:blipFill>
          <a:blip r:embed="rId3"/>
          <a:stretch>
            <a:fillRect/>
          </a:stretch>
        </p:blipFill>
        <p:spPr>
          <a:xfrm>
            <a:off x="0" y="-193416"/>
            <a:ext cx="12052300" cy="7244832"/>
          </a:xfrm>
        </p:spPr>
      </p:pic>
      <p:sp>
        <p:nvSpPr>
          <p:cNvPr id="3" name="Titolo 2">
            <a:extLst>
              <a:ext uri="{FF2B5EF4-FFF2-40B4-BE49-F238E27FC236}">
                <a16:creationId xmlns:a16="http://schemas.microsoft.com/office/drawing/2014/main" id="{12672DF6-3362-14CB-E497-164772A2C6C8}"/>
              </a:ext>
            </a:extLst>
          </p:cNvPr>
          <p:cNvSpPr>
            <a:spLocks noGrp="1"/>
          </p:cNvSpPr>
          <p:nvPr>
            <p:ph type="title"/>
          </p:nvPr>
        </p:nvSpPr>
        <p:spPr/>
        <p:txBody>
          <a:bodyPr/>
          <a:lstStyle/>
          <a:p>
            <a:endParaRPr lang="it-IT"/>
          </a:p>
        </p:txBody>
      </p:sp>
    </p:spTree>
    <p:extLst>
      <p:ext uri="{BB962C8B-B14F-4D97-AF65-F5344CB8AC3E}">
        <p14:creationId xmlns:p14="http://schemas.microsoft.com/office/powerpoint/2010/main" val="9740727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group of cattle standing on top of a building&#10;&#10;Description automatically generated">
            <a:extLst>
              <a:ext uri="{FF2B5EF4-FFF2-40B4-BE49-F238E27FC236}">
                <a16:creationId xmlns:a16="http://schemas.microsoft.com/office/drawing/2014/main" id="{0CDE6828-A10B-4137-B449-338DBC7031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3872" y="2752164"/>
            <a:ext cx="5225172" cy="3485149"/>
          </a:xfrm>
          <a:prstGeom prst="rect">
            <a:avLst/>
          </a:prstGeom>
        </p:spPr>
      </p:pic>
      <p:grpSp>
        <p:nvGrpSpPr>
          <p:cNvPr id="9" name="Group 8">
            <a:extLst>
              <a:ext uri="{FF2B5EF4-FFF2-40B4-BE49-F238E27FC236}">
                <a16:creationId xmlns:a16="http://schemas.microsoft.com/office/drawing/2014/main" id="{04E46094-6B29-44AF-9B61-1E666CAD0F0C}"/>
              </a:ext>
            </a:extLst>
          </p:cNvPr>
          <p:cNvGrpSpPr/>
          <p:nvPr/>
        </p:nvGrpSpPr>
        <p:grpSpPr>
          <a:xfrm>
            <a:off x="2082088" y="1772816"/>
            <a:ext cx="8027824" cy="977951"/>
            <a:chOff x="558088" y="1916832"/>
            <a:chExt cx="8027824" cy="947390"/>
          </a:xfrm>
        </p:grpSpPr>
        <p:sp>
          <p:nvSpPr>
            <p:cNvPr id="10" name="Content Placeholder 2">
              <a:extLst>
                <a:ext uri="{FF2B5EF4-FFF2-40B4-BE49-F238E27FC236}">
                  <a16:creationId xmlns:a16="http://schemas.microsoft.com/office/drawing/2014/main" id="{6367D71D-FF41-444C-9FC3-782E20B4DA9F}"/>
                </a:ext>
              </a:extLst>
            </p:cNvPr>
            <p:cNvSpPr txBox="1">
              <a:spLocks/>
            </p:cNvSpPr>
            <p:nvPr/>
          </p:nvSpPr>
          <p:spPr>
            <a:xfrm>
              <a:off x="558088" y="1916832"/>
              <a:ext cx="2213712" cy="875364"/>
            </a:xfrm>
            <a:prstGeom prst="rect">
              <a:avLst/>
            </a:prstGeom>
            <a:solidFill>
              <a:schemeClr val="bg1"/>
            </a:solidFill>
          </p:spPr>
          <p:txBody>
            <a:bodyPr vert="horz" lIns="91440" tIns="45720" rIns="91440" bIns="45720" rtlCol="0">
              <a:normAutofit/>
            </a:bodyPr>
            <a:lstStyle>
              <a:defPPr>
                <a:defRPr lang="fr-FR"/>
              </a:defPPr>
              <a:lvl1pPr marL="0" indent="0" algn="just" defTabSz="914400" eaLnBrk="1" latinLnBrk="0" hangingPunct="1">
                <a:lnSpc>
                  <a:spcPct val="90000"/>
                </a:lnSpc>
                <a:spcBef>
                  <a:spcPts val="1000"/>
                </a:spcBef>
                <a:buFontTx/>
                <a:buNone/>
                <a:defRPr sz="1800">
                  <a:solidFill>
                    <a:srgbClr val="3162C5"/>
                  </a:solidFill>
                  <a:latin typeface="Calibri Light" panose="020F0302020204030204" pitchFamily="34" charset="0"/>
                  <a:cs typeface="Calibri Light" panose="020F0302020204030204" pitchFamily="34" charset="0"/>
                </a:defRPr>
              </a:lvl1pPr>
              <a:lvl2pPr marL="685800" indent="-228600" defTabSz="914400" eaLnBrk="1" latinLnBrk="0" hangingPunct="1">
                <a:lnSpc>
                  <a:spcPct val="90000"/>
                </a:lnSpc>
                <a:spcBef>
                  <a:spcPts val="500"/>
                </a:spcBef>
                <a:buFontTx/>
                <a:buBlip>
                  <a:blip r:embed="rId4"/>
                </a:buBlip>
                <a:defRPr sz="2400">
                  <a:latin typeface="+mn-lt"/>
                </a:defRPr>
              </a:lvl2pPr>
              <a:lvl3pPr marL="1143000" indent="-228600" defTabSz="914400" eaLnBrk="1" latinLnBrk="0" hangingPunct="1">
                <a:lnSpc>
                  <a:spcPct val="90000"/>
                </a:lnSpc>
                <a:spcBef>
                  <a:spcPts val="500"/>
                </a:spcBef>
                <a:buFontTx/>
                <a:buBlip>
                  <a:blip r:embed="rId4"/>
                </a:buBlip>
                <a:defRPr sz="2000">
                  <a:latin typeface="+mn-lt"/>
                </a:defRPr>
              </a:lvl3pPr>
              <a:lvl4pPr marL="1600200" indent="-228600" defTabSz="914400" eaLnBrk="1" latinLnBrk="0" hangingPunct="1">
                <a:lnSpc>
                  <a:spcPct val="90000"/>
                </a:lnSpc>
                <a:spcBef>
                  <a:spcPts val="500"/>
                </a:spcBef>
                <a:buFontTx/>
                <a:buBlip>
                  <a:blip r:embed="rId4"/>
                </a:buBlip>
                <a:defRPr sz="1800">
                  <a:latin typeface="+mn-lt"/>
                </a:defRPr>
              </a:lvl4pPr>
              <a:lvl5pPr marL="2057400" indent="-228600" defTabSz="914400" eaLnBrk="1" latinLnBrk="0" hangingPunct="1">
                <a:lnSpc>
                  <a:spcPct val="90000"/>
                </a:lnSpc>
                <a:spcBef>
                  <a:spcPts val="500"/>
                </a:spcBef>
                <a:buFontTx/>
                <a:buBlip>
                  <a:blip r:embed="rId4"/>
                </a:buBlip>
                <a:defRPr sz="1800">
                  <a:latin typeface="+mn-lt"/>
                </a:defRPr>
              </a:lvl5pPr>
              <a:lvl6pPr marL="2514600" indent="-228600">
                <a:lnSpc>
                  <a:spcPct val="90000"/>
                </a:lnSpc>
                <a:spcBef>
                  <a:spcPts val="500"/>
                </a:spcBef>
                <a:buFont typeface="Arial" panose="020B0604020202020204" pitchFamily="34" charset="0"/>
                <a:buChar char="•"/>
                <a:defRPr sz="1800">
                  <a:latin typeface="+mn-lt"/>
                </a:defRPr>
              </a:lvl6pPr>
              <a:lvl7pPr marL="2971800" indent="-228600">
                <a:lnSpc>
                  <a:spcPct val="90000"/>
                </a:lnSpc>
                <a:spcBef>
                  <a:spcPts val="500"/>
                </a:spcBef>
                <a:buFont typeface="Arial" panose="020B0604020202020204" pitchFamily="34" charset="0"/>
                <a:buChar char="•"/>
                <a:defRPr sz="1800">
                  <a:latin typeface="+mn-lt"/>
                </a:defRPr>
              </a:lvl7pPr>
              <a:lvl8pPr marL="3429000" indent="-228600">
                <a:lnSpc>
                  <a:spcPct val="90000"/>
                </a:lnSpc>
                <a:spcBef>
                  <a:spcPts val="500"/>
                </a:spcBef>
                <a:buFont typeface="Arial" panose="020B0604020202020204" pitchFamily="34" charset="0"/>
                <a:buChar char="•"/>
                <a:defRPr sz="1800">
                  <a:latin typeface="+mn-lt"/>
                </a:defRPr>
              </a:lvl8pPr>
              <a:lvl9pPr marL="3886200" indent="-228600">
                <a:lnSpc>
                  <a:spcPct val="90000"/>
                </a:lnSpc>
                <a:spcBef>
                  <a:spcPts val="500"/>
                </a:spcBef>
                <a:buFont typeface="Arial" panose="020B0604020202020204" pitchFamily="34" charset="0"/>
                <a:buChar char="•"/>
                <a:defRPr sz="1800">
                  <a:latin typeface="+mn-lt"/>
                </a:defRPr>
              </a:lvl9pPr>
            </a:lstStyle>
            <a:p>
              <a:pPr marL="0" marR="0" lvl="0" indent="0" algn="just" defTabSz="914400" rtl="0" eaLnBrk="1" fontAlgn="auto" latinLnBrk="0" hangingPunct="1">
                <a:lnSpc>
                  <a:spcPct val="90000"/>
                </a:lnSpc>
                <a:spcBef>
                  <a:spcPts val="1000"/>
                </a:spcBef>
                <a:spcAft>
                  <a:spcPts val="0"/>
                </a:spcAft>
                <a:buClrTx/>
                <a:buSzTx/>
                <a:buFontTx/>
                <a:buNone/>
                <a:tabLst/>
                <a:defRPr/>
              </a:pPr>
              <a:endParaRPr kumimoji="0" lang="en-GB" sz="2000" b="0" i="0" u="none" strike="noStrike" kern="1200" cap="none" spc="0" normalizeH="0" baseline="0" noProof="0" dirty="0">
                <a:ln>
                  <a:noFill/>
                </a:ln>
                <a:solidFill>
                  <a:srgbClr val="3162C5"/>
                </a:solidFill>
                <a:effectLst/>
                <a:uLnTx/>
                <a:uFillTx/>
                <a:latin typeface="Calibri Light" panose="020F0302020204030204" pitchFamily="34" charset="0"/>
                <a:ea typeface="+mn-ea"/>
                <a:cs typeface="Calibri Light" panose="020F0302020204030204" pitchFamily="34" charset="0"/>
              </a:endParaRPr>
            </a:p>
            <a:p>
              <a:pPr marL="0" marR="0" lvl="0" indent="0" algn="just" defTabSz="914400" rtl="0" eaLnBrk="1" fontAlgn="auto" latinLnBrk="0" hangingPunct="1">
                <a:lnSpc>
                  <a:spcPct val="90000"/>
                </a:lnSpc>
                <a:spcBef>
                  <a:spcPts val="100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rial" panose="020B0604020202020204"/>
                  <a:ea typeface="+mn-ea"/>
                  <a:cs typeface="Calibri Light" panose="020F0302020204030204" pitchFamily="34" charset="0"/>
                </a:rPr>
                <a:t>One Health	</a:t>
              </a:r>
            </a:p>
            <a:p>
              <a:pPr marL="0" marR="0" lvl="0" indent="0" algn="just" defTabSz="914400" rtl="0" eaLnBrk="1" fontAlgn="auto" latinLnBrk="0" hangingPunct="1">
                <a:lnSpc>
                  <a:spcPct val="90000"/>
                </a:lnSpc>
                <a:spcBef>
                  <a:spcPts val="1000"/>
                </a:spcBef>
                <a:spcAft>
                  <a:spcPts val="0"/>
                </a:spcAft>
                <a:buClrTx/>
                <a:buSzTx/>
                <a:buFontTx/>
                <a:buNone/>
                <a:tabLst/>
                <a:defRPr/>
              </a:pPr>
              <a:endParaRPr kumimoji="0" lang="en-GB" sz="2000" b="0" i="0" u="none" strike="noStrike" kern="1200" cap="none" spc="0" normalizeH="0" baseline="0" noProof="0" dirty="0">
                <a:ln>
                  <a:noFill/>
                </a:ln>
                <a:solidFill>
                  <a:srgbClr val="3162C5"/>
                </a:solidFill>
                <a:effectLst/>
                <a:uLnTx/>
                <a:uFillTx/>
                <a:latin typeface="Calibri Light" panose="020F0302020204030204" pitchFamily="34" charset="0"/>
                <a:ea typeface="+mn-ea"/>
                <a:cs typeface="Calibri Light" panose="020F0302020204030204" pitchFamily="34" charset="0"/>
              </a:endParaRPr>
            </a:p>
          </p:txBody>
        </p:sp>
        <p:sp>
          <p:nvSpPr>
            <p:cNvPr id="14" name="Content Placeholder 2">
              <a:extLst>
                <a:ext uri="{FF2B5EF4-FFF2-40B4-BE49-F238E27FC236}">
                  <a16:creationId xmlns:a16="http://schemas.microsoft.com/office/drawing/2014/main" id="{C57C6157-4D2E-4FF3-838E-49ACF9233502}"/>
                </a:ext>
              </a:extLst>
            </p:cNvPr>
            <p:cNvSpPr txBox="1">
              <a:spLocks/>
            </p:cNvSpPr>
            <p:nvPr/>
          </p:nvSpPr>
          <p:spPr>
            <a:xfrm>
              <a:off x="3995936" y="2265622"/>
              <a:ext cx="4589976" cy="598600"/>
            </a:xfrm>
            <a:prstGeom prst="rect">
              <a:avLst/>
            </a:prstGeom>
            <a:solidFill>
              <a:schemeClr val="bg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4"/>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4"/>
                </a:buBlip>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4"/>
                </a:buBlip>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4"/>
                </a:buBlip>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4"/>
                </a:buBlip>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rial" panose="020B0604020202020204"/>
                  <a:ea typeface="+mn-ea"/>
                  <a:cs typeface="Calibri Light" panose="020F0302020204030204" pitchFamily="34" charset="0"/>
                </a:rPr>
                <a:t>Animal Health and Welfare</a:t>
              </a:r>
            </a:p>
          </p:txBody>
        </p:sp>
      </p:grpSp>
      <p:pic>
        <p:nvPicPr>
          <p:cNvPr id="3" name="Picture 2" descr="A close up of a logo&#10;&#10;Description automatically generated">
            <a:extLst>
              <a:ext uri="{FF2B5EF4-FFF2-40B4-BE49-F238E27FC236}">
                <a16:creationId xmlns:a16="http://schemas.microsoft.com/office/drawing/2014/main" id="{B34C459B-EE4D-4E06-88FF-A985FC7E6C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75520" y="2780928"/>
            <a:ext cx="3073400" cy="2946400"/>
          </a:xfrm>
          <a:prstGeom prst="rect">
            <a:avLst/>
          </a:prstGeom>
        </p:spPr>
      </p:pic>
      <p:sp>
        <p:nvSpPr>
          <p:cNvPr id="8" name="Title 2">
            <a:extLst>
              <a:ext uri="{FF2B5EF4-FFF2-40B4-BE49-F238E27FC236}">
                <a16:creationId xmlns:a16="http://schemas.microsoft.com/office/drawing/2014/main" id="{1BDF45DF-B91D-4A1B-93B7-2F3C8F907F69}"/>
              </a:ext>
            </a:extLst>
          </p:cNvPr>
          <p:cNvSpPr>
            <a:spLocks noGrp="1"/>
          </p:cNvSpPr>
          <p:nvPr>
            <p:ph type="title"/>
          </p:nvPr>
        </p:nvSpPr>
        <p:spPr>
          <a:xfrm>
            <a:off x="539771" y="542894"/>
            <a:ext cx="10017733" cy="1325563"/>
          </a:xfrm>
        </p:spPr>
        <p:txBody>
          <a:bodyPr vert="horz" lIns="0" tIns="0" rIns="0" bIns="0" rtlCol="0" anchor="ctr">
            <a:normAutofit/>
          </a:bodyPr>
          <a:lstStyle/>
          <a:p>
            <a:pPr>
              <a:spcAft>
                <a:spcPts val="600"/>
              </a:spcAft>
              <a:defRPr/>
            </a:pPr>
            <a:r>
              <a:rPr lang="en-US" sz="3600" b="1" kern="1200" cap="all" baseline="0" dirty="0">
                <a:latin typeface="Arial" panose="020B0604020202020204" pitchFamily="34" charset="0"/>
                <a:ea typeface="+mj-ea"/>
                <a:cs typeface="Arial" panose="020B0604020202020204" pitchFamily="34" charset="0"/>
              </a:rPr>
              <a:t>Global key drivers:</a:t>
            </a:r>
            <a:br>
              <a:rPr lang="en-US" sz="3600" b="1" kern="1200" cap="all" baseline="0" dirty="0">
                <a:latin typeface="Arial" panose="020B0604020202020204" pitchFamily="34" charset="0"/>
                <a:ea typeface="+mj-ea"/>
                <a:cs typeface="Arial" panose="020B0604020202020204" pitchFamily="34" charset="0"/>
              </a:rPr>
            </a:br>
            <a:r>
              <a:rPr lang="en-US" sz="3600" b="1" kern="1200" cap="all" baseline="0" dirty="0">
                <a:latin typeface="Arial" panose="020B0604020202020204" pitchFamily="34" charset="0"/>
                <a:ea typeface="+mj-ea"/>
                <a:cs typeface="Arial" panose="020B0604020202020204" pitchFamily="34" charset="0"/>
              </a:rPr>
              <a:t>productive and healthy cattle</a:t>
            </a:r>
          </a:p>
        </p:txBody>
      </p:sp>
    </p:spTree>
    <p:extLst>
      <p:ext uri="{BB962C8B-B14F-4D97-AF65-F5344CB8AC3E}">
        <p14:creationId xmlns:p14="http://schemas.microsoft.com/office/powerpoint/2010/main" val="39718625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AA1BC-3D5E-4279-AB4D-B712482186B4}"/>
              </a:ext>
            </a:extLst>
          </p:cNvPr>
          <p:cNvSpPr>
            <a:spLocks noGrp="1"/>
          </p:cNvSpPr>
          <p:nvPr>
            <p:ph type="title"/>
          </p:nvPr>
        </p:nvSpPr>
        <p:spPr/>
        <p:txBody>
          <a:bodyPr/>
          <a:lstStyle/>
          <a:p>
            <a:endParaRPr lang="en-GB"/>
          </a:p>
        </p:txBody>
      </p:sp>
      <p:pic>
        <p:nvPicPr>
          <p:cNvPr id="3" name="Picture 2">
            <a:extLst>
              <a:ext uri="{FF2B5EF4-FFF2-40B4-BE49-F238E27FC236}">
                <a16:creationId xmlns:a16="http://schemas.microsoft.com/office/drawing/2014/main" id="{3F23094A-638F-49AD-B52B-6C146571A519}"/>
              </a:ext>
            </a:extLst>
          </p:cNvPr>
          <p:cNvPicPr>
            <a:picLocks noChangeAspect="1"/>
          </p:cNvPicPr>
          <p:nvPr/>
        </p:nvPicPr>
        <p:blipFill>
          <a:blip r:embed="rId2"/>
          <a:stretch>
            <a:fillRect/>
          </a:stretch>
        </p:blipFill>
        <p:spPr>
          <a:xfrm>
            <a:off x="-179016" y="13478"/>
            <a:ext cx="12550032" cy="6844522"/>
          </a:xfrm>
          <a:prstGeom prst="rect">
            <a:avLst/>
          </a:prstGeom>
        </p:spPr>
      </p:pic>
    </p:spTree>
    <p:extLst>
      <p:ext uri="{BB962C8B-B14F-4D97-AF65-F5344CB8AC3E}">
        <p14:creationId xmlns:p14="http://schemas.microsoft.com/office/powerpoint/2010/main" val="15051488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5A671D-8FF1-4A39-83EF-F6B723C78F37}"/>
              </a:ext>
            </a:extLst>
          </p:cNvPr>
          <p:cNvSpPr>
            <a:spLocks noGrp="1"/>
          </p:cNvSpPr>
          <p:nvPr>
            <p:ph type="title"/>
          </p:nvPr>
        </p:nvSpPr>
        <p:spPr>
          <a:xfrm>
            <a:off x="515938" y="392279"/>
            <a:ext cx="11150600" cy="485921"/>
          </a:xfrm>
        </p:spPr>
        <p:txBody>
          <a:bodyPr/>
          <a:lstStyle/>
          <a:p>
            <a:r>
              <a:rPr lang="en-GB" dirty="0"/>
              <a:t>ANIMAL HEALTH AND WELFARE</a:t>
            </a:r>
          </a:p>
        </p:txBody>
      </p:sp>
      <p:sp>
        <p:nvSpPr>
          <p:cNvPr id="30" name="TextBox 29">
            <a:extLst>
              <a:ext uri="{FF2B5EF4-FFF2-40B4-BE49-F238E27FC236}">
                <a16:creationId xmlns:a16="http://schemas.microsoft.com/office/drawing/2014/main" id="{86C8281F-FE25-4FE6-BE92-BA8B74E43FE4}"/>
              </a:ext>
            </a:extLst>
          </p:cNvPr>
          <p:cNvSpPr txBox="1"/>
          <p:nvPr/>
        </p:nvSpPr>
        <p:spPr>
          <a:xfrm>
            <a:off x="480367" y="1081711"/>
            <a:ext cx="5615633" cy="32316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Arial" panose="020B0604020202020204"/>
                <a:ea typeface="+mn-ea"/>
                <a:cs typeface="+mn-cs"/>
              </a:rPr>
              <a:t>IDF Animal Health Report n14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black"/>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1" i="0" u="none" strike="noStrike" kern="1200" cap="none" spc="0" normalizeH="0" baseline="0" noProof="0" dirty="0">
                <a:ln>
                  <a:noFill/>
                </a:ln>
                <a:solidFill>
                  <a:srgbClr val="006298"/>
                </a:solidFill>
                <a:effectLst/>
                <a:uLnTx/>
                <a:uFillTx/>
                <a:latin typeface="Arial" panose="020B0604020202020204"/>
                <a:ea typeface="+mn-ea"/>
                <a:cs typeface="+mn-cs"/>
              </a:rPr>
              <a:t>17 Articles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1" i="0" u="none" strike="noStrike" kern="1200" cap="none" spc="0" normalizeH="0" baseline="0" noProof="0" dirty="0">
              <a:ln>
                <a:noFill/>
              </a:ln>
              <a:solidFill>
                <a:srgbClr val="006298"/>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1" i="0" u="none" strike="noStrike" kern="1200" cap="none" spc="0" normalizeH="0" baseline="0" noProof="0" dirty="0">
                <a:ln>
                  <a:noFill/>
                </a:ln>
                <a:solidFill>
                  <a:srgbClr val="006298"/>
                </a:solidFill>
                <a:effectLst/>
                <a:uLnTx/>
                <a:uFillTx/>
                <a:latin typeface="Arial" panose="020B0604020202020204"/>
                <a:ea typeface="+mn-ea"/>
                <a:cs typeface="+mn-cs"/>
              </a:rPr>
              <a:t>Expertise from 11 different countries and 3 international organisations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1" i="0" u="none" strike="noStrike" kern="1200" cap="none" spc="0" normalizeH="0" baseline="0" noProof="0" dirty="0">
              <a:ln>
                <a:noFill/>
              </a:ln>
              <a:solidFill>
                <a:srgbClr val="006298"/>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1" i="0" u="none" strike="noStrike" kern="1200" cap="none" spc="0" normalizeH="0" baseline="0" noProof="0" dirty="0">
              <a:ln>
                <a:noFill/>
              </a:ln>
              <a:solidFill>
                <a:srgbClr val="006298"/>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2" name="Picture 1">
            <a:extLst>
              <a:ext uri="{FF2B5EF4-FFF2-40B4-BE49-F238E27FC236}">
                <a16:creationId xmlns:a16="http://schemas.microsoft.com/office/drawing/2014/main" id="{07B015BB-B2AA-4FBB-AD29-6BFC4B426B25}"/>
              </a:ext>
            </a:extLst>
          </p:cNvPr>
          <p:cNvPicPr>
            <a:picLocks noChangeAspect="1"/>
          </p:cNvPicPr>
          <p:nvPr/>
        </p:nvPicPr>
        <p:blipFill>
          <a:blip r:embed="rId3"/>
          <a:stretch>
            <a:fillRect/>
          </a:stretch>
        </p:blipFill>
        <p:spPr>
          <a:xfrm>
            <a:off x="7252733" y="392280"/>
            <a:ext cx="4353305" cy="6136818"/>
          </a:xfrm>
          <a:prstGeom prst="rect">
            <a:avLst/>
          </a:prstGeom>
        </p:spPr>
      </p:pic>
      <p:pic>
        <p:nvPicPr>
          <p:cNvPr id="4" name="Picture 3">
            <a:extLst>
              <a:ext uri="{FF2B5EF4-FFF2-40B4-BE49-F238E27FC236}">
                <a16:creationId xmlns:a16="http://schemas.microsoft.com/office/drawing/2014/main" id="{3BDEDBA5-3ACB-4A73-AB56-FFA30D0A51A1}"/>
              </a:ext>
            </a:extLst>
          </p:cNvPr>
          <p:cNvPicPr>
            <a:picLocks noChangeAspect="1"/>
          </p:cNvPicPr>
          <p:nvPr/>
        </p:nvPicPr>
        <p:blipFill>
          <a:blip r:embed="rId4"/>
          <a:stretch>
            <a:fillRect/>
          </a:stretch>
        </p:blipFill>
        <p:spPr>
          <a:xfrm>
            <a:off x="1582606" y="3488892"/>
            <a:ext cx="4744094" cy="2848563"/>
          </a:xfrm>
          <a:prstGeom prst="rect">
            <a:avLst/>
          </a:prstGeom>
        </p:spPr>
      </p:pic>
    </p:spTree>
    <p:extLst>
      <p:ext uri="{BB962C8B-B14F-4D97-AF65-F5344CB8AC3E}">
        <p14:creationId xmlns:p14="http://schemas.microsoft.com/office/powerpoint/2010/main" val="28941297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CFE4DCE2-7542-4824-8A84-A3250E002636}"/>
              </a:ext>
            </a:extLst>
          </p:cNvPr>
          <p:cNvSpPr>
            <a:spLocks noGrp="1"/>
          </p:cNvSpPr>
          <p:nvPr>
            <p:ph idx="1"/>
          </p:nvPr>
        </p:nvSpPr>
        <p:spPr>
          <a:xfrm>
            <a:off x="583992" y="1590847"/>
            <a:ext cx="5167452" cy="5267153"/>
          </a:xfrm>
        </p:spPr>
        <p:txBody>
          <a:bodyPr/>
          <a:lstStyle/>
          <a:p>
            <a:pPr marL="0" indent="0">
              <a:buNone/>
            </a:pPr>
            <a:r>
              <a:rPr lang="en-GB" dirty="0"/>
              <a:t>In 2021, UN Secretary-General António Guterres has gathered a Food Systems Summit to raise global awareness and land </a:t>
            </a:r>
            <a:r>
              <a:rPr lang="en-GB" dirty="0">
                <a:solidFill>
                  <a:srgbClr val="00B0F0"/>
                </a:solidFill>
              </a:rPr>
              <a:t>global commitments</a:t>
            </a:r>
            <a:r>
              <a:rPr lang="en-GB" dirty="0"/>
              <a:t> and </a:t>
            </a:r>
            <a:r>
              <a:rPr lang="en-GB" dirty="0">
                <a:solidFill>
                  <a:srgbClr val="00B0F0"/>
                </a:solidFill>
              </a:rPr>
              <a:t>actions</a:t>
            </a:r>
            <a:r>
              <a:rPr lang="en-GB" dirty="0"/>
              <a:t> that transform food systems to resolve not only hunger, but to reduce diet-related disease and heal the planet. The Secretary General called for collective action of all citizens to </a:t>
            </a:r>
            <a:r>
              <a:rPr lang="en-GB" dirty="0">
                <a:solidFill>
                  <a:srgbClr val="00B0F0"/>
                </a:solidFill>
              </a:rPr>
              <a:t>radically change the way we produce, process, and consume food</a:t>
            </a:r>
            <a:r>
              <a:rPr lang="en-GB" dirty="0"/>
              <a:t>.</a:t>
            </a:r>
          </a:p>
        </p:txBody>
      </p:sp>
      <p:pic>
        <p:nvPicPr>
          <p:cNvPr id="5" name="Picture Placeholder 4" descr="A picture containing outdoor, grass, flying, kite&#10;&#10;Description automatically generated">
            <a:extLst>
              <a:ext uri="{FF2B5EF4-FFF2-40B4-BE49-F238E27FC236}">
                <a16:creationId xmlns:a16="http://schemas.microsoft.com/office/drawing/2014/main" id="{325E26D6-9727-4C7D-B217-8DFCB4701626}"/>
              </a:ext>
            </a:extLst>
          </p:cNvPr>
          <p:cNvPicPr>
            <a:picLocks noGrp="1" noChangeAspect="1"/>
          </p:cNvPicPr>
          <p:nvPr>
            <p:ph type="pic" sz="quarter" idx="13"/>
          </p:nvPr>
        </p:nvPicPr>
        <p:blipFill>
          <a:blip r:embed="rId2"/>
          <a:srcRect l="18401" r="18401"/>
          <a:stretch>
            <a:fillRect/>
          </a:stretch>
        </p:blipFill>
        <p:spPr>
          <a:xfrm>
            <a:off x="6028678" y="0"/>
            <a:ext cx="6163324" cy="5844209"/>
          </a:xfrm>
        </p:spPr>
      </p:pic>
      <p:sp>
        <p:nvSpPr>
          <p:cNvPr id="13" name="Title 12">
            <a:extLst>
              <a:ext uri="{FF2B5EF4-FFF2-40B4-BE49-F238E27FC236}">
                <a16:creationId xmlns:a16="http://schemas.microsoft.com/office/drawing/2014/main" id="{EE80A7AF-0244-4321-9A9A-464C7EFFCA52}"/>
              </a:ext>
            </a:extLst>
          </p:cNvPr>
          <p:cNvSpPr>
            <a:spLocks noGrp="1"/>
          </p:cNvSpPr>
          <p:nvPr>
            <p:ph type="title"/>
          </p:nvPr>
        </p:nvSpPr>
        <p:spPr>
          <a:xfrm>
            <a:off x="491225" y="265284"/>
            <a:ext cx="4937211" cy="1325563"/>
          </a:xfrm>
        </p:spPr>
        <p:txBody>
          <a:bodyPr/>
          <a:lstStyle/>
          <a:p>
            <a:r>
              <a:rPr lang="en-US" dirty="0"/>
              <a:t>Food systems dialogue </a:t>
            </a:r>
            <a:endParaRPr lang="en-BE" dirty="0"/>
          </a:p>
        </p:txBody>
      </p:sp>
    </p:spTree>
    <p:extLst>
      <p:ext uri="{BB962C8B-B14F-4D97-AF65-F5344CB8AC3E}">
        <p14:creationId xmlns:p14="http://schemas.microsoft.com/office/powerpoint/2010/main" val="9835895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40FF8B06-3193-60B6-A930-590D3F799537}"/>
              </a:ext>
            </a:extLst>
          </p:cNvPr>
          <p:cNvSpPr>
            <a:spLocks noGrp="1"/>
          </p:cNvSpPr>
          <p:nvPr>
            <p:ph type="title"/>
          </p:nvPr>
        </p:nvSpPr>
        <p:spPr/>
        <p:txBody>
          <a:bodyPr/>
          <a:lstStyle/>
          <a:p>
            <a:endParaRPr lang="it-IT"/>
          </a:p>
        </p:txBody>
      </p:sp>
      <p:pic>
        <p:nvPicPr>
          <p:cNvPr id="9" name="Segnaposto contenuto 8">
            <a:extLst>
              <a:ext uri="{FF2B5EF4-FFF2-40B4-BE49-F238E27FC236}">
                <a16:creationId xmlns:a16="http://schemas.microsoft.com/office/drawing/2014/main" id="{F5FF9088-3CCA-53DE-4BAC-132C05A4E4AA}"/>
              </a:ext>
            </a:extLst>
          </p:cNvPr>
          <p:cNvPicPr>
            <a:picLocks noGrp="1" noChangeAspect="1"/>
          </p:cNvPicPr>
          <p:nvPr>
            <p:ph idx="1"/>
          </p:nvPr>
        </p:nvPicPr>
        <p:blipFill>
          <a:blip r:embed="rId3"/>
          <a:stretch>
            <a:fillRect/>
          </a:stretch>
        </p:blipFill>
        <p:spPr>
          <a:xfrm>
            <a:off x="127000" y="114301"/>
            <a:ext cx="11899900" cy="6604000"/>
          </a:xfrm>
        </p:spPr>
      </p:pic>
    </p:spTree>
    <p:extLst>
      <p:ext uri="{BB962C8B-B14F-4D97-AF65-F5344CB8AC3E}">
        <p14:creationId xmlns:p14="http://schemas.microsoft.com/office/powerpoint/2010/main" val="35266713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FBBD7CB-927E-414D-B8CC-A8F4AE926220}"/>
              </a:ext>
            </a:extLst>
          </p:cNvPr>
          <p:cNvSpPr>
            <a:spLocks noGrp="1"/>
          </p:cNvSpPr>
          <p:nvPr>
            <p:ph type="title"/>
          </p:nvPr>
        </p:nvSpPr>
        <p:spPr/>
        <p:txBody>
          <a:bodyPr/>
          <a:lstStyle/>
          <a:p>
            <a:r>
              <a:rPr lang="en-GB" b="0" dirty="0"/>
              <a:t>THE INITIATIVE</a:t>
            </a:r>
            <a:br>
              <a:rPr lang="en-GB" b="0" dirty="0"/>
            </a:br>
            <a:r>
              <a:rPr lang="en-GB" b="0" dirty="0">
                <a:solidFill>
                  <a:schemeClr val="tx1"/>
                </a:solidFill>
              </a:rPr>
              <a:t>AND ITS PRINCIPLES</a:t>
            </a:r>
          </a:p>
        </p:txBody>
      </p:sp>
      <p:sp>
        <p:nvSpPr>
          <p:cNvPr id="7" name="Content Placeholder 6">
            <a:extLst>
              <a:ext uri="{FF2B5EF4-FFF2-40B4-BE49-F238E27FC236}">
                <a16:creationId xmlns:a16="http://schemas.microsoft.com/office/drawing/2014/main" id="{BF7902AB-1064-4A82-BE1F-2DD31E37825D}"/>
              </a:ext>
            </a:extLst>
          </p:cNvPr>
          <p:cNvSpPr>
            <a:spLocks noGrp="1"/>
          </p:cNvSpPr>
          <p:nvPr>
            <p:ph idx="1"/>
          </p:nvPr>
        </p:nvSpPr>
        <p:spPr>
          <a:xfrm>
            <a:off x="838200" y="1825625"/>
            <a:ext cx="6237514" cy="4667250"/>
          </a:xfrm>
        </p:spPr>
        <p:txBody>
          <a:bodyPr/>
          <a:lstStyle/>
          <a:p>
            <a:pPr marL="0" indent="0">
              <a:buNone/>
            </a:pPr>
            <a:r>
              <a:rPr lang="en-GB" sz="1800" dirty="0"/>
              <a:t>Dairy helps create sustainable food systems, ensuring high quality nutrition for all. But dairy, like all sectors, knows there is more work to do. Across every dairy community. Throughout every continent. We are taking action.</a:t>
            </a:r>
          </a:p>
          <a:p>
            <a:pPr marL="0" indent="0">
              <a:buNone/>
            </a:pPr>
            <a:r>
              <a:rPr lang="en-GB" sz="1800" dirty="0"/>
              <a:t>Pathways to Dairy Net Zero raises dairy’s ambition to accelerate climate action by reducing greenhouse gas emissions over the next 30 years. </a:t>
            </a:r>
          </a:p>
          <a:p>
            <a:pPr marL="0" indent="0">
              <a:buNone/>
            </a:pPr>
            <a:r>
              <a:rPr lang="en-GB" b="1" dirty="0"/>
              <a:t>There are two ways for organizations to endorse the initiative:</a:t>
            </a:r>
          </a:p>
          <a:p>
            <a:pPr marL="342900" indent="-342900">
              <a:buClr>
                <a:schemeClr val="accent5"/>
              </a:buClr>
              <a:buFont typeface="+mj-lt"/>
              <a:buAutoNum type="arabicPeriod"/>
            </a:pPr>
            <a:r>
              <a:rPr lang="en-GB" sz="1800" dirty="0">
                <a:solidFill>
                  <a:schemeClr val="accent6"/>
                </a:solidFill>
                <a:latin typeface="Franklin Gothic Medium" panose="020B0603020102020204" pitchFamily="34" charset="0"/>
              </a:rPr>
              <a:t>By taking direct action on GHG mitigation, and/or</a:t>
            </a:r>
          </a:p>
          <a:p>
            <a:pPr marL="342900" indent="-342900">
              <a:buClr>
                <a:schemeClr val="accent5"/>
              </a:buClr>
              <a:buFont typeface="+mj-lt"/>
              <a:buAutoNum type="arabicPeriod"/>
            </a:pPr>
            <a:r>
              <a:rPr lang="en-GB" sz="1800" dirty="0">
                <a:solidFill>
                  <a:schemeClr val="accent6"/>
                </a:solidFill>
                <a:latin typeface="Franklin Gothic Medium" panose="020B0603020102020204" pitchFamily="34" charset="0"/>
              </a:rPr>
              <a:t>By supporting and promoting its principles</a:t>
            </a:r>
          </a:p>
        </p:txBody>
      </p:sp>
      <p:sp>
        <p:nvSpPr>
          <p:cNvPr id="5" name="Slide Number Placeholder 4">
            <a:extLst>
              <a:ext uri="{FF2B5EF4-FFF2-40B4-BE49-F238E27FC236}">
                <a16:creationId xmlns:a16="http://schemas.microsoft.com/office/drawing/2014/main" id="{9C6411BF-4E26-4683-B99F-BD941C9D9266}"/>
              </a:ext>
            </a:extLst>
          </p:cNvPr>
          <p:cNvSpPr>
            <a:spLocks noGrp="1"/>
          </p:cNvSpPr>
          <p:nvPr>
            <p:ph type="sldNum" sz="quarter" idx="12"/>
          </p:nvPr>
        </p:nvSpPr>
        <p:spPr>
          <a:xfrm>
            <a:off x="8156601" y="6356350"/>
            <a:ext cx="3651199"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1"/>
                </a:solidFill>
                <a:latin typeface="Book Antiqua" panose="02040602050305030304"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FE59E4-10D0-414A-9187-3467790A695F}" type="slidenum">
              <a:rPr lang="en-US" smtClean="0"/>
              <a:pPr/>
              <a:t>34</a:t>
            </a:fld>
            <a:endParaRPr lang="en-US" dirty="0"/>
          </a:p>
        </p:txBody>
      </p:sp>
      <p:pic>
        <p:nvPicPr>
          <p:cNvPr id="9" name="Picture 8">
            <a:extLst>
              <a:ext uri="{FF2B5EF4-FFF2-40B4-BE49-F238E27FC236}">
                <a16:creationId xmlns:a16="http://schemas.microsoft.com/office/drawing/2014/main" id="{C9181575-BF57-4AEE-93FE-65D5231B02E9}"/>
              </a:ext>
            </a:extLst>
          </p:cNvPr>
          <p:cNvPicPr>
            <a:picLocks noChangeAspect="1"/>
          </p:cNvPicPr>
          <p:nvPr/>
        </p:nvPicPr>
        <p:blipFill>
          <a:blip r:embed="rId3"/>
          <a:stretch>
            <a:fillRect/>
          </a:stretch>
        </p:blipFill>
        <p:spPr>
          <a:xfrm>
            <a:off x="7840915" y="1505631"/>
            <a:ext cx="2935942" cy="4177575"/>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8682938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388EC-2133-4F34-BBC2-039311F53A50}"/>
              </a:ext>
            </a:extLst>
          </p:cNvPr>
          <p:cNvSpPr>
            <a:spLocks noGrp="1"/>
          </p:cNvSpPr>
          <p:nvPr>
            <p:ph type="title"/>
          </p:nvPr>
        </p:nvSpPr>
        <p:spPr>
          <a:xfrm>
            <a:off x="838200" y="365125"/>
            <a:ext cx="9021417" cy="1325563"/>
          </a:xfrm>
        </p:spPr>
        <p:txBody>
          <a:bodyPr/>
          <a:lstStyle/>
          <a:p>
            <a:r>
              <a:rPr lang="en-GB" b="0" dirty="0"/>
              <a:t>OUR PRINCIPLES </a:t>
            </a:r>
          </a:p>
        </p:txBody>
      </p:sp>
      <p:sp>
        <p:nvSpPr>
          <p:cNvPr id="5" name="Slide Number Placeholder 4">
            <a:extLst>
              <a:ext uri="{FF2B5EF4-FFF2-40B4-BE49-F238E27FC236}">
                <a16:creationId xmlns:a16="http://schemas.microsoft.com/office/drawing/2014/main" id="{03C3BD99-8054-4A56-B753-F6443EA510A2}"/>
              </a:ext>
            </a:extLst>
          </p:cNvPr>
          <p:cNvSpPr>
            <a:spLocks noGrp="1"/>
          </p:cNvSpPr>
          <p:nvPr>
            <p:ph type="sldNum" sz="quarter" idx="12"/>
          </p:nvPr>
        </p:nvSpPr>
        <p:spPr>
          <a:xfrm>
            <a:off x="8156601" y="6356350"/>
            <a:ext cx="3651199"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bg1"/>
                </a:solidFill>
                <a:latin typeface="Book Antiqua" panose="02040602050305030304"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FE59E4-10D0-414A-9187-3467790A695F}" type="slidenum">
              <a:rPr lang="en-US" smtClean="0"/>
              <a:pPr/>
              <a:t>35</a:t>
            </a:fld>
            <a:endParaRPr lang="en-US"/>
          </a:p>
        </p:txBody>
      </p:sp>
      <p:sp>
        <p:nvSpPr>
          <p:cNvPr id="12" name="TextBox 11">
            <a:extLst>
              <a:ext uri="{FF2B5EF4-FFF2-40B4-BE49-F238E27FC236}">
                <a16:creationId xmlns:a16="http://schemas.microsoft.com/office/drawing/2014/main" id="{AF8B03E7-DA0A-4BB1-82E1-93DB3FFF09DE}"/>
              </a:ext>
            </a:extLst>
          </p:cNvPr>
          <p:cNvSpPr txBox="1"/>
          <p:nvPr/>
        </p:nvSpPr>
        <p:spPr>
          <a:xfrm>
            <a:off x="229730" y="3690948"/>
            <a:ext cx="2534546" cy="769441"/>
          </a:xfrm>
          <a:prstGeom prst="rect">
            <a:avLst/>
          </a:prstGeom>
          <a:noFill/>
        </p:spPr>
        <p:txBody>
          <a:bodyPr wrap="square">
            <a:spAutoFit/>
          </a:bodyPr>
          <a:lstStyle/>
          <a:p>
            <a:pPr algn="ctr"/>
            <a:r>
              <a:rPr lang="en-GB" sz="1100" dirty="0">
                <a:solidFill>
                  <a:schemeClr val="tx2"/>
                </a:solidFill>
              </a:rPr>
              <a:t>Continuing to improve production</a:t>
            </a:r>
          </a:p>
          <a:p>
            <a:pPr algn="ctr"/>
            <a:r>
              <a:rPr lang="en-GB" sz="1100" dirty="0">
                <a:solidFill>
                  <a:schemeClr val="tx2"/>
                </a:solidFill>
              </a:rPr>
              <a:t>and process efficiency to further</a:t>
            </a:r>
          </a:p>
          <a:p>
            <a:pPr algn="ctr"/>
            <a:r>
              <a:rPr lang="en-GB" sz="1100" dirty="0">
                <a:solidFill>
                  <a:schemeClr val="tx2"/>
                </a:solidFill>
              </a:rPr>
              <a:t>reduce the emissions intensity of</a:t>
            </a:r>
          </a:p>
          <a:p>
            <a:pPr algn="ctr"/>
            <a:r>
              <a:rPr lang="en-GB" sz="1100" dirty="0">
                <a:solidFill>
                  <a:schemeClr val="tx2"/>
                </a:solidFill>
              </a:rPr>
              <a:t>milk and dairy products.</a:t>
            </a:r>
          </a:p>
        </p:txBody>
      </p:sp>
      <p:sp>
        <p:nvSpPr>
          <p:cNvPr id="14" name="TextBox 13">
            <a:extLst>
              <a:ext uri="{FF2B5EF4-FFF2-40B4-BE49-F238E27FC236}">
                <a16:creationId xmlns:a16="http://schemas.microsoft.com/office/drawing/2014/main" id="{4FAAEDB5-BEC1-4B2E-8A68-C56CEFF623ED}"/>
              </a:ext>
            </a:extLst>
          </p:cNvPr>
          <p:cNvSpPr txBox="1"/>
          <p:nvPr/>
        </p:nvSpPr>
        <p:spPr>
          <a:xfrm>
            <a:off x="2636728" y="3690948"/>
            <a:ext cx="2220566" cy="600164"/>
          </a:xfrm>
          <a:prstGeom prst="rect">
            <a:avLst/>
          </a:prstGeom>
          <a:noFill/>
        </p:spPr>
        <p:txBody>
          <a:bodyPr wrap="square">
            <a:spAutoFit/>
          </a:bodyPr>
          <a:lstStyle/>
          <a:p>
            <a:pPr algn="ctr"/>
            <a:r>
              <a:rPr lang="en-GB" sz="1100" dirty="0">
                <a:solidFill>
                  <a:schemeClr val="tx2"/>
                </a:solidFill>
              </a:rPr>
              <a:t>Balancing emissions with additional</a:t>
            </a:r>
          </a:p>
          <a:p>
            <a:pPr algn="ctr"/>
            <a:r>
              <a:rPr lang="en-GB" sz="1100" dirty="0">
                <a:solidFill>
                  <a:schemeClr val="tx2"/>
                </a:solidFill>
              </a:rPr>
              <a:t>and credible offsets.</a:t>
            </a:r>
          </a:p>
        </p:txBody>
      </p:sp>
      <p:sp>
        <p:nvSpPr>
          <p:cNvPr id="15" name="TextBox 14">
            <a:extLst>
              <a:ext uri="{FF2B5EF4-FFF2-40B4-BE49-F238E27FC236}">
                <a16:creationId xmlns:a16="http://schemas.microsoft.com/office/drawing/2014/main" id="{7E758452-8E64-44A5-8512-46A5E1344412}"/>
              </a:ext>
            </a:extLst>
          </p:cNvPr>
          <p:cNvSpPr txBox="1"/>
          <p:nvPr/>
        </p:nvSpPr>
        <p:spPr>
          <a:xfrm>
            <a:off x="4955774" y="3690948"/>
            <a:ext cx="2220566" cy="769441"/>
          </a:xfrm>
          <a:prstGeom prst="rect">
            <a:avLst/>
          </a:prstGeom>
          <a:noFill/>
        </p:spPr>
        <p:txBody>
          <a:bodyPr wrap="square">
            <a:spAutoFit/>
          </a:bodyPr>
          <a:lstStyle/>
          <a:p>
            <a:pPr algn="ctr"/>
            <a:r>
              <a:rPr lang="en-GB" sz="1100" dirty="0">
                <a:solidFill>
                  <a:schemeClr val="tx2"/>
                </a:solidFill>
              </a:rPr>
              <a:t>Enhancing production practices</a:t>
            </a:r>
          </a:p>
          <a:p>
            <a:pPr algn="ctr"/>
            <a:r>
              <a:rPr lang="en-GB" sz="1100" dirty="0">
                <a:solidFill>
                  <a:schemeClr val="tx2"/>
                </a:solidFill>
              </a:rPr>
              <a:t>that protect carbon sinks (soil,</a:t>
            </a:r>
          </a:p>
          <a:p>
            <a:pPr algn="ctr"/>
            <a:r>
              <a:rPr lang="en-GB" sz="1100" dirty="0">
                <a:solidFill>
                  <a:schemeClr val="tx2"/>
                </a:solidFill>
              </a:rPr>
              <a:t>forests, grass and peatlands) and</a:t>
            </a:r>
          </a:p>
          <a:p>
            <a:pPr algn="ctr"/>
            <a:r>
              <a:rPr lang="en-GB" sz="1100" dirty="0">
                <a:solidFill>
                  <a:schemeClr val="tx2"/>
                </a:solidFill>
              </a:rPr>
              <a:t>complement natural ecosystems.</a:t>
            </a:r>
          </a:p>
        </p:txBody>
      </p:sp>
      <p:sp>
        <p:nvSpPr>
          <p:cNvPr id="18" name="TextBox 17">
            <a:extLst>
              <a:ext uri="{FF2B5EF4-FFF2-40B4-BE49-F238E27FC236}">
                <a16:creationId xmlns:a16="http://schemas.microsoft.com/office/drawing/2014/main" id="{F9CFAE24-3558-4490-AFF3-C92F18509077}"/>
              </a:ext>
            </a:extLst>
          </p:cNvPr>
          <p:cNvSpPr txBox="1"/>
          <p:nvPr/>
        </p:nvSpPr>
        <p:spPr>
          <a:xfrm>
            <a:off x="9532222" y="3690948"/>
            <a:ext cx="2220566" cy="600164"/>
          </a:xfrm>
          <a:prstGeom prst="rect">
            <a:avLst/>
          </a:prstGeom>
          <a:noFill/>
        </p:spPr>
        <p:txBody>
          <a:bodyPr wrap="square">
            <a:spAutoFit/>
          </a:bodyPr>
          <a:lstStyle/>
          <a:p>
            <a:pPr algn="ctr"/>
            <a:r>
              <a:rPr lang="en-GB" sz="1100" dirty="0">
                <a:solidFill>
                  <a:schemeClr val="tx2"/>
                </a:solidFill>
              </a:rPr>
              <a:t>Improving practices such as feed, manure, fertilizer and energy management.</a:t>
            </a:r>
          </a:p>
        </p:txBody>
      </p:sp>
      <p:sp>
        <p:nvSpPr>
          <p:cNvPr id="19" name="TextBox 18">
            <a:extLst>
              <a:ext uri="{FF2B5EF4-FFF2-40B4-BE49-F238E27FC236}">
                <a16:creationId xmlns:a16="http://schemas.microsoft.com/office/drawing/2014/main" id="{A6E583D1-FD7C-4E46-B2CD-D1B9B8D236D2}"/>
              </a:ext>
            </a:extLst>
          </p:cNvPr>
          <p:cNvSpPr txBox="1"/>
          <p:nvPr/>
        </p:nvSpPr>
        <p:spPr>
          <a:xfrm>
            <a:off x="7274820" y="3690948"/>
            <a:ext cx="2220566" cy="600164"/>
          </a:xfrm>
          <a:prstGeom prst="rect">
            <a:avLst/>
          </a:prstGeom>
          <a:noFill/>
        </p:spPr>
        <p:txBody>
          <a:bodyPr wrap="square">
            <a:spAutoFit/>
          </a:bodyPr>
          <a:lstStyle/>
          <a:p>
            <a:pPr algn="ctr"/>
            <a:r>
              <a:rPr lang="en-GB" sz="1100" dirty="0">
                <a:solidFill>
                  <a:schemeClr val="tx2"/>
                </a:solidFill>
              </a:rPr>
              <a:t>Measuring greenhouse gas</a:t>
            </a:r>
          </a:p>
          <a:p>
            <a:pPr algn="ctr"/>
            <a:r>
              <a:rPr lang="en-GB" sz="1100" dirty="0">
                <a:solidFill>
                  <a:schemeClr val="tx2"/>
                </a:solidFill>
              </a:rPr>
              <a:t>emissions and reporting progress..</a:t>
            </a:r>
          </a:p>
        </p:txBody>
      </p:sp>
      <p:sp>
        <p:nvSpPr>
          <p:cNvPr id="22" name="TextBox 21">
            <a:extLst>
              <a:ext uri="{FF2B5EF4-FFF2-40B4-BE49-F238E27FC236}">
                <a16:creationId xmlns:a16="http://schemas.microsoft.com/office/drawing/2014/main" id="{D193ED2E-C64D-4FBA-ABF3-01E8FC543AD8}"/>
              </a:ext>
            </a:extLst>
          </p:cNvPr>
          <p:cNvSpPr txBox="1"/>
          <p:nvPr/>
        </p:nvSpPr>
        <p:spPr>
          <a:xfrm>
            <a:off x="4873582" y="5202544"/>
            <a:ext cx="2220566" cy="600164"/>
          </a:xfrm>
          <a:prstGeom prst="rect">
            <a:avLst/>
          </a:prstGeom>
          <a:noFill/>
        </p:spPr>
        <p:txBody>
          <a:bodyPr wrap="square">
            <a:spAutoFit/>
          </a:bodyPr>
          <a:lstStyle/>
          <a:p>
            <a:pPr algn="ctr"/>
            <a:r>
              <a:rPr lang="en-GB" sz="1100" dirty="0">
                <a:solidFill>
                  <a:schemeClr val="tx2"/>
                </a:solidFill>
              </a:rPr>
              <a:t>Promoting the initiative and</a:t>
            </a:r>
          </a:p>
          <a:p>
            <a:pPr algn="ctr"/>
            <a:r>
              <a:rPr lang="en-GB" sz="1100" dirty="0">
                <a:solidFill>
                  <a:schemeClr val="tx2"/>
                </a:solidFill>
              </a:rPr>
              <a:t>emphasizing the dairy sector’s</a:t>
            </a:r>
          </a:p>
          <a:p>
            <a:pPr algn="ctr"/>
            <a:r>
              <a:rPr lang="en-GB" sz="1100">
                <a:solidFill>
                  <a:schemeClr val="tx2"/>
                </a:solidFill>
              </a:rPr>
              <a:t>climateambition</a:t>
            </a:r>
            <a:r>
              <a:rPr lang="en-GB" sz="1100" dirty="0">
                <a:solidFill>
                  <a:schemeClr val="tx2"/>
                </a:solidFill>
              </a:rPr>
              <a:t>.</a:t>
            </a:r>
          </a:p>
        </p:txBody>
      </p:sp>
      <p:pic>
        <p:nvPicPr>
          <p:cNvPr id="6" name="Picture 5">
            <a:extLst>
              <a:ext uri="{FF2B5EF4-FFF2-40B4-BE49-F238E27FC236}">
                <a16:creationId xmlns:a16="http://schemas.microsoft.com/office/drawing/2014/main" id="{FD4AAC82-2960-44B2-92B1-561FC3EB170E}"/>
              </a:ext>
            </a:extLst>
          </p:cNvPr>
          <p:cNvPicPr>
            <a:picLocks noChangeAspect="1"/>
          </p:cNvPicPr>
          <p:nvPr/>
        </p:nvPicPr>
        <p:blipFill>
          <a:blip r:embed="rId3"/>
          <a:stretch>
            <a:fillRect/>
          </a:stretch>
        </p:blipFill>
        <p:spPr>
          <a:xfrm>
            <a:off x="704636" y="1730365"/>
            <a:ext cx="1554858" cy="1538491"/>
          </a:xfrm>
          <a:prstGeom prst="rect">
            <a:avLst/>
          </a:prstGeom>
        </p:spPr>
      </p:pic>
      <p:pic>
        <p:nvPicPr>
          <p:cNvPr id="7" name="Picture 6">
            <a:extLst>
              <a:ext uri="{FF2B5EF4-FFF2-40B4-BE49-F238E27FC236}">
                <a16:creationId xmlns:a16="http://schemas.microsoft.com/office/drawing/2014/main" id="{DE7AB127-9F05-4D9E-B388-4FF1D40508CF}"/>
              </a:ext>
            </a:extLst>
          </p:cNvPr>
          <p:cNvPicPr>
            <a:picLocks noChangeAspect="1"/>
          </p:cNvPicPr>
          <p:nvPr/>
        </p:nvPicPr>
        <p:blipFill>
          <a:blip r:embed="rId4"/>
          <a:stretch>
            <a:fillRect/>
          </a:stretch>
        </p:blipFill>
        <p:spPr>
          <a:xfrm>
            <a:off x="2979846" y="1719454"/>
            <a:ext cx="1565769" cy="1560313"/>
          </a:xfrm>
          <a:prstGeom prst="rect">
            <a:avLst/>
          </a:prstGeom>
        </p:spPr>
      </p:pic>
      <p:pic>
        <p:nvPicPr>
          <p:cNvPr id="8" name="Picture 7">
            <a:extLst>
              <a:ext uri="{FF2B5EF4-FFF2-40B4-BE49-F238E27FC236}">
                <a16:creationId xmlns:a16="http://schemas.microsoft.com/office/drawing/2014/main" id="{7C69B794-BEB9-432B-BE26-5E346134816B}"/>
              </a:ext>
            </a:extLst>
          </p:cNvPr>
          <p:cNvPicPr>
            <a:picLocks noChangeAspect="1"/>
          </p:cNvPicPr>
          <p:nvPr/>
        </p:nvPicPr>
        <p:blipFill>
          <a:blip r:embed="rId5"/>
          <a:stretch>
            <a:fillRect/>
          </a:stretch>
        </p:blipFill>
        <p:spPr>
          <a:xfrm>
            <a:off x="5265967" y="1713998"/>
            <a:ext cx="1554858" cy="1571225"/>
          </a:xfrm>
          <a:prstGeom prst="rect">
            <a:avLst/>
          </a:prstGeom>
        </p:spPr>
      </p:pic>
      <p:pic>
        <p:nvPicPr>
          <p:cNvPr id="9" name="Picture 8">
            <a:extLst>
              <a:ext uri="{FF2B5EF4-FFF2-40B4-BE49-F238E27FC236}">
                <a16:creationId xmlns:a16="http://schemas.microsoft.com/office/drawing/2014/main" id="{DB72F164-89A2-4CE3-9658-69E04843260F}"/>
              </a:ext>
            </a:extLst>
          </p:cNvPr>
          <p:cNvPicPr>
            <a:picLocks noChangeAspect="1"/>
          </p:cNvPicPr>
          <p:nvPr/>
        </p:nvPicPr>
        <p:blipFill>
          <a:blip r:embed="rId6"/>
          <a:stretch>
            <a:fillRect/>
          </a:stretch>
        </p:blipFill>
        <p:spPr>
          <a:xfrm>
            <a:off x="7541177" y="1713998"/>
            <a:ext cx="1582137" cy="1571225"/>
          </a:xfrm>
          <a:prstGeom prst="rect">
            <a:avLst/>
          </a:prstGeom>
        </p:spPr>
      </p:pic>
      <p:pic>
        <p:nvPicPr>
          <p:cNvPr id="11" name="Picture 10">
            <a:extLst>
              <a:ext uri="{FF2B5EF4-FFF2-40B4-BE49-F238E27FC236}">
                <a16:creationId xmlns:a16="http://schemas.microsoft.com/office/drawing/2014/main" id="{DF11A30C-31E8-4B39-B222-5C66CEDA7ABE}"/>
              </a:ext>
            </a:extLst>
          </p:cNvPr>
          <p:cNvPicPr>
            <a:picLocks noChangeAspect="1"/>
          </p:cNvPicPr>
          <p:nvPr/>
        </p:nvPicPr>
        <p:blipFill>
          <a:blip r:embed="rId7"/>
          <a:stretch>
            <a:fillRect/>
          </a:stretch>
        </p:blipFill>
        <p:spPr>
          <a:xfrm>
            <a:off x="3406371" y="4667179"/>
            <a:ext cx="1549403" cy="1554858"/>
          </a:xfrm>
          <a:prstGeom prst="rect">
            <a:avLst/>
          </a:prstGeom>
        </p:spPr>
      </p:pic>
      <p:pic>
        <p:nvPicPr>
          <p:cNvPr id="13" name="Picture 12">
            <a:extLst>
              <a:ext uri="{FF2B5EF4-FFF2-40B4-BE49-F238E27FC236}">
                <a16:creationId xmlns:a16="http://schemas.microsoft.com/office/drawing/2014/main" id="{E16E8C72-7063-47CB-A1ED-4343BF504106}"/>
              </a:ext>
            </a:extLst>
          </p:cNvPr>
          <p:cNvPicPr>
            <a:picLocks noChangeAspect="1"/>
          </p:cNvPicPr>
          <p:nvPr/>
        </p:nvPicPr>
        <p:blipFill>
          <a:blip r:embed="rId8"/>
          <a:stretch>
            <a:fillRect/>
          </a:stretch>
        </p:blipFill>
        <p:spPr>
          <a:xfrm>
            <a:off x="9843667" y="1716725"/>
            <a:ext cx="1593048" cy="1565770"/>
          </a:xfrm>
          <a:prstGeom prst="rect">
            <a:avLst/>
          </a:prstGeom>
        </p:spPr>
      </p:pic>
      <p:pic>
        <p:nvPicPr>
          <p:cNvPr id="16" name="Picture 15">
            <a:extLst>
              <a:ext uri="{FF2B5EF4-FFF2-40B4-BE49-F238E27FC236}">
                <a16:creationId xmlns:a16="http://schemas.microsoft.com/office/drawing/2014/main" id="{BCC670F7-FB0D-4D8B-A4FD-F75365AC02D1}"/>
              </a:ext>
            </a:extLst>
          </p:cNvPr>
          <p:cNvPicPr>
            <a:picLocks noChangeAspect="1"/>
          </p:cNvPicPr>
          <p:nvPr/>
        </p:nvPicPr>
        <p:blipFill>
          <a:blip r:embed="rId9"/>
          <a:stretch>
            <a:fillRect/>
          </a:stretch>
        </p:blipFill>
        <p:spPr>
          <a:xfrm>
            <a:off x="838811" y="3277396"/>
            <a:ext cx="1314518" cy="457223"/>
          </a:xfrm>
          <a:prstGeom prst="rect">
            <a:avLst/>
          </a:prstGeom>
        </p:spPr>
      </p:pic>
      <p:pic>
        <p:nvPicPr>
          <p:cNvPr id="17" name="Picture 16">
            <a:extLst>
              <a:ext uri="{FF2B5EF4-FFF2-40B4-BE49-F238E27FC236}">
                <a16:creationId xmlns:a16="http://schemas.microsoft.com/office/drawing/2014/main" id="{BABB6A64-1344-4D25-BF5F-C790559A6D31}"/>
              </a:ext>
            </a:extLst>
          </p:cNvPr>
          <p:cNvPicPr>
            <a:picLocks noChangeAspect="1"/>
          </p:cNvPicPr>
          <p:nvPr/>
        </p:nvPicPr>
        <p:blipFill>
          <a:blip r:embed="rId10"/>
          <a:stretch>
            <a:fillRect/>
          </a:stretch>
        </p:blipFill>
        <p:spPr>
          <a:xfrm>
            <a:off x="3024893" y="3369475"/>
            <a:ext cx="1479626" cy="273064"/>
          </a:xfrm>
          <a:prstGeom prst="rect">
            <a:avLst/>
          </a:prstGeom>
        </p:spPr>
      </p:pic>
      <p:pic>
        <p:nvPicPr>
          <p:cNvPr id="20" name="Picture 19">
            <a:extLst>
              <a:ext uri="{FF2B5EF4-FFF2-40B4-BE49-F238E27FC236}">
                <a16:creationId xmlns:a16="http://schemas.microsoft.com/office/drawing/2014/main" id="{9E4934E9-3149-4F10-91E3-BB60935CFE8C}"/>
              </a:ext>
            </a:extLst>
          </p:cNvPr>
          <p:cNvPicPr>
            <a:picLocks noChangeAspect="1"/>
          </p:cNvPicPr>
          <p:nvPr/>
        </p:nvPicPr>
        <p:blipFill>
          <a:blip r:embed="rId11"/>
          <a:stretch>
            <a:fillRect/>
          </a:stretch>
        </p:blipFill>
        <p:spPr>
          <a:xfrm>
            <a:off x="5417979" y="3274220"/>
            <a:ext cx="1289116" cy="463574"/>
          </a:xfrm>
          <a:prstGeom prst="rect">
            <a:avLst/>
          </a:prstGeom>
        </p:spPr>
      </p:pic>
      <p:pic>
        <p:nvPicPr>
          <p:cNvPr id="21" name="Picture 20">
            <a:extLst>
              <a:ext uri="{FF2B5EF4-FFF2-40B4-BE49-F238E27FC236}">
                <a16:creationId xmlns:a16="http://schemas.microsoft.com/office/drawing/2014/main" id="{14806868-E521-46A2-916F-5BA1C6D9B2C9}"/>
              </a:ext>
            </a:extLst>
          </p:cNvPr>
          <p:cNvPicPr>
            <a:picLocks noChangeAspect="1"/>
          </p:cNvPicPr>
          <p:nvPr/>
        </p:nvPicPr>
        <p:blipFill>
          <a:blip r:embed="rId12"/>
          <a:stretch>
            <a:fillRect/>
          </a:stretch>
        </p:blipFill>
        <p:spPr>
          <a:xfrm>
            <a:off x="7756497" y="3286921"/>
            <a:ext cx="1346269" cy="438173"/>
          </a:xfrm>
          <a:prstGeom prst="rect">
            <a:avLst/>
          </a:prstGeom>
        </p:spPr>
      </p:pic>
      <p:pic>
        <p:nvPicPr>
          <p:cNvPr id="23" name="Picture 22">
            <a:extLst>
              <a:ext uri="{FF2B5EF4-FFF2-40B4-BE49-F238E27FC236}">
                <a16:creationId xmlns:a16="http://schemas.microsoft.com/office/drawing/2014/main" id="{B75A0CDC-07E3-4847-AB3D-69139022E8FA}"/>
              </a:ext>
            </a:extLst>
          </p:cNvPr>
          <p:cNvPicPr>
            <a:picLocks noChangeAspect="1"/>
          </p:cNvPicPr>
          <p:nvPr/>
        </p:nvPicPr>
        <p:blipFill>
          <a:blip r:embed="rId13"/>
          <a:stretch>
            <a:fillRect/>
          </a:stretch>
        </p:blipFill>
        <p:spPr>
          <a:xfrm>
            <a:off x="9987092" y="3286921"/>
            <a:ext cx="1320868" cy="438173"/>
          </a:xfrm>
          <a:prstGeom prst="rect">
            <a:avLst/>
          </a:prstGeom>
        </p:spPr>
      </p:pic>
      <p:sp>
        <p:nvSpPr>
          <p:cNvPr id="25" name="TextBox 24">
            <a:extLst>
              <a:ext uri="{FF2B5EF4-FFF2-40B4-BE49-F238E27FC236}">
                <a16:creationId xmlns:a16="http://schemas.microsoft.com/office/drawing/2014/main" id="{73CA2041-52AD-4EBB-8020-805EBA5ECAC4}"/>
              </a:ext>
            </a:extLst>
          </p:cNvPr>
          <p:cNvSpPr txBox="1"/>
          <p:nvPr/>
        </p:nvSpPr>
        <p:spPr>
          <a:xfrm>
            <a:off x="3267183" y="6202506"/>
            <a:ext cx="1761380" cy="353943"/>
          </a:xfrm>
          <a:prstGeom prst="rect">
            <a:avLst/>
          </a:prstGeom>
          <a:noFill/>
        </p:spPr>
        <p:txBody>
          <a:bodyPr wrap="none" rtlCol="0">
            <a:spAutoFit/>
          </a:bodyPr>
          <a:lstStyle/>
          <a:p>
            <a:r>
              <a:rPr lang="en-GB" sz="1700" dirty="0">
                <a:latin typeface="Franklin Gothic Demi Cond" panose="020B0706030402020204" pitchFamily="34" charset="0"/>
              </a:rPr>
              <a:t>OVERALL SUPPORT</a:t>
            </a:r>
          </a:p>
        </p:txBody>
      </p:sp>
    </p:spTree>
    <p:extLst>
      <p:ext uri="{BB962C8B-B14F-4D97-AF65-F5344CB8AC3E}">
        <p14:creationId xmlns:p14="http://schemas.microsoft.com/office/powerpoint/2010/main" val="1412496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00FC8-9DA2-450A-8ADE-FCA4F0EE5B76}"/>
              </a:ext>
            </a:extLst>
          </p:cNvPr>
          <p:cNvSpPr>
            <a:spLocks noGrp="1"/>
          </p:cNvSpPr>
          <p:nvPr>
            <p:ph type="title"/>
          </p:nvPr>
        </p:nvSpPr>
        <p:spPr/>
        <p:txBody>
          <a:bodyPr/>
          <a:lstStyle/>
          <a:p>
            <a:r>
              <a:rPr lang="en-GB" dirty="0"/>
              <a:t>Joint statement GDP-IDF on plant based</a:t>
            </a:r>
          </a:p>
        </p:txBody>
      </p:sp>
      <p:sp>
        <p:nvSpPr>
          <p:cNvPr id="5" name="TextBox 4">
            <a:extLst>
              <a:ext uri="{FF2B5EF4-FFF2-40B4-BE49-F238E27FC236}">
                <a16:creationId xmlns:a16="http://schemas.microsoft.com/office/drawing/2014/main" id="{FE070A61-E1C8-48E1-8719-4E89DFF6847C}"/>
              </a:ext>
            </a:extLst>
          </p:cNvPr>
          <p:cNvSpPr txBox="1"/>
          <p:nvPr/>
        </p:nvSpPr>
        <p:spPr>
          <a:xfrm>
            <a:off x="515938" y="1614791"/>
            <a:ext cx="6483485" cy="4401205"/>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
                <a:srgbClr val="006298"/>
              </a:buClr>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Diet quality is defined by whole foods, not individual nutrients: the food matrix matters</a:t>
            </a:r>
          </a:p>
          <a:p>
            <a:pPr marL="285750" marR="0" lvl="0" indent="-285750" algn="l" defTabSz="914400" rtl="0" eaLnBrk="1" fontAlgn="auto" latinLnBrk="0" hangingPunct="1">
              <a:lnSpc>
                <a:spcPct val="100000"/>
              </a:lnSpc>
              <a:spcBef>
                <a:spcPts val="0"/>
              </a:spcBef>
              <a:spcAft>
                <a:spcPts val="0"/>
              </a:spcAft>
              <a:buClr>
                <a:srgbClr val="006298"/>
              </a:buClr>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Plant-based diets, complemented with animal-based foods, increases the variety and bioavailability of vitamins and minerals, and ensures a high-quality source of protein</a:t>
            </a:r>
          </a:p>
          <a:p>
            <a:pPr marL="285750" marR="0" lvl="0" indent="-285750" algn="l" defTabSz="914400" rtl="0" eaLnBrk="1" fontAlgn="auto" latinLnBrk="0" hangingPunct="1">
              <a:lnSpc>
                <a:spcPct val="100000"/>
              </a:lnSpc>
              <a:spcBef>
                <a:spcPts val="0"/>
              </a:spcBef>
              <a:spcAft>
                <a:spcPts val="0"/>
              </a:spcAft>
              <a:buClr>
                <a:srgbClr val="006298"/>
              </a:buClr>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There is a need for greater recognition of the positive role of livestock in sustainable food systems, in all its dimensions: nutrition and health, economic, social, and environmental</a:t>
            </a:r>
          </a:p>
          <a:p>
            <a:pPr marL="285750" marR="0" lvl="0" indent="-285750" algn="l" defTabSz="914400" rtl="0" eaLnBrk="1" fontAlgn="auto" latinLnBrk="0" hangingPunct="1">
              <a:lnSpc>
                <a:spcPct val="100000"/>
              </a:lnSpc>
              <a:spcBef>
                <a:spcPts val="0"/>
              </a:spcBef>
              <a:spcAft>
                <a:spcPts val="0"/>
              </a:spcAft>
              <a:buClr>
                <a:srgbClr val="006298"/>
              </a:buClr>
              <a:buSzTx/>
              <a:buFont typeface="Wingdings" panose="05000000000000000000" pitchFamily="2" charset="2"/>
              <a:buChar char="§"/>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Animal and plant-foods should not be thought of as competing entities, but rather as synergistic food sources that provide different nutritional, social, economic, and environmental benefits </a:t>
            </a:r>
            <a:endParaRPr kumimoji="0" lang="en-GB" sz="2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6" name="Picture 5">
            <a:extLst>
              <a:ext uri="{FF2B5EF4-FFF2-40B4-BE49-F238E27FC236}">
                <a16:creationId xmlns:a16="http://schemas.microsoft.com/office/drawing/2014/main" id="{BE2EF3DB-000F-4FBB-8852-7A5750B37355}"/>
              </a:ext>
            </a:extLst>
          </p:cNvPr>
          <p:cNvPicPr>
            <a:picLocks noChangeAspect="1"/>
          </p:cNvPicPr>
          <p:nvPr/>
        </p:nvPicPr>
        <p:blipFill>
          <a:blip r:embed="rId2"/>
          <a:stretch>
            <a:fillRect/>
          </a:stretch>
        </p:blipFill>
        <p:spPr>
          <a:xfrm>
            <a:off x="7398934" y="1614791"/>
            <a:ext cx="3316692" cy="4697244"/>
          </a:xfrm>
          <a:prstGeom prst="rect">
            <a:avLst/>
          </a:prstGeom>
        </p:spPr>
      </p:pic>
    </p:spTree>
    <p:extLst>
      <p:ext uri="{BB962C8B-B14F-4D97-AF65-F5344CB8AC3E}">
        <p14:creationId xmlns:p14="http://schemas.microsoft.com/office/powerpoint/2010/main" val="30016931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7DA3AF97-3CBD-42EC-9C05-CC932850D5C6}"/>
              </a:ext>
            </a:extLst>
          </p:cNvPr>
          <p:cNvPicPr>
            <a:picLocks noGrp="1" noChangeAspect="1"/>
          </p:cNvPicPr>
          <p:nvPr>
            <p:ph sz="half" idx="1"/>
          </p:nvPr>
        </p:nvPicPr>
        <p:blipFill>
          <a:blip r:embed="rId3"/>
          <a:stretch>
            <a:fillRect/>
          </a:stretch>
        </p:blipFill>
        <p:spPr>
          <a:xfrm>
            <a:off x="1567543" y="1594582"/>
            <a:ext cx="3237421" cy="4582381"/>
          </a:xfrm>
          <a:prstGeom prst="rect">
            <a:avLst/>
          </a:prstGeom>
        </p:spPr>
      </p:pic>
      <p:sp>
        <p:nvSpPr>
          <p:cNvPr id="4" name="Title 3">
            <a:extLst>
              <a:ext uri="{FF2B5EF4-FFF2-40B4-BE49-F238E27FC236}">
                <a16:creationId xmlns:a16="http://schemas.microsoft.com/office/drawing/2014/main" id="{5249ED77-7015-4707-A316-2250B7373561}"/>
              </a:ext>
            </a:extLst>
          </p:cNvPr>
          <p:cNvSpPr>
            <a:spLocks noGrp="1"/>
          </p:cNvSpPr>
          <p:nvPr>
            <p:ph type="title"/>
          </p:nvPr>
        </p:nvSpPr>
        <p:spPr/>
        <p:txBody>
          <a:bodyPr/>
          <a:lstStyle/>
          <a:p>
            <a:endParaRPr lang="en-GB" dirty="0"/>
          </a:p>
        </p:txBody>
      </p:sp>
      <p:pic>
        <p:nvPicPr>
          <p:cNvPr id="5" name="Content Placeholder 4">
            <a:extLst>
              <a:ext uri="{FF2B5EF4-FFF2-40B4-BE49-F238E27FC236}">
                <a16:creationId xmlns:a16="http://schemas.microsoft.com/office/drawing/2014/main" id="{EE44C0D8-88AE-416C-9237-9C5FBE845002}"/>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6538220" y="1594582"/>
            <a:ext cx="4235981" cy="45823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327552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417182F-B6CE-4ABE-97D9-66429CC69C30}"/>
              </a:ext>
            </a:extLst>
          </p:cNvPr>
          <p:cNvSpPr>
            <a:spLocks noGrp="1"/>
          </p:cNvSpPr>
          <p:nvPr>
            <p:ph idx="1"/>
          </p:nvPr>
        </p:nvSpPr>
        <p:spPr>
          <a:xfrm>
            <a:off x="515938" y="1491343"/>
            <a:ext cx="10837862" cy="4685620"/>
          </a:xfrm>
        </p:spPr>
        <p:txBody>
          <a:bodyPr/>
          <a:lstStyle/>
          <a:p>
            <a:r>
              <a:rPr lang="en-GB" dirty="0"/>
              <a:t>Promote the role of dairy in healthy diets produced in a sustainable manner and the contribution of dairy to the UN SDGs. E.g. UN Food Systems Summit.</a:t>
            </a:r>
          </a:p>
          <a:p>
            <a:r>
              <a:rPr lang="en-GB" dirty="0"/>
              <a:t>Continue to support research and innovation and promote the science behind dairy. </a:t>
            </a:r>
          </a:p>
          <a:p>
            <a:r>
              <a:rPr lang="en-GB" dirty="0"/>
              <a:t>Provide knowledge and expertise to IGO such as Codex and OIE and regulators. </a:t>
            </a:r>
          </a:p>
          <a:p>
            <a:r>
              <a:rPr lang="en-GB" dirty="0"/>
              <a:t>Support the global dairy sector to overcome these times of  uncertainty </a:t>
            </a:r>
          </a:p>
          <a:p>
            <a:endParaRPr lang="en-GB" dirty="0"/>
          </a:p>
        </p:txBody>
      </p:sp>
      <p:sp>
        <p:nvSpPr>
          <p:cNvPr id="3" name="Title 2">
            <a:extLst>
              <a:ext uri="{FF2B5EF4-FFF2-40B4-BE49-F238E27FC236}">
                <a16:creationId xmlns:a16="http://schemas.microsoft.com/office/drawing/2014/main" id="{47433295-3DBF-47CB-907F-235AB0FA51E2}"/>
              </a:ext>
            </a:extLst>
          </p:cNvPr>
          <p:cNvSpPr>
            <a:spLocks noGrp="1"/>
          </p:cNvSpPr>
          <p:nvPr>
            <p:ph type="title"/>
          </p:nvPr>
        </p:nvSpPr>
        <p:spPr/>
        <p:txBody>
          <a:bodyPr/>
          <a:lstStyle/>
          <a:p>
            <a:r>
              <a:rPr lang="en-GB" dirty="0"/>
              <a:t>Global Opportunities</a:t>
            </a:r>
          </a:p>
        </p:txBody>
      </p:sp>
    </p:spTree>
    <p:extLst>
      <p:ext uri="{BB962C8B-B14F-4D97-AF65-F5344CB8AC3E}">
        <p14:creationId xmlns:p14="http://schemas.microsoft.com/office/powerpoint/2010/main" val="38086834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1B3AB6E-5132-48BC-B02C-DE4672BDA131}"/>
              </a:ext>
            </a:extLst>
          </p:cNvPr>
          <p:cNvSpPr>
            <a:spLocks noGrp="1"/>
          </p:cNvSpPr>
          <p:nvPr>
            <p:ph idx="1"/>
          </p:nvPr>
        </p:nvSpPr>
        <p:spPr>
          <a:xfrm>
            <a:off x="515938" y="1513114"/>
            <a:ext cx="10837862" cy="4663849"/>
          </a:xfrm>
        </p:spPr>
        <p:txBody>
          <a:bodyPr/>
          <a:lstStyle/>
          <a:p>
            <a:pPr marL="0" indent="0">
              <a:buNone/>
            </a:pPr>
            <a:r>
              <a:rPr lang="en-GB" dirty="0"/>
              <a:t>The global dairy sector is:</a:t>
            </a:r>
          </a:p>
          <a:p>
            <a:r>
              <a:rPr lang="en-GB" dirty="0"/>
              <a:t>expanding (or prospering), due to population and per capita consumption growth</a:t>
            </a:r>
          </a:p>
          <a:p>
            <a:r>
              <a:rPr lang="en-GB" dirty="0"/>
              <a:t>key to global nutrition and food security</a:t>
            </a:r>
          </a:p>
          <a:p>
            <a:r>
              <a:rPr lang="en-GB" dirty="0"/>
              <a:t>significant contributors to achieve the UN SDGs</a:t>
            </a:r>
          </a:p>
          <a:p>
            <a:r>
              <a:rPr lang="en-GB" dirty="0"/>
              <a:t>dynamic and resilient</a:t>
            </a:r>
          </a:p>
          <a:p>
            <a:endParaRPr lang="en-GB" dirty="0"/>
          </a:p>
          <a:p>
            <a:pPr marL="0" indent="0">
              <a:buNone/>
            </a:pPr>
            <a:r>
              <a:rPr lang="en-GB" dirty="0"/>
              <a:t>Dairy will remain part of healthy and sustainable diets.</a:t>
            </a:r>
          </a:p>
        </p:txBody>
      </p:sp>
      <p:sp>
        <p:nvSpPr>
          <p:cNvPr id="3" name="Title 2">
            <a:extLst>
              <a:ext uri="{FF2B5EF4-FFF2-40B4-BE49-F238E27FC236}">
                <a16:creationId xmlns:a16="http://schemas.microsoft.com/office/drawing/2014/main" id="{33121ABE-CEDA-4085-A928-06D289D20D4E}"/>
              </a:ext>
            </a:extLst>
          </p:cNvPr>
          <p:cNvSpPr>
            <a:spLocks noGrp="1"/>
          </p:cNvSpPr>
          <p:nvPr>
            <p:ph type="title"/>
          </p:nvPr>
        </p:nvSpPr>
        <p:spPr/>
        <p:txBody>
          <a:bodyPr/>
          <a:lstStyle/>
          <a:p>
            <a:r>
              <a:rPr lang="fr-CA" dirty="0"/>
              <a:t>Conclusions </a:t>
            </a:r>
            <a:endParaRPr lang="en-GB" dirty="0"/>
          </a:p>
        </p:txBody>
      </p:sp>
    </p:spTree>
    <p:extLst>
      <p:ext uri="{BB962C8B-B14F-4D97-AF65-F5344CB8AC3E}">
        <p14:creationId xmlns:p14="http://schemas.microsoft.com/office/powerpoint/2010/main" val="16787094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4E46094-6B29-44AF-9B61-1E666CAD0F0C}"/>
              </a:ext>
            </a:extLst>
          </p:cNvPr>
          <p:cNvGrpSpPr/>
          <p:nvPr/>
        </p:nvGrpSpPr>
        <p:grpSpPr>
          <a:xfrm>
            <a:off x="2082088" y="1772817"/>
            <a:ext cx="8199279" cy="903602"/>
            <a:chOff x="558087" y="1916832"/>
            <a:chExt cx="8199279" cy="875364"/>
          </a:xfrm>
        </p:grpSpPr>
        <p:sp>
          <p:nvSpPr>
            <p:cNvPr id="10" name="Content Placeholder 2">
              <a:extLst>
                <a:ext uri="{FF2B5EF4-FFF2-40B4-BE49-F238E27FC236}">
                  <a16:creationId xmlns:a16="http://schemas.microsoft.com/office/drawing/2014/main" id="{6367D71D-FF41-444C-9FC3-782E20B4DA9F}"/>
                </a:ext>
              </a:extLst>
            </p:cNvPr>
            <p:cNvSpPr txBox="1">
              <a:spLocks/>
            </p:cNvSpPr>
            <p:nvPr/>
          </p:nvSpPr>
          <p:spPr>
            <a:xfrm>
              <a:off x="558087" y="1916832"/>
              <a:ext cx="2598769" cy="875364"/>
            </a:xfrm>
            <a:prstGeom prst="rect">
              <a:avLst/>
            </a:prstGeom>
            <a:solidFill>
              <a:schemeClr val="bg1"/>
            </a:solidFill>
          </p:spPr>
          <p:txBody>
            <a:bodyPr vert="horz" lIns="91440" tIns="45720" rIns="91440" bIns="45720" rtlCol="0">
              <a:normAutofit fontScale="92500" lnSpcReduction="20000"/>
            </a:bodyPr>
            <a:lstStyle>
              <a:defPPr>
                <a:defRPr lang="fr-FR"/>
              </a:defPPr>
              <a:lvl1pPr marL="0" indent="0" algn="just" defTabSz="914400" eaLnBrk="1" latinLnBrk="0" hangingPunct="1">
                <a:lnSpc>
                  <a:spcPct val="90000"/>
                </a:lnSpc>
                <a:spcBef>
                  <a:spcPts val="1000"/>
                </a:spcBef>
                <a:buFontTx/>
                <a:buNone/>
                <a:defRPr sz="1800">
                  <a:solidFill>
                    <a:srgbClr val="3162C5"/>
                  </a:solidFill>
                  <a:latin typeface="Calibri Light" panose="020F0302020204030204" pitchFamily="34" charset="0"/>
                  <a:cs typeface="Calibri Light" panose="020F0302020204030204" pitchFamily="34" charset="0"/>
                </a:defRPr>
              </a:lvl1pPr>
              <a:lvl2pPr marL="685800" indent="-228600" defTabSz="914400" eaLnBrk="1" latinLnBrk="0" hangingPunct="1">
                <a:lnSpc>
                  <a:spcPct val="90000"/>
                </a:lnSpc>
                <a:spcBef>
                  <a:spcPts val="500"/>
                </a:spcBef>
                <a:buFontTx/>
                <a:buBlip>
                  <a:blip r:embed="rId3"/>
                </a:buBlip>
                <a:defRPr sz="2400">
                  <a:latin typeface="+mn-lt"/>
                </a:defRPr>
              </a:lvl2pPr>
              <a:lvl3pPr marL="1143000" indent="-228600" defTabSz="914400" eaLnBrk="1" latinLnBrk="0" hangingPunct="1">
                <a:lnSpc>
                  <a:spcPct val="90000"/>
                </a:lnSpc>
                <a:spcBef>
                  <a:spcPts val="500"/>
                </a:spcBef>
                <a:buFontTx/>
                <a:buBlip>
                  <a:blip r:embed="rId3"/>
                </a:buBlip>
                <a:defRPr sz="2000">
                  <a:latin typeface="+mn-lt"/>
                </a:defRPr>
              </a:lvl3pPr>
              <a:lvl4pPr marL="1600200" indent="-228600" defTabSz="914400" eaLnBrk="1" latinLnBrk="0" hangingPunct="1">
                <a:lnSpc>
                  <a:spcPct val="90000"/>
                </a:lnSpc>
                <a:spcBef>
                  <a:spcPts val="500"/>
                </a:spcBef>
                <a:buFontTx/>
                <a:buBlip>
                  <a:blip r:embed="rId3"/>
                </a:buBlip>
                <a:defRPr sz="1800">
                  <a:latin typeface="+mn-lt"/>
                </a:defRPr>
              </a:lvl4pPr>
              <a:lvl5pPr marL="2057400" indent="-228600" defTabSz="914400" eaLnBrk="1" latinLnBrk="0" hangingPunct="1">
                <a:lnSpc>
                  <a:spcPct val="90000"/>
                </a:lnSpc>
                <a:spcBef>
                  <a:spcPts val="500"/>
                </a:spcBef>
                <a:buFontTx/>
                <a:buBlip>
                  <a:blip r:embed="rId3"/>
                </a:buBlip>
                <a:defRPr sz="1800">
                  <a:latin typeface="+mn-lt"/>
                </a:defRPr>
              </a:lvl5pPr>
              <a:lvl6pPr marL="2514600" indent="-228600">
                <a:lnSpc>
                  <a:spcPct val="90000"/>
                </a:lnSpc>
                <a:spcBef>
                  <a:spcPts val="500"/>
                </a:spcBef>
                <a:buFont typeface="Arial" panose="020B0604020202020204" pitchFamily="34" charset="0"/>
                <a:buChar char="•"/>
                <a:defRPr sz="1800">
                  <a:latin typeface="+mn-lt"/>
                </a:defRPr>
              </a:lvl6pPr>
              <a:lvl7pPr marL="2971800" indent="-228600">
                <a:lnSpc>
                  <a:spcPct val="90000"/>
                </a:lnSpc>
                <a:spcBef>
                  <a:spcPts val="500"/>
                </a:spcBef>
                <a:buFont typeface="Arial" panose="020B0604020202020204" pitchFamily="34" charset="0"/>
                <a:buChar char="•"/>
                <a:defRPr sz="1800">
                  <a:latin typeface="+mn-lt"/>
                </a:defRPr>
              </a:lvl7pPr>
              <a:lvl8pPr marL="3429000" indent="-228600">
                <a:lnSpc>
                  <a:spcPct val="90000"/>
                </a:lnSpc>
                <a:spcBef>
                  <a:spcPts val="500"/>
                </a:spcBef>
                <a:buFont typeface="Arial" panose="020B0604020202020204" pitchFamily="34" charset="0"/>
                <a:buChar char="•"/>
                <a:defRPr sz="1800">
                  <a:latin typeface="+mn-lt"/>
                </a:defRPr>
              </a:lvl8pPr>
              <a:lvl9pPr marL="3886200" indent="-228600">
                <a:lnSpc>
                  <a:spcPct val="90000"/>
                </a:lnSpc>
                <a:spcBef>
                  <a:spcPts val="500"/>
                </a:spcBef>
                <a:buFont typeface="Arial" panose="020B0604020202020204" pitchFamily="34" charset="0"/>
                <a:buChar char="•"/>
                <a:defRPr sz="1800">
                  <a:latin typeface="+mn-lt"/>
                </a:defRPr>
              </a:lvl9pPr>
            </a:lstStyle>
            <a:p>
              <a:pPr marL="0" marR="0" lvl="0" indent="0" algn="just" defTabSz="914400" rtl="0" eaLnBrk="1" fontAlgn="auto" latinLnBrk="0" hangingPunct="1">
                <a:lnSpc>
                  <a:spcPct val="90000"/>
                </a:lnSpc>
                <a:spcBef>
                  <a:spcPts val="1000"/>
                </a:spcBef>
                <a:spcAft>
                  <a:spcPts val="0"/>
                </a:spcAft>
                <a:buClrTx/>
                <a:buSzTx/>
                <a:buFontTx/>
                <a:buNone/>
                <a:tabLst/>
                <a:defRPr/>
              </a:pPr>
              <a:endParaRPr kumimoji="0" lang="en-GB" sz="2000" b="0" i="0" u="none" strike="noStrike" kern="1200" cap="none" spc="0" normalizeH="0" baseline="0" noProof="0" dirty="0">
                <a:ln>
                  <a:noFill/>
                </a:ln>
                <a:solidFill>
                  <a:srgbClr val="3162C5"/>
                </a:solidFill>
                <a:effectLst/>
                <a:uLnTx/>
                <a:uFillTx/>
                <a:latin typeface="Calibri Light" panose="020F0302020204030204" pitchFamily="34" charset="0"/>
                <a:ea typeface="+mn-ea"/>
                <a:cs typeface="Calibri Light" panose="020F0302020204030204" pitchFamily="34" charset="0"/>
              </a:endParaRP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rial" panose="020B0604020202020204"/>
                  <a:ea typeface="+mn-ea"/>
                  <a:cs typeface="Calibri Light" panose="020F0302020204030204" pitchFamily="34" charset="0"/>
                </a:rPr>
                <a:t>Food Safety &amp; Quality	</a:t>
              </a:r>
            </a:p>
            <a:p>
              <a:pPr marL="0" marR="0" lvl="0" indent="0" algn="just" defTabSz="914400" rtl="0" eaLnBrk="1" fontAlgn="auto" latinLnBrk="0" hangingPunct="1">
                <a:lnSpc>
                  <a:spcPct val="90000"/>
                </a:lnSpc>
                <a:spcBef>
                  <a:spcPts val="1000"/>
                </a:spcBef>
                <a:spcAft>
                  <a:spcPts val="0"/>
                </a:spcAft>
                <a:buClrTx/>
                <a:buSzTx/>
                <a:buFontTx/>
                <a:buNone/>
                <a:tabLst/>
                <a:defRPr/>
              </a:pPr>
              <a:endParaRPr kumimoji="0" lang="en-GB" sz="2000" b="0" i="0" u="none" strike="noStrike" kern="1200" cap="none" spc="0" normalizeH="0" baseline="0" noProof="0" dirty="0">
                <a:ln>
                  <a:noFill/>
                </a:ln>
                <a:solidFill>
                  <a:srgbClr val="3162C5"/>
                </a:solidFill>
                <a:effectLst/>
                <a:uLnTx/>
                <a:uFillTx/>
                <a:latin typeface="Calibri Light" panose="020F0302020204030204" pitchFamily="34" charset="0"/>
                <a:ea typeface="+mn-ea"/>
                <a:cs typeface="Calibri Light" panose="020F0302020204030204" pitchFamily="34" charset="0"/>
              </a:endParaRPr>
            </a:p>
          </p:txBody>
        </p:sp>
        <p:sp>
          <p:nvSpPr>
            <p:cNvPr id="14" name="Content Placeholder 2">
              <a:extLst>
                <a:ext uri="{FF2B5EF4-FFF2-40B4-BE49-F238E27FC236}">
                  <a16:creationId xmlns:a16="http://schemas.microsoft.com/office/drawing/2014/main" id="{C57C6157-4D2E-4FF3-838E-49ACF9233502}"/>
                </a:ext>
              </a:extLst>
            </p:cNvPr>
            <p:cNvSpPr txBox="1">
              <a:spLocks/>
            </p:cNvSpPr>
            <p:nvPr/>
          </p:nvSpPr>
          <p:spPr>
            <a:xfrm>
              <a:off x="3491880" y="2193596"/>
              <a:ext cx="5265486" cy="598600"/>
            </a:xfrm>
            <a:prstGeom prst="rect">
              <a:avLst/>
            </a:prstGeom>
            <a:solidFill>
              <a:schemeClr val="bg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Tx/>
                <a:buBlip>
                  <a:blip r:embed="rId3"/>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3"/>
                </a:buBlip>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3"/>
                </a:buBlip>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3"/>
                </a:buBlip>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3"/>
                </a:buBlip>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rial" panose="020B0604020202020204"/>
                  <a:ea typeface="+mn-ea"/>
                  <a:cs typeface="Calibri Light" panose="020F0302020204030204" pitchFamily="34" charset="0"/>
                </a:rPr>
                <a:t>Sustainable farming, processing, distribution</a:t>
              </a:r>
            </a:p>
          </p:txBody>
        </p:sp>
      </p:grpSp>
      <p:pic>
        <p:nvPicPr>
          <p:cNvPr id="21" name="Picture 20" descr="A picture containing person, indoor, cup, table&#10;&#10;Description automatically generated">
            <a:extLst>
              <a:ext uri="{FF2B5EF4-FFF2-40B4-BE49-F238E27FC236}">
                <a16:creationId xmlns:a16="http://schemas.microsoft.com/office/drawing/2014/main" id="{C642CA55-1929-467B-A957-05E1BACA9D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2297" y="2691842"/>
            <a:ext cx="2307668" cy="3461502"/>
          </a:xfrm>
          <a:prstGeom prst="rect">
            <a:avLst/>
          </a:prstGeom>
        </p:spPr>
      </p:pic>
      <p:pic>
        <p:nvPicPr>
          <p:cNvPr id="26" name="Picture 25" descr="A picture containing indoor, food, table, wall&#10;&#10;Description automatically generated">
            <a:extLst>
              <a:ext uri="{FF2B5EF4-FFF2-40B4-BE49-F238E27FC236}">
                <a16:creationId xmlns:a16="http://schemas.microsoft.com/office/drawing/2014/main" id="{563E3B26-5C95-47B7-9406-62AE0CBCEC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15881" y="2676418"/>
            <a:ext cx="5189719" cy="3461502"/>
          </a:xfrm>
          <a:prstGeom prst="rect">
            <a:avLst/>
          </a:prstGeom>
        </p:spPr>
      </p:pic>
      <p:sp>
        <p:nvSpPr>
          <p:cNvPr id="8" name="Title 2">
            <a:extLst>
              <a:ext uri="{FF2B5EF4-FFF2-40B4-BE49-F238E27FC236}">
                <a16:creationId xmlns:a16="http://schemas.microsoft.com/office/drawing/2014/main" id="{A95C73A4-C2F2-4EC8-8B8D-B6A157D8549C}"/>
              </a:ext>
            </a:extLst>
          </p:cNvPr>
          <p:cNvSpPr>
            <a:spLocks noGrp="1"/>
          </p:cNvSpPr>
          <p:nvPr>
            <p:ph type="title"/>
          </p:nvPr>
        </p:nvSpPr>
        <p:spPr>
          <a:xfrm>
            <a:off x="539771" y="542894"/>
            <a:ext cx="10017733" cy="1325563"/>
          </a:xfrm>
        </p:spPr>
        <p:txBody>
          <a:bodyPr vert="horz" lIns="0" tIns="0" rIns="0" bIns="0" rtlCol="0" anchor="ctr">
            <a:normAutofit/>
          </a:bodyPr>
          <a:lstStyle/>
          <a:p>
            <a:pPr>
              <a:spcAft>
                <a:spcPts val="600"/>
              </a:spcAft>
              <a:defRPr/>
            </a:pPr>
            <a:r>
              <a:rPr lang="en-US" sz="3600" b="1" kern="1200" cap="all" baseline="0" dirty="0">
                <a:latin typeface="Arial" panose="020B0604020202020204" pitchFamily="34" charset="0"/>
                <a:ea typeface="+mj-ea"/>
                <a:cs typeface="Arial" panose="020B0604020202020204" pitchFamily="34" charset="0"/>
              </a:rPr>
              <a:t>Global key drivers:</a:t>
            </a:r>
            <a:br>
              <a:rPr lang="en-US" sz="3600" b="1" kern="1200" cap="all" baseline="0" dirty="0">
                <a:latin typeface="Arial" panose="020B0604020202020204" pitchFamily="34" charset="0"/>
                <a:ea typeface="+mj-ea"/>
                <a:cs typeface="Arial" panose="020B0604020202020204" pitchFamily="34" charset="0"/>
              </a:rPr>
            </a:br>
            <a:r>
              <a:rPr lang="en-US" sz="3600" b="1" kern="1200" cap="all" baseline="0" dirty="0">
                <a:latin typeface="Arial" panose="020B0604020202020204" pitchFamily="34" charset="0"/>
                <a:ea typeface="+mj-ea"/>
                <a:cs typeface="Arial" panose="020B0604020202020204" pitchFamily="34" charset="0"/>
              </a:rPr>
              <a:t>dairy quality and sustainability</a:t>
            </a:r>
          </a:p>
        </p:txBody>
      </p:sp>
    </p:spTree>
    <p:extLst>
      <p:ext uri="{BB962C8B-B14F-4D97-AF65-F5344CB8AC3E}">
        <p14:creationId xmlns:p14="http://schemas.microsoft.com/office/powerpoint/2010/main" val="14061563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 shot of a person&#10;&#10;Description automatically generated">
            <a:extLst>
              <a:ext uri="{FF2B5EF4-FFF2-40B4-BE49-F238E27FC236}">
                <a16:creationId xmlns:a16="http://schemas.microsoft.com/office/drawing/2014/main" id="{531F4768-967E-494E-8A91-AAF04557ED5B}"/>
              </a:ext>
            </a:extLst>
          </p:cNvPr>
          <p:cNvPicPr>
            <a:picLocks noChangeAspect="1"/>
          </p:cNvPicPr>
          <p:nvPr/>
        </p:nvPicPr>
        <p:blipFill rotWithShape="1">
          <a:blip r:embed="rId3">
            <a:extLst>
              <a:ext uri="{28A0092B-C50C-407E-A947-70E740481C1C}">
                <a14:useLocalDpi xmlns:a14="http://schemas.microsoft.com/office/drawing/2010/main" val="0"/>
              </a:ext>
            </a:extLst>
          </a:blip>
          <a:srcRect r="13333" b="-1"/>
          <a:stretch/>
        </p:blipFill>
        <p:spPr>
          <a:xfrm>
            <a:off x="20" y="10"/>
            <a:ext cx="12191980" cy="6857990"/>
          </a:xfrm>
          <a:prstGeom prst="rect">
            <a:avLst/>
          </a:prstGeom>
          <a:noFill/>
        </p:spPr>
      </p:pic>
    </p:spTree>
    <p:extLst>
      <p:ext uri="{BB962C8B-B14F-4D97-AF65-F5344CB8AC3E}">
        <p14:creationId xmlns:p14="http://schemas.microsoft.com/office/powerpoint/2010/main" val="19129021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4A34244-DF1B-7840-A647-08D35B35B14D}"/>
              </a:ext>
            </a:extLst>
          </p:cNvPr>
          <p:cNvSpPr txBox="1"/>
          <p:nvPr/>
        </p:nvSpPr>
        <p:spPr>
          <a:xfrm>
            <a:off x="10176832" y="1079653"/>
            <a:ext cx="184731" cy="369332"/>
          </a:xfrm>
          <a:prstGeom prst="rect">
            <a:avLst/>
          </a:prstGeom>
          <a:noFill/>
        </p:spPr>
        <p:txBody>
          <a:bodyPr wrap="none" rtlCol="0">
            <a:spAutoFit/>
          </a:bodyPr>
          <a:lstStyle/>
          <a:p>
            <a:endParaRPr lang="en-US" dirty="0">
              <a:solidFill>
                <a:prstClr val="black"/>
              </a:solidFill>
              <a:latin typeface="Calibri" panose="020F0502020204030204"/>
            </a:endParaRPr>
          </a:p>
        </p:txBody>
      </p:sp>
      <p:sp>
        <p:nvSpPr>
          <p:cNvPr id="8" name="Google Shape;88;p1"/>
          <p:cNvSpPr txBox="1">
            <a:spLocks noGrp="1"/>
          </p:cNvSpPr>
          <p:nvPr>
            <p:ph type="title"/>
          </p:nvPr>
        </p:nvSpPr>
        <p:spPr>
          <a:xfrm>
            <a:off x="2183097" y="479438"/>
            <a:ext cx="7993735" cy="1165238"/>
          </a:xfrm>
          <a:prstGeom prst="rect">
            <a:avLst/>
          </a:prstGeom>
          <a:noFill/>
          <a:ln>
            <a:noFill/>
          </a:ln>
        </p:spPr>
        <p:txBody>
          <a:bodyPr spcFirstLastPara="1" vert="horz" wrap="square" lIns="45700" tIns="45700" rIns="45700" bIns="45700" rtlCol="0" anchor="ctr" anchorCtr="0">
            <a:normAutofit/>
          </a:bodyPr>
          <a:lstStyle/>
          <a:p>
            <a:pPr algn="ctr">
              <a:buClr>
                <a:srgbClr val="0A998B"/>
              </a:buClr>
              <a:buSzPts val="3000"/>
            </a:pPr>
            <a:r>
              <a:rPr lang="en-US" sz="3001" b="1" dirty="0">
                <a:solidFill>
                  <a:srgbClr val="0A998B"/>
                </a:solidFill>
                <a:latin typeface="Bookman Old Style"/>
                <a:ea typeface="Bookman Old Style"/>
                <a:cs typeface="Bookman Old Style"/>
                <a:sym typeface="Bookman Old Style"/>
              </a:rPr>
              <a:t>IDF-WDS 2022</a:t>
            </a:r>
            <a:br>
              <a:rPr lang="en-US" sz="3001" b="1" dirty="0">
                <a:solidFill>
                  <a:srgbClr val="0A998B"/>
                </a:solidFill>
                <a:latin typeface="Bookman Old Style"/>
                <a:ea typeface="Bookman Old Style"/>
                <a:cs typeface="Bookman Old Style"/>
                <a:sym typeface="Bookman Old Style"/>
              </a:rPr>
            </a:br>
            <a:r>
              <a:rPr lang="en-US" sz="2800" b="1" dirty="0">
                <a:solidFill>
                  <a:srgbClr val="002060"/>
                </a:solidFill>
                <a:latin typeface="Bookman Old Style" panose="02050604050505020204" pitchFamily="18" charset="0"/>
              </a:rPr>
              <a:t>New Delhi, INDIA</a:t>
            </a:r>
            <a:endParaRPr b="1" dirty="0">
              <a:solidFill>
                <a:srgbClr val="002060"/>
              </a:solidFill>
              <a:latin typeface="Bookman Old Style" panose="02050604050505020204" pitchFamily="18" charset="0"/>
            </a:endParaRPr>
          </a:p>
        </p:txBody>
      </p:sp>
      <p:sp>
        <p:nvSpPr>
          <p:cNvPr id="10" name="Google Shape;89;p1"/>
          <p:cNvSpPr txBox="1">
            <a:spLocks/>
          </p:cNvSpPr>
          <p:nvPr/>
        </p:nvSpPr>
        <p:spPr>
          <a:xfrm>
            <a:off x="1680882" y="1990007"/>
            <a:ext cx="6104965" cy="3966072"/>
          </a:xfrm>
          <a:prstGeom prst="rect">
            <a:avLst/>
          </a:prstGeom>
          <a:noFill/>
          <a:ln>
            <a:noFill/>
          </a:ln>
        </p:spPr>
        <p:txBody>
          <a:bodyPr spcFirstLastPara="1" vert="horz" wrap="square" lIns="45700" tIns="45700" rIns="45700" bIns="45700" rtlCol="0" anchor="t" anchorCtr="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593" indent="-228593">
              <a:lnSpc>
                <a:spcPct val="72000"/>
              </a:lnSpc>
              <a:spcBef>
                <a:spcPts val="0"/>
              </a:spcBef>
              <a:buClr>
                <a:srgbClr val="0A998B"/>
              </a:buClr>
              <a:buSzPts val="2100"/>
            </a:pPr>
            <a:r>
              <a:rPr lang="en-US" sz="2100" b="1" dirty="0">
                <a:solidFill>
                  <a:srgbClr val="006666"/>
                </a:solidFill>
                <a:latin typeface="Bookman Old Style"/>
                <a:ea typeface="Bookman Old Style"/>
                <a:cs typeface="Bookman Old Style"/>
                <a:sym typeface="Bookman Old Style"/>
              </a:rPr>
              <a:t>Theme : Dairy for Nutrition &amp; Livelihood</a:t>
            </a:r>
          </a:p>
          <a:p>
            <a:pPr marL="228593" indent="-228593">
              <a:lnSpc>
                <a:spcPct val="72000"/>
              </a:lnSpc>
              <a:spcBef>
                <a:spcPts val="0"/>
              </a:spcBef>
              <a:buClr>
                <a:srgbClr val="0A998B"/>
              </a:buClr>
              <a:buSzPts val="2100"/>
            </a:pPr>
            <a:endParaRPr lang="en-US" sz="1200" dirty="0">
              <a:solidFill>
                <a:srgbClr val="006666"/>
              </a:solidFill>
              <a:latin typeface="Calibri" panose="020F0502020204030204"/>
            </a:endParaRPr>
          </a:p>
          <a:p>
            <a:pPr marL="228593" indent="-228593">
              <a:lnSpc>
                <a:spcPct val="72000"/>
              </a:lnSpc>
              <a:spcBef>
                <a:spcPts val="600"/>
              </a:spcBef>
              <a:spcAft>
                <a:spcPts val="600"/>
              </a:spcAft>
              <a:buClr>
                <a:srgbClr val="0A998B"/>
              </a:buClr>
              <a:buSzPts val="2100"/>
            </a:pPr>
            <a:r>
              <a:rPr lang="en-US" sz="2100" b="1" dirty="0">
                <a:solidFill>
                  <a:srgbClr val="006666"/>
                </a:solidFill>
                <a:latin typeface="Bookman Old Style"/>
                <a:ea typeface="Bookman Old Style"/>
                <a:cs typeface="Bookman Old Style"/>
                <a:sym typeface="Bookman Old Style"/>
              </a:rPr>
              <a:t>Dates: 8 – 16 September 2022</a:t>
            </a:r>
            <a:endParaRPr lang="en-US" dirty="0">
              <a:solidFill>
                <a:srgbClr val="006666"/>
              </a:solidFill>
              <a:latin typeface="Calibri" panose="020F0502020204030204"/>
            </a:endParaRPr>
          </a:p>
          <a:p>
            <a:pPr marL="685778" lvl="1" indent="-228593">
              <a:lnSpc>
                <a:spcPct val="72000"/>
              </a:lnSpc>
              <a:spcAft>
                <a:spcPts val="300"/>
              </a:spcAft>
              <a:buClr>
                <a:srgbClr val="0A998B"/>
              </a:buClr>
              <a:buSzPts val="1200"/>
              <a:buFont typeface="Wingdings" panose="05000000000000000000" pitchFamily="2" charset="2"/>
              <a:buChar char="ü"/>
            </a:pPr>
            <a:r>
              <a:rPr lang="en-US" sz="1400" dirty="0">
                <a:solidFill>
                  <a:srgbClr val="006666"/>
                </a:solidFill>
                <a:latin typeface="Bookman Old Style"/>
                <a:ea typeface="Bookman Old Style"/>
                <a:cs typeface="Bookman Old Style"/>
                <a:sym typeface="Bookman Old Style"/>
              </a:rPr>
              <a:t>BUSINESS MEETINGS	      : 9-11 SEPTEMBER 2022</a:t>
            </a:r>
            <a:endParaRPr lang="en-US" sz="2000" dirty="0">
              <a:solidFill>
                <a:srgbClr val="006666"/>
              </a:solidFill>
              <a:latin typeface="Calibri" panose="020F0502020204030204"/>
            </a:endParaRPr>
          </a:p>
          <a:p>
            <a:pPr marL="685778" lvl="1" indent="-228593">
              <a:lnSpc>
                <a:spcPct val="72000"/>
              </a:lnSpc>
              <a:spcAft>
                <a:spcPts val="300"/>
              </a:spcAft>
              <a:buClr>
                <a:srgbClr val="0A998B"/>
              </a:buClr>
              <a:buSzPts val="1200"/>
              <a:buFont typeface="Wingdings" panose="05000000000000000000" pitchFamily="2" charset="2"/>
              <a:buChar char="ü"/>
            </a:pPr>
            <a:r>
              <a:rPr lang="en-US" sz="1400" b="1" dirty="0">
                <a:solidFill>
                  <a:srgbClr val="006666"/>
                </a:solidFill>
                <a:latin typeface="Bookman Old Style"/>
                <a:ea typeface="Bookman Old Style"/>
                <a:cs typeface="Bookman Old Style"/>
                <a:sym typeface="Bookman Old Style"/>
              </a:rPr>
              <a:t>WDS CONFERENCE	      : 12-15 SEPTEMBER, 2022</a:t>
            </a:r>
            <a:endParaRPr lang="en-US" sz="2000" b="1" dirty="0">
              <a:solidFill>
                <a:srgbClr val="006666"/>
              </a:solidFill>
              <a:latin typeface="Calibri" panose="020F0502020204030204"/>
            </a:endParaRPr>
          </a:p>
          <a:p>
            <a:pPr marL="685778" lvl="1" indent="-228593">
              <a:lnSpc>
                <a:spcPct val="72000"/>
              </a:lnSpc>
              <a:spcAft>
                <a:spcPts val="300"/>
              </a:spcAft>
              <a:buClr>
                <a:srgbClr val="0A998B"/>
              </a:buClr>
              <a:buSzPts val="1200"/>
              <a:buFont typeface="Wingdings" panose="05000000000000000000" pitchFamily="2" charset="2"/>
              <a:buChar char="ü"/>
            </a:pPr>
            <a:r>
              <a:rPr lang="en-US" sz="1400" dirty="0">
                <a:solidFill>
                  <a:srgbClr val="006666"/>
                </a:solidFill>
                <a:latin typeface="Bookman Old Style"/>
                <a:ea typeface="Bookman Old Style"/>
                <a:cs typeface="Bookman Old Style"/>
                <a:sym typeface="Bookman Old Style"/>
              </a:rPr>
              <a:t>SOCIAL &amp; TECHNICAL TOURS : 15-16 SEPTEMBER, 2022</a:t>
            </a:r>
          </a:p>
          <a:p>
            <a:pPr marL="685778" lvl="1" indent="-228593">
              <a:lnSpc>
                <a:spcPct val="72000"/>
              </a:lnSpc>
              <a:buClr>
                <a:srgbClr val="0A998B"/>
              </a:buClr>
              <a:buSzPts val="1200"/>
              <a:buFont typeface="Wingdings" panose="05000000000000000000" pitchFamily="2" charset="2"/>
              <a:buChar char="ü"/>
            </a:pPr>
            <a:endParaRPr lang="en-US" sz="700" b="1" dirty="0">
              <a:solidFill>
                <a:srgbClr val="006666"/>
              </a:solidFill>
              <a:latin typeface="Calibri" panose="020F0502020204030204"/>
            </a:endParaRPr>
          </a:p>
          <a:p>
            <a:pPr marL="228593" indent="-228593">
              <a:lnSpc>
                <a:spcPct val="72000"/>
              </a:lnSpc>
              <a:buClr>
                <a:srgbClr val="0A998B"/>
              </a:buClr>
              <a:buSzPts val="2100"/>
            </a:pPr>
            <a:r>
              <a:rPr lang="en-US" sz="2100" b="1" dirty="0">
                <a:solidFill>
                  <a:srgbClr val="006666"/>
                </a:solidFill>
                <a:latin typeface="Bookman Old Style"/>
                <a:ea typeface="Bookman Old Style"/>
                <a:cs typeface="Bookman Old Style"/>
                <a:sym typeface="Bookman Old Style"/>
              </a:rPr>
              <a:t>Venue: </a:t>
            </a:r>
            <a:r>
              <a:rPr lang="en-US" sz="1600" dirty="0">
                <a:solidFill>
                  <a:srgbClr val="006666"/>
                </a:solidFill>
                <a:latin typeface="Bookman Old Style"/>
                <a:ea typeface="Bookman Old Style"/>
                <a:cs typeface="Bookman Old Style"/>
              </a:rPr>
              <a:t>India Expo Center, Greater Noida </a:t>
            </a:r>
          </a:p>
          <a:p>
            <a:pPr marL="0" indent="0">
              <a:lnSpc>
                <a:spcPct val="72000"/>
              </a:lnSpc>
              <a:buClr>
                <a:srgbClr val="0A998B"/>
              </a:buClr>
              <a:buSzPts val="1300"/>
              <a:buNone/>
            </a:pPr>
            <a:r>
              <a:rPr lang="en-US" sz="1600" dirty="0">
                <a:solidFill>
                  <a:srgbClr val="006666"/>
                </a:solidFill>
                <a:latin typeface="Bookman Old Style"/>
                <a:ea typeface="Bookman Old Style"/>
                <a:cs typeface="Bookman Old Style"/>
                <a:sym typeface="Bookman Old Style"/>
              </a:rPr>
              <a:t>                   National Capital Region (NCR), New Delhi</a:t>
            </a:r>
          </a:p>
          <a:p>
            <a:pPr marL="0" indent="0">
              <a:lnSpc>
                <a:spcPct val="72000"/>
              </a:lnSpc>
              <a:buClr>
                <a:srgbClr val="0A998B"/>
              </a:buClr>
              <a:buSzPts val="1300"/>
              <a:buNone/>
            </a:pPr>
            <a:endParaRPr lang="en-US" sz="700" dirty="0">
              <a:solidFill>
                <a:srgbClr val="006666"/>
              </a:solidFill>
              <a:latin typeface="Calibri" panose="020F0502020204030204"/>
            </a:endParaRPr>
          </a:p>
          <a:p>
            <a:pPr marL="228593" indent="-228593">
              <a:lnSpc>
                <a:spcPct val="72000"/>
              </a:lnSpc>
              <a:buClr>
                <a:srgbClr val="0A998B"/>
              </a:buClr>
              <a:buSzPts val="2100"/>
            </a:pPr>
            <a:r>
              <a:rPr lang="en-US" sz="2100" b="1" dirty="0">
                <a:solidFill>
                  <a:srgbClr val="006666"/>
                </a:solidFill>
                <a:latin typeface="Bookman Old Style"/>
                <a:ea typeface="Bookman Old Style"/>
                <a:cs typeface="Bookman Old Style"/>
                <a:sym typeface="Bookman Old Style"/>
              </a:rPr>
              <a:t>Tours</a:t>
            </a:r>
            <a:endParaRPr lang="en-US" dirty="0">
              <a:solidFill>
                <a:srgbClr val="006666"/>
              </a:solidFill>
              <a:latin typeface="Calibri" panose="020F0502020204030204"/>
            </a:endParaRPr>
          </a:p>
          <a:p>
            <a:pPr marL="685778" lvl="1" indent="-228593">
              <a:lnSpc>
                <a:spcPct val="72000"/>
              </a:lnSpc>
              <a:buClr>
                <a:srgbClr val="0A998B"/>
              </a:buClr>
            </a:pPr>
            <a:r>
              <a:rPr lang="en-US" sz="1801" b="1" dirty="0">
                <a:solidFill>
                  <a:srgbClr val="006666"/>
                </a:solidFill>
                <a:latin typeface="Bookman Old Style"/>
                <a:ea typeface="Bookman Old Style"/>
                <a:cs typeface="Bookman Old Style"/>
                <a:sym typeface="Bookman Old Style"/>
              </a:rPr>
              <a:t>Social: </a:t>
            </a:r>
            <a:r>
              <a:rPr lang="en-US" sz="1600" dirty="0">
                <a:solidFill>
                  <a:srgbClr val="006666"/>
                </a:solidFill>
                <a:latin typeface="Bookman Old Style"/>
                <a:ea typeface="Bookman Old Style"/>
                <a:cs typeface="Bookman Old Style"/>
              </a:rPr>
              <a:t>New Delhi, Agra &amp; Jaipur</a:t>
            </a:r>
          </a:p>
          <a:p>
            <a:pPr marL="685778" lvl="1" indent="-228593">
              <a:lnSpc>
                <a:spcPct val="72000"/>
              </a:lnSpc>
              <a:buClr>
                <a:srgbClr val="0A998B"/>
              </a:buClr>
            </a:pPr>
            <a:r>
              <a:rPr lang="en-US" sz="1801" b="1" dirty="0">
                <a:solidFill>
                  <a:srgbClr val="006666"/>
                </a:solidFill>
                <a:latin typeface="Bookman Old Style"/>
                <a:ea typeface="Bookman Old Style"/>
                <a:cs typeface="Bookman Old Style"/>
                <a:sym typeface="Bookman Old Style"/>
              </a:rPr>
              <a:t>Technical</a:t>
            </a:r>
            <a:endParaRPr lang="en-US" dirty="0">
              <a:solidFill>
                <a:srgbClr val="006666"/>
              </a:solidFill>
              <a:latin typeface="Calibri" panose="020F0502020204030204"/>
            </a:endParaRPr>
          </a:p>
          <a:p>
            <a:pPr marL="1142963" lvl="2" indent="-228593">
              <a:lnSpc>
                <a:spcPct val="72000"/>
              </a:lnSpc>
              <a:buClr>
                <a:srgbClr val="0A998B"/>
              </a:buClr>
              <a:buSzPts val="1300"/>
            </a:pPr>
            <a:r>
              <a:rPr lang="en-US" sz="1600" dirty="0">
                <a:solidFill>
                  <a:srgbClr val="006666"/>
                </a:solidFill>
                <a:latin typeface="Bookman Old Style"/>
                <a:ea typeface="Bookman Old Style"/>
                <a:cs typeface="Bookman Old Style"/>
                <a:sym typeface="Bookman Old Style"/>
              </a:rPr>
              <a:t>Visit to a typical Indian dairy farm</a:t>
            </a:r>
          </a:p>
          <a:p>
            <a:pPr marL="1142963" lvl="2" indent="-228593">
              <a:lnSpc>
                <a:spcPct val="72000"/>
              </a:lnSpc>
              <a:buClr>
                <a:srgbClr val="0A998B"/>
              </a:buClr>
              <a:buSzPts val="1300"/>
            </a:pPr>
            <a:r>
              <a:rPr lang="en-US" sz="1600" dirty="0">
                <a:solidFill>
                  <a:srgbClr val="006666"/>
                </a:solidFill>
                <a:latin typeface="Bookman Old Style"/>
                <a:sym typeface="Bookman Old Style"/>
              </a:rPr>
              <a:t>State-of-the-art dairy plant</a:t>
            </a:r>
            <a:endParaRPr lang="en-US" sz="1800" dirty="0">
              <a:solidFill>
                <a:srgbClr val="006666"/>
              </a:solidFill>
              <a:latin typeface="Calibri" panose="020F0502020204030204"/>
            </a:endParaRPr>
          </a:p>
          <a:p>
            <a:pPr marL="1142963" lvl="2" indent="-228593">
              <a:lnSpc>
                <a:spcPct val="72000"/>
              </a:lnSpc>
              <a:buClr>
                <a:srgbClr val="0A998B"/>
              </a:buClr>
              <a:buSzPts val="1300"/>
            </a:pPr>
            <a:r>
              <a:rPr lang="en-US" sz="1600" dirty="0">
                <a:solidFill>
                  <a:srgbClr val="006666"/>
                </a:solidFill>
                <a:latin typeface="Bookman Old Style"/>
                <a:ea typeface="Bookman Old Style"/>
                <a:cs typeface="Bookman Old Style"/>
                <a:sym typeface="Bookman Old Style"/>
              </a:rPr>
              <a:t>Visit to Anand, Gujarat- The Milk Capital of India</a:t>
            </a:r>
            <a:endParaRPr lang="en-US" sz="2800" dirty="0">
              <a:solidFill>
                <a:srgbClr val="006666"/>
              </a:solidFill>
              <a:latin typeface="Calibri" panose="020F0502020204030204"/>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6965" y="2392809"/>
            <a:ext cx="2859867" cy="2858572"/>
          </a:xfrm>
          <a:prstGeom prst="rect">
            <a:avLst/>
          </a:prstGeom>
        </p:spPr>
      </p:pic>
    </p:spTree>
    <p:extLst>
      <p:ext uri="{BB962C8B-B14F-4D97-AF65-F5344CB8AC3E}">
        <p14:creationId xmlns:p14="http://schemas.microsoft.com/office/powerpoint/2010/main" val="3276954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sign&#10;&#10;Description automatically generated">
            <a:extLst>
              <a:ext uri="{FF2B5EF4-FFF2-40B4-BE49-F238E27FC236}">
                <a16:creationId xmlns:a16="http://schemas.microsoft.com/office/drawing/2014/main" id="{6BEB2AD2-4F0F-4B3C-B846-E840814303C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3537" y="1024558"/>
            <a:ext cx="1692081" cy="1692081"/>
          </a:xfrm>
          <a:prstGeom prst="rect">
            <a:avLst/>
          </a:prstGeom>
        </p:spPr>
      </p:pic>
      <p:pic>
        <p:nvPicPr>
          <p:cNvPr id="8" name="Picture 7">
            <a:extLst>
              <a:ext uri="{FF2B5EF4-FFF2-40B4-BE49-F238E27FC236}">
                <a16:creationId xmlns:a16="http://schemas.microsoft.com/office/drawing/2014/main" id="{D94C4D87-372E-4ED2-AF36-26F6E2CF2C19}"/>
              </a:ext>
            </a:extLst>
          </p:cNvPr>
          <p:cNvPicPr>
            <a:picLocks noChangeAspect="1"/>
          </p:cNvPicPr>
          <p:nvPr/>
        </p:nvPicPr>
        <p:blipFill>
          <a:blip r:embed="rId4"/>
          <a:stretch>
            <a:fillRect/>
          </a:stretch>
        </p:blipFill>
        <p:spPr>
          <a:xfrm>
            <a:off x="2224431" y="911780"/>
            <a:ext cx="4705350" cy="2200275"/>
          </a:xfrm>
          <a:prstGeom prst="rect">
            <a:avLst/>
          </a:prstGeom>
        </p:spPr>
      </p:pic>
      <p:pic>
        <p:nvPicPr>
          <p:cNvPr id="9" name="Picture 8">
            <a:extLst>
              <a:ext uri="{FF2B5EF4-FFF2-40B4-BE49-F238E27FC236}">
                <a16:creationId xmlns:a16="http://schemas.microsoft.com/office/drawing/2014/main" id="{25A3CDFD-C16D-471A-8DBD-099DE6B79615}"/>
              </a:ext>
            </a:extLst>
          </p:cNvPr>
          <p:cNvPicPr>
            <a:picLocks noChangeAspect="1"/>
          </p:cNvPicPr>
          <p:nvPr/>
        </p:nvPicPr>
        <p:blipFill rotWithShape="1">
          <a:blip r:embed="rId5">
            <a:extLst>
              <a:ext uri="{28A0092B-C50C-407E-A947-70E740481C1C}">
                <a14:useLocalDpi xmlns:a14="http://schemas.microsoft.com/office/drawing/2010/main" val="0"/>
              </a:ext>
            </a:extLst>
          </a:blip>
          <a:srcRect b="48579"/>
          <a:stretch/>
        </p:blipFill>
        <p:spPr>
          <a:xfrm>
            <a:off x="2331266" y="3429000"/>
            <a:ext cx="9197030" cy="1372859"/>
          </a:xfrm>
          <a:prstGeom prst="rect">
            <a:avLst/>
          </a:prstGeom>
        </p:spPr>
      </p:pic>
      <p:pic>
        <p:nvPicPr>
          <p:cNvPr id="5" name="Picture 4">
            <a:extLst>
              <a:ext uri="{FF2B5EF4-FFF2-40B4-BE49-F238E27FC236}">
                <a16:creationId xmlns:a16="http://schemas.microsoft.com/office/drawing/2014/main" id="{5F403660-64B9-43C0-B329-E0A7E41C3D7A}"/>
              </a:ext>
            </a:extLst>
          </p:cNvPr>
          <p:cNvPicPr>
            <a:picLocks noChangeAspect="1"/>
          </p:cNvPicPr>
          <p:nvPr/>
        </p:nvPicPr>
        <p:blipFill rotWithShape="1">
          <a:blip r:embed="rId5">
            <a:extLst>
              <a:ext uri="{28A0092B-C50C-407E-A947-70E740481C1C}">
                <a14:useLocalDpi xmlns:a14="http://schemas.microsoft.com/office/drawing/2010/main" val="0"/>
              </a:ext>
            </a:extLst>
          </a:blip>
          <a:srcRect t="71502"/>
          <a:stretch/>
        </p:blipFill>
        <p:spPr>
          <a:xfrm>
            <a:off x="2311515" y="5118804"/>
            <a:ext cx="9197030" cy="760842"/>
          </a:xfrm>
          <a:prstGeom prst="rect">
            <a:avLst/>
          </a:prstGeom>
        </p:spPr>
      </p:pic>
    </p:spTree>
    <p:extLst>
      <p:ext uri="{BB962C8B-B14F-4D97-AF65-F5344CB8AC3E}">
        <p14:creationId xmlns:p14="http://schemas.microsoft.com/office/powerpoint/2010/main" val="6798018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a:extLst>
              <a:ext uri="{FF2B5EF4-FFF2-40B4-BE49-F238E27FC236}">
                <a16:creationId xmlns:a16="http://schemas.microsoft.com/office/drawing/2014/main" id="{26F5F413-6B6C-074D-A56E-A6F6C6187C92}"/>
              </a:ext>
            </a:extLst>
          </p:cNvPr>
          <p:cNvSpPr>
            <a:spLocks noGrp="1"/>
          </p:cNvSpPr>
          <p:nvPr>
            <p:ph idx="1"/>
          </p:nvPr>
        </p:nvSpPr>
        <p:spPr>
          <a:xfrm>
            <a:off x="515938" y="1371600"/>
            <a:ext cx="10837862" cy="4805363"/>
          </a:xfrm>
        </p:spPr>
        <p:txBody>
          <a:bodyPr>
            <a:normAutofit/>
          </a:bodyPr>
          <a:lstStyle/>
          <a:p>
            <a:r>
              <a:rPr lang="it-IT" dirty="0"/>
              <a:t>How the war </a:t>
            </a:r>
            <a:r>
              <a:rPr lang="it-IT" dirty="0" err="1"/>
              <a:t>will</a:t>
            </a:r>
            <a:r>
              <a:rPr lang="it-IT" dirty="0"/>
              <a:t> </a:t>
            </a:r>
            <a:r>
              <a:rPr lang="it-IT" dirty="0" err="1"/>
              <a:t>affect</a:t>
            </a:r>
            <a:r>
              <a:rPr lang="it-IT" dirty="0"/>
              <a:t> </a:t>
            </a:r>
            <a:r>
              <a:rPr lang="it-IT" dirty="0" err="1"/>
              <a:t>our</a:t>
            </a:r>
            <a:r>
              <a:rPr lang="it-IT" dirty="0"/>
              <a:t> </a:t>
            </a:r>
            <a:r>
              <a:rPr lang="it-IT" dirty="0" err="1"/>
              <a:t>sector</a:t>
            </a:r>
            <a:r>
              <a:rPr lang="it-IT" dirty="0"/>
              <a:t> ?</a:t>
            </a:r>
          </a:p>
          <a:p>
            <a:r>
              <a:rPr lang="it-IT" dirty="0"/>
              <a:t>Are </a:t>
            </a:r>
            <a:r>
              <a:rPr lang="it-IT" dirty="0" err="1"/>
              <a:t>current</a:t>
            </a:r>
            <a:r>
              <a:rPr lang="it-IT" dirty="0"/>
              <a:t> </a:t>
            </a:r>
            <a:r>
              <a:rPr lang="it-IT" dirty="0" err="1"/>
              <a:t>conditions</a:t>
            </a:r>
            <a:r>
              <a:rPr lang="it-IT" dirty="0"/>
              <a:t> the new reality ?</a:t>
            </a:r>
          </a:p>
          <a:p>
            <a:r>
              <a:rPr lang="it-IT" dirty="0" err="1"/>
              <a:t>We</a:t>
            </a:r>
            <a:r>
              <a:rPr lang="it-IT" dirty="0"/>
              <a:t> </a:t>
            </a:r>
            <a:r>
              <a:rPr lang="it-IT" dirty="0" err="1"/>
              <a:t>need</a:t>
            </a:r>
            <a:r>
              <a:rPr lang="it-IT" dirty="0"/>
              <a:t> to </a:t>
            </a:r>
            <a:r>
              <a:rPr lang="it-IT" dirty="0" err="1"/>
              <a:t>change</a:t>
            </a:r>
            <a:r>
              <a:rPr lang="it-IT" dirty="0"/>
              <a:t> </a:t>
            </a:r>
            <a:r>
              <a:rPr lang="it-IT" dirty="0" err="1"/>
              <a:t>our</a:t>
            </a:r>
            <a:r>
              <a:rPr lang="it-IT" dirty="0"/>
              <a:t> </a:t>
            </a:r>
            <a:r>
              <a:rPr lang="it-IT" dirty="0" err="1"/>
              <a:t>approach</a:t>
            </a:r>
            <a:r>
              <a:rPr lang="it-IT" dirty="0"/>
              <a:t> to the </a:t>
            </a:r>
            <a:r>
              <a:rPr lang="it-IT" dirty="0" err="1"/>
              <a:t>topics</a:t>
            </a:r>
            <a:r>
              <a:rPr lang="it-IT" dirty="0"/>
              <a:t> of </a:t>
            </a:r>
            <a:r>
              <a:rPr lang="it-IT" dirty="0" err="1"/>
              <a:t>dairy</a:t>
            </a:r>
            <a:r>
              <a:rPr lang="it-IT" dirty="0"/>
              <a:t> </a:t>
            </a:r>
            <a:r>
              <a:rPr lang="it-IT" dirty="0" err="1"/>
              <a:t>sector</a:t>
            </a:r>
            <a:r>
              <a:rPr lang="it-IT" dirty="0"/>
              <a:t>?</a:t>
            </a:r>
          </a:p>
          <a:p>
            <a:r>
              <a:rPr lang="it-IT" dirty="0"/>
              <a:t>Do </a:t>
            </a:r>
            <a:r>
              <a:rPr lang="it-IT" dirty="0" err="1"/>
              <a:t>we</a:t>
            </a:r>
            <a:r>
              <a:rPr lang="it-IT" dirty="0"/>
              <a:t> </a:t>
            </a:r>
            <a:r>
              <a:rPr lang="it-IT" dirty="0" err="1"/>
              <a:t>need</a:t>
            </a:r>
            <a:r>
              <a:rPr lang="it-IT" dirty="0"/>
              <a:t> to </a:t>
            </a:r>
            <a:r>
              <a:rPr lang="it-IT" dirty="0" err="1"/>
              <a:t>adress</a:t>
            </a:r>
            <a:r>
              <a:rPr lang="it-IT" dirty="0"/>
              <a:t> </a:t>
            </a:r>
            <a:r>
              <a:rPr lang="it-IT" dirty="0" err="1"/>
              <a:t>something</a:t>
            </a:r>
            <a:r>
              <a:rPr lang="it-IT" dirty="0"/>
              <a:t> </a:t>
            </a:r>
            <a:r>
              <a:rPr lang="it-IT" dirty="0" err="1"/>
              <a:t>different</a:t>
            </a:r>
            <a:r>
              <a:rPr lang="it-IT" dirty="0"/>
              <a:t> in </a:t>
            </a:r>
            <a:r>
              <a:rPr lang="it-IT" dirty="0" err="1"/>
              <a:t>our</a:t>
            </a:r>
            <a:r>
              <a:rPr lang="it-IT" dirty="0"/>
              <a:t> scope of work? Do </a:t>
            </a:r>
            <a:r>
              <a:rPr lang="it-IT" dirty="0" err="1"/>
              <a:t>we</a:t>
            </a:r>
            <a:r>
              <a:rPr lang="it-IT" dirty="0"/>
              <a:t> </a:t>
            </a:r>
            <a:r>
              <a:rPr lang="it-IT" dirty="0" err="1"/>
              <a:t>need</a:t>
            </a:r>
            <a:r>
              <a:rPr lang="it-IT" dirty="0"/>
              <a:t> to </a:t>
            </a:r>
            <a:r>
              <a:rPr lang="it-IT" dirty="0" err="1"/>
              <a:t>broaden</a:t>
            </a:r>
            <a:r>
              <a:rPr lang="it-IT" dirty="0"/>
              <a:t> some </a:t>
            </a:r>
            <a:r>
              <a:rPr lang="it-IT" dirty="0" err="1"/>
              <a:t>topics</a:t>
            </a:r>
            <a:r>
              <a:rPr lang="it-IT" dirty="0"/>
              <a:t> in </a:t>
            </a:r>
            <a:r>
              <a:rPr lang="it-IT" dirty="0" err="1"/>
              <a:t>our</a:t>
            </a:r>
            <a:r>
              <a:rPr lang="it-IT" dirty="0"/>
              <a:t> work to </a:t>
            </a:r>
            <a:r>
              <a:rPr lang="it-IT" dirty="0" err="1"/>
              <a:t>support</a:t>
            </a:r>
            <a:r>
              <a:rPr lang="it-IT" dirty="0"/>
              <a:t> the </a:t>
            </a:r>
            <a:r>
              <a:rPr lang="it-IT" dirty="0" err="1"/>
              <a:t>dairy</a:t>
            </a:r>
            <a:r>
              <a:rPr lang="it-IT" dirty="0"/>
              <a:t> </a:t>
            </a:r>
            <a:r>
              <a:rPr lang="it-IT" dirty="0" err="1"/>
              <a:t>industry</a:t>
            </a:r>
            <a:r>
              <a:rPr lang="it-IT" dirty="0"/>
              <a:t>?</a:t>
            </a:r>
          </a:p>
          <a:p>
            <a:r>
              <a:rPr lang="it-IT" dirty="0"/>
              <a:t>New </a:t>
            </a:r>
            <a:r>
              <a:rPr lang="it-IT" dirty="0" err="1"/>
              <a:t>challenges</a:t>
            </a:r>
            <a:r>
              <a:rPr lang="it-IT" dirty="0"/>
              <a:t> </a:t>
            </a:r>
            <a:r>
              <a:rPr lang="it-IT" dirty="0" err="1"/>
              <a:t>related</a:t>
            </a:r>
            <a:r>
              <a:rPr lang="it-IT" dirty="0"/>
              <a:t> to the </a:t>
            </a:r>
            <a:r>
              <a:rPr lang="it-IT" dirty="0" err="1"/>
              <a:t>consequences</a:t>
            </a:r>
            <a:r>
              <a:rPr lang="it-IT" dirty="0"/>
              <a:t> of the war</a:t>
            </a:r>
          </a:p>
          <a:p>
            <a:r>
              <a:rPr lang="it-IT" dirty="0" err="1"/>
              <a:t>Shortage</a:t>
            </a:r>
            <a:r>
              <a:rPr lang="it-IT" dirty="0"/>
              <a:t> of </a:t>
            </a:r>
            <a:r>
              <a:rPr lang="it-IT" dirty="0" err="1"/>
              <a:t>supplies</a:t>
            </a:r>
            <a:r>
              <a:rPr lang="it-IT" dirty="0"/>
              <a:t>, </a:t>
            </a:r>
            <a:r>
              <a:rPr lang="it-IT" dirty="0" err="1"/>
              <a:t>rising</a:t>
            </a:r>
            <a:r>
              <a:rPr lang="it-IT" dirty="0"/>
              <a:t> </a:t>
            </a:r>
            <a:r>
              <a:rPr lang="it-IT" dirty="0" err="1"/>
              <a:t>costs</a:t>
            </a:r>
            <a:r>
              <a:rPr lang="it-IT" dirty="0"/>
              <a:t>, </a:t>
            </a:r>
            <a:r>
              <a:rPr lang="it-IT" dirty="0" err="1"/>
              <a:t>falling</a:t>
            </a:r>
            <a:r>
              <a:rPr lang="it-IT" dirty="0"/>
              <a:t> </a:t>
            </a:r>
            <a:r>
              <a:rPr lang="it-IT" dirty="0" err="1"/>
              <a:t>consumption</a:t>
            </a:r>
            <a:r>
              <a:rPr lang="it-IT" dirty="0"/>
              <a:t>, </a:t>
            </a:r>
            <a:r>
              <a:rPr lang="it-IT" dirty="0" err="1"/>
              <a:t>rising</a:t>
            </a:r>
            <a:r>
              <a:rPr lang="it-IT" dirty="0"/>
              <a:t> </a:t>
            </a:r>
            <a:r>
              <a:rPr lang="it-IT" dirty="0" err="1"/>
              <a:t>inflation</a:t>
            </a:r>
            <a:r>
              <a:rPr lang="it-IT" dirty="0"/>
              <a:t>, </a:t>
            </a:r>
            <a:r>
              <a:rPr lang="it-IT" dirty="0" err="1"/>
              <a:t>resilience</a:t>
            </a:r>
            <a:r>
              <a:rPr lang="it-IT" dirty="0"/>
              <a:t> of the </a:t>
            </a:r>
            <a:r>
              <a:rPr lang="it-IT" dirty="0" err="1"/>
              <a:t>dairy</a:t>
            </a:r>
            <a:r>
              <a:rPr lang="it-IT" dirty="0"/>
              <a:t> </a:t>
            </a:r>
            <a:r>
              <a:rPr lang="it-IT" dirty="0" err="1"/>
              <a:t>sector</a:t>
            </a:r>
            <a:r>
              <a:rPr lang="it-IT" dirty="0"/>
              <a:t>.</a:t>
            </a:r>
          </a:p>
        </p:txBody>
      </p:sp>
      <p:sp>
        <p:nvSpPr>
          <p:cNvPr id="3" name="Titolo 2">
            <a:extLst>
              <a:ext uri="{FF2B5EF4-FFF2-40B4-BE49-F238E27FC236}">
                <a16:creationId xmlns:a16="http://schemas.microsoft.com/office/drawing/2014/main" id="{92E7B8E8-C365-7848-8812-FE224389E713}"/>
              </a:ext>
            </a:extLst>
          </p:cNvPr>
          <p:cNvSpPr>
            <a:spLocks noGrp="1"/>
          </p:cNvSpPr>
          <p:nvPr>
            <p:ph type="title"/>
          </p:nvPr>
        </p:nvSpPr>
        <p:spPr/>
        <p:txBody>
          <a:bodyPr/>
          <a:lstStyle/>
          <a:p>
            <a:r>
              <a:rPr lang="it-IT" dirty="0"/>
              <a:t>                              NEW CHALLENGES</a:t>
            </a:r>
          </a:p>
        </p:txBody>
      </p:sp>
    </p:spTree>
    <p:extLst>
      <p:ext uri="{BB962C8B-B14F-4D97-AF65-F5344CB8AC3E}">
        <p14:creationId xmlns:p14="http://schemas.microsoft.com/office/powerpoint/2010/main" val="3741348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contenuto 1">
            <a:extLst>
              <a:ext uri="{FF2B5EF4-FFF2-40B4-BE49-F238E27FC236}">
                <a16:creationId xmlns:a16="http://schemas.microsoft.com/office/drawing/2014/main" id="{C7D8016A-6EA8-1C46-AAEB-F317652AB79C}"/>
              </a:ext>
            </a:extLst>
          </p:cNvPr>
          <p:cNvSpPr>
            <a:spLocks noGrp="1"/>
          </p:cNvSpPr>
          <p:nvPr>
            <p:ph idx="1"/>
          </p:nvPr>
        </p:nvSpPr>
        <p:spPr/>
        <p:txBody>
          <a:bodyPr/>
          <a:lstStyle/>
          <a:p>
            <a:pPr marL="0" indent="0">
              <a:buNone/>
            </a:pPr>
            <a:r>
              <a:rPr lang="it-IT" dirty="0"/>
              <a:t>                    </a:t>
            </a:r>
            <a:r>
              <a:rPr lang="it-IT" b="1" dirty="0"/>
              <a:t>THE WORLD AFTER THE WAR</a:t>
            </a:r>
          </a:p>
          <a:p>
            <a:pPr marL="0" indent="0">
              <a:buNone/>
            </a:pPr>
            <a:endParaRPr lang="it-IT" dirty="0"/>
          </a:p>
          <a:p>
            <a:r>
              <a:rPr lang="it-IT" dirty="0" err="1"/>
              <a:t>Chaotic</a:t>
            </a:r>
            <a:r>
              <a:rPr lang="it-IT" dirty="0"/>
              <a:t> </a:t>
            </a:r>
            <a:r>
              <a:rPr lang="it-IT" dirty="0" err="1"/>
              <a:t>deglobalisation?If</a:t>
            </a:r>
            <a:r>
              <a:rPr lang="it-IT" dirty="0"/>
              <a:t> yes </a:t>
            </a:r>
            <a:r>
              <a:rPr lang="it-IT" dirty="0" err="1"/>
              <a:t>what</a:t>
            </a:r>
            <a:r>
              <a:rPr lang="it-IT" dirty="0"/>
              <a:t> </a:t>
            </a:r>
            <a:r>
              <a:rPr lang="it-IT" dirty="0" err="1"/>
              <a:t>does</a:t>
            </a:r>
            <a:r>
              <a:rPr lang="it-IT" dirty="0"/>
              <a:t> </a:t>
            </a:r>
            <a:r>
              <a:rPr lang="it-IT" dirty="0" err="1"/>
              <a:t>this</a:t>
            </a:r>
            <a:r>
              <a:rPr lang="it-IT" dirty="0"/>
              <a:t> </a:t>
            </a:r>
            <a:r>
              <a:rPr lang="it-IT" dirty="0" err="1"/>
              <a:t>mean</a:t>
            </a:r>
            <a:r>
              <a:rPr lang="it-IT" dirty="0"/>
              <a:t> for?</a:t>
            </a:r>
          </a:p>
          <a:p>
            <a:r>
              <a:rPr lang="it-IT" dirty="0"/>
              <a:t>Milk supply drops due to </a:t>
            </a:r>
            <a:r>
              <a:rPr lang="it-IT" dirty="0" err="1"/>
              <a:t>higher</a:t>
            </a:r>
            <a:r>
              <a:rPr lang="it-IT" dirty="0"/>
              <a:t> production costs?</a:t>
            </a:r>
          </a:p>
          <a:p>
            <a:r>
              <a:rPr lang="it-IT" dirty="0"/>
              <a:t>Supply chain disruptions?</a:t>
            </a:r>
          </a:p>
          <a:p>
            <a:r>
              <a:rPr lang="it-IT" dirty="0" err="1"/>
              <a:t>Inflaction</a:t>
            </a:r>
            <a:r>
              <a:rPr lang="it-IT" dirty="0"/>
              <a:t> and </a:t>
            </a:r>
            <a:r>
              <a:rPr lang="it-IT" dirty="0" err="1"/>
              <a:t>recession</a:t>
            </a:r>
            <a:r>
              <a:rPr lang="it-IT" dirty="0"/>
              <a:t>, </a:t>
            </a:r>
            <a:r>
              <a:rPr lang="it-IT" dirty="0" err="1"/>
              <a:t>lower</a:t>
            </a:r>
            <a:r>
              <a:rPr lang="it-IT" dirty="0"/>
              <a:t> </a:t>
            </a:r>
            <a:r>
              <a:rPr lang="it-IT" dirty="0" err="1"/>
              <a:t>incomes</a:t>
            </a:r>
            <a:r>
              <a:rPr lang="it-IT" dirty="0"/>
              <a:t> and </a:t>
            </a:r>
            <a:r>
              <a:rPr lang="it-IT" dirty="0" err="1"/>
              <a:t>purchase</a:t>
            </a:r>
            <a:r>
              <a:rPr lang="it-IT" dirty="0"/>
              <a:t> power of the consumers?</a:t>
            </a:r>
          </a:p>
          <a:p>
            <a:endParaRPr lang="it-IT" dirty="0"/>
          </a:p>
        </p:txBody>
      </p:sp>
      <p:sp>
        <p:nvSpPr>
          <p:cNvPr id="3" name="Titolo 2">
            <a:extLst>
              <a:ext uri="{FF2B5EF4-FFF2-40B4-BE49-F238E27FC236}">
                <a16:creationId xmlns:a16="http://schemas.microsoft.com/office/drawing/2014/main" id="{41AAF9EB-0964-B4C1-3CDC-18D3B73EC9F7}"/>
              </a:ext>
            </a:extLst>
          </p:cNvPr>
          <p:cNvSpPr>
            <a:spLocks noGrp="1"/>
          </p:cNvSpPr>
          <p:nvPr>
            <p:ph type="title"/>
          </p:nvPr>
        </p:nvSpPr>
        <p:spPr/>
        <p:txBody>
          <a:bodyPr/>
          <a:lstStyle/>
          <a:p>
            <a:endParaRPr lang="it-IT"/>
          </a:p>
        </p:txBody>
      </p:sp>
    </p:spTree>
    <p:extLst>
      <p:ext uri="{BB962C8B-B14F-4D97-AF65-F5344CB8AC3E}">
        <p14:creationId xmlns:p14="http://schemas.microsoft.com/office/powerpoint/2010/main" val="12768928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F7746571-F553-41B7-8177-CEEED0450FE9}"/>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13BB4E-C97E-43B2-BA58-99E1E5F48690}"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Title 1">
            <a:extLst>
              <a:ext uri="{FF2B5EF4-FFF2-40B4-BE49-F238E27FC236}">
                <a16:creationId xmlns:a16="http://schemas.microsoft.com/office/drawing/2014/main" id="{11602EE9-6E6E-4D5C-9097-125C6EBE3146}"/>
              </a:ext>
            </a:extLst>
          </p:cNvPr>
          <p:cNvSpPr txBox="1">
            <a:spLocks/>
          </p:cNvSpPr>
          <p:nvPr/>
        </p:nvSpPr>
        <p:spPr>
          <a:xfrm>
            <a:off x="732000" y="44624"/>
            <a:ext cx="10728000" cy="1368152"/>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4400" b="0" i="0" u="none" strike="noStrike" kern="1200" cap="none" spc="0" normalizeH="0" baseline="0" noProof="0" dirty="0">
                <a:ln>
                  <a:noFill/>
                </a:ln>
                <a:solidFill>
                  <a:srgbClr val="4F81BD"/>
                </a:solidFill>
                <a:effectLst/>
                <a:uLnTx/>
                <a:uFillTx/>
                <a:latin typeface="Calibri"/>
                <a:ea typeface="+mn-ea"/>
                <a:cs typeface="+mn-cs"/>
              </a:rPr>
              <a:t>The </a:t>
            </a:r>
            <a:r>
              <a:rPr kumimoji="0" lang="fr-FR" sz="4400" b="0" i="0" u="none" strike="noStrike" kern="1200" cap="none" spc="0" normalizeH="0" baseline="0" noProof="0" dirty="0" err="1">
                <a:ln>
                  <a:noFill/>
                </a:ln>
                <a:solidFill>
                  <a:srgbClr val="4F81BD"/>
                </a:solidFill>
                <a:effectLst/>
                <a:uLnTx/>
                <a:uFillTx/>
                <a:latin typeface="Calibri"/>
                <a:ea typeface="+mn-ea"/>
                <a:cs typeface="+mn-cs"/>
              </a:rPr>
              <a:t>role</a:t>
            </a:r>
            <a:r>
              <a:rPr kumimoji="0" lang="fr-FR" sz="4400" b="0" i="0" u="none" strike="noStrike" kern="1200" cap="none" spc="0" normalizeH="0" baseline="0" noProof="0" dirty="0">
                <a:ln>
                  <a:noFill/>
                </a:ln>
                <a:solidFill>
                  <a:srgbClr val="4F81BD"/>
                </a:solidFill>
                <a:effectLst/>
                <a:uLnTx/>
                <a:uFillTx/>
                <a:latin typeface="Calibri"/>
                <a:ea typeface="+mn-ea"/>
                <a:cs typeface="+mn-cs"/>
              </a:rPr>
              <a:t> of </a:t>
            </a:r>
            <a:r>
              <a:rPr kumimoji="0" lang="fr-FR" sz="4400" b="0" i="0" u="none" strike="noStrike" kern="1200" cap="none" spc="0" normalizeH="0" baseline="0" noProof="0" dirty="0" err="1">
                <a:ln>
                  <a:noFill/>
                </a:ln>
                <a:solidFill>
                  <a:srgbClr val="4F81BD"/>
                </a:solidFill>
                <a:effectLst/>
                <a:uLnTx/>
                <a:uFillTx/>
                <a:latin typeface="Calibri"/>
                <a:ea typeface="+mn-ea"/>
                <a:cs typeface="+mn-cs"/>
              </a:rPr>
              <a:t>Russia</a:t>
            </a:r>
            <a:r>
              <a:rPr kumimoji="0" lang="fr-FR" sz="4400" b="0" i="0" u="none" strike="noStrike" kern="1200" cap="none" spc="0" normalizeH="0" baseline="0" noProof="0" dirty="0">
                <a:ln>
                  <a:noFill/>
                </a:ln>
                <a:solidFill>
                  <a:srgbClr val="4F81BD"/>
                </a:solidFill>
                <a:effectLst/>
                <a:uLnTx/>
                <a:uFillTx/>
                <a:latin typeface="Calibri"/>
                <a:ea typeface="+mn-ea"/>
                <a:cs typeface="+mn-cs"/>
              </a:rPr>
              <a:t> and Ukraine </a:t>
            </a:r>
            <a:r>
              <a:rPr kumimoji="0" lang="fr-FR" sz="4400" b="0" i="0" u="none" strike="noStrike" kern="1200" cap="none" spc="0" normalizeH="0" baseline="0" noProof="0" dirty="0" err="1">
                <a:ln>
                  <a:noFill/>
                </a:ln>
                <a:solidFill>
                  <a:srgbClr val="4F81BD"/>
                </a:solidFill>
                <a:effectLst/>
                <a:uLnTx/>
                <a:uFillTx/>
                <a:latin typeface="Calibri"/>
                <a:ea typeface="+mn-ea"/>
                <a:cs typeface="+mn-cs"/>
              </a:rPr>
              <a:t>within</a:t>
            </a:r>
            <a:r>
              <a:rPr kumimoji="0" lang="fr-FR" sz="4400" b="0" i="0" u="none" strike="noStrike" kern="1200" cap="none" spc="0" normalizeH="0" baseline="0" noProof="0" dirty="0">
                <a:ln>
                  <a:noFill/>
                </a:ln>
                <a:solidFill>
                  <a:srgbClr val="4F81BD"/>
                </a:solidFill>
                <a:effectLst/>
                <a:uLnTx/>
                <a:uFillTx/>
                <a:latin typeface="Calibri"/>
                <a:ea typeface="+mn-ea"/>
                <a:cs typeface="+mn-cs"/>
              </a:rPr>
              <a:t> the global agricultural </a:t>
            </a:r>
            <a:r>
              <a:rPr kumimoji="0" lang="fr-FR" sz="4400" b="0" i="0" u="none" strike="noStrike" kern="1200" cap="none" spc="0" normalizeH="0" baseline="0" noProof="0" dirty="0" err="1">
                <a:ln>
                  <a:noFill/>
                </a:ln>
                <a:solidFill>
                  <a:srgbClr val="4F81BD"/>
                </a:solidFill>
                <a:effectLst/>
                <a:uLnTx/>
                <a:uFillTx/>
                <a:latin typeface="Calibri"/>
                <a:ea typeface="+mn-ea"/>
                <a:cs typeface="+mn-cs"/>
              </a:rPr>
              <a:t>sector</a:t>
            </a:r>
            <a:endParaRPr kumimoji="0" lang="fr-FR" sz="1800" b="0" i="0" u="none" strike="noStrike" kern="1200" cap="none" spc="0" normalizeH="0" baseline="0" noProof="0" dirty="0">
              <a:ln>
                <a:noFill/>
              </a:ln>
              <a:solidFill>
                <a:srgbClr val="4F81BD"/>
              </a:solidFill>
              <a:effectLst/>
              <a:uLnTx/>
              <a:uFillTx/>
              <a:latin typeface="Calibri"/>
              <a:ea typeface="+mn-ea"/>
              <a:cs typeface="+mn-cs"/>
            </a:endParaRPr>
          </a:p>
        </p:txBody>
      </p:sp>
      <p:graphicFrame>
        <p:nvGraphicFramePr>
          <p:cNvPr id="6" name="Gráfico 5">
            <a:extLst>
              <a:ext uri="{FF2B5EF4-FFF2-40B4-BE49-F238E27FC236}">
                <a16:creationId xmlns:a16="http://schemas.microsoft.com/office/drawing/2014/main" id="{02CE445B-3ABE-4A9B-9F14-185E1C4C88D2}"/>
              </a:ext>
            </a:extLst>
          </p:cNvPr>
          <p:cNvGraphicFramePr>
            <a:graphicFrameLocks noChangeAspect="1"/>
          </p:cNvGraphicFramePr>
          <p:nvPr>
            <p:extLst>
              <p:ext uri="{D42A27DB-BD31-4B8C-83A1-F6EECF244321}">
                <p14:modId xmlns:p14="http://schemas.microsoft.com/office/powerpoint/2010/main" val="345855873"/>
              </p:ext>
            </p:extLst>
          </p:nvPr>
        </p:nvGraphicFramePr>
        <p:xfrm>
          <a:off x="304391" y="2580032"/>
          <a:ext cx="5508000" cy="33048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Gráfico 6">
            <a:extLst>
              <a:ext uri="{FF2B5EF4-FFF2-40B4-BE49-F238E27FC236}">
                <a16:creationId xmlns:a16="http://schemas.microsoft.com/office/drawing/2014/main" id="{8C459C25-7875-4B96-9058-C8C55CB62565}"/>
              </a:ext>
            </a:extLst>
          </p:cNvPr>
          <p:cNvGraphicFramePr>
            <a:graphicFrameLocks noChangeAspect="1"/>
          </p:cNvGraphicFramePr>
          <p:nvPr>
            <p:extLst>
              <p:ext uri="{D42A27DB-BD31-4B8C-83A1-F6EECF244321}">
                <p14:modId xmlns:p14="http://schemas.microsoft.com/office/powerpoint/2010/main" val="2958838658"/>
              </p:ext>
            </p:extLst>
          </p:nvPr>
        </p:nvGraphicFramePr>
        <p:xfrm>
          <a:off x="6379610" y="2580032"/>
          <a:ext cx="5508000" cy="3304800"/>
        </p:xfrm>
        <a:graphic>
          <a:graphicData uri="http://schemas.openxmlformats.org/drawingml/2006/chart">
            <c:chart xmlns:c="http://schemas.openxmlformats.org/drawingml/2006/chart" xmlns:r="http://schemas.openxmlformats.org/officeDocument/2006/relationships" r:id="rId4"/>
          </a:graphicData>
        </a:graphic>
      </p:graphicFrame>
      <p:sp>
        <p:nvSpPr>
          <p:cNvPr id="8" name="Title 1">
            <a:extLst>
              <a:ext uri="{FF2B5EF4-FFF2-40B4-BE49-F238E27FC236}">
                <a16:creationId xmlns:a16="http://schemas.microsoft.com/office/drawing/2014/main" id="{17AF962E-F0BA-42A2-9F0A-EA9378BC89E3}"/>
              </a:ext>
            </a:extLst>
          </p:cNvPr>
          <p:cNvSpPr txBox="1">
            <a:spLocks/>
          </p:cNvSpPr>
          <p:nvPr/>
        </p:nvSpPr>
        <p:spPr>
          <a:xfrm>
            <a:off x="1158298" y="1814728"/>
            <a:ext cx="3800187" cy="688122"/>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1800" b="1" i="0" u="none" strike="noStrike" kern="1200" cap="none" spc="0" normalizeH="0" baseline="0" noProof="0" dirty="0">
                <a:ln>
                  <a:noFill/>
                </a:ln>
                <a:solidFill>
                  <a:srgbClr val="4F81BD"/>
                </a:solidFill>
                <a:effectLst/>
                <a:uLnTx/>
                <a:uFillTx/>
                <a:latin typeface="Calibri"/>
                <a:ea typeface="+mn-ea"/>
                <a:cs typeface="+mn-cs"/>
              </a:rPr>
              <a:t>Participation of </a:t>
            </a:r>
            <a:r>
              <a:rPr kumimoji="0" lang="fr-FR" sz="1800" b="1" i="0" u="none" strike="noStrike" kern="1200" cap="none" spc="0" normalizeH="0" baseline="0" noProof="0" dirty="0" err="1">
                <a:ln>
                  <a:noFill/>
                </a:ln>
                <a:solidFill>
                  <a:srgbClr val="4F81BD"/>
                </a:solidFill>
                <a:effectLst/>
                <a:uLnTx/>
                <a:uFillTx/>
                <a:latin typeface="Calibri"/>
                <a:ea typeface="+mn-ea"/>
                <a:cs typeface="+mn-cs"/>
              </a:rPr>
              <a:t>Russia</a:t>
            </a:r>
            <a:r>
              <a:rPr kumimoji="0" lang="fr-FR" sz="1800" b="1" i="0" u="none" strike="noStrike" kern="1200" cap="none" spc="0" normalizeH="0" baseline="0" noProof="0" dirty="0">
                <a:ln>
                  <a:noFill/>
                </a:ln>
                <a:solidFill>
                  <a:srgbClr val="4F81BD"/>
                </a:solidFill>
                <a:effectLst/>
                <a:uLnTx/>
                <a:uFillTx/>
                <a:latin typeface="Calibri"/>
                <a:ea typeface="+mn-ea"/>
                <a:cs typeface="+mn-cs"/>
              </a:rPr>
              <a:t> and Ukraine in </a:t>
            </a:r>
            <a:r>
              <a:rPr lang="fr-FR" b="1" dirty="0">
                <a:solidFill>
                  <a:srgbClr val="4F81BD"/>
                </a:solidFill>
                <a:latin typeface="Calibri"/>
              </a:rPr>
              <a:t>global</a:t>
            </a:r>
            <a:r>
              <a:rPr kumimoji="0" lang="fr-FR" sz="1800" b="1" i="0" u="none" strike="noStrike" kern="1200" cap="none" spc="0" normalizeH="0" baseline="0" noProof="0" dirty="0">
                <a:ln>
                  <a:noFill/>
                </a:ln>
                <a:solidFill>
                  <a:srgbClr val="4F81BD"/>
                </a:solidFill>
                <a:effectLst/>
                <a:uLnTx/>
                <a:uFillTx/>
                <a:latin typeface="Calibri"/>
                <a:ea typeface="+mn-ea"/>
                <a:cs typeface="+mn-cs"/>
              </a:rPr>
              <a:t> agricultural production</a:t>
            </a:r>
          </a:p>
        </p:txBody>
      </p:sp>
      <p:sp>
        <p:nvSpPr>
          <p:cNvPr id="9" name="Title 1">
            <a:extLst>
              <a:ext uri="{FF2B5EF4-FFF2-40B4-BE49-F238E27FC236}">
                <a16:creationId xmlns:a16="http://schemas.microsoft.com/office/drawing/2014/main" id="{9511028D-8794-4B6F-AB93-74ECB3C43469}"/>
              </a:ext>
            </a:extLst>
          </p:cNvPr>
          <p:cNvSpPr txBox="1">
            <a:spLocks/>
          </p:cNvSpPr>
          <p:nvPr/>
        </p:nvSpPr>
        <p:spPr>
          <a:xfrm>
            <a:off x="7233517" y="1814728"/>
            <a:ext cx="3800187" cy="688122"/>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1800" b="1" i="0" u="none" strike="noStrike" kern="1200" cap="none" spc="0" normalizeH="0" baseline="0" noProof="0" dirty="0">
                <a:ln>
                  <a:noFill/>
                </a:ln>
                <a:solidFill>
                  <a:srgbClr val="4F81BD"/>
                </a:solidFill>
                <a:effectLst/>
                <a:uLnTx/>
                <a:uFillTx/>
                <a:latin typeface="Calibri"/>
                <a:ea typeface="+mn-ea"/>
                <a:cs typeface="+mn-cs"/>
              </a:rPr>
              <a:t>Participation of </a:t>
            </a:r>
            <a:r>
              <a:rPr kumimoji="0" lang="fr-FR" sz="1800" b="1" i="0" u="none" strike="noStrike" kern="1200" cap="none" spc="0" normalizeH="0" baseline="0" noProof="0" dirty="0" err="1">
                <a:ln>
                  <a:noFill/>
                </a:ln>
                <a:solidFill>
                  <a:srgbClr val="4F81BD"/>
                </a:solidFill>
                <a:effectLst/>
                <a:uLnTx/>
                <a:uFillTx/>
                <a:latin typeface="Calibri"/>
                <a:ea typeface="+mn-ea"/>
                <a:cs typeface="+mn-cs"/>
              </a:rPr>
              <a:t>Russia</a:t>
            </a:r>
            <a:r>
              <a:rPr kumimoji="0" lang="fr-FR" sz="1800" b="1" i="0" u="none" strike="noStrike" kern="1200" cap="none" spc="0" normalizeH="0" baseline="0" noProof="0" dirty="0">
                <a:ln>
                  <a:noFill/>
                </a:ln>
                <a:solidFill>
                  <a:srgbClr val="4F81BD"/>
                </a:solidFill>
                <a:effectLst/>
                <a:uLnTx/>
                <a:uFillTx/>
                <a:latin typeface="Calibri"/>
                <a:ea typeface="+mn-ea"/>
                <a:cs typeface="+mn-cs"/>
              </a:rPr>
              <a:t> and Ukraine in global agricultural exports</a:t>
            </a:r>
          </a:p>
        </p:txBody>
      </p:sp>
      <p:sp>
        <p:nvSpPr>
          <p:cNvPr id="10" name="ZoneTexte 3">
            <a:extLst>
              <a:ext uri="{FF2B5EF4-FFF2-40B4-BE49-F238E27FC236}">
                <a16:creationId xmlns:a16="http://schemas.microsoft.com/office/drawing/2014/main" id="{F3B8DEF4-FB72-438D-BF6C-F1BC201224A6}"/>
              </a:ext>
            </a:extLst>
          </p:cNvPr>
          <p:cNvSpPr txBox="1"/>
          <p:nvPr/>
        </p:nvSpPr>
        <p:spPr>
          <a:xfrm>
            <a:off x="465501" y="6229392"/>
            <a:ext cx="3115900" cy="25391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050" b="0" i="0" u="none" strike="noStrike" kern="1200" cap="none" spc="0" normalizeH="0" baseline="0" noProof="0" dirty="0">
                <a:ln>
                  <a:noFill/>
                </a:ln>
                <a:solidFill>
                  <a:prstClr val="black"/>
                </a:solidFill>
                <a:effectLst/>
                <a:uLnTx/>
                <a:uFillTx/>
                <a:latin typeface="Calibri"/>
                <a:ea typeface="+mn-ea"/>
                <a:cs typeface="+mn-cs"/>
              </a:rPr>
              <a:t>Source : </a:t>
            </a:r>
            <a:r>
              <a:rPr lang="fr-FR" sz="1050" dirty="0">
                <a:solidFill>
                  <a:prstClr val="black"/>
                </a:solidFill>
                <a:latin typeface="Calibri"/>
              </a:rPr>
              <a:t>FAO Stats</a:t>
            </a:r>
            <a:endParaRPr kumimoji="0" lang="fr-FR" sz="105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45129185"/>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F33F5DD1-8E93-2E49-3C5F-A5528547266C}"/>
              </a:ext>
            </a:extLst>
          </p:cNvPr>
          <p:cNvSpPr>
            <a:spLocks noGrp="1"/>
          </p:cNvSpPr>
          <p:nvPr>
            <p:ph type="sldNum" sz="quarter" idx="10"/>
          </p:nvPr>
        </p:nvSpPr>
        <p:spPr/>
        <p:txBody>
          <a:bodyPr/>
          <a:lstStyle/>
          <a:p>
            <a:pPr>
              <a:defRPr/>
            </a:pPr>
            <a:fld id="{DB13BB4E-C97E-43B2-BA58-99E1E5F48690}" type="slidenum">
              <a:rPr lang="en-US" smtClean="0"/>
              <a:pPr>
                <a:defRPr/>
              </a:pPr>
              <a:t>8</a:t>
            </a:fld>
            <a:endParaRPr lang="en-US"/>
          </a:p>
        </p:txBody>
      </p:sp>
      <p:pic>
        <p:nvPicPr>
          <p:cNvPr id="3" name="Immagine 2">
            <a:extLst>
              <a:ext uri="{FF2B5EF4-FFF2-40B4-BE49-F238E27FC236}">
                <a16:creationId xmlns:a16="http://schemas.microsoft.com/office/drawing/2014/main" id="{83A0BA07-4C70-74E3-A5EA-E6EDB815B3B6}"/>
              </a:ext>
            </a:extLst>
          </p:cNvPr>
          <p:cNvPicPr>
            <a:picLocks noChangeAspect="1"/>
          </p:cNvPicPr>
          <p:nvPr/>
        </p:nvPicPr>
        <p:blipFill>
          <a:blip r:embed="rId2"/>
          <a:stretch>
            <a:fillRect/>
          </a:stretch>
        </p:blipFill>
        <p:spPr>
          <a:xfrm>
            <a:off x="-241300" y="-736600"/>
            <a:ext cx="13919200" cy="8420100"/>
          </a:xfrm>
          <a:prstGeom prst="rect">
            <a:avLst/>
          </a:prstGeom>
        </p:spPr>
      </p:pic>
    </p:spTree>
    <p:extLst>
      <p:ext uri="{BB962C8B-B14F-4D97-AF65-F5344CB8AC3E}">
        <p14:creationId xmlns:p14="http://schemas.microsoft.com/office/powerpoint/2010/main" val="3445477710"/>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D4DE0A2A-0C72-43A2-AE37-0D3E48DEC3A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13BB4E-C97E-43B2-BA58-99E1E5F48690}"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3" name="Title 1">
            <a:extLst>
              <a:ext uri="{FF2B5EF4-FFF2-40B4-BE49-F238E27FC236}">
                <a16:creationId xmlns:a16="http://schemas.microsoft.com/office/drawing/2014/main" id="{25E061EC-3F4A-4AAC-BF09-9B50100FB7AB}"/>
              </a:ext>
            </a:extLst>
          </p:cNvPr>
          <p:cNvSpPr txBox="1">
            <a:spLocks/>
          </p:cNvSpPr>
          <p:nvPr/>
        </p:nvSpPr>
        <p:spPr>
          <a:xfrm>
            <a:off x="732000" y="44624"/>
            <a:ext cx="10728000" cy="1368152"/>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4F81BD"/>
                </a:solidFill>
                <a:effectLst/>
                <a:uLnTx/>
                <a:uFillTx/>
                <a:latin typeface="Calibri"/>
                <a:ea typeface="+mn-ea"/>
                <a:cs typeface="+mn-cs"/>
              </a:rPr>
              <a:t>Impact of the conflict on grain prices</a:t>
            </a:r>
            <a:endParaRPr kumimoji="0" lang="en-US" sz="1800" b="0" i="0" u="none" strike="noStrike" kern="1200" cap="none" spc="0" normalizeH="0" baseline="0" noProof="0" dirty="0">
              <a:ln>
                <a:noFill/>
              </a:ln>
              <a:solidFill>
                <a:srgbClr val="4F81BD"/>
              </a:solidFill>
              <a:effectLst/>
              <a:uLnTx/>
              <a:uFillTx/>
              <a:latin typeface="Calibri"/>
              <a:ea typeface="+mn-ea"/>
              <a:cs typeface="+mn-cs"/>
            </a:endParaRPr>
          </a:p>
        </p:txBody>
      </p:sp>
      <p:graphicFrame>
        <p:nvGraphicFramePr>
          <p:cNvPr id="9" name="Gráfico 8">
            <a:extLst>
              <a:ext uri="{FF2B5EF4-FFF2-40B4-BE49-F238E27FC236}">
                <a16:creationId xmlns:a16="http://schemas.microsoft.com/office/drawing/2014/main" id="{94C9AA99-AF4E-43A5-9A49-8EBD70A33D0F}"/>
              </a:ext>
            </a:extLst>
          </p:cNvPr>
          <p:cNvGraphicFramePr>
            <a:graphicFrameLocks/>
          </p:cNvGraphicFramePr>
          <p:nvPr>
            <p:extLst>
              <p:ext uri="{D42A27DB-BD31-4B8C-83A1-F6EECF244321}">
                <p14:modId xmlns:p14="http://schemas.microsoft.com/office/powerpoint/2010/main" val="312433573"/>
              </p:ext>
            </p:extLst>
          </p:nvPr>
        </p:nvGraphicFramePr>
        <p:xfrm>
          <a:off x="379149" y="1830819"/>
          <a:ext cx="8410354" cy="4025700"/>
        </p:xfrm>
        <a:graphic>
          <a:graphicData uri="http://schemas.openxmlformats.org/drawingml/2006/chart">
            <c:chart xmlns:c="http://schemas.openxmlformats.org/drawingml/2006/chart" xmlns:r="http://schemas.openxmlformats.org/officeDocument/2006/relationships" r:id="rId3"/>
          </a:graphicData>
        </a:graphic>
      </p:graphicFrame>
      <p:sp>
        <p:nvSpPr>
          <p:cNvPr id="10" name="ZoneTexte 3">
            <a:extLst>
              <a:ext uri="{FF2B5EF4-FFF2-40B4-BE49-F238E27FC236}">
                <a16:creationId xmlns:a16="http://schemas.microsoft.com/office/drawing/2014/main" id="{C42FA52C-A6E4-47DE-9D3F-C34496EC680A}"/>
              </a:ext>
            </a:extLst>
          </p:cNvPr>
          <p:cNvSpPr txBox="1"/>
          <p:nvPr/>
        </p:nvSpPr>
        <p:spPr>
          <a:xfrm>
            <a:off x="465501" y="6229392"/>
            <a:ext cx="3115900" cy="25391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050" b="0" i="0" u="none" strike="noStrike" kern="1200" cap="none" spc="0" normalizeH="0" baseline="0" noProof="0" dirty="0">
                <a:ln>
                  <a:noFill/>
                </a:ln>
                <a:solidFill>
                  <a:prstClr val="black"/>
                </a:solidFill>
                <a:effectLst/>
                <a:uLnTx/>
                <a:uFillTx/>
                <a:latin typeface="Calibri"/>
                <a:ea typeface="+mn-ea"/>
                <a:cs typeface="+mn-cs"/>
              </a:rPr>
              <a:t>Source : </a:t>
            </a:r>
            <a:r>
              <a:rPr lang="fr-FR" sz="1050" dirty="0">
                <a:solidFill>
                  <a:prstClr val="black"/>
                </a:solidFill>
                <a:latin typeface="Calibri"/>
              </a:rPr>
              <a:t>C</a:t>
            </a:r>
            <a:r>
              <a:rPr kumimoji="0" lang="fr-FR" sz="1050" b="0" i="0" u="none" strike="noStrike" kern="1200" cap="none" spc="0" normalizeH="0" baseline="0" noProof="0" dirty="0" err="1">
                <a:ln>
                  <a:noFill/>
                </a:ln>
                <a:solidFill>
                  <a:prstClr val="black"/>
                </a:solidFill>
                <a:effectLst/>
                <a:uLnTx/>
                <a:uFillTx/>
                <a:latin typeface="Calibri"/>
                <a:ea typeface="+mn-ea"/>
                <a:cs typeface="+mn-cs"/>
              </a:rPr>
              <a:t>hicago</a:t>
            </a:r>
            <a:r>
              <a:rPr kumimoji="0" lang="fr-FR" sz="1050" b="0" i="0" u="none" strike="noStrike" kern="1200" cap="none" spc="0" normalizeH="0" baseline="0" noProof="0" dirty="0">
                <a:ln>
                  <a:noFill/>
                </a:ln>
                <a:solidFill>
                  <a:prstClr val="black"/>
                </a:solidFill>
                <a:effectLst/>
                <a:uLnTx/>
                <a:uFillTx/>
                <a:latin typeface="Calibri"/>
                <a:ea typeface="+mn-ea"/>
                <a:cs typeface="+mn-cs"/>
              </a:rPr>
              <a:t> </a:t>
            </a:r>
            <a:r>
              <a:rPr kumimoji="0" lang="fr-FR" sz="1050" b="0" i="0" u="none" strike="noStrike" kern="1200" cap="none" spc="0" normalizeH="0" baseline="0" noProof="0" dirty="0" err="1">
                <a:ln>
                  <a:noFill/>
                </a:ln>
                <a:solidFill>
                  <a:prstClr val="black"/>
                </a:solidFill>
                <a:effectLst/>
                <a:uLnTx/>
                <a:uFillTx/>
                <a:latin typeface="Calibri"/>
                <a:ea typeface="+mn-ea"/>
                <a:cs typeface="+mn-cs"/>
              </a:rPr>
              <a:t>Board</a:t>
            </a:r>
            <a:r>
              <a:rPr kumimoji="0" lang="fr-FR" sz="1050" b="0" i="0" u="none" strike="noStrike" kern="1200" cap="none" spc="0" normalizeH="0" baseline="0" noProof="0" dirty="0">
                <a:ln>
                  <a:noFill/>
                </a:ln>
                <a:solidFill>
                  <a:prstClr val="black"/>
                </a:solidFill>
                <a:effectLst/>
                <a:uLnTx/>
                <a:uFillTx/>
                <a:latin typeface="Calibri"/>
                <a:ea typeface="+mn-ea"/>
                <a:cs typeface="+mn-cs"/>
              </a:rPr>
              <a:t> of </a:t>
            </a:r>
            <a:r>
              <a:rPr lang="fr-FR" sz="1050" dirty="0">
                <a:solidFill>
                  <a:prstClr val="black"/>
                </a:solidFill>
                <a:latin typeface="Calibri"/>
              </a:rPr>
              <a:t>T</a:t>
            </a:r>
            <a:r>
              <a:rPr kumimoji="0" lang="fr-FR" sz="1050" b="0" i="0" u="none" strike="noStrike" kern="1200" cap="none" spc="0" normalizeH="0" baseline="0" noProof="0" dirty="0">
                <a:ln>
                  <a:noFill/>
                </a:ln>
                <a:solidFill>
                  <a:prstClr val="black"/>
                </a:solidFill>
                <a:effectLst/>
                <a:uLnTx/>
                <a:uFillTx/>
                <a:latin typeface="Calibri"/>
                <a:ea typeface="+mn-ea"/>
                <a:cs typeface="+mn-cs"/>
              </a:rPr>
              <a:t>rade</a:t>
            </a:r>
          </a:p>
        </p:txBody>
      </p:sp>
      <p:cxnSp>
        <p:nvCxnSpPr>
          <p:cNvPr id="5" name="Conector recto 4">
            <a:extLst>
              <a:ext uri="{FF2B5EF4-FFF2-40B4-BE49-F238E27FC236}">
                <a16:creationId xmlns:a16="http://schemas.microsoft.com/office/drawing/2014/main" id="{F7AB9334-7A4A-4775-9444-2D444A473913}"/>
              </a:ext>
            </a:extLst>
          </p:cNvPr>
          <p:cNvCxnSpPr/>
          <p:nvPr/>
        </p:nvCxnSpPr>
        <p:spPr>
          <a:xfrm>
            <a:off x="6950974" y="2488018"/>
            <a:ext cx="0" cy="2349795"/>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4" name="CuadroTexto 3">
            <a:extLst>
              <a:ext uri="{FF2B5EF4-FFF2-40B4-BE49-F238E27FC236}">
                <a16:creationId xmlns:a16="http://schemas.microsoft.com/office/drawing/2014/main" id="{07254A2A-8650-409E-B900-E505DC597D47}"/>
              </a:ext>
            </a:extLst>
          </p:cNvPr>
          <p:cNvSpPr txBox="1"/>
          <p:nvPr/>
        </p:nvSpPr>
        <p:spPr>
          <a:xfrm>
            <a:off x="9105797" y="2118686"/>
            <a:ext cx="2743200" cy="2708434"/>
          </a:xfrm>
          <a:prstGeom prst="rect">
            <a:avLst/>
          </a:prstGeom>
          <a:noFill/>
        </p:spPr>
        <p:txBody>
          <a:bodyPr wrap="square" rtlCol="0">
            <a:spAutoFit/>
          </a:bodyPr>
          <a:lstStyle/>
          <a:p>
            <a:pPr algn="ctr">
              <a:spcAft>
                <a:spcPts val="1800"/>
              </a:spcAft>
            </a:pPr>
            <a:r>
              <a:rPr lang="en-US" sz="1600" dirty="0">
                <a:solidFill>
                  <a:schemeClr val="accent6">
                    <a:lumMod val="75000"/>
                  </a:schemeClr>
                </a:solidFill>
                <a:latin typeface="Calibri" panose="020F0502020204030204" pitchFamily="34" charset="0"/>
                <a:cs typeface="Calibri" panose="020F0502020204030204" pitchFamily="34" charset="0"/>
              </a:rPr>
              <a:t>Variation on the on grain prices since February 24</a:t>
            </a:r>
          </a:p>
          <a:p>
            <a:pPr>
              <a:spcBef>
                <a:spcPts val="1800"/>
              </a:spcBef>
              <a:spcAft>
                <a:spcPts val="1800"/>
              </a:spcAft>
              <a:tabLst>
                <a:tab pos="536575" algn="ctr"/>
                <a:tab pos="1978025" algn="ctr"/>
              </a:tabLst>
            </a:pPr>
            <a:r>
              <a:rPr lang="en-US" sz="1600" dirty="0">
                <a:latin typeface="Calibri" panose="020F0502020204030204" pitchFamily="34" charset="0"/>
                <a:cs typeface="Calibri" panose="020F0502020204030204" pitchFamily="34" charset="0"/>
              </a:rPr>
              <a:t>	Wheat	+19%</a:t>
            </a:r>
          </a:p>
          <a:p>
            <a:pPr>
              <a:spcBef>
                <a:spcPts val="1800"/>
              </a:spcBef>
              <a:spcAft>
                <a:spcPts val="1800"/>
              </a:spcAft>
              <a:tabLst>
                <a:tab pos="536575" algn="ctr"/>
                <a:tab pos="1978025" algn="ctr"/>
              </a:tabLst>
            </a:pPr>
            <a:r>
              <a:rPr lang="en-US" sz="1600" dirty="0">
                <a:latin typeface="Calibri" panose="020F0502020204030204" pitchFamily="34" charset="0"/>
                <a:cs typeface="Calibri" panose="020F0502020204030204" pitchFamily="34" charset="0"/>
              </a:rPr>
              <a:t>	Maize	+13%</a:t>
            </a:r>
          </a:p>
          <a:p>
            <a:pPr>
              <a:spcBef>
                <a:spcPts val="1800"/>
              </a:spcBef>
              <a:spcAft>
                <a:spcPts val="1800"/>
              </a:spcAft>
              <a:tabLst>
                <a:tab pos="536575" algn="ctr"/>
                <a:tab pos="1978025" algn="ctr"/>
              </a:tabLst>
            </a:pPr>
            <a:r>
              <a:rPr lang="en-US" sz="1600" dirty="0">
                <a:latin typeface="Calibri" panose="020F0502020204030204" pitchFamily="34" charset="0"/>
                <a:cs typeface="Calibri" panose="020F0502020204030204" pitchFamily="34" charset="0"/>
              </a:rPr>
              <a:t>	Soybean	+5%</a:t>
            </a:r>
          </a:p>
        </p:txBody>
      </p:sp>
      <p:pic>
        <p:nvPicPr>
          <p:cNvPr id="6" name="Imagen 5">
            <a:extLst>
              <a:ext uri="{FF2B5EF4-FFF2-40B4-BE49-F238E27FC236}">
                <a16:creationId xmlns:a16="http://schemas.microsoft.com/office/drawing/2014/main" id="{86429BAD-84C3-4138-8FFB-98C9B973573E}"/>
              </a:ext>
            </a:extLst>
          </p:cNvPr>
          <p:cNvPicPr>
            <a:picLocks noChangeAspect="1"/>
          </p:cNvPicPr>
          <p:nvPr/>
        </p:nvPicPr>
        <p:blipFill>
          <a:blip r:embed="rId4"/>
          <a:stretch>
            <a:fillRect/>
          </a:stretch>
        </p:blipFill>
        <p:spPr>
          <a:xfrm>
            <a:off x="8676374" y="2961884"/>
            <a:ext cx="648000" cy="648000"/>
          </a:xfrm>
          <a:prstGeom prst="rect">
            <a:avLst/>
          </a:prstGeom>
        </p:spPr>
      </p:pic>
      <p:pic>
        <p:nvPicPr>
          <p:cNvPr id="1026" name="Picture 2" descr="Maiz | Icono Gratis">
            <a:extLst>
              <a:ext uri="{FF2B5EF4-FFF2-40B4-BE49-F238E27FC236}">
                <a16:creationId xmlns:a16="http://schemas.microsoft.com/office/drawing/2014/main" id="{670000BA-1A55-4FD1-9D95-1DC8A60C28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30374" y="3670847"/>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ng File - Icono Soja PNG Image | Transparent PNG Free Download on SeekPNG">
            <a:extLst>
              <a:ext uri="{FF2B5EF4-FFF2-40B4-BE49-F238E27FC236}">
                <a16:creationId xmlns:a16="http://schemas.microsoft.com/office/drawing/2014/main" id="{5E9932F9-041C-45AA-9BBD-90C3EB34FC0B}"/>
              </a:ext>
            </a:extLst>
          </p:cNvPr>
          <p:cNvPicPr>
            <a:picLocks noChangeAspect="1" noChangeArrowheads="1"/>
          </p:cNvPicPr>
          <p:nvPr/>
        </p:nvPicPr>
        <p:blipFill>
          <a:blip r:embed="rId6">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8782983" y="4444474"/>
            <a:ext cx="434783" cy="4284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9807194"/>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Office Theme">
  <a:themeElements>
    <a:clrScheme name="Custom 1">
      <a:dk1>
        <a:sysClr val="windowText" lastClr="000000"/>
      </a:dk1>
      <a:lt1>
        <a:sysClr val="window" lastClr="FFFFFF"/>
      </a:lt1>
      <a:dk2>
        <a:srgbClr val="006299"/>
      </a:dk2>
      <a:lt2>
        <a:srgbClr val="E7E6E6"/>
      </a:lt2>
      <a:accent1>
        <a:srgbClr val="006299"/>
      </a:accent1>
      <a:accent2>
        <a:srgbClr val="0072C7"/>
      </a:accent2>
      <a:accent3>
        <a:srgbClr val="0D1D51"/>
      </a:accent3>
      <a:accent4>
        <a:srgbClr val="666666"/>
      </a:accent4>
      <a:accent5>
        <a:srgbClr val="3C76A6"/>
      </a:accent5>
      <a:accent6>
        <a:srgbClr val="00B398"/>
      </a:accent6>
      <a:hlink>
        <a:srgbClr val="0563C1"/>
      </a:hlink>
      <a:folHlink>
        <a:srgbClr val="00629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34076243_Blue spheres presentation_RVA_v5" id="{E4C0B511-76E7-4C07-AFEA-8FEA0A5A8C84}" vid="{3A463146-28EF-4F73-B63C-03710F66E2A3}"/>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6100</TotalTime>
  <Words>3457</Words>
  <Application>Microsoft Macintosh PowerPoint</Application>
  <PresentationFormat>Widescreen</PresentationFormat>
  <Paragraphs>368</Paragraphs>
  <Slides>42</Slides>
  <Notes>35</Notes>
  <HiddenSlides>0</HiddenSlides>
  <MMClips>0</MMClips>
  <ScaleCrop>false</ScaleCrop>
  <HeadingPairs>
    <vt:vector size="8" baseType="variant">
      <vt:variant>
        <vt:lpstr>Caratteri utilizzati</vt:lpstr>
      </vt:variant>
      <vt:variant>
        <vt:i4>12</vt:i4>
      </vt:variant>
      <vt:variant>
        <vt:lpstr>Tema</vt:lpstr>
      </vt:variant>
      <vt:variant>
        <vt:i4>1</vt:i4>
      </vt:variant>
      <vt:variant>
        <vt:lpstr>Server OLE incorporati</vt:lpstr>
      </vt:variant>
      <vt:variant>
        <vt:i4>1</vt:i4>
      </vt:variant>
      <vt:variant>
        <vt:lpstr>Titoli diapositive</vt:lpstr>
      </vt:variant>
      <vt:variant>
        <vt:i4>42</vt:i4>
      </vt:variant>
    </vt:vector>
  </HeadingPairs>
  <TitlesOfParts>
    <vt:vector size="56" baseType="lpstr">
      <vt:lpstr>Arial</vt:lpstr>
      <vt:lpstr>Avenir Next</vt:lpstr>
      <vt:lpstr>Book Antiqua</vt:lpstr>
      <vt:lpstr>Bookman Old Style</vt:lpstr>
      <vt:lpstr>Calibri</vt:lpstr>
      <vt:lpstr>Calibri Light</vt:lpstr>
      <vt:lpstr>Franklin Gothic Demi Cond</vt:lpstr>
      <vt:lpstr>Franklin Gothic Medium</vt:lpstr>
      <vt:lpstr>Source Sans Pro Black</vt:lpstr>
      <vt:lpstr>Source Sans Pro Light</vt:lpstr>
      <vt:lpstr>Trebuchet MS</vt:lpstr>
      <vt:lpstr>Wingdings</vt:lpstr>
      <vt:lpstr>1_Office Theme</vt:lpstr>
      <vt:lpstr>think-cell Slide</vt:lpstr>
      <vt:lpstr>How to support the dairy sector  in the global uncertainty  Brazzale Piercristiano  XIII Dairy OlYMPICS,ALMATY 23 MAY 2022 </vt:lpstr>
      <vt:lpstr>Global key drivers: Population growth, climate change</vt:lpstr>
      <vt:lpstr>Global key drivers: productive and healthy cattle</vt:lpstr>
      <vt:lpstr>Global key drivers: dairy quality and sustainability</vt:lpstr>
      <vt:lpstr>                              NEW CHALLENGES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IDF SUPPORTING THE  Global Dairy SECTOR</vt:lpstr>
      <vt:lpstr>Presentazione standard di PowerPoint</vt:lpstr>
      <vt:lpstr>Presentazione standard di PowerPoint</vt:lpstr>
      <vt:lpstr>Idf working areas</vt:lpstr>
      <vt:lpstr>Idf programme of work delivered LAST YEAR</vt:lpstr>
      <vt:lpstr>IDF Methods of Analysis are accepted by IGOs</vt:lpstr>
      <vt:lpstr>IDF contributions to International Standards</vt:lpstr>
      <vt:lpstr>Presentazione standard di PowerPoint</vt:lpstr>
      <vt:lpstr>Dairy’s Commitment to sustainability </vt:lpstr>
      <vt:lpstr>Dairy and sdgs</vt:lpstr>
      <vt:lpstr>Presentazione standard di PowerPoint</vt:lpstr>
      <vt:lpstr>IDF work on Sustainability</vt:lpstr>
      <vt:lpstr>Presentazione standard di PowerPoint</vt:lpstr>
      <vt:lpstr>Presentazione standard di PowerPoint</vt:lpstr>
      <vt:lpstr>Presentazione standard di PowerPoint</vt:lpstr>
      <vt:lpstr>Presentazione standard di PowerPoint</vt:lpstr>
      <vt:lpstr>Presentazione standard di PowerPoint</vt:lpstr>
      <vt:lpstr>ANIMAL HEALTH AND WELFARE</vt:lpstr>
      <vt:lpstr>Food systems dialogue </vt:lpstr>
      <vt:lpstr>Presentazione standard di PowerPoint</vt:lpstr>
      <vt:lpstr>THE INITIATIVE AND ITS PRINCIPLES</vt:lpstr>
      <vt:lpstr>OUR PRINCIPLES </vt:lpstr>
      <vt:lpstr>Joint statement GDP-IDF on plant based</vt:lpstr>
      <vt:lpstr>Presentazione standard di PowerPoint</vt:lpstr>
      <vt:lpstr>Global Opportunities</vt:lpstr>
      <vt:lpstr>Conclusions </vt:lpstr>
      <vt:lpstr>Presentazione standard di PowerPoint</vt:lpstr>
      <vt:lpstr>IDF-WDS 2022 New Delhi, INDIA</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
  <cp:lastModifiedBy>Piercristiano Brazzale</cp:lastModifiedBy>
  <cp:revision>62</cp:revision>
  <dcterms:created xsi:type="dcterms:W3CDTF">2022-04-01T07:17:28Z</dcterms:created>
  <dcterms:modified xsi:type="dcterms:W3CDTF">2022-05-20T13:31:48Z</dcterms:modified>
</cp:coreProperties>
</file>