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7" r:id="rId5"/>
    <p:sldId id="257" r:id="rId6"/>
    <p:sldId id="293" r:id="rId7"/>
    <p:sldId id="294" r:id="rId8"/>
    <p:sldId id="292" r:id="rId9"/>
    <p:sldId id="278" r:id="rId10"/>
    <p:sldId id="291" r:id="rId11"/>
    <p:sldId id="280" r:id="rId12"/>
    <p:sldId id="283" r:id="rId13"/>
    <p:sldId id="290" r:id="rId14"/>
    <p:sldId id="286" r:id="rId15"/>
    <p:sldId id="287" r:id="rId16"/>
    <p:sldId id="263" r:id="rId17"/>
    <p:sldId id="282" r:id="rId18"/>
    <p:sldId id="284" r:id="rId19"/>
    <p:sldId id="295" r:id="rId20"/>
    <p:sldId id="262" r:id="rId21"/>
    <p:sldId id="258" r:id="rId22"/>
    <p:sldId id="259" r:id="rId23"/>
    <p:sldId id="289" r:id="rId24"/>
    <p:sldId id="288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armagambetova, Zhamal" userId="eefc57ad-1122-44d1-afb3-d4ad809d4383" providerId="ADAL" clId="{31D7649F-7FA9-45CA-AEEB-0CDF2DE945DB}"/>
    <pc:docChg chg="modSld">
      <pc:chgData name="Zharmagambetova, Zhamal" userId="eefc57ad-1122-44d1-afb3-d4ad809d4383" providerId="ADAL" clId="{31D7649F-7FA9-45CA-AEEB-0CDF2DE945DB}" dt="2022-05-18T10:58:07.376" v="0" actId="6549"/>
      <pc:docMkLst>
        <pc:docMk/>
      </pc:docMkLst>
      <pc:sldChg chg="modSp mod">
        <pc:chgData name="Zharmagambetova, Zhamal" userId="eefc57ad-1122-44d1-afb3-d4ad809d4383" providerId="ADAL" clId="{31D7649F-7FA9-45CA-AEEB-0CDF2DE945DB}" dt="2022-05-18T10:58:07.376" v="0" actId="6549"/>
        <pc:sldMkLst>
          <pc:docMk/>
          <pc:sldMk cId="1754800100" sldId="277"/>
        </pc:sldMkLst>
        <pc:spChg chg="mod">
          <ac:chgData name="Zharmagambetova, Zhamal" userId="eefc57ad-1122-44d1-afb3-d4ad809d4383" providerId="ADAL" clId="{31D7649F-7FA9-45CA-AEEB-0CDF2DE945DB}" dt="2022-05-18T10:58:07.376" v="0" actId="6549"/>
          <ac:spMkLst>
            <pc:docMk/>
            <pc:sldMk cId="1754800100" sldId="277"/>
            <ac:spMk id="3" creationId="{4B326B43-0ECC-48B0-9D13-0156DD40438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Net Trade of U.S.</a:t>
            </a:r>
            <a:r>
              <a:rPr lang="en-US" sz="1800" baseline="0"/>
              <a:t> Dairy Products</a:t>
            </a:r>
          </a:p>
          <a:p>
            <a:pPr>
              <a:defRPr sz="1800"/>
            </a:pPr>
            <a:r>
              <a:rPr lang="en-US" sz="1800" baseline="0"/>
              <a:t>(Million Dollars)</a:t>
            </a:r>
            <a:endParaRPr lang="en-US" sz="1800"/>
          </a:p>
        </c:rich>
      </c:tx>
      <c:layout>
        <c:manualLayout>
          <c:xMode val="edge"/>
          <c:yMode val="edge"/>
          <c:x val="0.32356204016554602"/>
          <c:y val="9.9502487562189105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8217992616767406E-2"/>
          <c:y val="0.14409177795362299"/>
          <c:w val="0.869295358059896"/>
          <c:h val="0.693733052872894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'[Net Trade_Chart Feb 2022.xlsx]Sheet1'!$C$1</c:f>
              <c:strCache>
                <c:ptCount val="1"/>
                <c:pt idx="0">
                  <c:v>Trade Balance</c:v>
                </c:pt>
              </c:strCache>
            </c:strRef>
          </c:tx>
          <c:spPr>
            <a:solidFill>
              <a:srgbClr val="00B050"/>
            </a:solidFill>
            <a:ln w="15875"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rgbClr val="00B050"/>
              </a:solidFill>
              <a:ln w="127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150-4557-A2F5-2D64BBA3018E}"/>
              </c:ext>
            </c:extLst>
          </c:dPt>
          <c:dPt>
            <c:idx val="1"/>
            <c:invertIfNegative val="1"/>
            <c:bubble3D val="0"/>
            <c:spPr>
              <a:solidFill>
                <a:srgbClr val="00B050"/>
              </a:solidFill>
              <a:ln w="127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150-4557-A2F5-2D64BBA3018E}"/>
              </c:ext>
            </c:extLst>
          </c:dPt>
          <c:dPt>
            <c:idx val="2"/>
            <c:invertIfNegative val="1"/>
            <c:bubble3D val="0"/>
            <c:spPr>
              <a:solidFill>
                <a:srgbClr val="00B050"/>
              </a:solidFill>
              <a:ln w="127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150-4557-A2F5-2D64BBA3018E}"/>
              </c:ext>
            </c:extLst>
          </c:dPt>
          <c:dPt>
            <c:idx val="3"/>
            <c:invertIfNegative val="1"/>
            <c:bubble3D val="0"/>
            <c:spPr>
              <a:solidFill>
                <a:srgbClr val="00B050"/>
              </a:solidFill>
              <a:ln w="3175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150-4557-A2F5-2D64BBA3018E}"/>
              </c:ext>
            </c:extLst>
          </c:dPt>
          <c:dPt>
            <c:idx val="4"/>
            <c:invertIfNegative val="1"/>
            <c:bubble3D val="0"/>
            <c:spPr>
              <a:solidFill>
                <a:srgbClr val="00B050"/>
              </a:solidFill>
              <a:ln w="127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150-4557-A2F5-2D64BBA3018E}"/>
              </c:ext>
            </c:extLst>
          </c:dPt>
          <c:dPt>
            <c:idx val="5"/>
            <c:invertIfNegative val="1"/>
            <c:bubble3D val="0"/>
            <c:spPr>
              <a:solidFill>
                <a:srgbClr val="00B050"/>
              </a:solidFill>
              <a:ln w="127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150-4557-A2F5-2D64BBA3018E}"/>
              </c:ext>
            </c:extLst>
          </c:dPt>
          <c:dPt>
            <c:idx val="6"/>
            <c:invertIfNegative val="1"/>
            <c:bubble3D val="0"/>
            <c:spPr>
              <a:solidFill>
                <a:srgbClr val="00B050"/>
              </a:solidFill>
              <a:ln w="127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3150-4557-A2F5-2D64BBA3018E}"/>
              </c:ext>
            </c:extLst>
          </c:dPt>
          <c:dPt>
            <c:idx val="7"/>
            <c:invertIfNegative val="1"/>
            <c:bubble3D val="0"/>
            <c:spPr>
              <a:solidFill>
                <a:srgbClr val="00B050"/>
              </a:solidFill>
              <a:ln w="127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150-4557-A2F5-2D64BBA3018E}"/>
              </c:ext>
            </c:extLst>
          </c:dPt>
          <c:dPt>
            <c:idx val="8"/>
            <c:invertIfNegative val="1"/>
            <c:bubble3D val="0"/>
            <c:spPr>
              <a:solidFill>
                <a:srgbClr val="00B050"/>
              </a:solidFill>
              <a:ln w="127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3150-4557-A2F5-2D64BBA3018E}"/>
              </c:ext>
            </c:extLst>
          </c:dPt>
          <c:dPt>
            <c:idx val="9"/>
            <c:invertIfNegative val="1"/>
            <c:bubble3D val="0"/>
            <c:spPr>
              <a:solidFill>
                <a:srgbClr val="00B050"/>
              </a:solidFill>
              <a:ln w="127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3150-4557-A2F5-2D64BBA3018E}"/>
              </c:ext>
            </c:extLst>
          </c:dPt>
          <c:dPt>
            <c:idx val="10"/>
            <c:invertIfNegative val="1"/>
            <c:bubble3D val="0"/>
            <c:spPr>
              <a:solidFill>
                <a:srgbClr val="00B050"/>
              </a:solidFill>
              <a:ln w="127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3150-4557-A2F5-2D64BBA3018E}"/>
              </c:ext>
            </c:extLst>
          </c:dPt>
          <c:dPt>
            <c:idx val="11"/>
            <c:invertIfNegative val="1"/>
            <c:bubble3D val="0"/>
            <c:spPr>
              <a:solidFill>
                <a:srgbClr val="00B050"/>
              </a:solidFill>
              <a:ln w="127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3150-4557-A2F5-2D64BBA3018E}"/>
              </c:ext>
            </c:extLst>
          </c:dPt>
          <c:dPt>
            <c:idx val="12"/>
            <c:invertIfNegative val="1"/>
            <c:bubble3D val="0"/>
            <c:spPr>
              <a:solidFill>
                <a:srgbClr val="00B050"/>
              </a:solidFill>
              <a:ln w="127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3150-4557-A2F5-2D64BBA3018E}"/>
              </c:ext>
            </c:extLst>
          </c:dPt>
          <c:dPt>
            <c:idx val="13"/>
            <c:invertIfNegative val="1"/>
            <c:bubble3D val="0"/>
            <c:spPr>
              <a:solidFill>
                <a:srgbClr val="00B050"/>
              </a:solidFill>
              <a:ln w="127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3150-4557-A2F5-2D64BBA3018E}"/>
              </c:ext>
            </c:extLst>
          </c:dPt>
          <c:dPt>
            <c:idx val="14"/>
            <c:invertIfNegative val="1"/>
            <c:bubble3D val="0"/>
            <c:spPr>
              <a:solidFill>
                <a:srgbClr val="00B050"/>
              </a:solidFill>
              <a:ln w="127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3150-4557-A2F5-2D64BBA3018E}"/>
              </c:ext>
            </c:extLst>
          </c:dPt>
          <c:dPt>
            <c:idx val="15"/>
            <c:invertIfNegative val="1"/>
            <c:bubble3D val="0"/>
            <c:spPr>
              <a:solidFill>
                <a:srgbClr val="00B050"/>
              </a:solidFill>
              <a:ln w="127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3150-4557-A2F5-2D64BBA3018E}"/>
              </c:ext>
            </c:extLst>
          </c:dPt>
          <c:dPt>
            <c:idx val="16"/>
            <c:invertIfNegative val="1"/>
            <c:bubble3D val="0"/>
            <c:spPr>
              <a:solidFill>
                <a:srgbClr val="00B050"/>
              </a:solidFill>
              <a:ln w="127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3150-4557-A2F5-2D64BBA3018E}"/>
              </c:ext>
            </c:extLst>
          </c:dPt>
          <c:dPt>
            <c:idx val="17"/>
            <c:invertIfNegative val="1"/>
            <c:bubble3D val="0"/>
            <c:spPr>
              <a:solidFill>
                <a:srgbClr val="00B050"/>
              </a:solidFill>
              <a:ln w="12700"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23-3150-4557-A2F5-2D64BBA3018E}"/>
              </c:ext>
            </c:extLst>
          </c:dPt>
          <c:dPt>
            <c:idx val="18"/>
            <c:invertIfNegative val="1"/>
            <c:bubble3D val="0"/>
            <c:spPr>
              <a:solidFill>
                <a:srgbClr val="00B050"/>
              </a:solidFill>
              <a:ln w="12700"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25-3150-4557-A2F5-2D64BBA3018E}"/>
              </c:ext>
            </c:extLst>
          </c:dPt>
          <c:dPt>
            <c:idx val="19"/>
            <c:invertIfNegative val="1"/>
            <c:bubble3D val="0"/>
            <c:spPr>
              <a:solidFill>
                <a:srgbClr val="00B050"/>
              </a:solidFill>
              <a:ln w="12700"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27-3150-4557-A2F5-2D64BBA3018E}"/>
              </c:ext>
            </c:extLst>
          </c:dPt>
          <c:dPt>
            <c:idx val="20"/>
            <c:invertIfNegative val="1"/>
            <c:bubble3D val="0"/>
            <c:spPr>
              <a:solidFill>
                <a:srgbClr val="00B050"/>
              </a:solidFill>
              <a:ln w="12700"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29-3150-4557-A2F5-2D64BBA3018E}"/>
              </c:ext>
            </c:extLst>
          </c:dPt>
          <c:dPt>
            <c:idx val="21"/>
            <c:invertIfNegative val="1"/>
            <c:bubble3D val="0"/>
            <c:spPr>
              <a:solidFill>
                <a:srgbClr val="00B050"/>
              </a:solidFill>
              <a:ln w="12700"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2B-3150-4557-A2F5-2D64BBA3018E}"/>
              </c:ext>
            </c:extLst>
          </c:dPt>
          <c:dPt>
            <c:idx val="22"/>
            <c:invertIfNegative val="1"/>
            <c:bubble3D val="0"/>
            <c:spPr>
              <a:solidFill>
                <a:srgbClr val="00B050"/>
              </a:solidFill>
              <a:ln w="12700"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2D-3150-4557-A2F5-2D64BBA3018E}"/>
              </c:ext>
            </c:extLst>
          </c:dPt>
          <c:dPt>
            <c:idx val="23"/>
            <c:invertIfNegative val="1"/>
            <c:bubble3D val="0"/>
            <c:spPr>
              <a:solidFill>
                <a:srgbClr val="00B050"/>
              </a:solidFill>
              <a:ln w="12700"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2F-3150-4557-A2F5-2D64BBA3018E}"/>
              </c:ext>
            </c:extLst>
          </c:dPt>
          <c:dPt>
            <c:idx val="24"/>
            <c:invertIfNegative val="1"/>
            <c:bubble3D val="0"/>
            <c:spPr>
              <a:solidFill>
                <a:srgbClr val="00B050"/>
              </a:solidFill>
              <a:ln w="12700"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31-3150-4557-A2F5-2D64BBA3018E}"/>
              </c:ext>
            </c:extLst>
          </c:dPt>
          <c:dPt>
            <c:idx val="25"/>
            <c:invertIfNegative val="1"/>
            <c:bubble3D val="0"/>
            <c:spPr>
              <a:solidFill>
                <a:srgbClr val="00B050"/>
              </a:solidFill>
              <a:ln w="12700"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33-3150-4557-A2F5-2D64BBA3018E}"/>
              </c:ext>
            </c:extLst>
          </c:dPt>
          <c:dPt>
            <c:idx val="26"/>
            <c:invertIfNegative val="1"/>
            <c:bubble3D val="0"/>
            <c:spPr>
              <a:solidFill>
                <a:srgbClr val="00B050"/>
              </a:solidFill>
              <a:ln w="12700"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35-3150-4557-A2F5-2D64BBA3018E}"/>
              </c:ext>
            </c:extLst>
          </c:dPt>
          <c:dPt>
            <c:idx val="27"/>
            <c:invertIfNegative val="1"/>
            <c:bubble3D val="0"/>
            <c:spPr>
              <a:solidFill>
                <a:srgbClr val="00B050"/>
              </a:solidFill>
              <a:ln w="12700"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37-3150-4557-A2F5-2D64BBA3018E}"/>
              </c:ext>
            </c:extLst>
          </c:dPt>
          <c:dPt>
            <c:idx val="28"/>
            <c:invertIfNegative val="1"/>
            <c:bubble3D val="0"/>
            <c:spPr>
              <a:solidFill>
                <a:srgbClr val="00B050"/>
              </a:solidFill>
              <a:ln w="12700"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39-3150-4557-A2F5-2D64BBA3018E}"/>
              </c:ext>
            </c:extLst>
          </c:dPt>
          <c:dPt>
            <c:idx val="29"/>
            <c:invertIfNegative val="1"/>
            <c:bubble3D val="0"/>
            <c:spPr>
              <a:solidFill>
                <a:srgbClr val="00B050"/>
              </a:solidFill>
              <a:ln w="12700"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3B-3150-4557-A2F5-2D64BBA3018E}"/>
              </c:ext>
            </c:extLst>
          </c:dPt>
          <c:dPt>
            <c:idx val="30"/>
            <c:invertIfNegative val="1"/>
            <c:bubble3D val="0"/>
            <c:spPr>
              <a:solidFill>
                <a:srgbClr val="00B050"/>
              </a:solidFill>
              <a:ln w="12700"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3D-3150-4557-A2F5-2D64BBA3018E}"/>
              </c:ext>
            </c:extLst>
          </c:dPt>
          <c:cat>
            <c:numRef>
              <c:f>'[Net Trade_Chart Feb 2022.xlsx]Sheet1'!$A$3:$A$33</c:f>
              <c:numCache>
                <c:formatCode>General</c:formatCode>
                <c:ptCount val="3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</c:numCache>
            </c:numRef>
          </c:cat>
          <c:val>
            <c:numRef>
              <c:f>'[Net Trade_Chart Feb 2022.xlsx]Sheet1'!$C$3:$C$33</c:f>
              <c:numCache>
                <c:formatCode>General</c:formatCode>
                <c:ptCount val="31"/>
                <c:pt idx="0">
                  <c:v>-340.86200000000002</c:v>
                </c:pt>
                <c:pt idx="1">
                  <c:v>-151.65700000000001</c:v>
                </c:pt>
                <c:pt idx="2">
                  <c:v>1.255999999999972</c:v>
                </c:pt>
                <c:pt idx="3">
                  <c:v>-238.78700000000001</c:v>
                </c:pt>
                <c:pt idx="4">
                  <c:v>-295.303</c:v>
                </c:pt>
                <c:pt idx="5">
                  <c:v>-519.03299999999945</c:v>
                </c:pt>
                <c:pt idx="6">
                  <c:v>-269.99799999999959</c:v>
                </c:pt>
                <c:pt idx="7">
                  <c:v>-524.43299999999954</c:v>
                </c:pt>
                <c:pt idx="8">
                  <c:v>-544.13300000000004</c:v>
                </c:pt>
                <c:pt idx="9">
                  <c:v>-577.08600000000013</c:v>
                </c:pt>
                <c:pt idx="10">
                  <c:v>-580.75900000000001</c:v>
                </c:pt>
                <c:pt idx="11">
                  <c:v>-709.46899999999948</c:v>
                </c:pt>
                <c:pt idx="12">
                  <c:v>-836.51099999999997</c:v>
                </c:pt>
                <c:pt idx="13">
                  <c:v>-698.87499999999977</c:v>
                </c:pt>
                <c:pt idx="14">
                  <c:v>-781.49199999999939</c:v>
                </c:pt>
                <c:pt idx="15">
                  <c:v>-538.24299999999948</c:v>
                </c:pt>
                <c:pt idx="16">
                  <c:v>435.81899999999962</c:v>
                </c:pt>
                <c:pt idx="17">
                  <c:v>951.58699999999999</c:v>
                </c:pt>
                <c:pt idx="18">
                  <c:v>57.248999999999803</c:v>
                </c:pt>
                <c:pt idx="19">
                  <c:v>1477.596</c:v>
                </c:pt>
                <c:pt idx="20">
                  <c:v>2257.6579999999999</c:v>
                </c:pt>
                <c:pt idx="21">
                  <c:v>2365.083000000001</c:v>
                </c:pt>
                <c:pt idx="22">
                  <c:v>3974.701</c:v>
                </c:pt>
                <c:pt idx="23">
                  <c:v>4010.03</c:v>
                </c:pt>
                <c:pt idx="24">
                  <c:v>2130.911000000001</c:v>
                </c:pt>
                <c:pt idx="25">
                  <c:v>1661.3119999999999</c:v>
                </c:pt>
                <c:pt idx="26">
                  <c:v>2425.2699999999991</c:v>
                </c:pt>
                <c:pt idx="27">
                  <c:v>2452.6529999999998</c:v>
                </c:pt>
                <c:pt idx="28">
                  <c:v>2576.6219999999998</c:v>
                </c:pt>
                <c:pt idx="29">
                  <c:v>3125.4589999999998</c:v>
                </c:pt>
                <c:pt idx="30">
                  <c:v>3725.7640000000001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 w="15875">
                    <a:solidFill>
                      <a:srgbClr val="FF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3E-3150-4557-A2F5-2D64BBA30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85049128"/>
        <c:axId val="2085044040"/>
      </c:barChart>
      <c:lineChart>
        <c:grouping val="standard"/>
        <c:varyColors val="0"/>
        <c:ser>
          <c:idx val="1"/>
          <c:order val="0"/>
          <c:tx>
            <c:strRef>
              <c:f>'[Net Trade_Chart Feb 2022.xlsx]Sheet1'!$B$1</c:f>
              <c:strCache>
                <c:ptCount val="1"/>
                <c:pt idx="0">
                  <c:v>U.S. Exports</c:v>
                </c:pt>
              </c:strCache>
            </c:strRef>
          </c:tx>
          <c:spPr>
            <a:ln w="31750">
              <a:solidFill>
                <a:schemeClr val="tx2"/>
              </a:solidFill>
            </a:ln>
          </c:spPr>
          <c:marker>
            <c:symbol val="square"/>
            <c:size val="4"/>
            <c:spPr>
              <a:solidFill>
                <a:schemeClr val="tx1"/>
              </a:solidFill>
              <a:ln>
                <a:solidFill>
                  <a:srgbClr val="FFC000"/>
                </a:solidFill>
              </a:ln>
            </c:spPr>
          </c:marker>
          <c:cat>
            <c:numRef>
              <c:f>'[Net Trade_Chart Feb 2022.xlsx]Sheet1'!$R$34</c:f>
              <c:numCache>
                <c:formatCode>General</c:formatCode>
                <c:ptCount val="1"/>
              </c:numCache>
            </c:numRef>
          </c:cat>
          <c:val>
            <c:numRef>
              <c:f>'[Net Trade_Chart Feb 2022.xlsx]Sheet1'!$B$3:$B$33</c:f>
              <c:numCache>
                <c:formatCode>General</c:formatCode>
                <c:ptCount val="31"/>
                <c:pt idx="0">
                  <c:v>446.59</c:v>
                </c:pt>
                <c:pt idx="1">
                  <c:v>726.50800000000004</c:v>
                </c:pt>
                <c:pt idx="2">
                  <c:v>877.30699999999956</c:v>
                </c:pt>
                <c:pt idx="3">
                  <c:v>736.74900000000002</c:v>
                </c:pt>
                <c:pt idx="4">
                  <c:v>764.05199999999957</c:v>
                </c:pt>
                <c:pt idx="5">
                  <c:v>689.69200000000001</c:v>
                </c:pt>
                <c:pt idx="6">
                  <c:v>889.46699999999942</c:v>
                </c:pt>
                <c:pt idx="7">
                  <c:v>859.63599999999997</c:v>
                </c:pt>
                <c:pt idx="8">
                  <c:v>908.8439999999996</c:v>
                </c:pt>
                <c:pt idx="9">
                  <c:v>967.09299999999996</c:v>
                </c:pt>
                <c:pt idx="10">
                  <c:v>1083.79</c:v>
                </c:pt>
                <c:pt idx="11">
                  <c:v>936.98599999999999</c:v>
                </c:pt>
                <c:pt idx="12">
                  <c:v>1003.25</c:v>
                </c:pt>
                <c:pt idx="13">
                  <c:v>1452.5840000000001</c:v>
                </c:pt>
                <c:pt idx="14">
                  <c:v>1612.1790000000001</c:v>
                </c:pt>
                <c:pt idx="15">
                  <c:v>1844.9259999999999</c:v>
                </c:pt>
                <c:pt idx="16">
                  <c:v>2989.42</c:v>
                </c:pt>
                <c:pt idx="17">
                  <c:v>3753.373</c:v>
                </c:pt>
                <c:pt idx="18">
                  <c:v>2267.377</c:v>
                </c:pt>
                <c:pt idx="19">
                  <c:v>3699.683</c:v>
                </c:pt>
                <c:pt idx="20">
                  <c:v>4790.18</c:v>
                </c:pt>
                <c:pt idx="21">
                  <c:v>5120.8950000000004</c:v>
                </c:pt>
                <c:pt idx="22">
                  <c:v>6698.4650000000001</c:v>
                </c:pt>
                <c:pt idx="23">
                  <c:v>7081.5820000000003</c:v>
                </c:pt>
                <c:pt idx="24">
                  <c:v>5219.9040000000005</c:v>
                </c:pt>
                <c:pt idx="25">
                  <c:v>4688.973</c:v>
                </c:pt>
                <c:pt idx="26">
                  <c:v>5368.07</c:v>
                </c:pt>
                <c:pt idx="27">
                  <c:v>5478.8040000000001</c:v>
                </c:pt>
                <c:pt idx="28">
                  <c:v>5914.2939999999999</c:v>
                </c:pt>
                <c:pt idx="29">
                  <c:v>6447.2530000000006</c:v>
                </c:pt>
                <c:pt idx="30">
                  <c:v>7659.7089999999998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F-3150-4557-A2F5-2D64BBA3018E}"/>
            </c:ext>
          </c:extLst>
        </c:ser>
        <c:ser>
          <c:idx val="3"/>
          <c:order val="2"/>
          <c:tx>
            <c:strRef>
              <c:f>'[Net Trade_Chart Feb 2022.xlsx]Sheet1'!$D$1</c:f>
              <c:strCache>
                <c:ptCount val="1"/>
                <c:pt idx="0">
                  <c:v>U.S. Imports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4"/>
            <c:spPr>
              <a:solidFill>
                <a:schemeClr val="tx1"/>
              </a:solidFill>
              <a:ln w="6350">
                <a:solidFill>
                  <a:srgbClr val="FF0000"/>
                </a:solidFill>
              </a:ln>
            </c:spPr>
          </c:marker>
          <c:cat>
            <c:numRef>
              <c:f>'[Net Trade_Chart Feb 2022.xlsx]Sheet1'!$R$34</c:f>
              <c:numCache>
                <c:formatCode>General</c:formatCode>
                <c:ptCount val="1"/>
              </c:numCache>
            </c:numRef>
          </c:cat>
          <c:val>
            <c:numRef>
              <c:f>'[Net Trade_Chart Feb 2022.xlsx]Sheet1'!$D$3:$D$33</c:f>
              <c:numCache>
                <c:formatCode>General</c:formatCode>
                <c:ptCount val="31"/>
                <c:pt idx="0">
                  <c:v>787.45199999999954</c:v>
                </c:pt>
                <c:pt idx="1">
                  <c:v>878.16499999999996</c:v>
                </c:pt>
                <c:pt idx="2">
                  <c:v>876.05099999999959</c:v>
                </c:pt>
                <c:pt idx="3">
                  <c:v>975.53599999999949</c:v>
                </c:pt>
                <c:pt idx="4">
                  <c:v>1059.355</c:v>
                </c:pt>
                <c:pt idx="5">
                  <c:v>1208.7249999999999</c:v>
                </c:pt>
                <c:pt idx="6">
                  <c:v>1159.4649999999999</c:v>
                </c:pt>
                <c:pt idx="7">
                  <c:v>1384.069</c:v>
                </c:pt>
                <c:pt idx="8">
                  <c:v>1452.9770000000001</c:v>
                </c:pt>
                <c:pt idx="9">
                  <c:v>1544.1790000000001</c:v>
                </c:pt>
                <c:pt idx="10">
                  <c:v>1664.549</c:v>
                </c:pt>
                <c:pt idx="11">
                  <c:v>1646.4549999999999</c:v>
                </c:pt>
                <c:pt idx="12">
                  <c:v>1839.761</c:v>
                </c:pt>
                <c:pt idx="13">
                  <c:v>2151.4589999999998</c:v>
                </c:pt>
                <c:pt idx="14">
                  <c:v>2393.6709999999998</c:v>
                </c:pt>
                <c:pt idx="15">
                  <c:v>2383.168999999999</c:v>
                </c:pt>
                <c:pt idx="16">
                  <c:v>2553.6010000000001</c:v>
                </c:pt>
                <c:pt idx="17">
                  <c:v>2801.7860000000001</c:v>
                </c:pt>
                <c:pt idx="18">
                  <c:v>2210.1280000000002</c:v>
                </c:pt>
                <c:pt idx="19">
                  <c:v>2222.087</c:v>
                </c:pt>
                <c:pt idx="20">
                  <c:v>2532.5219999999999</c:v>
                </c:pt>
                <c:pt idx="21">
                  <c:v>2755.8119999999999</c:v>
                </c:pt>
                <c:pt idx="22">
                  <c:v>2723.7640000000001</c:v>
                </c:pt>
                <c:pt idx="23">
                  <c:v>3071.5520000000001</c:v>
                </c:pt>
                <c:pt idx="24">
                  <c:v>3088.9929999999999</c:v>
                </c:pt>
                <c:pt idx="25">
                  <c:v>3027.6610000000001</c:v>
                </c:pt>
                <c:pt idx="26">
                  <c:v>2942.8</c:v>
                </c:pt>
                <c:pt idx="27">
                  <c:v>3026.1509999999998</c:v>
                </c:pt>
                <c:pt idx="28">
                  <c:v>3337.672</c:v>
                </c:pt>
                <c:pt idx="29">
                  <c:v>3321.7939999999999</c:v>
                </c:pt>
                <c:pt idx="30">
                  <c:v>3933.9450000000002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0-3150-4557-A2F5-2D64BBA30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5049128"/>
        <c:axId val="2085044040"/>
      </c:lineChart>
      <c:dateAx>
        <c:axId val="2085049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2060"/>
            </a:solidFill>
          </a:ln>
        </c:spPr>
        <c:txPr>
          <a:bodyPr rot="-2700000"/>
          <a:lstStyle/>
          <a:p>
            <a:pPr>
              <a:defRPr b="1"/>
            </a:pPr>
            <a:endParaRPr lang="en-US"/>
          </a:p>
        </c:txPr>
        <c:crossAx val="2085044040"/>
        <c:crossesAt val="0"/>
        <c:auto val="0"/>
        <c:lblOffset val="100"/>
        <c:baseTimeUnit val="days"/>
      </c:dateAx>
      <c:valAx>
        <c:axId val="2085044040"/>
        <c:scaling>
          <c:orientation val="minMax"/>
          <c:max val="8000"/>
          <c:min val="-2000"/>
        </c:scaling>
        <c:delete val="0"/>
        <c:axPos val="l"/>
        <c:majorGridlines>
          <c:spPr>
            <a:ln>
              <a:solidFill>
                <a:schemeClr val="tx1">
                  <a:alpha val="55000"/>
                </a:schemeClr>
              </a:solidFill>
              <a:prstDash val="sysDash"/>
            </a:ln>
            <a:effectLst/>
          </c:spPr>
        </c:majorGridlines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2085049128"/>
        <c:crossesAt val="0"/>
        <c:crossBetween val="between"/>
      </c:valAx>
    </c:plotArea>
    <c:legend>
      <c:legendPos val="b"/>
      <c:layout>
        <c:manualLayout>
          <c:xMode val="edge"/>
          <c:yMode val="edge"/>
          <c:x val="0.274569317619136"/>
          <c:y val="0.92812373011992799"/>
          <c:w val="0.44753156599432897"/>
          <c:h val="3.9359924972890599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Exports</a:t>
            </a:r>
            <a:r>
              <a:rPr lang="en-US" sz="2000" baseline="0"/>
              <a:t> </a:t>
            </a:r>
            <a:r>
              <a:rPr lang="en-US" sz="2000"/>
              <a:t>as a Percent of U.S.</a:t>
            </a:r>
            <a:r>
              <a:rPr lang="en-US" sz="2000" baseline="0"/>
              <a:t> </a:t>
            </a:r>
            <a:r>
              <a:rPr lang="en-US" sz="2000"/>
              <a:t>Milk Production -  Fat and</a:t>
            </a:r>
            <a:r>
              <a:rPr lang="en-US" sz="2000" baseline="0"/>
              <a:t> Skim Milk Equivalent Basis</a:t>
            </a:r>
            <a:endParaRPr lang="en-US" sz="20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0479195275216102E-2"/>
          <c:y val="0.159463564817931"/>
          <c:w val="0.92354183409919099"/>
          <c:h val="0.684142857708531"/>
        </c:manualLayout>
      </c:layout>
      <c:lineChart>
        <c:grouping val="standard"/>
        <c:varyColors val="0"/>
        <c:ser>
          <c:idx val="0"/>
          <c:order val="0"/>
          <c:tx>
            <c:v>Fat Basis</c:v>
          </c:tx>
          <c:spPr>
            <a:ln w="22225">
              <a:solidFill>
                <a:srgbClr val="FF0000"/>
              </a:solidFill>
            </a:ln>
          </c:spPr>
          <c:marker>
            <c:symbol val="circle"/>
            <c:size val="6"/>
            <c:spPr>
              <a:solidFill>
                <a:schemeClr val="tx1"/>
              </a:solidFill>
              <a:ln>
                <a:solidFill>
                  <a:srgbClr val="FFFF00"/>
                </a:solidFill>
              </a:ln>
            </c:spPr>
          </c:marker>
          <c:cat>
            <c:strRef>
              <c:f>Sheet1!$A$9:$A$36</c:f>
              <c:strCache>
                <c:ptCount val="2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2022(f)</c:v>
                </c:pt>
              </c:strCache>
            </c:strRef>
          </c:cat>
          <c:val>
            <c:numRef>
              <c:f>Sheet1!$M$9:$M$36</c:f>
              <c:numCache>
                <c:formatCode>0.00%</c:formatCode>
                <c:ptCount val="28"/>
                <c:pt idx="0">
                  <c:v>1.9015789609252199E-2</c:v>
                </c:pt>
                <c:pt idx="1">
                  <c:v>1.6187680999441598E-2</c:v>
                </c:pt>
                <c:pt idx="2">
                  <c:v>9.9621374710905809E-3</c:v>
                </c:pt>
                <c:pt idx="3">
                  <c:v>1.00914397629434E-2</c:v>
                </c:pt>
                <c:pt idx="4">
                  <c:v>7.8787617858526691E-3</c:v>
                </c:pt>
                <c:pt idx="5">
                  <c:v>9.6300323191531294E-3</c:v>
                </c:pt>
                <c:pt idx="6">
                  <c:v>1.4177533689787801E-2</c:v>
                </c:pt>
                <c:pt idx="7">
                  <c:v>1.2071996848226799E-2</c:v>
                </c:pt>
                <c:pt idx="8">
                  <c:v>1.1100805410101699E-2</c:v>
                </c:pt>
                <c:pt idx="9">
                  <c:v>1.6969888545471601E-2</c:v>
                </c:pt>
                <c:pt idx="10">
                  <c:v>1.4429353815894301E-2</c:v>
                </c:pt>
                <c:pt idx="11">
                  <c:v>1.5700124324740598E-2</c:v>
                </c:pt>
                <c:pt idx="12">
                  <c:v>2.80306376377563E-2</c:v>
                </c:pt>
                <c:pt idx="13">
                  <c:v>4.4857825642969203E-2</c:v>
                </c:pt>
                <c:pt idx="14">
                  <c:v>2.1516685870128199E-2</c:v>
                </c:pt>
                <c:pt idx="15">
                  <c:v>4.2306755082254503E-2</c:v>
                </c:pt>
                <c:pt idx="16">
                  <c:v>4.6144047285419501E-2</c:v>
                </c:pt>
                <c:pt idx="17">
                  <c:v>4.2393915531145E-2</c:v>
                </c:pt>
                <c:pt idx="18">
                  <c:v>5.9992050084467903E-2</c:v>
                </c:pt>
                <c:pt idx="19">
                  <c:v>5.9083320391365102E-2</c:v>
                </c:pt>
                <c:pt idx="20">
                  <c:v>4.0770617913941001E-2</c:v>
                </c:pt>
                <c:pt idx="21">
                  <c:v>3.9477338303891302E-2</c:v>
                </c:pt>
                <c:pt idx="22">
                  <c:v>4.2741744653802101E-2</c:v>
                </c:pt>
                <c:pt idx="23">
                  <c:v>4.7686240623621097E-2</c:v>
                </c:pt>
                <c:pt idx="24">
                  <c:v>4.1663423990917499E-2</c:v>
                </c:pt>
                <c:pt idx="25">
                  <c:v>4.1492697786936698E-2</c:v>
                </c:pt>
                <c:pt idx="26">
                  <c:v>5.1344375894924799E-2</c:v>
                </c:pt>
                <c:pt idx="27">
                  <c:v>4.8425723744453003E-2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A5-48D3-B67A-ABCA0D1AE775}"/>
            </c:ext>
          </c:extLst>
        </c:ser>
        <c:ser>
          <c:idx val="1"/>
          <c:order val="1"/>
          <c:tx>
            <c:v>Skims Basis</c:v>
          </c:tx>
          <c:spPr>
            <a:ln w="22225"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5"/>
            <c:spPr>
              <a:ln>
                <a:solidFill>
                  <a:schemeClr val="tx1"/>
                </a:solidFill>
              </a:ln>
            </c:spPr>
          </c:marker>
          <c:cat>
            <c:strRef>
              <c:f>Sheet1!$A$9:$A$36</c:f>
              <c:strCache>
                <c:ptCount val="2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2022(f)</c:v>
                </c:pt>
              </c:strCache>
            </c:strRef>
          </c:cat>
          <c:val>
            <c:numRef>
              <c:f>Sheet1!$M$44:$M$71</c:f>
              <c:numCache>
                <c:formatCode>0.0%</c:formatCode>
                <c:ptCount val="28"/>
                <c:pt idx="0">
                  <c:v>3.3569018365401902E-2</c:v>
                </c:pt>
                <c:pt idx="1">
                  <c:v>3.85569393400257E-2</c:v>
                </c:pt>
                <c:pt idx="2">
                  <c:v>4.04251366190235E-2</c:v>
                </c:pt>
                <c:pt idx="3">
                  <c:v>3.8801490506288901E-2</c:v>
                </c:pt>
                <c:pt idx="4">
                  <c:v>3.9547570868878001E-2</c:v>
                </c:pt>
                <c:pt idx="5">
                  <c:v>5.1543373976211698E-2</c:v>
                </c:pt>
                <c:pt idx="6">
                  <c:v>5.9081121621948597E-2</c:v>
                </c:pt>
                <c:pt idx="7">
                  <c:v>5.1610285600042299E-2</c:v>
                </c:pt>
                <c:pt idx="8">
                  <c:v>5.3249818019583402E-2</c:v>
                </c:pt>
                <c:pt idx="9">
                  <c:v>8.3497237051606193E-2</c:v>
                </c:pt>
                <c:pt idx="10">
                  <c:v>0.10130502851393999</c:v>
                </c:pt>
                <c:pt idx="11">
                  <c:v>0.123362049047761</c:v>
                </c:pt>
                <c:pt idx="12">
                  <c:v>0.123940232906374</c:v>
                </c:pt>
                <c:pt idx="13">
                  <c:v>0.13227321058227801</c:v>
                </c:pt>
                <c:pt idx="14">
                  <c:v>0.11250409615120301</c:v>
                </c:pt>
                <c:pt idx="15">
                  <c:v>0.15759266268139799</c:v>
                </c:pt>
                <c:pt idx="16">
                  <c:v>0.166151180861634</c:v>
                </c:pt>
                <c:pt idx="17">
                  <c:v>0.166216445210873</c:v>
                </c:pt>
                <c:pt idx="18">
                  <c:v>0.19183643048792601</c:v>
                </c:pt>
                <c:pt idx="19">
                  <c:v>0.18981014132629301</c:v>
                </c:pt>
                <c:pt idx="20">
                  <c:v>0.17941757630402699</c:v>
                </c:pt>
                <c:pt idx="21">
                  <c:v>0.184056558924175</c:v>
                </c:pt>
                <c:pt idx="22">
                  <c:v>0.18932198750040599</c:v>
                </c:pt>
                <c:pt idx="23">
                  <c:v>0.20516344315340501</c:v>
                </c:pt>
                <c:pt idx="24">
                  <c:v>0.190129142422897</c:v>
                </c:pt>
                <c:pt idx="25">
                  <c:v>0.21152226503001501</c:v>
                </c:pt>
                <c:pt idx="26">
                  <c:v>0.22596298325938199</c:v>
                </c:pt>
                <c:pt idx="27">
                  <c:v>0.22531168556737299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A5-48D3-B67A-ABCA0D1AE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4851496"/>
        <c:axId val="2084846360"/>
      </c:lineChart>
      <c:catAx>
        <c:axId val="2084851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2520000"/>
          <a:lstStyle/>
          <a:p>
            <a:pPr>
              <a:defRPr b="1"/>
            </a:pPr>
            <a:endParaRPr lang="en-US"/>
          </a:p>
        </c:txPr>
        <c:crossAx val="2084846360"/>
        <c:crosses val="autoZero"/>
        <c:auto val="1"/>
        <c:lblAlgn val="ctr"/>
        <c:lblOffset val="100"/>
        <c:noMultiLvlLbl val="0"/>
      </c:catAx>
      <c:valAx>
        <c:axId val="2084846360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>
                  <a:alpha val="98000"/>
                </a:schemeClr>
              </a:solidFill>
              <a:prstDash val="sysDash"/>
            </a:ln>
          </c:spPr>
        </c:majorGridlines>
        <c:numFmt formatCode="0%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2084851496"/>
        <c:crosses val="autoZero"/>
        <c:crossBetween val="midCat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0.0122</cdr:x>
      <cdr:y>0.9453</cdr:y>
    </cdr:from>
    <cdr:to>
      <cdr:x>0.13535</cdr:x>
      <cdr:y>0.98226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45364F-BD64-471D-BFF5-067F58DDEADD}"/>
            </a:ext>
          </a:extLst>
        </cdr:cNvPr>
        <cdr:cNvSpPr txBox="1"/>
      </cdr:nvSpPr>
      <cdr:spPr>
        <a:xfrm xmlns:a="http://schemas.openxmlformats.org/drawingml/2006/main">
          <a:off x="94890" y="5515515"/>
          <a:ext cx="957532" cy="2156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/>
            <a:t>Source: GATS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D1B14-1FA7-240E-D452-2DC97ACA1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C1B7E7-C700-1E71-5266-93A66C4BD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BED53-14C7-9C5B-94D4-FF633DB9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6127-AAF3-43A7-8781-A53D746CAEF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FDA83-ECEE-1B0A-1EE5-448C23BEC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2CAB2-2554-8312-A0BA-6F7662FB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82FF-D686-462B-AA01-8A260FB3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5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50373-D5AB-1CAD-834B-6A91F678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7487A0-39A0-871D-4FD5-C8AA16355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47DF6-0C17-4D78-AA55-B792A3171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6127-AAF3-43A7-8781-A53D746CAEF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E4078-B489-CC99-00E5-DEF460E99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B248B-DF12-70F7-7FC5-63A8D005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82FF-D686-462B-AA01-8A260FB3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6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2259D5-3E0C-9040-5EA6-7A2D39A10E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5F0CE-10C8-E3B8-722A-D73F86CC9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3CB95-A419-AE7E-95A0-247B25774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6127-AAF3-43A7-8781-A53D746CAEF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E970E-D6B7-E9AD-9C8C-7334C387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F4077-CD73-96DA-2C52-C52CCDAAF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82FF-D686-462B-AA01-8A260FB3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6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65BD-4E8D-CED6-465A-42759D8AB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4FEA7-0FA7-3A9D-A182-C41064B66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6C648-712C-F417-85F1-659CD064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6127-AAF3-43A7-8781-A53D746CAEF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75EE8-C149-A0C4-C33E-0E18363D9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4ED97-A426-2485-F796-C814B678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82FF-D686-462B-AA01-8A260FB3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1EFB3-F6EB-E91A-B03A-B452E8908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DAD86-988C-CCF5-1118-AE44EA128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F62DB-3FDE-8F8B-213A-B6528EC7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6127-AAF3-43A7-8781-A53D746CAEF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699B3-FE8C-55C0-4FDB-A37413CC7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FEC90-9E2F-D811-614C-1AEC071E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82FF-D686-462B-AA01-8A260FB3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0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D55E-6CF2-A3A6-76F4-FF41F1719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21C9E-E080-0248-9D71-A6F8A919F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AAA03-AFDE-30BA-9E01-9E5685C9C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24061-F1EC-E9A4-8F89-994D2AA5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6127-AAF3-43A7-8781-A53D746CAEF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7427C-6680-3B69-AC3E-DBBA7ECA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06304-EC08-57C5-65CD-3A25C2BFE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82FF-D686-462B-AA01-8A260FB3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9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76A2F-798A-1363-D6FD-B44DE790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6D56B-BCF0-D8D1-B5F0-8CC457DC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CD0B5-C471-326E-D10F-15F3BDF9C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C09F78-94C6-886A-1E7E-81F961C0B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F76AE3-9571-DE1C-B082-AE48F8DD2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FE5187-59FB-C95A-B68F-8B5610AAB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6127-AAF3-43A7-8781-A53D746CAEF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ADFABA-7DC3-6224-1674-A85A9627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D26A99-AA5E-9EDC-A55F-409772B1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82FF-D686-462B-AA01-8A260FB3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2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D3358-0B4E-A044-B4A8-1F474FBA1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636BE-0D75-1F8B-F612-602E40DFB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6127-AAF3-43A7-8781-A53D746CAEF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A786A-29C9-3300-EC39-4FC901691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F8AD8-4813-04E2-736D-CE9ACE72E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82FF-D686-462B-AA01-8A260FB3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6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92E80C-35A9-2A07-BCFB-841F4DCA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6127-AAF3-43A7-8781-A53D746CAEF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319EB5-0692-D421-F623-801916D1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9944F-967B-417A-749C-EEA44EA2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82FF-D686-462B-AA01-8A260FB3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5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AADE-F2E8-CD3E-F7A2-7C1B14E73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3D45D-E24B-7684-8DB4-D41DD9EC7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1B01E-9170-84D9-ABD3-D58863D67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C6E21-9B02-0509-640D-E13225DC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6127-AAF3-43A7-8781-A53D746CAEF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736F2-8E1F-85C0-7120-2DFE030E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A3FAD-5552-091F-6D7C-D079A24EE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82FF-D686-462B-AA01-8A260FB3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4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B27B7-C789-2692-E731-D1EC9491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9A1351-8AB3-040C-3F2F-3F4F532CEE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6D463-9906-B631-399D-7E70176D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3D901-0A21-A27A-8CC5-67710193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6127-AAF3-43A7-8781-A53D746CAEF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DD4D8-9A58-BC52-8E62-7E4F2F7E8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04744-C940-5696-1F30-9DBE113D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82FF-D686-462B-AA01-8A260FB3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0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C34AF4-7D49-9E2E-1A30-C395D3BF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552E0-40DA-A356-D32D-620889060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0A8FF-C471-9C08-D3B3-AADA5716C5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36127-AAF3-43A7-8781-A53D746CAEF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67EB9-3791-2D78-14AA-3120AB768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4E4AB-0C5E-D6BA-8A34-305E3B59F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582FF-D686-462B-AA01-8A260FB3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8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gNur-Sultan@state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usda.gov/oce/commodity-markets/waob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ss.usda.gov/Charts_and_Maps/Milk_Production_and_Milk_Cows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sda.gov/oce/commodity-markets/waob" TargetMode="External"/><Relationship Id="rId4" Type="http://schemas.openxmlformats.org/officeDocument/2006/relationships/hyperlink" Target="https://www.ams.usda.gov/market-news/dair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s.usda.gov/market-news/dairy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s.fas.usda.gov/gats/default.asp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s.fas.usda.gov/gats/default.asp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usdairy.com/getmedia/89d4ec9b-0944-4c1d-90d2-15e85ec75622/game-changer-net-zero-initiative.pdf?ext=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b.org/market-intel/usda-report-u.s.-dairy-farm-numbers-continue-to-declin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b.org/market-intel/usda-report-u.s.-dairy-farm-numbers-continue-to-declin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s.usda.gov/Charts_and_Maps/Milk_Production_and_Milk_Cow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da.gov/oce/commodity-markets/waob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ass.usda.gov/Charts_and_Maps/Milk_Production_and_Milk_Cows/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E3F3-FC8E-406A-9488-66A47E361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492" y="868362"/>
            <a:ext cx="11248249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Молочная промышленность США</a:t>
            </a:r>
            <a:r>
              <a:rPr lang="en-US" sz="6600" dirty="0"/>
              <a:t>: </a:t>
            </a:r>
            <a:br>
              <a:rPr lang="en-US" sz="6600" dirty="0"/>
            </a:br>
            <a:r>
              <a:rPr lang="ru-RU" sz="4900" dirty="0"/>
              <a:t>Обзор</a:t>
            </a:r>
            <a:r>
              <a:rPr lang="en-US" sz="4900" dirty="0"/>
              <a:t> 2021</a:t>
            </a:r>
            <a:r>
              <a:rPr lang="ru-RU" sz="4900" dirty="0"/>
              <a:t> г.</a:t>
            </a:r>
            <a:r>
              <a:rPr lang="en-US" sz="4900" dirty="0"/>
              <a:t>,</a:t>
            </a:r>
            <a:r>
              <a:rPr lang="ru-RU" sz="4900" dirty="0"/>
              <a:t> перспективы внутреннего производства и прогноз</a:t>
            </a:r>
            <a:endParaRPr lang="en-US" sz="4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26B43-0ECC-48B0-9D13-0156DD4043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9503" y="3602038"/>
            <a:ext cx="9700906" cy="165576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Кристофер </a:t>
            </a:r>
            <a:r>
              <a:rPr lang="ru-RU" dirty="0" err="1"/>
              <a:t>Белеки</a:t>
            </a:r>
            <a:endParaRPr lang="en-US" dirty="0"/>
          </a:p>
          <a:p>
            <a:r>
              <a:rPr lang="en-US" dirty="0">
                <a:hlinkClick r:id="rId2"/>
              </a:rPr>
              <a:t>AgNur-Sultan@state.gov</a:t>
            </a:r>
            <a:endParaRPr lang="en-US" dirty="0"/>
          </a:p>
          <a:p>
            <a:r>
              <a:rPr lang="ru-RU" dirty="0"/>
              <a:t>Министерство сельского хозяйства США</a:t>
            </a:r>
            <a:r>
              <a:rPr lang="en-US" dirty="0"/>
              <a:t>,</a:t>
            </a:r>
            <a:r>
              <a:rPr lang="ru-RU" dirty="0"/>
              <a:t> Посольство США</a:t>
            </a:r>
            <a:r>
              <a:rPr lang="en-US" dirty="0"/>
              <a:t>, </a:t>
            </a:r>
            <a:r>
              <a:rPr lang="ru-RU" dirty="0"/>
              <a:t>г. </a:t>
            </a:r>
            <a:r>
              <a:rPr lang="ru-RU" dirty="0" err="1"/>
              <a:t>Нур</a:t>
            </a:r>
            <a:r>
              <a:rPr lang="ru-RU" dirty="0"/>
              <a:t>-Султан</a:t>
            </a:r>
            <a:endParaRPr lang="en-US" dirty="0"/>
          </a:p>
          <a:p>
            <a:r>
              <a:rPr lang="ru-RU" dirty="0"/>
              <a:t>23 мая </a:t>
            </a:r>
            <a:r>
              <a:rPr lang="en-US" dirty="0"/>
              <a:t>2022</a:t>
            </a:r>
            <a:r>
              <a:rPr lang="ru-RU" dirty="0"/>
              <a:t> г.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32087-ED05-4DEB-AEC1-FD32293C1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5575-BD4B-404D-A7E7-1DC0D2F1D9C9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52241D8-B825-4421-AE34-990099839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819527"/>
            <a:ext cx="1363343" cy="93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800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8B84F-7471-4B86-B20A-5D7FAC62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86" y="270555"/>
            <a:ext cx="11308718" cy="1325563"/>
          </a:xfrm>
        </p:spPr>
        <p:txBody>
          <a:bodyPr>
            <a:normAutofit/>
          </a:bodyPr>
          <a:lstStyle/>
          <a:p>
            <a:r>
              <a:rPr lang="ru-RU" dirty="0"/>
              <a:t>Рост цен на корма продолжается в </a:t>
            </a:r>
            <a:r>
              <a:rPr lang="en-US" dirty="0"/>
              <a:t>2022</a:t>
            </a:r>
            <a:r>
              <a:rPr lang="ru-RU" dirty="0"/>
              <a:t> г.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198C83-7843-474E-99EE-C7BCBA119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06" t="19157" r="26038" b="8795"/>
          <a:stretch/>
        </p:blipFill>
        <p:spPr>
          <a:xfrm>
            <a:off x="6822902" y="2164702"/>
            <a:ext cx="4933669" cy="323772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75A09A-6A36-4B0C-9EFE-111527D82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27" t="20000" r="25000" b="8435"/>
          <a:stretch/>
        </p:blipFill>
        <p:spPr>
          <a:xfrm>
            <a:off x="1175656" y="2138518"/>
            <a:ext cx="5057193" cy="326390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469ADB6-0C32-46B5-A269-76524C79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819527"/>
            <a:ext cx="1363343" cy="93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75457" y="1827637"/>
            <a:ext cx="5053119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                         Цены на кукурузу Омаха</a:t>
            </a:r>
          </a:p>
          <a:p>
            <a:r>
              <a:rPr lang="en-GB" dirty="0">
                <a:solidFill>
                  <a:schemeClr val="tx1"/>
                </a:solidFill>
              </a:rPr>
              <a:t>$ </a:t>
            </a:r>
            <a:r>
              <a:rPr lang="ru-RU" dirty="0">
                <a:solidFill>
                  <a:schemeClr val="tx1"/>
                </a:solidFill>
              </a:rPr>
              <a:t>за бушель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               недельные</a:t>
            </a:r>
          </a:p>
          <a:p>
            <a:r>
              <a:rPr lang="en-GB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ок</a:t>
            </a:r>
            <a:r>
              <a:rPr lang="ru-RU" dirty="0">
                <a:solidFill>
                  <a:schemeClr val="tx1"/>
                </a:solidFill>
              </a:rPr>
              <a:t>. 25 кг)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3061" y="1696328"/>
            <a:ext cx="4931521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       Люцерновое сено </a:t>
            </a:r>
            <a:r>
              <a:rPr lang="mr-IN" b="1" dirty="0">
                <a:solidFill>
                  <a:schemeClr val="tx1"/>
                </a:solidFill>
              </a:rPr>
              <a:t>–</a:t>
            </a:r>
            <a:r>
              <a:rPr lang="ru-RU" b="1" dirty="0">
                <a:solidFill>
                  <a:schemeClr val="tx1"/>
                </a:solidFill>
              </a:rPr>
              <a:t> среднемесячная цена</a:t>
            </a:r>
          </a:p>
          <a:p>
            <a:r>
              <a:rPr lang="ru-RU" dirty="0">
                <a:solidFill>
                  <a:schemeClr val="tx1"/>
                </a:solidFill>
              </a:rPr>
              <a:t>         Полученное фермерами, США, год сбора</a:t>
            </a:r>
          </a:p>
          <a:p>
            <a:r>
              <a:rPr lang="en-GB" dirty="0">
                <a:solidFill>
                  <a:schemeClr val="tx1"/>
                </a:solidFill>
              </a:rPr>
              <a:t>$ </a:t>
            </a:r>
            <a:r>
              <a:rPr lang="ru-RU" dirty="0">
                <a:solidFill>
                  <a:schemeClr val="tx1"/>
                </a:solidFill>
              </a:rPr>
              <a:t>за тонну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1632" y="4890610"/>
            <a:ext cx="260762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                      </a:t>
            </a:r>
            <a:r>
              <a:rPr lang="ru-RU" sz="1100" dirty="0">
                <a:solidFill>
                  <a:schemeClr val="tx1"/>
                </a:solidFill>
              </a:rPr>
              <a:t>средние значения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1996" y="4921420"/>
            <a:ext cx="263464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                      </a:t>
            </a:r>
            <a:r>
              <a:rPr lang="ru-RU" sz="1100" dirty="0">
                <a:solidFill>
                  <a:schemeClr val="tx1"/>
                </a:solidFill>
              </a:rPr>
              <a:t>средние значения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CA926A-44C0-4D1C-A48E-B3CEA6A180E4}"/>
              </a:ext>
            </a:extLst>
          </p:cNvPr>
          <p:cNvSpPr txBox="1"/>
          <p:nvPr/>
        </p:nvSpPr>
        <p:spPr>
          <a:xfrm>
            <a:off x="1146664" y="5537820"/>
            <a:ext cx="537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Источник данных: Служба сельскохозяйственного маркетинга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ACA5FA-0EEA-4A6E-8D52-75E7AEFC5AD3}"/>
              </a:ext>
            </a:extLst>
          </p:cNvPr>
          <p:cNvSpPr txBox="1"/>
          <p:nvPr/>
        </p:nvSpPr>
        <p:spPr>
          <a:xfrm>
            <a:off x="6056589" y="5533169"/>
            <a:ext cx="6348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Источник данных: Минсельхоз США - Национальная служба статистики</a:t>
            </a:r>
            <a:r>
              <a:rPr lang="en-US" sz="1200" dirty="0"/>
              <a:t> </a:t>
            </a:r>
            <a:r>
              <a:rPr lang="ru-RU" sz="1200" dirty="0"/>
              <a:t>сельского хозяйства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7851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A8578-1AA0-4FDD-AD4A-25C01C2FF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75" y="367066"/>
            <a:ext cx="4129721" cy="17190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Прогноз на 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2022</a:t>
            </a:r>
            <a:r>
              <a:rPr lang="ru-RU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г.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ru-RU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Больше компонентов молока от меньшего поголовья стада</a:t>
            </a: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18AE7051-A05E-4AB3-ABD5-D0936C2DF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0773" y="56336"/>
            <a:ext cx="6085351" cy="35760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2A6410-45AF-444D-8511-03F0544CCBEE}"/>
              </a:ext>
            </a:extLst>
          </p:cNvPr>
          <p:cNvSpPr txBox="1"/>
          <p:nvPr/>
        </p:nvSpPr>
        <p:spPr>
          <a:xfrm>
            <a:off x="121599" y="2445305"/>
            <a:ext cx="3810106" cy="37726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Удой от одной коровы</a:t>
            </a:r>
            <a:r>
              <a:rPr lang="en-US" sz="2000" dirty="0"/>
              <a:t> +1.3 </a:t>
            </a:r>
            <a:r>
              <a:rPr lang="ru-RU" sz="2000" dirty="0"/>
              <a:t>%</a:t>
            </a: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Повышение содержания жира и СОМО (сухого обезжиренного молочного остатка)</a:t>
            </a: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/>
              <a:t>Прогноз апрель </a:t>
            </a:r>
            <a:r>
              <a:rPr lang="en-US" sz="2000" b="1" dirty="0"/>
              <a:t>2022: </a:t>
            </a:r>
            <a:r>
              <a:rPr lang="ru-RU" sz="2000" b="1" dirty="0"/>
              <a:t>все молочные цены выросли до рекордного уровня в </a:t>
            </a:r>
            <a:r>
              <a:rPr lang="en-US" sz="2000" b="1" dirty="0"/>
              <a:t>$25.80 </a:t>
            </a:r>
            <a:r>
              <a:rPr lang="ru-RU" sz="2000" b="1" dirty="0"/>
              <a:t>за</a:t>
            </a:r>
            <a:r>
              <a:rPr lang="en-US" sz="2000" b="1" dirty="0"/>
              <a:t> 100 </a:t>
            </a:r>
            <a:r>
              <a:rPr lang="ru-RU" sz="2000" b="1" dirty="0"/>
              <a:t>фунтов</a:t>
            </a:r>
            <a:r>
              <a:rPr lang="en-US" sz="2000" b="1" dirty="0"/>
              <a:t> </a:t>
            </a:r>
            <a:br>
              <a:rPr lang="ru-RU" sz="2000" b="1" dirty="0"/>
            </a:br>
            <a:r>
              <a:rPr lang="en-US" sz="2000" b="1" dirty="0"/>
              <a:t>(</a:t>
            </a:r>
            <a:r>
              <a:rPr lang="ru-RU" sz="2000" b="1" dirty="0"/>
              <a:t>амер. центнер = 45.36 кг</a:t>
            </a:r>
            <a:r>
              <a:rPr lang="en-US" sz="2000" b="1" dirty="0"/>
              <a:t>).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/>
              <a:t>Производство ожидается в объеме </a:t>
            </a:r>
            <a:r>
              <a:rPr lang="en-US" sz="2000" b="1" dirty="0"/>
              <a:t>226.3 </a:t>
            </a:r>
            <a:r>
              <a:rPr lang="ru-RU" sz="2000" b="1" dirty="0"/>
              <a:t>млрд. фунтов - без изменений против</a:t>
            </a:r>
            <a:r>
              <a:rPr lang="en-US" sz="2000" b="1" dirty="0"/>
              <a:t> </a:t>
            </a:r>
            <a:r>
              <a:rPr lang="ru-RU" sz="2000" b="1" dirty="0"/>
              <a:t>показателей </a:t>
            </a:r>
            <a:r>
              <a:rPr lang="en-US" sz="2000" b="1" dirty="0"/>
              <a:t>2021</a:t>
            </a:r>
            <a:r>
              <a:rPr lang="ru-RU" sz="2000" b="1" dirty="0"/>
              <a:t> г</a:t>
            </a:r>
            <a:r>
              <a:rPr lang="en-US" sz="2000" b="1" dirty="0"/>
              <a:t>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F913ED9-6308-447E-805F-CC8CA4A1C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421" y="5859623"/>
            <a:ext cx="1304922" cy="89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BBB956-B6C8-4B89-AA4C-5AFA6D653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2671" y="4139230"/>
            <a:ext cx="3254324" cy="24686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19846B-D603-45BA-86CB-52E778843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7119" y="4139229"/>
            <a:ext cx="3254323" cy="24686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F1B99F-7ADC-4D82-ACFB-4BD5A841FDC4}"/>
              </a:ext>
            </a:extLst>
          </p:cNvPr>
          <p:cNvSpPr txBox="1"/>
          <p:nvPr/>
        </p:nvSpPr>
        <p:spPr>
          <a:xfrm>
            <a:off x="3850640" y="3591960"/>
            <a:ext cx="8390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hlinkClick r:id="rId6"/>
              </a:rPr>
              <a:t>Источники: МСХ США, Национальная служба статитсики</a:t>
            </a:r>
            <a:r>
              <a:rPr lang="en-US" sz="1200" dirty="0">
                <a:solidFill>
                  <a:srgbClr val="000000"/>
                </a:solidFill>
                <a:hlinkClick r:id="rId6"/>
              </a:rPr>
              <a:t> </a:t>
            </a:r>
            <a:r>
              <a:rPr lang="ru-RU" sz="1200" dirty="0">
                <a:solidFill>
                  <a:srgbClr val="000000"/>
                </a:solidFill>
                <a:hlinkClick r:id="rId6"/>
              </a:rPr>
              <a:t>с/х</a:t>
            </a:r>
            <a:r>
              <a:rPr lang="ru-RU" sz="1200" dirty="0"/>
              <a:t>; </a:t>
            </a:r>
            <a:r>
              <a:rPr lang="hu-HU" sz="1200" dirty="0">
                <a:solidFill>
                  <a:srgbClr val="000000"/>
                </a:solidFill>
              </a:rPr>
              <a:t>Совет по перспективам развития с</a:t>
            </a:r>
            <a:r>
              <a:rPr lang="ru-RU" sz="1200" dirty="0">
                <a:solidFill>
                  <a:srgbClr val="000000"/>
                </a:solidFill>
              </a:rPr>
              <a:t>/</a:t>
            </a:r>
            <a:r>
              <a:rPr lang="hu-HU" sz="1200" dirty="0">
                <a:solidFill>
                  <a:srgbClr val="000000"/>
                </a:solidFill>
              </a:rPr>
              <a:t>х</a:t>
            </a:r>
            <a:r>
              <a:rPr lang="ru-RU" sz="1200" dirty="0">
                <a:solidFill>
                  <a:srgbClr val="000000"/>
                </a:solidFill>
              </a:rPr>
              <a:t> в мире </a:t>
            </a:r>
            <a:r>
              <a:rPr lang="en-US" sz="1200" dirty="0">
                <a:solidFill>
                  <a:srgbClr val="000000"/>
                </a:solidFill>
                <a:hlinkClick r:id="rId6"/>
              </a:rPr>
              <a:t>(NASS</a:t>
            </a:r>
            <a:r>
              <a:rPr lang="ru-RU" sz="1200" dirty="0">
                <a:solidFill>
                  <a:srgbClr val="000000"/>
                </a:solidFill>
                <a:hlinkClick r:id="rId6"/>
              </a:rPr>
              <a:t>/</a:t>
            </a:r>
            <a:r>
              <a:rPr lang="en-US" sz="1200" dirty="0">
                <a:hlinkClick r:id="rId7"/>
              </a:rPr>
              <a:t>WAOB/USDA</a:t>
            </a:r>
            <a:r>
              <a:rPr lang="ru-RU" sz="1200" dirty="0"/>
              <a:t>)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998890" y="84850"/>
            <a:ext cx="4836942" cy="846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США </a:t>
            </a:r>
            <a:r>
              <a:rPr lang="mr-IN" sz="2600" b="1" dirty="0">
                <a:solidFill>
                  <a:schemeClr val="tx1"/>
                </a:solidFill>
              </a:rPr>
              <a:t>–</a:t>
            </a:r>
            <a:r>
              <a:rPr lang="ru-RU" sz="2600" b="1" dirty="0">
                <a:solidFill>
                  <a:schemeClr val="tx1"/>
                </a:solidFill>
              </a:rPr>
              <a:t> Производство молока </a:t>
            </a:r>
          </a:p>
          <a:p>
            <a:pPr algn="ctr"/>
            <a:r>
              <a:rPr lang="en-US" sz="2200" dirty="0" err="1">
                <a:solidFill>
                  <a:schemeClr val="tx1"/>
                </a:solidFill>
              </a:rPr>
              <a:t>Г</a:t>
            </a:r>
            <a:r>
              <a:rPr lang="ru-RU" sz="2200" dirty="0" err="1">
                <a:solidFill>
                  <a:schemeClr val="tx1"/>
                </a:solidFill>
              </a:rPr>
              <a:t>одовой</a:t>
            </a:r>
            <a:r>
              <a:rPr lang="ru-RU" sz="2200" dirty="0">
                <a:solidFill>
                  <a:schemeClr val="tx1"/>
                </a:solidFill>
              </a:rPr>
              <a:t> объем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397909" y="1571629"/>
            <a:ext cx="191841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Млрд. фунтов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0269" y="2966946"/>
            <a:ext cx="508014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ОБЪЕМ ПРОИЗВОДСТВА В ФУНТАХ </a:t>
            </a:r>
            <a:r>
              <a:rPr lang="ru-RU" sz="1200" cap="small" dirty="0">
                <a:solidFill>
                  <a:schemeClr val="tx1"/>
                </a:solidFill>
              </a:rPr>
              <a:t>С ПОПРАВКОЙ НА ВИСКОСНЫЕ ГОДА </a:t>
            </a:r>
            <a:endParaRPr lang="en-US" sz="1200" cap="small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40538" y="3281466"/>
            <a:ext cx="92848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   ПРОГНОЗ</a:t>
            </a:r>
            <a:endParaRPr lang="en-US" sz="1200" cap="small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F1B99F-7ADC-4D82-ACFB-4BD5A841FDC4}"/>
              </a:ext>
            </a:extLst>
          </p:cNvPr>
          <p:cNvSpPr txBox="1"/>
          <p:nvPr/>
        </p:nvSpPr>
        <p:spPr>
          <a:xfrm>
            <a:off x="2489807" y="6581001"/>
            <a:ext cx="8390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hlinkClick r:id="rId6"/>
              </a:rPr>
              <a:t>Источники: МСХ США, Национальная служба статистики</a:t>
            </a:r>
            <a:r>
              <a:rPr lang="en-US" sz="1200" dirty="0">
                <a:solidFill>
                  <a:srgbClr val="000000"/>
                </a:solidFill>
                <a:hlinkClick r:id="rId6"/>
              </a:rPr>
              <a:t> </a:t>
            </a:r>
            <a:r>
              <a:rPr lang="ru-RU" sz="1200" dirty="0">
                <a:solidFill>
                  <a:srgbClr val="000000"/>
                </a:solidFill>
                <a:hlinkClick r:id="rId6"/>
              </a:rPr>
              <a:t>с/х</a:t>
            </a:r>
            <a:r>
              <a:rPr lang="ru-RU" sz="1200" dirty="0"/>
              <a:t>; </a:t>
            </a:r>
            <a:r>
              <a:rPr lang="hu-HU" sz="1200" dirty="0">
                <a:solidFill>
                  <a:srgbClr val="000000"/>
                </a:solidFill>
              </a:rPr>
              <a:t>Совет по перспективам развития с</a:t>
            </a:r>
            <a:r>
              <a:rPr lang="ru-RU" sz="1200" dirty="0">
                <a:solidFill>
                  <a:srgbClr val="000000"/>
                </a:solidFill>
              </a:rPr>
              <a:t>/</a:t>
            </a:r>
            <a:r>
              <a:rPr lang="hu-HU" sz="1200" dirty="0">
                <a:solidFill>
                  <a:srgbClr val="000000"/>
                </a:solidFill>
              </a:rPr>
              <a:t>х</a:t>
            </a:r>
            <a:r>
              <a:rPr lang="ru-RU" sz="1200" dirty="0">
                <a:solidFill>
                  <a:srgbClr val="000000"/>
                </a:solidFill>
              </a:rPr>
              <a:t> в мире </a:t>
            </a:r>
            <a:r>
              <a:rPr lang="en-US" sz="1200" dirty="0">
                <a:solidFill>
                  <a:srgbClr val="000000"/>
                </a:solidFill>
                <a:hlinkClick r:id="rId6"/>
              </a:rPr>
              <a:t>(NASS</a:t>
            </a:r>
            <a:r>
              <a:rPr lang="ru-RU" sz="1200" dirty="0">
                <a:solidFill>
                  <a:srgbClr val="000000"/>
                </a:solidFill>
                <a:hlinkClick r:id="rId6"/>
              </a:rPr>
              <a:t>/</a:t>
            </a:r>
            <a:r>
              <a:rPr lang="en-US" sz="1200" dirty="0">
                <a:hlinkClick r:id="rId7"/>
              </a:rPr>
              <a:t>WAOB/USDA</a:t>
            </a:r>
            <a:r>
              <a:rPr lang="ru-RU" sz="1200" dirty="0"/>
              <a:t>)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2874959" y="5223080"/>
            <a:ext cx="232371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Содержание жира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6310535" y="5240381"/>
            <a:ext cx="232371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Содержания СОМО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25438" y="4041783"/>
            <a:ext cx="232371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Молочный жир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% в коровьем молоке (НСССХ)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58441" y="3896964"/>
            <a:ext cx="324770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СО</a:t>
            </a:r>
            <a:r>
              <a:rPr lang="en-GB" sz="1600" b="1" dirty="0">
                <a:solidFill>
                  <a:schemeClr val="tx1"/>
                </a:solidFill>
              </a:rPr>
              <a:t>MO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% в коровьем молоке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Федеральный порядок сбыта молока (</a:t>
            </a:r>
            <a:r>
              <a:rPr lang="en-GB" sz="1200" dirty="0">
                <a:solidFill>
                  <a:schemeClr val="tx1"/>
                </a:solidFill>
              </a:rPr>
              <a:t>FMMO</a:t>
            </a:r>
            <a:r>
              <a:rPr lang="ru-RU" sz="1200" dirty="0">
                <a:solidFill>
                  <a:schemeClr val="tx1"/>
                </a:solidFill>
              </a:rPr>
              <a:t>)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44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A8578-1AA0-4FDD-AD4A-25C01C2FF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77" y="634968"/>
            <a:ext cx="3824219" cy="9377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Рост цен на </a:t>
            </a:r>
            <a:r>
              <a:rPr lang="ru-RU" sz="3200" b="1" dirty="0"/>
              <a:t>молоко </a:t>
            </a:r>
            <a:r>
              <a:rPr lang="ru-RU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ожидается в 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2022</a:t>
            </a:r>
            <a:r>
              <a:rPr lang="ru-RU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г.</a:t>
            </a: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55D87FA-B6E5-4202-A4EA-A1C71793D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1088" y="1312171"/>
            <a:ext cx="6328196" cy="37920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2A6410-45AF-444D-8511-03F0544CCBEE}"/>
              </a:ext>
            </a:extLst>
          </p:cNvPr>
          <p:cNvSpPr txBox="1"/>
          <p:nvPr/>
        </p:nvSpPr>
        <p:spPr>
          <a:xfrm>
            <a:off x="630936" y="2807208"/>
            <a:ext cx="3063986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F913ED9-6308-447E-805F-CC8CA4A1C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421" y="5859623"/>
            <a:ext cx="1304922" cy="89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0A2896-34C8-4473-B9D9-B7AFEFD43E42}"/>
              </a:ext>
            </a:extLst>
          </p:cNvPr>
          <p:cNvSpPr txBox="1"/>
          <p:nvPr/>
        </p:nvSpPr>
        <p:spPr>
          <a:xfrm>
            <a:off x="252602" y="1909884"/>
            <a:ext cx="413847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+ $4.86 </a:t>
            </a:r>
            <a:r>
              <a:rPr lang="ru-RU" sz="2400" dirty="0"/>
              <a:t>за</a:t>
            </a:r>
            <a:r>
              <a:rPr lang="en-US" sz="2400" dirty="0"/>
              <a:t> 100 </a:t>
            </a:r>
            <a:r>
              <a:rPr lang="ru-RU" sz="2400" dirty="0"/>
              <a:t>фунтов</a:t>
            </a:r>
            <a:r>
              <a:rPr lang="en-US" sz="2400" dirty="0"/>
              <a:t> (</a:t>
            </a:r>
            <a:r>
              <a:rPr lang="ru-RU" sz="2400" dirty="0"/>
              <a:t>американский центнер = 45.36 кг</a:t>
            </a:r>
            <a:r>
              <a:rPr lang="en-US" sz="2400" dirty="0"/>
              <a:t>) </a:t>
            </a:r>
            <a:r>
              <a:rPr lang="ru-RU" sz="2400" dirty="0"/>
              <a:t>фермерского молока</a:t>
            </a:r>
            <a:endParaRPr lang="en-US" sz="2400" dirty="0"/>
          </a:p>
          <a:p>
            <a:r>
              <a:rPr lang="en-US" sz="2400" dirty="0"/>
              <a:t>+ $3.22 </a:t>
            </a:r>
            <a:r>
              <a:rPr lang="ru-RU" sz="2400" dirty="0"/>
              <a:t>за центнер молока, используемого для производства сыра</a:t>
            </a:r>
            <a:endParaRPr lang="en-US" sz="2400" dirty="0"/>
          </a:p>
          <a:p>
            <a:r>
              <a:rPr lang="en-US" sz="2400" dirty="0"/>
              <a:t>+ $6.21 </a:t>
            </a:r>
            <a:r>
              <a:rPr lang="ru-RU" sz="2400" dirty="0"/>
              <a:t>за центнер молока, используемого для производства масла и/или сухой молочной продукции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AB2FAD-12E3-4356-AA2B-D1CF542D1F48}"/>
              </a:ext>
            </a:extLst>
          </p:cNvPr>
          <p:cNvSpPr txBox="1"/>
          <p:nvPr/>
        </p:nvSpPr>
        <p:spPr>
          <a:xfrm>
            <a:off x="4323524" y="5239312"/>
            <a:ext cx="7895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Источники: Служба с/х маркетинга/МСХ</a:t>
            </a:r>
            <a:r>
              <a:rPr lang="en-US" sz="1200" dirty="0"/>
              <a:t> </a:t>
            </a:r>
            <a:r>
              <a:rPr lang="ru-RU" sz="1200" dirty="0"/>
              <a:t>(</a:t>
            </a:r>
            <a:r>
              <a:rPr lang="en-US" sz="1200" dirty="0">
                <a:hlinkClick r:id="rId4"/>
              </a:rPr>
              <a:t>AMS/USDA</a:t>
            </a:r>
            <a:r>
              <a:rPr lang="ru-RU" sz="1200" dirty="0"/>
              <a:t>); </a:t>
            </a:r>
            <a:r>
              <a:rPr lang="hu-HU" sz="1200" dirty="0"/>
              <a:t>Совет по перспективам развития </a:t>
            </a:r>
            <a:r>
              <a:rPr lang="ru-RU" sz="1200" dirty="0"/>
              <a:t>с/х</a:t>
            </a:r>
            <a:r>
              <a:rPr lang="hu-HU" sz="1200" dirty="0"/>
              <a:t> в мире</a:t>
            </a:r>
            <a:r>
              <a:rPr lang="ru-RU" sz="1200" dirty="0"/>
              <a:t> МСХ (</a:t>
            </a:r>
            <a:r>
              <a:rPr lang="en-US" sz="1200" dirty="0">
                <a:hlinkClick r:id="rId5"/>
              </a:rPr>
              <a:t>WAOB/USDA</a:t>
            </a:r>
            <a:r>
              <a:rPr lang="ru-RU" sz="1200" dirty="0"/>
              <a:t>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958541" y="1152140"/>
            <a:ext cx="614751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Цены на молоко</a:t>
            </a:r>
          </a:p>
          <a:p>
            <a:pPr algn="ctr"/>
            <a:r>
              <a:rPr lang="ru-RU" sz="2200" dirty="0">
                <a:solidFill>
                  <a:schemeClr val="tx1"/>
                </a:solidFill>
              </a:rPr>
              <a:t>2021 г. и поквартальные прогнозы на 2022 г.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B2FAD-12E3-4356-AA2B-D1CF542D1F48}"/>
              </a:ext>
            </a:extLst>
          </p:cNvPr>
          <p:cNvSpPr txBox="1"/>
          <p:nvPr/>
        </p:nvSpPr>
        <p:spPr>
          <a:xfrm>
            <a:off x="6814306" y="4486543"/>
            <a:ext cx="13328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Цельное молоко</a:t>
            </a:r>
          </a:p>
          <a:p>
            <a:r>
              <a:rPr lang="ru-RU" sz="1200" dirty="0"/>
              <a:t>Класс </a:t>
            </a:r>
            <a:r>
              <a:rPr lang="en-GB" sz="1200" dirty="0"/>
              <a:t>III</a:t>
            </a:r>
          </a:p>
          <a:p>
            <a:r>
              <a:rPr lang="ru-RU" sz="1200" dirty="0"/>
              <a:t>Класс </a:t>
            </a:r>
            <a:r>
              <a:rPr lang="en-GB" sz="1200" dirty="0"/>
              <a:t>IV</a:t>
            </a:r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AB2FAD-12E3-4356-AA2B-D1CF542D1F48}"/>
              </a:ext>
            </a:extLst>
          </p:cNvPr>
          <p:cNvSpPr txBox="1"/>
          <p:nvPr/>
        </p:nvSpPr>
        <p:spPr>
          <a:xfrm>
            <a:off x="8615049" y="4463312"/>
            <a:ext cx="203162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Цельное молоко</a:t>
            </a:r>
            <a:r>
              <a:rPr lang="en-GB" sz="1200" dirty="0"/>
              <a:t> - </a:t>
            </a:r>
            <a:r>
              <a:rPr lang="ru-RU" sz="1200" dirty="0"/>
              <a:t>прогноз</a:t>
            </a:r>
          </a:p>
          <a:p>
            <a:r>
              <a:rPr lang="ru-RU" sz="1200" dirty="0"/>
              <a:t>Класс </a:t>
            </a:r>
            <a:r>
              <a:rPr lang="en-GB" sz="1200" dirty="0"/>
              <a:t>III</a:t>
            </a:r>
            <a:r>
              <a:rPr lang="ru-RU" sz="1200" dirty="0"/>
              <a:t> - прогноз</a:t>
            </a:r>
            <a:endParaRPr lang="en-GB" sz="1200" dirty="0"/>
          </a:p>
          <a:p>
            <a:r>
              <a:rPr lang="ru-RU" sz="1200" dirty="0"/>
              <a:t>Класс </a:t>
            </a:r>
            <a:r>
              <a:rPr lang="en-GB" sz="1200" dirty="0"/>
              <a:t>IV</a:t>
            </a:r>
            <a:r>
              <a:rPr lang="ru-RU" sz="1200" dirty="0"/>
              <a:t> - прогноз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B2FAD-12E3-4356-AA2B-D1CF542D1F48}"/>
              </a:ext>
            </a:extLst>
          </p:cNvPr>
          <p:cNvSpPr txBox="1"/>
          <p:nvPr/>
        </p:nvSpPr>
        <p:spPr>
          <a:xfrm rot="16200000">
            <a:off x="4276028" y="4000098"/>
            <a:ext cx="16070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$ </a:t>
            </a:r>
            <a:r>
              <a:rPr lang="ru-RU" sz="1400" dirty="0"/>
              <a:t>/ </a:t>
            </a:r>
            <a:r>
              <a:rPr lang="ru-RU" sz="1400" dirty="0" err="1"/>
              <a:t>ам</a:t>
            </a:r>
            <a:r>
              <a:rPr lang="ru-RU" sz="1400" dirty="0"/>
              <a:t>. центнер</a:t>
            </a:r>
          </a:p>
        </p:txBody>
      </p:sp>
    </p:spTree>
    <p:extLst>
      <p:ext uri="{BB962C8B-B14F-4D97-AF65-F5344CB8AC3E}">
        <p14:creationId xmlns:p14="http://schemas.microsoft.com/office/powerpoint/2010/main" val="741131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982EC-14D2-EC0E-0AC1-440513298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65" y="257045"/>
            <a:ext cx="11822135" cy="1325563"/>
          </a:xfrm>
        </p:spPr>
        <p:txBody>
          <a:bodyPr/>
          <a:lstStyle/>
          <a:p>
            <a:r>
              <a:rPr lang="ru-RU" dirty="0"/>
              <a:t>Динамика торговли молочной продукцией США</a:t>
            </a:r>
            <a:r>
              <a:rPr lang="en-US" dirty="0"/>
              <a:t>: 1991-2021</a:t>
            </a:r>
            <a:r>
              <a:rPr lang="ru-RU" dirty="0"/>
              <a:t> гг.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82898B-907A-3049-17D7-7EBD80F9C9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0295"/>
              </p:ext>
            </p:extLst>
          </p:nvPr>
        </p:nvGraphicFramePr>
        <p:xfrm>
          <a:off x="838201" y="1825625"/>
          <a:ext cx="9829800" cy="4061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0396B933-FC9E-438D-B8F9-07E6D82DB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205" y="5887615"/>
            <a:ext cx="1264138" cy="86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04961" y="1692537"/>
            <a:ext cx="628262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Чистый объем торговли молочной продукций США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(млн. долларов)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3330" y="5848361"/>
            <a:ext cx="1050079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Импорт США</a:t>
            </a:r>
            <a:endParaRPr lang="en-US" sz="1200" cap="small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0361" y="5852151"/>
            <a:ext cx="1192749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</a:rPr>
              <a:t> Экспорт США</a:t>
            </a:r>
            <a:endParaRPr lang="en-US" sz="1200" cap="small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4995" y="5842431"/>
            <a:ext cx="1399193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  Торговый баланс</a:t>
            </a:r>
            <a:endParaRPr lang="en-US" sz="1200" cap="small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A926A-44C0-4D1C-A48E-B3CEA6A180E4}"/>
              </a:ext>
            </a:extLst>
          </p:cNvPr>
          <p:cNvSpPr txBox="1"/>
          <p:nvPr/>
        </p:nvSpPr>
        <p:spPr>
          <a:xfrm>
            <a:off x="889954" y="5902589"/>
            <a:ext cx="537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Источник: ГАТС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0520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A8578-1AA0-4FDD-AD4A-25C01C2FF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78" y="367066"/>
            <a:ext cx="3429000" cy="17190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4200" dirty="0"/>
              <a:t>Мощный рост экспорта в </a:t>
            </a:r>
            <a:r>
              <a:rPr lang="en-US" sz="4200" dirty="0"/>
              <a:t>2021</a:t>
            </a:r>
            <a:r>
              <a:rPr lang="ru-RU" sz="4200" dirty="0"/>
              <a:t> г.</a:t>
            </a: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A6410-45AF-444D-8511-03F0544CCBEE}"/>
              </a:ext>
            </a:extLst>
          </p:cNvPr>
          <p:cNvSpPr txBox="1"/>
          <p:nvPr/>
        </p:nvSpPr>
        <p:spPr>
          <a:xfrm>
            <a:off x="94577" y="2553385"/>
            <a:ext cx="4188414" cy="39314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 физических объемах</a:t>
            </a:r>
            <a:r>
              <a:rPr lang="en-US" sz="2000" dirty="0"/>
              <a:t>: </a:t>
            </a:r>
            <a:r>
              <a:rPr lang="ru-RU" sz="2000" dirty="0"/>
              <a:t>увеличение на </a:t>
            </a:r>
            <a:r>
              <a:rPr lang="en-US" sz="2000" dirty="0"/>
              <a:t>24.7%, </a:t>
            </a:r>
            <a:r>
              <a:rPr lang="ru-RU" sz="2000" dirty="0"/>
              <a:t>в пересчете на молоко </a:t>
            </a:r>
            <a:r>
              <a:rPr lang="en-US" sz="2000" dirty="0"/>
              <a:t>(</a:t>
            </a:r>
            <a:r>
              <a:rPr lang="ru-RU" sz="2000" dirty="0" err="1"/>
              <a:t>м.э</a:t>
            </a:r>
            <a:r>
              <a:rPr lang="ru-RU" sz="2000" dirty="0"/>
              <a:t>.</a:t>
            </a:r>
            <a:r>
              <a:rPr lang="en-US" sz="2000" dirty="0"/>
              <a:t>) </a:t>
            </a:r>
            <a:r>
              <a:rPr lang="ru-RU" sz="2000" dirty="0"/>
              <a:t>на основе молочного жира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 денежном выражении экспорт составил в 2021 г.</a:t>
            </a:r>
            <a:r>
              <a:rPr lang="en-US" sz="2000" dirty="0"/>
              <a:t> $7.75 </a:t>
            </a:r>
            <a:r>
              <a:rPr lang="ru-RU" sz="2000" dirty="0"/>
              <a:t>млрд. -приблизительно</a:t>
            </a:r>
            <a:r>
              <a:rPr lang="en-US" sz="2000" dirty="0"/>
              <a:t> 18% </a:t>
            </a:r>
            <a:r>
              <a:rPr lang="ru-RU" sz="2000" dirty="0"/>
              <a:t>от общего предложения молочной продукции </a:t>
            </a:r>
            <a:r>
              <a:rPr lang="mr-IN" sz="2000" dirty="0"/>
              <a:t>–</a:t>
            </a:r>
            <a:r>
              <a:rPr lang="ru-RU" sz="2000" dirty="0"/>
              <a:t> рекордно высокий показатель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Было выдано </a:t>
            </a:r>
            <a:r>
              <a:rPr lang="en-US" sz="2000" dirty="0"/>
              <a:t>62,000 </a:t>
            </a:r>
            <a:r>
              <a:rPr lang="ru-RU" sz="2000" dirty="0"/>
              <a:t>экспортных сертификатов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AE5DC9-FFB6-4D91-8E23-E6E49FE29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298" y="2086138"/>
            <a:ext cx="7191777" cy="26328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046F43-DDA8-4FC8-9C01-97D700D074C3}"/>
              </a:ext>
            </a:extLst>
          </p:cNvPr>
          <p:cNvSpPr txBox="1"/>
          <p:nvPr/>
        </p:nvSpPr>
        <p:spPr>
          <a:xfrm>
            <a:off x="4436956" y="4718954"/>
            <a:ext cx="6068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Источники: Мониторинг показателей торговли; Служба с/х маркетинга/МСХ</a:t>
            </a:r>
            <a:r>
              <a:rPr lang="en-US" sz="1200" dirty="0"/>
              <a:t> </a:t>
            </a:r>
            <a:r>
              <a:rPr lang="ru-RU" sz="1200" dirty="0"/>
              <a:t>(</a:t>
            </a:r>
            <a:r>
              <a:rPr lang="en-US" sz="1200" dirty="0">
                <a:hlinkClick r:id="rId3"/>
              </a:rPr>
              <a:t>AMS/USDA</a:t>
            </a:r>
            <a:r>
              <a:rPr lang="ru-RU" sz="1200" dirty="0"/>
              <a:t>)</a:t>
            </a:r>
            <a:endParaRPr lang="en-US" sz="12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3D53983-D136-4112-8A87-ACB1B3171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819527"/>
            <a:ext cx="1363343" cy="93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88321" y="1679028"/>
            <a:ext cx="6701462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</a:rPr>
              <a:t>Экспорт США </a:t>
            </a:r>
          </a:p>
          <a:p>
            <a:pPr algn="ctr"/>
            <a:r>
              <a:rPr lang="ru-RU" sz="2200" b="1" dirty="0">
                <a:solidFill>
                  <a:schemeClr val="tx1"/>
                </a:solidFill>
              </a:rPr>
              <a:t>С</a:t>
            </a:r>
            <a:r>
              <a:rPr lang="ru-RU" sz="2200" b="1" dirty="0"/>
              <a:t>ухого Обезжиренного Молочного Остатка (</a:t>
            </a:r>
            <a:r>
              <a:rPr lang="ru-RU" sz="2200" b="1" dirty="0">
                <a:solidFill>
                  <a:schemeClr val="tx1"/>
                </a:solidFill>
              </a:rPr>
              <a:t>СОМО)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739680">
            <a:off x="4725142" y="4029278"/>
            <a:ext cx="1150038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tx1"/>
                </a:solidFill>
              </a:rPr>
              <a:t>Антарктика </a:t>
            </a:r>
          </a:p>
        </p:txBody>
      </p:sp>
      <p:sp>
        <p:nvSpPr>
          <p:cNvPr id="12" name="TextBox 11"/>
          <p:cNvSpPr txBox="1"/>
          <p:nvPr/>
        </p:nvSpPr>
        <p:spPr>
          <a:xfrm rot="19739680">
            <a:off x="8197472" y="4014384"/>
            <a:ext cx="947383" cy="311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tx1"/>
                </a:solidFill>
              </a:rPr>
              <a:t>Океания</a:t>
            </a:r>
          </a:p>
        </p:txBody>
      </p:sp>
      <p:sp>
        <p:nvSpPr>
          <p:cNvPr id="13" name="TextBox 12"/>
          <p:cNvSpPr txBox="1"/>
          <p:nvPr/>
        </p:nvSpPr>
        <p:spPr>
          <a:xfrm rot="19739680">
            <a:off x="7355570" y="3896437"/>
            <a:ext cx="79747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tx1"/>
                </a:solidFill>
              </a:rPr>
              <a:t>Африка</a:t>
            </a:r>
          </a:p>
        </p:txBody>
      </p:sp>
      <p:sp>
        <p:nvSpPr>
          <p:cNvPr id="14" name="TextBox 13"/>
          <p:cNvSpPr txBox="1"/>
          <p:nvPr/>
        </p:nvSpPr>
        <p:spPr>
          <a:xfrm rot="19739680">
            <a:off x="5514166" y="3918598"/>
            <a:ext cx="84959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tx1"/>
                </a:solidFill>
              </a:rPr>
              <a:t>Европа</a:t>
            </a:r>
          </a:p>
        </p:txBody>
      </p:sp>
      <p:sp>
        <p:nvSpPr>
          <p:cNvPr id="15" name="TextBox 14"/>
          <p:cNvSpPr txBox="1"/>
          <p:nvPr/>
        </p:nvSpPr>
        <p:spPr>
          <a:xfrm rot="19739680">
            <a:off x="10132077" y="3913737"/>
            <a:ext cx="805039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tx1"/>
                </a:solidFill>
              </a:rPr>
              <a:t>Азия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9739680">
            <a:off x="8986140" y="4067683"/>
            <a:ext cx="146464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tx1"/>
                </a:solidFill>
              </a:rPr>
              <a:t>Центр. Америка</a:t>
            </a:r>
          </a:p>
        </p:txBody>
      </p:sp>
      <p:sp>
        <p:nvSpPr>
          <p:cNvPr id="17" name="TextBox 16"/>
          <p:cNvSpPr txBox="1"/>
          <p:nvPr/>
        </p:nvSpPr>
        <p:spPr>
          <a:xfrm rot="19739680">
            <a:off x="8400841" y="4089486"/>
            <a:ext cx="1357151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400" b="1" dirty="0" err="1">
                <a:solidFill>
                  <a:schemeClr val="tx1"/>
                </a:solidFill>
              </a:rPr>
              <a:t>Юж</a:t>
            </a:r>
            <a:r>
              <a:rPr lang="ru-RU" sz="1400" b="1" dirty="0">
                <a:solidFill>
                  <a:schemeClr val="tx1"/>
                </a:solidFill>
              </a:rPr>
              <a:t>. Америка</a:t>
            </a:r>
          </a:p>
        </p:txBody>
      </p:sp>
      <p:sp>
        <p:nvSpPr>
          <p:cNvPr id="18" name="TextBox 17"/>
          <p:cNvSpPr txBox="1"/>
          <p:nvPr/>
        </p:nvSpPr>
        <p:spPr>
          <a:xfrm rot="19739680">
            <a:off x="7393636" y="4080280"/>
            <a:ext cx="130004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chemeClr val="tx1"/>
                </a:solidFill>
              </a:rPr>
              <a:t>Сев. Америка</a:t>
            </a:r>
          </a:p>
        </p:txBody>
      </p:sp>
      <p:sp>
        <p:nvSpPr>
          <p:cNvPr id="19" name="TextBox 18"/>
          <p:cNvSpPr txBox="1"/>
          <p:nvPr/>
        </p:nvSpPr>
        <p:spPr>
          <a:xfrm rot="19739680">
            <a:off x="5575674" y="4087394"/>
            <a:ext cx="145061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400" b="1" dirty="0" err="1">
                <a:solidFill>
                  <a:schemeClr val="tx1"/>
                </a:solidFill>
              </a:rPr>
              <a:t>Карибы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9739680">
            <a:off x="6183111" y="4155000"/>
            <a:ext cx="147394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400" b="1" dirty="0" err="1">
                <a:solidFill>
                  <a:schemeClr val="tx1"/>
                </a:solidFill>
              </a:rPr>
              <a:t>Ближ</a:t>
            </a:r>
            <a:r>
              <a:rPr lang="ru-RU" sz="1400" b="1" dirty="0">
                <a:solidFill>
                  <a:schemeClr val="tx1"/>
                </a:solidFill>
              </a:rPr>
              <a:t>. Восток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3735871" y="3127155"/>
            <a:ext cx="191841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Млн. фунтов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17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A8578-1AA0-4FDD-AD4A-25C01C2FF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58" y="367066"/>
            <a:ext cx="3429000" cy="17190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4200" dirty="0"/>
              <a:t>Мощный рост экспорта в </a:t>
            </a:r>
            <a:r>
              <a:rPr lang="en-US" sz="4200" dirty="0"/>
              <a:t>2021</a:t>
            </a:r>
            <a:r>
              <a:rPr lang="ru-RU" sz="4200" dirty="0"/>
              <a:t> г.</a:t>
            </a: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A3E6121F-620E-491A-88F7-8C099CE96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7244" y="403642"/>
            <a:ext cx="7121980" cy="60872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2A6410-45AF-444D-8511-03F0544CCBEE}"/>
              </a:ext>
            </a:extLst>
          </p:cNvPr>
          <p:cNvSpPr txBox="1"/>
          <p:nvPr/>
        </p:nvSpPr>
        <p:spPr>
          <a:xfrm>
            <a:off x="198584" y="2807208"/>
            <a:ext cx="35845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19%</a:t>
            </a:r>
            <a:r>
              <a:rPr lang="ru-RU" sz="2000" dirty="0"/>
              <a:t>-</a:t>
            </a:r>
            <a:r>
              <a:rPr lang="ru-RU" sz="2000" dirty="0" err="1"/>
              <a:t>ное</a:t>
            </a:r>
            <a:r>
              <a:rPr lang="en-US" sz="2000" dirty="0"/>
              <a:t> </a:t>
            </a:r>
            <a:r>
              <a:rPr lang="ru-RU" sz="2000" dirty="0"/>
              <a:t>увеличение экспорта в </a:t>
            </a:r>
            <a:r>
              <a:rPr lang="en-US" sz="2000" dirty="0"/>
              <a:t>2021</a:t>
            </a:r>
            <a:r>
              <a:rPr lang="ru-RU" sz="2000" dirty="0"/>
              <a:t> г. в сравнении с</a:t>
            </a:r>
            <a:r>
              <a:rPr lang="en-US" sz="2000" dirty="0"/>
              <a:t> 2020</a:t>
            </a:r>
            <a:r>
              <a:rPr lang="ru-RU" sz="2000" dirty="0"/>
              <a:t> г</a:t>
            </a:r>
            <a:r>
              <a:rPr lang="en-US" sz="2000" dirty="0"/>
              <a:t>. </a:t>
            </a:r>
            <a:r>
              <a:rPr lang="ru-RU" sz="2000" dirty="0"/>
              <a:t>в стоимостном выражении. </a:t>
            </a: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Мощный рост экспорта в Азию; продолжающийся рост экспорта в Центральную Америку и Африку</a:t>
            </a:r>
            <a:r>
              <a:rPr lang="en-US" sz="2000" dirty="0"/>
              <a:t>. </a:t>
            </a:r>
          </a:p>
          <a:p>
            <a:endParaRPr lang="en-US" sz="20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C8C24F3-A9F2-467D-A8D4-C80AE3012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454" y="6217919"/>
            <a:ext cx="782889" cy="53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48467" y="1105839"/>
            <a:ext cx="2082869" cy="1754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err="1">
                <a:solidFill>
                  <a:schemeClr val="tx1"/>
                </a:solidFill>
              </a:rPr>
              <a:t>Обезж</a:t>
            </a:r>
            <a:r>
              <a:rPr lang="ru-RU" sz="1200" b="1" dirty="0">
                <a:solidFill>
                  <a:schemeClr val="tx1"/>
                </a:solidFill>
              </a:rPr>
              <a:t>. сухое молоко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Сыр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Сыворотка и </a:t>
            </a:r>
            <a:r>
              <a:rPr lang="ru-RU" sz="1200" b="1" dirty="0" err="1">
                <a:solidFill>
                  <a:schemeClr val="tx1"/>
                </a:solidFill>
              </a:rPr>
              <a:t>прод</a:t>
            </a:r>
            <a:r>
              <a:rPr lang="ru-RU" sz="1200" b="1" dirty="0">
                <a:solidFill>
                  <a:schemeClr val="tx1"/>
                </a:solidFill>
              </a:rPr>
              <a:t>. из неё*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Лактоза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Молоко и сливки (л)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Мороженое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Цельное сухое молоко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Масло</a:t>
            </a:r>
            <a:endParaRPr lang="en-GB" sz="1200" b="1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Детское питание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8102" y="285521"/>
            <a:ext cx="647177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экспорта основных молочных продуктов в метрических тоннах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7616" y="3072366"/>
            <a:ext cx="647177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экспорта основных молочных продуктов в млн. долларов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4F30F-26A6-4A7E-B802-AB3D15695890}"/>
              </a:ext>
            </a:extLst>
          </p:cNvPr>
          <p:cNvSpPr txBox="1"/>
          <p:nvPr/>
        </p:nvSpPr>
        <p:spPr>
          <a:xfrm>
            <a:off x="2539266" y="6396335"/>
            <a:ext cx="8472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</a:t>
            </a:r>
            <a:r>
              <a:rPr lang="ru-RU" sz="1200" dirty="0"/>
              <a:t> Включая </a:t>
            </a:r>
            <a:r>
              <a:rPr lang="ru-RU" sz="1200" dirty="0" err="1"/>
              <a:t>изоляты</a:t>
            </a:r>
            <a:r>
              <a:rPr lang="ru-RU" sz="1200" dirty="0"/>
              <a:t> сывороточного белка</a:t>
            </a:r>
            <a:endParaRPr lang="en-GB" sz="1200" dirty="0"/>
          </a:p>
          <a:p>
            <a:r>
              <a:rPr lang="ru-RU" sz="1200" dirty="0"/>
              <a:t>   Источники:</a:t>
            </a:r>
            <a:r>
              <a:rPr lang="en-GB" sz="1200" dirty="0"/>
              <a:t> </a:t>
            </a:r>
            <a:r>
              <a:rPr lang="ru-RU" sz="1200" dirty="0"/>
              <a:t>Генеральное соглашение по торговле услугами</a:t>
            </a:r>
            <a:r>
              <a:rPr lang="en-GB" sz="1200" dirty="0"/>
              <a:t> (GATS);</a:t>
            </a:r>
            <a:r>
              <a:rPr lang="ru-RU" sz="1200" dirty="0"/>
              <a:t> Служба с/х зарубежных стран/МСХ США (</a:t>
            </a:r>
            <a:r>
              <a:rPr lang="en-GB" sz="1200" dirty="0"/>
              <a:t>FAS/USDA</a:t>
            </a:r>
            <a:r>
              <a:rPr lang="ru-RU" sz="1200" dirty="0"/>
              <a:t>)</a:t>
            </a:r>
            <a:r>
              <a:rPr lang="en-GB" sz="1200" dirty="0"/>
              <a:t> 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79268" y="3865664"/>
            <a:ext cx="2082869" cy="2631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err="1">
                <a:solidFill>
                  <a:schemeClr val="tx1"/>
                </a:solidFill>
              </a:rPr>
              <a:t>Обезж</a:t>
            </a:r>
            <a:r>
              <a:rPr lang="ru-RU" sz="1200" b="1" dirty="0">
                <a:solidFill>
                  <a:schemeClr val="tx1"/>
                </a:solidFill>
              </a:rPr>
              <a:t>. сухое молоко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Сыр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Сыворотка и </a:t>
            </a:r>
            <a:r>
              <a:rPr lang="ru-RU" sz="1200" b="1" dirty="0" err="1">
                <a:solidFill>
                  <a:schemeClr val="tx1"/>
                </a:solidFill>
              </a:rPr>
              <a:t>прод</a:t>
            </a:r>
            <a:r>
              <a:rPr lang="ru-RU" sz="1200" b="1" dirty="0">
                <a:solidFill>
                  <a:schemeClr val="tx1"/>
                </a:solidFill>
              </a:rPr>
              <a:t>. из неё*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Лактоза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Детское питание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Мороженое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Масло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Молоко и сливки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Цельное сухое молоко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Прочие</a:t>
            </a:r>
          </a:p>
          <a:p>
            <a:endParaRPr lang="ru-RU" sz="1200" b="1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Итого</a:t>
            </a:r>
          </a:p>
          <a:p>
            <a:endParaRPr lang="ru-RU" sz="800" b="1" dirty="0">
              <a:solidFill>
                <a:schemeClr val="tx1"/>
              </a:solidFill>
            </a:endParaRPr>
          </a:p>
          <a:p>
            <a:endParaRPr lang="ru-RU" sz="500" b="1" dirty="0">
              <a:solidFill>
                <a:schemeClr val="tx1"/>
              </a:solidFill>
            </a:endParaRPr>
          </a:p>
          <a:p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35928" y="2785355"/>
            <a:ext cx="905236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Сложный средний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% роста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92820" y="965295"/>
            <a:ext cx="1125194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% изменения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64154" y="3725120"/>
            <a:ext cx="1125194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% изменения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07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BB0D3-D591-57C8-E127-F96949108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1325563"/>
          </a:xfrm>
        </p:spPr>
        <p:txBody>
          <a:bodyPr>
            <a:normAutofit/>
          </a:bodyPr>
          <a:lstStyle/>
          <a:p>
            <a:r>
              <a:rPr lang="ru-RU" dirty="0"/>
              <a:t>Рост экспорта молочных продуктов в </a:t>
            </a:r>
            <a:r>
              <a:rPr lang="en-US" dirty="0"/>
              <a:t>2021-2022</a:t>
            </a:r>
            <a:r>
              <a:rPr lang="ru-RU" dirty="0"/>
              <a:t> гг.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32CCC8-4E0D-F42B-32A1-B23E8C341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977" y="2033506"/>
            <a:ext cx="9391039" cy="444170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4AE79E0-9287-4DDA-937A-CBBDCAC98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819527"/>
            <a:ext cx="1363343" cy="93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358819-E0C6-43FB-BAE0-1F2E63A8121B}"/>
              </a:ext>
            </a:extLst>
          </p:cNvPr>
          <p:cNvSpPr txBox="1"/>
          <p:nvPr/>
        </p:nvSpPr>
        <p:spPr>
          <a:xfrm>
            <a:off x="2437681" y="6513865"/>
            <a:ext cx="8072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Источники:</a:t>
            </a:r>
            <a:r>
              <a:rPr lang="en-GB" sz="1200" dirty="0"/>
              <a:t> </a:t>
            </a:r>
            <a:r>
              <a:rPr lang="ru-RU" sz="1200" dirty="0"/>
              <a:t>Генеральное соглашение по торговле услугами</a:t>
            </a:r>
            <a:r>
              <a:rPr lang="en-GB" sz="1200" dirty="0"/>
              <a:t> (GATS); </a:t>
            </a:r>
            <a:r>
              <a:rPr lang="ru-RU" sz="1200" dirty="0"/>
              <a:t>Служба с/х зарубежных стран/МСХ США (</a:t>
            </a:r>
            <a:r>
              <a:rPr lang="en-GB" sz="1200" dirty="0"/>
              <a:t>FAS/USDA</a:t>
            </a:r>
            <a:r>
              <a:rPr lang="ru-RU" sz="1200" dirty="0"/>
              <a:t>)</a:t>
            </a:r>
            <a:r>
              <a:rPr lang="en-GB" sz="1200" dirty="0"/>
              <a:t> 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10889" y="2675939"/>
            <a:ext cx="2301073" cy="3682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ru-RU" sz="1400" b="1" dirty="0" err="1">
                <a:solidFill>
                  <a:schemeClr val="tx1"/>
                </a:solidFill>
              </a:rPr>
              <a:t>Обезж</a:t>
            </a:r>
            <a:r>
              <a:rPr lang="ru-RU" sz="1400" b="1" dirty="0">
                <a:solidFill>
                  <a:schemeClr val="tx1"/>
                </a:solidFill>
              </a:rPr>
              <a:t>. сухое молоко</a:t>
            </a:r>
          </a:p>
          <a:p>
            <a:pPr algn="r">
              <a:lnSpc>
                <a:spcPct val="140000"/>
              </a:lnSpc>
            </a:pPr>
            <a:r>
              <a:rPr lang="ru-RU" sz="1400" b="1" dirty="0">
                <a:solidFill>
                  <a:schemeClr val="tx1"/>
                </a:solidFill>
              </a:rPr>
              <a:t>Сыр и Творог</a:t>
            </a:r>
          </a:p>
          <a:p>
            <a:pPr algn="r">
              <a:lnSpc>
                <a:spcPct val="140000"/>
              </a:lnSpc>
            </a:pPr>
            <a:r>
              <a:rPr lang="ru-RU" sz="1400" b="1" dirty="0">
                <a:solidFill>
                  <a:schemeClr val="tx1"/>
                </a:solidFill>
              </a:rPr>
              <a:t>Сыворотка</a:t>
            </a:r>
          </a:p>
          <a:p>
            <a:pPr algn="r">
              <a:lnSpc>
                <a:spcPct val="140000"/>
              </a:lnSpc>
            </a:pPr>
            <a:r>
              <a:rPr lang="ru-RU" sz="1400" b="1" dirty="0">
                <a:solidFill>
                  <a:schemeClr val="tx1"/>
                </a:solidFill>
              </a:rPr>
              <a:t>Лактоза</a:t>
            </a:r>
          </a:p>
          <a:p>
            <a:pPr algn="r">
              <a:lnSpc>
                <a:spcPct val="140000"/>
              </a:lnSpc>
            </a:pPr>
            <a:r>
              <a:rPr lang="ru-RU" sz="1400" b="1" dirty="0">
                <a:solidFill>
                  <a:schemeClr val="tx1"/>
                </a:solidFill>
              </a:rPr>
              <a:t>Детское питание</a:t>
            </a:r>
          </a:p>
          <a:p>
            <a:pPr algn="r">
              <a:lnSpc>
                <a:spcPct val="140000"/>
              </a:lnSpc>
            </a:pPr>
            <a:r>
              <a:rPr lang="ru-RU" sz="1400" b="1" dirty="0">
                <a:solidFill>
                  <a:schemeClr val="tx1"/>
                </a:solidFill>
              </a:rPr>
              <a:t>Мороженое</a:t>
            </a:r>
            <a:endParaRPr lang="en-GB" sz="1400" b="1" dirty="0">
              <a:solidFill>
                <a:schemeClr val="tx1"/>
              </a:solidFill>
            </a:endParaRPr>
          </a:p>
          <a:p>
            <a:pPr algn="r">
              <a:lnSpc>
                <a:spcPct val="140000"/>
              </a:lnSpc>
            </a:pPr>
            <a:r>
              <a:rPr lang="ru-RU" sz="1400" b="1" dirty="0">
                <a:solidFill>
                  <a:schemeClr val="tx1"/>
                </a:solidFill>
              </a:rPr>
              <a:t>Пищевые продукты</a:t>
            </a:r>
          </a:p>
          <a:p>
            <a:pPr algn="r">
              <a:lnSpc>
                <a:spcPct val="140000"/>
              </a:lnSpc>
            </a:pPr>
            <a:r>
              <a:rPr lang="ru-RU" sz="1400" b="1" dirty="0" err="1">
                <a:solidFill>
                  <a:schemeClr val="tx1"/>
                </a:solidFill>
              </a:rPr>
              <a:t>Цельн</a:t>
            </a:r>
            <a:r>
              <a:rPr lang="ru-RU" sz="1400" b="1" dirty="0">
                <a:solidFill>
                  <a:schemeClr val="tx1"/>
                </a:solidFill>
              </a:rPr>
              <a:t>. сух. мол. и Сливки</a:t>
            </a:r>
          </a:p>
          <a:p>
            <a:pPr algn="r">
              <a:lnSpc>
                <a:spcPct val="140000"/>
              </a:lnSpc>
            </a:pPr>
            <a:r>
              <a:rPr lang="ru-RU" sz="1400" b="1" dirty="0">
                <a:solidFill>
                  <a:schemeClr val="tx1"/>
                </a:solidFill>
              </a:rPr>
              <a:t>Масло и Молочный жир</a:t>
            </a:r>
          </a:p>
          <a:p>
            <a:pPr algn="r">
              <a:lnSpc>
                <a:spcPct val="140000"/>
              </a:lnSpc>
            </a:pPr>
            <a:r>
              <a:rPr lang="ru-RU" sz="1400" b="1" dirty="0">
                <a:solidFill>
                  <a:schemeClr val="tx1"/>
                </a:solidFill>
              </a:rPr>
              <a:t>Прочее</a:t>
            </a:r>
            <a:endParaRPr lang="ru-RU" sz="1200" b="1" dirty="0">
              <a:solidFill>
                <a:schemeClr val="tx1"/>
              </a:solidFill>
            </a:endParaRPr>
          </a:p>
          <a:p>
            <a:pPr algn="r">
              <a:lnSpc>
                <a:spcPct val="140000"/>
              </a:lnSpc>
            </a:pPr>
            <a:r>
              <a:rPr lang="ru-RU" sz="1400" b="1" dirty="0">
                <a:solidFill>
                  <a:schemeClr val="tx1"/>
                </a:solidFill>
              </a:rPr>
              <a:t>Всего</a:t>
            </a:r>
          </a:p>
          <a:p>
            <a:pPr algn="r">
              <a:lnSpc>
                <a:spcPct val="140000"/>
              </a:lnSpc>
            </a:pPr>
            <a:endParaRPr lang="ru-RU" sz="500" b="1" dirty="0">
              <a:solidFill>
                <a:schemeClr val="tx1"/>
              </a:solidFill>
            </a:endParaRPr>
          </a:p>
          <a:p>
            <a:pPr algn="r">
              <a:lnSpc>
                <a:spcPct val="140000"/>
              </a:lnSpc>
            </a:pP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3932" y="2037424"/>
            <a:ext cx="4962945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США экспорт молочных продуктов 2021 </a:t>
            </a:r>
            <a:r>
              <a:rPr lang="mr-IN" sz="1600" b="1" dirty="0">
                <a:solidFill>
                  <a:schemeClr val="tx1"/>
                </a:solidFill>
              </a:rPr>
              <a:t>–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$ </a:t>
            </a:r>
            <a:r>
              <a:rPr lang="ru-RU" sz="1600" b="1" dirty="0">
                <a:solidFill>
                  <a:schemeClr val="tx1"/>
                </a:solidFill>
              </a:rPr>
              <a:t>млн.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Состав </a:t>
            </a:r>
            <a:r>
              <a:rPr lang="mr-IN" sz="1400" dirty="0">
                <a:solidFill>
                  <a:schemeClr val="tx1"/>
                </a:solidFill>
              </a:rPr>
              <a:t>–</a:t>
            </a:r>
            <a:r>
              <a:rPr lang="ru-RU" sz="1400" dirty="0">
                <a:solidFill>
                  <a:schemeClr val="tx1"/>
                </a:solidFill>
              </a:rPr>
              <a:t> в % от Всего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2132" y="2116817"/>
            <a:ext cx="365563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Изменения в % в 2021 г. против 2020 г.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5919" y="5875223"/>
            <a:ext cx="3655639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19</a:t>
            </a:r>
            <a:r>
              <a:rPr lang="ru-RU" sz="1400" b="1" dirty="0">
                <a:solidFill>
                  <a:schemeClr val="tx1"/>
                </a:solidFill>
              </a:rPr>
              <a:t>% в годовом сопоставлении</a:t>
            </a:r>
          </a:p>
        </p:txBody>
      </p:sp>
    </p:spTree>
    <p:extLst>
      <p:ext uri="{BB962C8B-B14F-4D97-AF65-F5344CB8AC3E}">
        <p14:creationId xmlns:p14="http://schemas.microsoft.com/office/powerpoint/2010/main" val="1201480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961B8-7C82-BCC5-01C1-AA917121D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85" y="94925"/>
            <a:ext cx="11160097" cy="1325563"/>
          </a:xfrm>
        </p:spPr>
        <p:txBody>
          <a:bodyPr>
            <a:normAutofit/>
          </a:bodyPr>
          <a:lstStyle/>
          <a:p>
            <a:r>
              <a:rPr lang="ru-RU" dirty="0"/>
              <a:t>Экспорт все более смещается в сторону продуктов из обезжиренного молока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0B816CE-7F8B-747E-78CE-81A18334E6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30872"/>
              </p:ext>
            </p:extLst>
          </p:nvPr>
        </p:nvGraphicFramePr>
        <p:xfrm>
          <a:off x="2507580" y="1515058"/>
          <a:ext cx="7203861" cy="4810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F8AB0ED7-3B26-473E-A079-03D9D92D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819527"/>
            <a:ext cx="1363343" cy="93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F4F30F-26A6-4A7E-B802-AB3D15695890}"/>
              </a:ext>
            </a:extLst>
          </p:cNvPr>
          <p:cNvSpPr txBox="1"/>
          <p:nvPr/>
        </p:nvSpPr>
        <p:spPr>
          <a:xfrm>
            <a:off x="3349927" y="6265709"/>
            <a:ext cx="513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Источники:</a:t>
            </a:r>
            <a:r>
              <a:rPr lang="en-GB" sz="1200" dirty="0"/>
              <a:t> </a:t>
            </a:r>
            <a:r>
              <a:rPr lang="ru-RU" sz="1200" dirty="0"/>
              <a:t>Генеральное соглашение по торговле услугами</a:t>
            </a:r>
            <a:r>
              <a:rPr lang="en-GB" sz="1200" dirty="0"/>
              <a:t> (GATS);</a:t>
            </a:r>
            <a:r>
              <a:rPr lang="ru-RU" sz="1200" dirty="0"/>
              <a:t> </a:t>
            </a:r>
            <a:endParaRPr lang="en-GB" sz="1200" dirty="0"/>
          </a:p>
          <a:p>
            <a:r>
              <a:rPr lang="en-GB" sz="1200" dirty="0"/>
              <a:t>                      </a:t>
            </a:r>
            <a:r>
              <a:rPr lang="ru-RU" sz="1200" dirty="0"/>
              <a:t>Служба с/х зарубежных стран/МСХ США (</a:t>
            </a:r>
            <a:r>
              <a:rPr lang="en-GB" sz="1200" dirty="0"/>
              <a:t>FAS/USDA</a:t>
            </a:r>
            <a:r>
              <a:rPr lang="ru-RU" sz="1200" dirty="0"/>
              <a:t>)</a:t>
            </a:r>
            <a:r>
              <a:rPr lang="en-GB" sz="1200" dirty="0"/>
              <a:t> 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688876" y="1495976"/>
            <a:ext cx="8957802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Экспорт молочной продукции США в процентном соотношении в пересчете на молоко на основе Жира и Обезжиренного сухого молока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292" y="5894298"/>
            <a:ext cx="3049708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Эквиваленты пересчета: 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1 ф. масла = 21.8 ф. мол.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1 ф. ОСМО = 11.6 ф. мол.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86866" y="4722722"/>
            <a:ext cx="162727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на основе Жира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04157" y="2375776"/>
            <a:ext cx="169105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на основе ОСМО</a:t>
            </a:r>
          </a:p>
        </p:txBody>
      </p:sp>
    </p:spTree>
    <p:extLst>
      <p:ext uri="{BB962C8B-B14F-4D97-AF65-F5344CB8AC3E}">
        <p14:creationId xmlns:p14="http://schemas.microsoft.com/office/powerpoint/2010/main" val="4090603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90D87-04A1-E6C6-523B-B99590BD1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57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Основные рынки </a:t>
            </a:r>
            <a:br>
              <a:rPr lang="ru-RU" dirty="0"/>
            </a:br>
            <a:r>
              <a:rPr lang="ru-RU" dirty="0"/>
              <a:t>экспорта молочной продукции США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AD406C-5A8E-34C3-FFD5-59B669D13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13430"/>
            <a:ext cx="9509449" cy="446727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B8187D0-50F5-4DF0-8E30-21100F214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819527"/>
            <a:ext cx="1363343" cy="93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357C6C-3E46-46E1-A69B-D0F6C0785669}"/>
              </a:ext>
            </a:extLst>
          </p:cNvPr>
          <p:cNvSpPr txBox="1"/>
          <p:nvPr/>
        </p:nvSpPr>
        <p:spPr>
          <a:xfrm>
            <a:off x="838200" y="6148890"/>
            <a:ext cx="6068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</a:t>
            </a:r>
            <a:r>
              <a:rPr lang="en-US" sz="1200" dirty="0">
                <a:hlinkClick r:id="rId4"/>
              </a:rPr>
              <a:t>GATS</a:t>
            </a:r>
            <a:r>
              <a:rPr lang="en-US" sz="1200" dirty="0"/>
              <a:t>; FAS/USDA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8749" y="1752666"/>
            <a:ext cx="828225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10 крупнейших рынков экспорта молочной продукции США (млн. дол.)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49621" y="1748877"/>
            <a:ext cx="121599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Расчётный прогноз на 2031 г.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7674" y="5757550"/>
            <a:ext cx="1621320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Сложный средний процент роста         за 5 лет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1195" y="6025609"/>
            <a:ext cx="6188044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Примечание: Прогноз рассчитан на основе показателей пятилетнего тренда</a:t>
            </a:r>
          </a:p>
          <a:p>
            <a:r>
              <a:rPr lang="ru-RU" sz="1400" dirty="0">
                <a:solidFill>
                  <a:schemeClr val="tx1"/>
                </a:solidFill>
              </a:rPr>
              <a:t>Источники: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Генеральное соглашение по торговле услугами</a:t>
            </a:r>
            <a:r>
              <a:rPr lang="en-GB" sz="1400" dirty="0">
                <a:solidFill>
                  <a:schemeClr val="tx1"/>
                </a:solidFill>
              </a:rPr>
              <a:t> (GATS);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</a:rPr>
              <a:t>                      </a:t>
            </a:r>
            <a:r>
              <a:rPr lang="ru-RU" sz="1400" dirty="0">
                <a:solidFill>
                  <a:schemeClr val="tx1"/>
                </a:solidFill>
              </a:rPr>
              <a:t>Служба с/х зарубежных стран/МСХ США (</a:t>
            </a:r>
            <a:r>
              <a:rPr lang="en-GB" sz="1400" dirty="0">
                <a:solidFill>
                  <a:schemeClr val="tx1"/>
                </a:solidFill>
              </a:rPr>
              <a:t>FAS/USDA</a:t>
            </a:r>
            <a:r>
              <a:rPr lang="ru-RU" sz="1400" dirty="0">
                <a:solidFill>
                  <a:schemeClr val="tx1"/>
                </a:solidFill>
              </a:rPr>
              <a:t>)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819" y="2661625"/>
            <a:ext cx="1347321" cy="3323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tx1"/>
                </a:solidFill>
              </a:rPr>
              <a:t>Мексика</a:t>
            </a:r>
          </a:p>
          <a:p>
            <a:r>
              <a:rPr lang="ru-RU" sz="1500" b="1" dirty="0">
                <a:solidFill>
                  <a:schemeClr val="tx1"/>
                </a:solidFill>
              </a:rPr>
              <a:t>Канада</a:t>
            </a:r>
          </a:p>
          <a:p>
            <a:r>
              <a:rPr lang="ru-RU" sz="1500" b="1" dirty="0">
                <a:solidFill>
                  <a:schemeClr val="tx1"/>
                </a:solidFill>
              </a:rPr>
              <a:t>Китай</a:t>
            </a:r>
          </a:p>
          <a:p>
            <a:r>
              <a:rPr lang="ru-RU" sz="1500" b="1" dirty="0">
                <a:solidFill>
                  <a:schemeClr val="tx1"/>
                </a:solidFill>
              </a:rPr>
              <a:t>Филиппины</a:t>
            </a:r>
          </a:p>
          <a:p>
            <a:r>
              <a:rPr lang="ru-RU" sz="1500" b="1" dirty="0">
                <a:solidFill>
                  <a:schemeClr val="tx1"/>
                </a:solidFill>
              </a:rPr>
              <a:t>Южная Корея</a:t>
            </a:r>
          </a:p>
          <a:p>
            <a:r>
              <a:rPr lang="ru-RU" sz="1500" b="1" dirty="0">
                <a:solidFill>
                  <a:schemeClr val="tx1"/>
                </a:solidFill>
              </a:rPr>
              <a:t>Япония</a:t>
            </a:r>
          </a:p>
          <a:p>
            <a:r>
              <a:rPr lang="ru-RU" sz="1500" b="1" dirty="0">
                <a:solidFill>
                  <a:schemeClr val="tx1"/>
                </a:solidFill>
              </a:rPr>
              <a:t>Индонезия</a:t>
            </a:r>
          </a:p>
          <a:p>
            <a:r>
              <a:rPr lang="ru-RU" sz="1500" b="1" dirty="0">
                <a:solidFill>
                  <a:schemeClr val="tx1"/>
                </a:solidFill>
              </a:rPr>
              <a:t>Вьетнам</a:t>
            </a:r>
          </a:p>
          <a:p>
            <a:r>
              <a:rPr lang="ru-RU" sz="1500" b="1" dirty="0">
                <a:solidFill>
                  <a:schemeClr val="tx1"/>
                </a:solidFill>
              </a:rPr>
              <a:t>Австралия</a:t>
            </a:r>
          </a:p>
          <a:p>
            <a:r>
              <a:rPr lang="ru-RU" sz="1500" b="1" dirty="0">
                <a:solidFill>
                  <a:schemeClr val="tx1"/>
                </a:solidFill>
              </a:rPr>
              <a:t>Малайзия </a:t>
            </a:r>
          </a:p>
          <a:p>
            <a:r>
              <a:rPr lang="ru-RU" sz="1500" b="1" dirty="0">
                <a:solidFill>
                  <a:schemeClr val="tx1"/>
                </a:solidFill>
              </a:rPr>
              <a:t>Прочие</a:t>
            </a:r>
          </a:p>
          <a:p>
            <a:endParaRPr lang="ru-RU" sz="1500" b="1" dirty="0">
              <a:solidFill>
                <a:schemeClr val="tx1"/>
              </a:solidFill>
            </a:endParaRPr>
          </a:p>
          <a:p>
            <a:r>
              <a:rPr lang="ru-RU" sz="1500" b="1" dirty="0">
                <a:solidFill>
                  <a:schemeClr val="tx1"/>
                </a:solidFill>
              </a:rPr>
              <a:t>Всего</a:t>
            </a:r>
          </a:p>
          <a:p>
            <a:endParaRPr lang="ru-RU" sz="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86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4D9FE-1210-FFE1-FE29-1A9B8FC8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92" y="35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Основные быстро растущие рынки экспорта молочной продукции США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BE1765-C252-E6BC-6B31-BEC4CDC5D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481" y="1690688"/>
            <a:ext cx="9596441" cy="419721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358592E-03C5-4D86-9072-CC3DCF66E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819527"/>
            <a:ext cx="1363343" cy="93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3DEAEC-C231-4DEA-A5C5-3A14DA37CD33}"/>
              </a:ext>
            </a:extLst>
          </p:cNvPr>
          <p:cNvSpPr txBox="1"/>
          <p:nvPr/>
        </p:nvSpPr>
        <p:spPr>
          <a:xfrm>
            <a:off x="956481" y="5887902"/>
            <a:ext cx="6068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</a:t>
            </a:r>
            <a:r>
              <a:rPr lang="en-US" sz="1200" dirty="0">
                <a:hlinkClick r:id="rId4"/>
              </a:rPr>
              <a:t>GATS</a:t>
            </a:r>
            <a:r>
              <a:rPr lang="en-US" sz="1200" dirty="0"/>
              <a:t>; FAS/USDA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74070" y="5446820"/>
            <a:ext cx="1134924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Сложный средний процент роста         за 5 лет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19841" y="1762387"/>
            <a:ext cx="121599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Расчётный прогноз на 2031 г.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887" y="1333857"/>
            <a:ext cx="9011844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10 наиболее быстро растущих рынков экспорта молочной продукции США, превышающие </a:t>
            </a:r>
            <a:r>
              <a:rPr lang="en-GB" sz="2000" b="1" dirty="0">
                <a:solidFill>
                  <a:schemeClr val="tx1"/>
                </a:solidFill>
              </a:rPr>
              <a:t>$</a:t>
            </a:r>
            <a:r>
              <a:rPr lang="ru-RU" sz="2000" b="1" dirty="0">
                <a:solidFill>
                  <a:schemeClr val="tx1"/>
                </a:solidFill>
              </a:rPr>
              <a:t>100 млн. </a:t>
            </a:r>
            <a:endParaRPr lang="en-GB" sz="2000" b="1" dirty="0">
              <a:solidFill>
                <a:schemeClr val="tx1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(в миллионах долларов)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177" y="2796725"/>
            <a:ext cx="2009360" cy="289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Египет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Вьетнам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Индонезия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Колумбия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Филиппины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Малайзия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Тайвань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Новая Зеландия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Сингапур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Доминиканская Республика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5772" y="5687859"/>
            <a:ext cx="6188044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Примечание: Прогноз рассчитан на основе показателей пятилетнего тренда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Источники: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Генеральное соглашение по торговле услугами</a:t>
            </a:r>
            <a:r>
              <a:rPr lang="en-GB" sz="1400" dirty="0">
                <a:solidFill>
                  <a:schemeClr val="tx1"/>
                </a:solidFill>
              </a:rPr>
              <a:t> (GATS);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</a:rPr>
              <a:t>                      </a:t>
            </a:r>
            <a:r>
              <a:rPr lang="ru-RU" sz="1400" dirty="0">
                <a:solidFill>
                  <a:schemeClr val="tx1"/>
                </a:solidFill>
              </a:rPr>
              <a:t>Служба с/х зарубежных стран/МСХ США (</a:t>
            </a:r>
            <a:r>
              <a:rPr lang="en-GB" sz="1400" dirty="0">
                <a:solidFill>
                  <a:schemeClr val="tx1"/>
                </a:solidFill>
              </a:rPr>
              <a:t>FAS/USDA</a:t>
            </a:r>
            <a:r>
              <a:rPr lang="ru-RU" sz="1400" dirty="0">
                <a:solidFill>
                  <a:schemeClr val="tx1"/>
                </a:solidFill>
              </a:rPr>
              <a:t>)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41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202C9-FBF2-A1C6-64B1-3B976B18A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57"/>
            <a:ext cx="10515600" cy="1325563"/>
          </a:xfrm>
        </p:spPr>
        <p:txBody>
          <a:bodyPr/>
          <a:lstStyle/>
          <a:p>
            <a:r>
              <a:rPr lang="ru-RU" dirty="0"/>
              <a:t>План презентации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65B91-5919-C2A8-608D-774E67485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81" y="1214238"/>
            <a:ext cx="11611096" cy="4962725"/>
          </a:xfrm>
        </p:spPr>
        <p:txBody>
          <a:bodyPr>
            <a:normAutofit/>
          </a:bodyPr>
          <a:lstStyle/>
          <a:p>
            <a:r>
              <a:rPr lang="ru-RU" dirty="0"/>
              <a:t>Общие сведения о Секторе молочной промышленности США</a:t>
            </a:r>
            <a:endParaRPr lang="en-US" dirty="0"/>
          </a:p>
          <a:p>
            <a:r>
              <a:rPr lang="ru-RU" dirty="0"/>
              <a:t>Обзор состояния Сектора за</a:t>
            </a:r>
            <a:r>
              <a:rPr lang="en-US" dirty="0"/>
              <a:t> 2021</a:t>
            </a:r>
            <a:r>
              <a:rPr lang="ru-RU" dirty="0"/>
              <a:t> г.</a:t>
            </a:r>
            <a:r>
              <a:rPr lang="en-US" dirty="0"/>
              <a:t> </a:t>
            </a:r>
            <a:r>
              <a:rPr lang="ru-RU" dirty="0"/>
              <a:t>и на начало </a:t>
            </a:r>
            <a:r>
              <a:rPr lang="en-US" dirty="0"/>
              <a:t>2022</a:t>
            </a:r>
            <a:r>
              <a:rPr lang="ru-RU" dirty="0"/>
              <a:t> г.</a:t>
            </a:r>
            <a:endParaRPr lang="en-US" dirty="0"/>
          </a:p>
          <a:p>
            <a:pPr lvl="1"/>
            <a:r>
              <a:rPr lang="ru-RU" dirty="0"/>
              <a:t>Обзор </a:t>
            </a:r>
            <a:r>
              <a:rPr lang="en-US" dirty="0"/>
              <a:t>2021</a:t>
            </a:r>
            <a:r>
              <a:rPr lang="ru-RU" dirty="0"/>
              <a:t> г.</a:t>
            </a:r>
            <a:r>
              <a:rPr lang="en-US" dirty="0"/>
              <a:t>: </a:t>
            </a:r>
            <a:r>
              <a:rPr lang="ru-RU" dirty="0"/>
              <a:t>Мощный экспорт</a:t>
            </a:r>
            <a:r>
              <a:rPr lang="en-US" dirty="0"/>
              <a:t>; </a:t>
            </a:r>
            <a:r>
              <a:rPr lang="ru-RU" dirty="0"/>
              <a:t>Нарушения в цепочке поставок от воздействия </a:t>
            </a:r>
            <a:r>
              <a:rPr lang="en-US" dirty="0"/>
              <a:t>COVID-19</a:t>
            </a:r>
          </a:p>
          <a:p>
            <a:pPr lvl="1"/>
            <a:r>
              <a:rPr lang="ru-RU" dirty="0"/>
              <a:t>Прогноз на </a:t>
            </a:r>
            <a:r>
              <a:rPr lang="en-US" dirty="0"/>
              <a:t>2022 </a:t>
            </a:r>
            <a:r>
              <a:rPr lang="ru-RU" dirty="0"/>
              <a:t>г.</a:t>
            </a:r>
            <a:r>
              <a:rPr lang="en-US" dirty="0"/>
              <a:t>: </a:t>
            </a:r>
            <a:r>
              <a:rPr lang="ru-RU" dirty="0"/>
              <a:t>Замедленный / плоский рост производства</a:t>
            </a:r>
            <a:r>
              <a:rPr lang="en-US" dirty="0"/>
              <a:t>; </a:t>
            </a:r>
            <a:r>
              <a:rPr lang="ru-RU" dirty="0"/>
              <a:t>Стабильные цены</a:t>
            </a:r>
            <a:endParaRPr lang="en-US" dirty="0"/>
          </a:p>
          <a:p>
            <a:r>
              <a:rPr lang="ru-RU" dirty="0"/>
              <a:t>Перспективы производства молочной продукции США</a:t>
            </a:r>
            <a:endParaRPr lang="en-US" dirty="0"/>
          </a:p>
          <a:p>
            <a:r>
              <a:rPr lang="ru-RU" dirty="0"/>
              <a:t>Экспортные прогнозы для молочной продукции США</a:t>
            </a:r>
            <a:endParaRPr lang="en-US" dirty="0"/>
          </a:p>
          <a:p>
            <a:pPr lvl="1"/>
            <a:r>
              <a:rPr lang="ru-RU" dirty="0"/>
              <a:t>Экспортные прогнозы по отдельным категориям продукции</a:t>
            </a:r>
            <a:endParaRPr lang="en-US" dirty="0"/>
          </a:p>
          <a:p>
            <a:pPr lvl="1"/>
            <a:r>
              <a:rPr lang="ru-RU" dirty="0"/>
              <a:t>Ведущие рынки сбыта в настоящее время</a:t>
            </a:r>
            <a:endParaRPr lang="en-US" dirty="0"/>
          </a:p>
          <a:p>
            <a:pPr lvl="1"/>
            <a:r>
              <a:rPr lang="ru-RU" dirty="0"/>
              <a:t>Будущие рынки</a:t>
            </a:r>
            <a:endParaRPr lang="en-US" dirty="0"/>
          </a:p>
          <a:p>
            <a:r>
              <a:rPr lang="ru-RU" dirty="0"/>
              <a:t>Сектор молочной промышленности </a:t>
            </a:r>
            <a:r>
              <a:rPr lang="mr-IN" dirty="0"/>
              <a:t>–</a:t>
            </a:r>
            <a:r>
              <a:rPr lang="ru-RU" dirty="0"/>
              <a:t> тенденции и вопросы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93CB6F4-5478-4E7F-A990-A9F80D984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819527"/>
            <a:ext cx="1363343" cy="93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815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48D85-30E2-49D4-8E58-B7B6B957F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42" y="365125"/>
            <a:ext cx="11894758" cy="1325563"/>
          </a:xfrm>
        </p:spPr>
        <p:txBody>
          <a:bodyPr>
            <a:normAutofit/>
          </a:bodyPr>
          <a:lstStyle/>
          <a:p>
            <a:r>
              <a:rPr lang="ru-RU" dirty="0"/>
              <a:t>Тенденции и проблемные вопросы Молочной отрасли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E15C1-4A32-4491-A708-31BECCAD1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ru-RU" dirty="0"/>
              <a:t>Устойчивость и Изменение климата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hlinkClick r:id="rId2"/>
              </a:rPr>
              <a:t>U.S. Dairy Net Zero Initiative</a:t>
            </a:r>
            <a:r>
              <a:rPr lang="ru-RU" dirty="0">
                <a:hlinkClick r:id="rId2"/>
              </a:rPr>
              <a:t> -</a:t>
            </a:r>
            <a:r>
              <a:rPr lang="ru-RU" dirty="0"/>
              <a:t> </a:t>
            </a:r>
            <a:r>
              <a:rPr lang="ru-RU" dirty="0">
                <a:hlinkClick r:id="rId2"/>
              </a:rPr>
              <a:t>Инициатива нулевого баланса молочной промышленности США </a:t>
            </a:r>
            <a:endParaRPr lang="en-US" dirty="0"/>
          </a:p>
          <a:p>
            <a:r>
              <a:rPr lang="ru-RU" dirty="0"/>
              <a:t>Нарушения в цепочке поставок</a:t>
            </a:r>
            <a:r>
              <a:rPr lang="en-US" dirty="0"/>
              <a:t>:</a:t>
            </a:r>
          </a:p>
          <a:p>
            <a:pPr lvl="1"/>
            <a:r>
              <a:rPr lang="ru-RU" dirty="0"/>
              <a:t>Задержки в портах, транспортные контейнеры, эффективность работы портов</a:t>
            </a:r>
            <a:endParaRPr lang="en-US" dirty="0"/>
          </a:p>
          <a:p>
            <a:r>
              <a:rPr lang="ru-RU" dirty="0"/>
              <a:t>Инфляция продовольственных цен</a:t>
            </a:r>
          </a:p>
          <a:p>
            <a:r>
              <a:rPr lang="ru-RU" dirty="0"/>
              <a:t>Напитки из растительного сырья</a:t>
            </a:r>
            <a:r>
              <a:rPr lang="en-US" dirty="0"/>
              <a:t>; </a:t>
            </a:r>
            <a:r>
              <a:rPr lang="ru-RU" dirty="0"/>
              <a:t>замедление роста населения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2B811DB-775F-446E-81F2-6068CE2B3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819527"/>
            <a:ext cx="1363343" cy="93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483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317A0-2E10-433E-8209-5AA36B93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E5FE6-3AD6-4D48-BBA4-5C6EB2A42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2021: </a:t>
            </a:r>
            <a:r>
              <a:rPr lang="ru-RU" dirty="0"/>
              <a:t>Стабильное производство, растущие затраты для производителей, рекордный год для американского экспорта</a:t>
            </a:r>
            <a:r>
              <a:rPr lang="en-US" dirty="0"/>
              <a:t>. </a:t>
            </a:r>
          </a:p>
          <a:p>
            <a:r>
              <a:rPr lang="en-US" dirty="0"/>
              <a:t>2022 </a:t>
            </a:r>
            <a:r>
              <a:rPr lang="ru-RU" dirty="0"/>
              <a:t>- Прогноз</a:t>
            </a:r>
            <a:r>
              <a:rPr lang="en-US" dirty="0"/>
              <a:t>: </a:t>
            </a:r>
            <a:r>
              <a:rPr lang="ru-RU" dirty="0"/>
              <a:t>Замедление темпов роста внутреннего производства молочной продукции, более стабильные высокие цены, замедление роста экспорта</a:t>
            </a:r>
            <a:r>
              <a:rPr lang="en-US" dirty="0"/>
              <a:t>. </a:t>
            </a:r>
          </a:p>
          <a:p>
            <a:r>
              <a:rPr lang="ru-RU" dirty="0"/>
              <a:t>Ожидания роста экспорта в большинство азиатских стран; хорошая ситуация для увеличения экспорта американских производителей</a:t>
            </a:r>
            <a:r>
              <a:rPr lang="en-US" dirty="0"/>
              <a:t>. </a:t>
            </a:r>
          </a:p>
          <a:p>
            <a:r>
              <a:rPr lang="ru-RU" dirty="0"/>
              <a:t>Сосредоточенность Сектора на сокращении углеродного следа, повышении устойчивости и продолжении рыночных инноваций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4218CF4-43A1-4573-973C-C792D1F81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819527"/>
            <a:ext cx="1363343" cy="93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68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2A216-D8DE-45D0-AA3E-EBE63156E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29" y="243535"/>
            <a:ext cx="11430317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Производство молока по отдельным Штатам</a:t>
            </a:r>
            <a:r>
              <a:rPr lang="en-US" dirty="0"/>
              <a:t> </a:t>
            </a:r>
            <a:br>
              <a:rPr lang="ru-RU" dirty="0"/>
            </a:br>
            <a:r>
              <a:rPr lang="en-US" dirty="0"/>
              <a:t>(</a:t>
            </a:r>
            <a:r>
              <a:rPr lang="ru-RU" dirty="0"/>
              <a:t>в натуральном выражении</a:t>
            </a:r>
            <a:r>
              <a:rPr lang="en-US" dirty="0"/>
              <a:t>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A7CA615-0648-4A97-B9C9-6BDFD81B0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819527"/>
            <a:ext cx="1363343" cy="93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079CD58-CE05-4549-8289-848FF52983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2" b="-80"/>
          <a:stretch/>
        </p:blipFill>
        <p:spPr bwMode="auto">
          <a:xfrm>
            <a:off x="1608620" y="1690688"/>
            <a:ext cx="8594387" cy="448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71158" y="4089327"/>
            <a:ext cx="30435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/>
              <a:t>Производство (млн. фунтов)</a:t>
            </a:r>
          </a:p>
          <a:p>
            <a:r>
              <a:rPr lang="ru-RU" b="1" dirty="0"/>
              <a:t>Изменение в % за 10 лет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0C580-0EFA-4265-8D07-56E867B7ECEB}"/>
              </a:ext>
            </a:extLst>
          </p:cNvPr>
          <p:cNvSpPr txBox="1"/>
          <p:nvPr/>
        </p:nvSpPr>
        <p:spPr>
          <a:xfrm>
            <a:off x="1892551" y="6383684"/>
            <a:ext cx="4468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hlinkClick r:id="rId4"/>
              </a:rPr>
              <a:t>Источник</a:t>
            </a:r>
            <a:r>
              <a:rPr lang="en-US" sz="1200" dirty="0">
                <a:hlinkClick r:id="rId4"/>
              </a:rPr>
              <a:t>: </a:t>
            </a:r>
            <a:r>
              <a:rPr lang="ru-RU" sz="1200" dirty="0">
                <a:hlinkClick r:id="rId4"/>
              </a:rPr>
              <a:t>Федерация американских фермеров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967033" y="6187164"/>
            <a:ext cx="265262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                1 фунт = 0.45 кг</a:t>
            </a:r>
          </a:p>
          <a:p>
            <a:r>
              <a:rPr lang="ru-RU" b="1" dirty="0"/>
              <a:t>1,000,000 фунт = 454 т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6010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399A1-0E51-4512-9946-86B18C57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14"/>
            <a:ext cx="10515600" cy="1325563"/>
          </a:xfrm>
        </p:spPr>
        <p:txBody>
          <a:bodyPr/>
          <a:lstStyle/>
          <a:p>
            <a:r>
              <a:rPr lang="ru-RU" dirty="0"/>
              <a:t>Продолжающаяся консолидация рынка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3CEBA88-DCD7-4345-930A-FB5AD4BD2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819527"/>
            <a:ext cx="1363343" cy="93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DB73D7C9-3829-45DA-9675-B9B1BAF843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/>
          <a:stretch/>
        </p:blipFill>
        <p:spPr bwMode="auto">
          <a:xfrm>
            <a:off x="1892551" y="2148876"/>
            <a:ext cx="8406898" cy="43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74197B-F9F1-4366-BDAF-0FA4F0CA9B24}"/>
              </a:ext>
            </a:extLst>
          </p:cNvPr>
          <p:cNvSpPr txBox="1"/>
          <p:nvPr/>
        </p:nvSpPr>
        <p:spPr>
          <a:xfrm>
            <a:off x="702572" y="1202243"/>
            <a:ext cx="1076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2019-2020</a:t>
            </a:r>
            <a:r>
              <a:rPr lang="ru-RU" sz="2400" b="1" dirty="0"/>
              <a:t> гг. -</a:t>
            </a:r>
            <a:r>
              <a:rPr lang="en-US" sz="2400" b="1" dirty="0"/>
              <a:t> </a:t>
            </a:r>
            <a:r>
              <a:rPr lang="ru-RU" sz="2400" b="1" dirty="0"/>
              <a:t>продолжающиеся из года в год изменения в количестве лицензированных молочных предприятий в разрезе штатов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0C580-0EFA-4265-8D07-56E867B7ECEB}"/>
              </a:ext>
            </a:extLst>
          </p:cNvPr>
          <p:cNvSpPr txBox="1"/>
          <p:nvPr/>
        </p:nvSpPr>
        <p:spPr>
          <a:xfrm>
            <a:off x="1892551" y="6478254"/>
            <a:ext cx="4468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hlinkClick r:id="rId4"/>
              </a:rPr>
              <a:t>Источник</a:t>
            </a:r>
            <a:r>
              <a:rPr lang="en-US" sz="1200" dirty="0">
                <a:hlinkClick r:id="rId4"/>
              </a:rPr>
              <a:t>: </a:t>
            </a:r>
            <a:r>
              <a:rPr lang="ru-RU" sz="1200" dirty="0">
                <a:hlinkClick r:id="rId4"/>
              </a:rPr>
              <a:t>Федерация американских фермеров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06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342E6-3AD3-4688-BA92-4139FC199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Производство молока по США в целом и удои с одной коровы</a:t>
            </a:r>
            <a:endParaRPr lang="en-US" dirty="0"/>
          </a:p>
        </p:txBody>
      </p:sp>
      <p:pic>
        <p:nvPicPr>
          <p:cNvPr id="2050" name="Picture 2" descr="Milk: Production by Year, US">
            <a:extLst>
              <a:ext uri="{FF2B5EF4-FFF2-40B4-BE49-F238E27FC236}">
                <a16:creationId xmlns:a16="http://schemas.microsoft.com/office/drawing/2014/main" id="{4C45DC7D-7611-46AD-9156-89F06E5AEF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1"/>
          <a:stretch/>
        </p:blipFill>
        <p:spPr bwMode="auto">
          <a:xfrm>
            <a:off x="680198" y="1774479"/>
            <a:ext cx="5415802" cy="355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ACA5FA-0EEA-4A6E-8D52-75E7AEFC5AD3}"/>
              </a:ext>
            </a:extLst>
          </p:cNvPr>
          <p:cNvSpPr txBox="1"/>
          <p:nvPr/>
        </p:nvSpPr>
        <p:spPr>
          <a:xfrm>
            <a:off x="709043" y="5957002"/>
            <a:ext cx="6348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hlinkClick r:id="rId3"/>
              </a:rPr>
              <a:t>Источник: Минсельхоз США, Национальная служба статистики</a:t>
            </a:r>
            <a:r>
              <a:rPr lang="en-US" sz="1200" dirty="0">
                <a:hlinkClick r:id="rId3"/>
              </a:rPr>
              <a:t> </a:t>
            </a:r>
            <a:r>
              <a:rPr lang="ru-RU" sz="1200" dirty="0">
                <a:hlinkClick r:id="rId3"/>
              </a:rPr>
              <a:t>сельского хозяйства </a:t>
            </a:r>
            <a:r>
              <a:rPr lang="en-US" sz="1200" dirty="0">
                <a:hlinkClick r:id="rId3"/>
              </a:rPr>
              <a:t>(NASS)</a:t>
            </a:r>
            <a:endParaRPr lang="en-US" sz="1200" dirty="0"/>
          </a:p>
        </p:txBody>
      </p:sp>
      <p:pic>
        <p:nvPicPr>
          <p:cNvPr id="2052" name="Picture 4" descr="Milk: Production per Cow by Year, US">
            <a:extLst>
              <a:ext uri="{FF2B5EF4-FFF2-40B4-BE49-F238E27FC236}">
                <a16:creationId xmlns:a16="http://schemas.microsoft.com/office/drawing/2014/main" id="{DD727907-DE67-433E-B307-27A352EC0C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4"/>
          <a:stretch/>
        </p:blipFill>
        <p:spPr bwMode="auto">
          <a:xfrm>
            <a:off x="6394763" y="1774479"/>
            <a:ext cx="5196689" cy="355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BC3862E-300B-4DCA-A8A4-4DB74C1C0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819527"/>
            <a:ext cx="1363343" cy="93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9649" y="1912075"/>
            <a:ext cx="5093809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     Производство молока  2012-2021 гг.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млн. фунтов                       </a:t>
            </a:r>
            <a:r>
              <a:rPr lang="ru-RU" dirty="0">
                <a:solidFill>
                  <a:schemeClr val="tx1"/>
                </a:solidFill>
              </a:rPr>
              <a:t>Соединенные Штаты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8040" y="1910951"/>
            <a:ext cx="4954253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Удои одной коровы 2012-2021 гг.</a:t>
            </a:r>
          </a:p>
          <a:p>
            <a:r>
              <a:rPr lang="ru-RU" sz="1400" dirty="0">
                <a:solidFill>
                  <a:schemeClr val="tx1"/>
                </a:solidFill>
              </a:rPr>
              <a:t>фунтов                       </a:t>
            </a:r>
            <a:r>
              <a:rPr lang="ru-RU" dirty="0">
                <a:solidFill>
                  <a:schemeClr val="tx1"/>
                </a:solidFill>
              </a:rPr>
              <a:t>Соединенные Штаты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ACA5FA-0EEA-4A6E-8D52-75E7AEFC5AD3}"/>
              </a:ext>
            </a:extLst>
          </p:cNvPr>
          <p:cNvSpPr txBox="1"/>
          <p:nvPr/>
        </p:nvSpPr>
        <p:spPr>
          <a:xfrm>
            <a:off x="1671987" y="2746945"/>
            <a:ext cx="318458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13 % рост за последний 10-летний период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ACA5FA-0EEA-4A6E-8D52-75E7AEFC5AD3}"/>
              </a:ext>
            </a:extLst>
          </p:cNvPr>
          <p:cNvSpPr txBox="1"/>
          <p:nvPr/>
        </p:nvSpPr>
        <p:spPr>
          <a:xfrm>
            <a:off x="7225208" y="2759777"/>
            <a:ext cx="307405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10 % рост за последний 10-летний период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2970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A8578-1AA0-4FDD-AD4A-25C01C2FF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12" y="726922"/>
            <a:ext cx="4409984" cy="171907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Обзор производства молочной продукции США </a:t>
            </a:r>
            <a:r>
              <a:rPr lang="mr-IN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–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2021</a:t>
            </a:r>
            <a:r>
              <a:rPr lang="ru-RU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г.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F9DF55-2C2D-4584-A3C2-340D7DA81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5002" y="1058067"/>
            <a:ext cx="6903720" cy="48229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2A6410-45AF-444D-8511-03F0544CCBEE}"/>
              </a:ext>
            </a:extLst>
          </p:cNvPr>
          <p:cNvSpPr txBox="1"/>
          <p:nvPr/>
        </p:nvSpPr>
        <p:spPr>
          <a:xfrm>
            <a:off x="202665" y="2498259"/>
            <a:ext cx="4282991" cy="37196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Н</a:t>
            </a:r>
            <a:r>
              <a:rPr lang="ru-RU" sz="2000" dirty="0"/>
              <a:t>а </a:t>
            </a:r>
            <a:r>
              <a:rPr lang="en-US" sz="2000" dirty="0"/>
              <a:t>1.6 </a:t>
            </a:r>
            <a:r>
              <a:rPr lang="ru-RU" sz="2000" dirty="0"/>
              <a:t>% больше молока было произведено в 2021 г. </a:t>
            </a:r>
            <a:br>
              <a:rPr lang="ru-RU" sz="2000" dirty="0"/>
            </a:br>
            <a:r>
              <a:rPr lang="ru-RU" sz="2000" dirty="0"/>
              <a:t>(с поправкой на високосный год)</a:t>
            </a: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Б</a:t>
            </a:r>
            <a:r>
              <a:rPr lang="en-GB" sz="2000" dirty="0" err="1"/>
              <a:t>ó</a:t>
            </a:r>
            <a:r>
              <a:rPr lang="ru-RU" sz="2000" dirty="0" err="1"/>
              <a:t>льшее</a:t>
            </a:r>
            <a:r>
              <a:rPr lang="ru-RU" sz="2000" dirty="0"/>
              <a:t> потребление    </a:t>
            </a:r>
            <a:br>
              <a:rPr lang="ru-RU" sz="2000" dirty="0"/>
            </a:br>
            <a:r>
              <a:rPr lang="ru-RU" sz="2000" dirty="0"/>
              <a:t>молочного жира</a:t>
            </a: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Молоко с более высоким содержанием жира</a:t>
            </a: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 </a:t>
            </a:r>
            <a:r>
              <a:rPr lang="ru-RU" sz="2000" dirty="0"/>
              <a:t>дойная корова дала</a:t>
            </a:r>
            <a:r>
              <a:rPr lang="en-US" sz="2000" dirty="0"/>
              <a:t> </a:t>
            </a:r>
            <a:r>
              <a:rPr lang="ru-RU" sz="2000" dirty="0"/>
              <a:t>молочного жира достаточного для удовлетворения спроса </a:t>
            </a:r>
            <a:r>
              <a:rPr lang="en-US" sz="2000" dirty="0"/>
              <a:t>36 </a:t>
            </a:r>
            <a:r>
              <a:rPr lang="ru-RU" sz="2000" dirty="0"/>
              <a:t>человек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E090CA-024D-43C1-AD99-63B1B63556F3}"/>
              </a:ext>
            </a:extLst>
          </p:cNvPr>
          <p:cNvSpPr txBox="1"/>
          <p:nvPr/>
        </p:nvSpPr>
        <p:spPr>
          <a:xfrm>
            <a:off x="4689096" y="5880993"/>
            <a:ext cx="6160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Источники: Служба экономических исследований/МСХ США; </a:t>
            </a:r>
          </a:p>
          <a:p>
            <a:r>
              <a:rPr lang="hu-HU" sz="1200" dirty="0"/>
              <a:t>Совет по перспективам развития сельского хозяйства в мире</a:t>
            </a:r>
            <a:r>
              <a:rPr lang="ru-RU" sz="1200" dirty="0"/>
              <a:t>/МСХ (</a:t>
            </a:r>
            <a:r>
              <a:rPr lang="en-US" sz="1200" dirty="0"/>
              <a:t>ERS/USDA; </a:t>
            </a:r>
            <a:r>
              <a:rPr lang="en-US" sz="1200" dirty="0">
                <a:hlinkClick r:id="rId3"/>
              </a:rPr>
              <a:t>WAOB/USDA</a:t>
            </a:r>
            <a:r>
              <a:rPr lang="ru-RU" sz="1200" dirty="0"/>
              <a:t>)</a:t>
            </a:r>
            <a:endParaRPr lang="en-US" sz="12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FF589E0-7214-4085-9882-4180CC248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527" y="5887837"/>
            <a:ext cx="1263816" cy="86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06A8578-1AA0-4FDD-AD4A-25C01C2FF9C1}"/>
              </a:ext>
            </a:extLst>
          </p:cNvPr>
          <p:cNvSpPr txBox="1">
            <a:spLocks/>
          </p:cNvSpPr>
          <p:nvPr/>
        </p:nvSpPr>
        <p:spPr>
          <a:xfrm>
            <a:off x="3740117" y="8593"/>
            <a:ext cx="8554804" cy="1049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/>
              <a:t>Внутреннее использование  </a:t>
            </a:r>
          </a:p>
          <a:p>
            <a:pPr algn="ctr"/>
            <a:r>
              <a:rPr lang="ru-RU" sz="2400" b="1" dirty="0"/>
              <a:t>Молочный эквивалент в пересчете на масло</a:t>
            </a:r>
          </a:p>
          <a:p>
            <a:pPr algn="ctr"/>
            <a:r>
              <a:rPr lang="ru-RU" sz="2400" b="1" dirty="0"/>
              <a:t>(1 фунт масла = 21.8 фунтов фермерского молока)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089003" y="1589728"/>
            <a:ext cx="177236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млн. фунтов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D6C3D-A0CF-4306-83E3-CE98C7F79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1499"/>
            <a:ext cx="10515600" cy="1325563"/>
          </a:xfrm>
        </p:spPr>
        <p:txBody>
          <a:bodyPr/>
          <a:lstStyle/>
          <a:p>
            <a:r>
              <a:rPr lang="ru-RU" dirty="0"/>
              <a:t>Производство молока</a:t>
            </a:r>
            <a:r>
              <a:rPr lang="en-US" dirty="0"/>
              <a:t> (2020-2021</a:t>
            </a:r>
            <a:r>
              <a:rPr lang="ru-RU" dirty="0"/>
              <a:t> гг.</a:t>
            </a:r>
            <a:r>
              <a:rPr lang="en-US" dirty="0"/>
              <a:t>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32A410-2C9A-4125-A58F-298FFCBDD6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823" y="1690688"/>
            <a:ext cx="5728354" cy="458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3AF77C2-6A99-47B0-8117-CE804CEFB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819527"/>
            <a:ext cx="1363343" cy="93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40358" y="1679464"/>
            <a:ext cx="2797498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/>
              <a:t>США. Удой одной коровы в сутки</a:t>
            </a:r>
          </a:p>
          <a:p>
            <a:r>
              <a:rPr lang="ru-RU" sz="1400" dirty="0"/>
              <a:t>Фунты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ACA5FA-0EEA-4A6E-8D52-75E7AEFC5AD3}"/>
              </a:ext>
            </a:extLst>
          </p:cNvPr>
          <p:cNvSpPr txBox="1"/>
          <p:nvPr/>
        </p:nvSpPr>
        <p:spPr>
          <a:xfrm>
            <a:off x="3165235" y="6222179"/>
            <a:ext cx="6348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Источник: Минсельхоз США, Национальная служба статистики</a:t>
            </a:r>
            <a:r>
              <a:rPr lang="en-US" sz="1200" dirty="0"/>
              <a:t> </a:t>
            </a:r>
            <a:r>
              <a:rPr lang="ru-RU" sz="1200" dirty="0"/>
              <a:t>сельского хозяйства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1320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A8578-1AA0-4FDD-AD4A-25C01C2FF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50" y="114764"/>
            <a:ext cx="5692585" cy="22857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Нарушения в </a:t>
            </a:r>
            <a:r>
              <a:rPr lang="ru-RU" sz="3200" b="1" dirty="0"/>
              <a:t>ц</a:t>
            </a:r>
            <a:r>
              <a:rPr lang="ru-RU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епочке поставок</a:t>
            </a:r>
            <a:r>
              <a:rPr lang="ru-RU" sz="3200" b="1" dirty="0"/>
              <a:t>, возникшие в связи с 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COVID-19</a:t>
            </a:r>
            <a:r>
              <a:rPr lang="ru-RU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увеличили </a:t>
            </a:r>
            <a:r>
              <a:rPr lang="ru-RU" sz="3200" b="1" dirty="0"/>
              <a:t>затраты для </a:t>
            </a:r>
            <a:r>
              <a:rPr lang="ru-RU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производителей </a:t>
            </a:r>
            <a:br>
              <a:rPr lang="ru-RU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2021</a:t>
            </a:r>
            <a:r>
              <a:rPr lang="ru-RU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г.</a:t>
            </a: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A6410-45AF-444D-8511-03F0544CCBEE}"/>
              </a:ext>
            </a:extLst>
          </p:cNvPr>
          <p:cNvSpPr txBox="1"/>
          <p:nvPr/>
        </p:nvSpPr>
        <p:spPr>
          <a:xfrm>
            <a:off x="121599" y="2498259"/>
            <a:ext cx="3646425" cy="37251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Возросшие транспортные расходы</a:t>
            </a: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Стесненный </a:t>
            </a:r>
            <a:br>
              <a:rPr lang="ru-RU" sz="2400" dirty="0"/>
            </a:br>
            <a:r>
              <a:rPr lang="en-GB" sz="2400" dirty="0"/>
              <a:t>(</a:t>
            </a:r>
            <a:r>
              <a:rPr lang="ru-RU" sz="2400" dirty="0"/>
              <a:t>с недостаточным предложением) рынок труда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Более высокие потребительские цены</a:t>
            </a: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E1A5FD-0701-4C29-ABD0-B8AA50661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245" y="400265"/>
            <a:ext cx="3634030" cy="24632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1FA153-6F93-431F-9DBF-BC2B0FCE7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747" y="3742471"/>
            <a:ext cx="3841049" cy="2350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C48152-CD50-4312-8179-E08CDA9BD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4286" y="3726788"/>
            <a:ext cx="3951350" cy="23504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76DB08-836F-4C0B-BE5F-DD15285E29D2}"/>
              </a:ext>
            </a:extLst>
          </p:cNvPr>
          <p:cNvSpPr txBox="1"/>
          <p:nvPr/>
        </p:nvSpPr>
        <p:spPr>
          <a:xfrm>
            <a:off x="7788377" y="2295450"/>
            <a:ext cx="2362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  <a:latin typeface="Arial"/>
                <a:cs typeface="Arial"/>
              </a:rPr>
              <a:t>+ $1.70</a:t>
            </a:r>
            <a:r>
              <a:rPr lang="ru-RU" sz="1000" b="1" dirty="0">
                <a:solidFill>
                  <a:srgbClr val="0070C0"/>
                </a:solidFill>
                <a:latin typeface="Arial"/>
                <a:cs typeface="Arial"/>
              </a:rPr>
              <a:t> за милю, начиная с </a:t>
            </a:r>
            <a:r>
              <a:rPr lang="en-US" sz="1000" b="1" dirty="0">
                <a:solidFill>
                  <a:srgbClr val="0070C0"/>
                </a:solidFill>
                <a:latin typeface="Arial"/>
                <a:cs typeface="Arial"/>
              </a:rPr>
              <a:t>2/2/21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CA926A-44C0-4D1C-A48E-B3CEA6A180E4}"/>
              </a:ext>
            </a:extLst>
          </p:cNvPr>
          <p:cNvSpPr txBox="1"/>
          <p:nvPr/>
        </p:nvSpPr>
        <p:spPr>
          <a:xfrm>
            <a:off x="6388937" y="2876356"/>
            <a:ext cx="537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Источник: Служба сельскохозяйственного маркетинга/Минсельхоз США (</a:t>
            </a:r>
            <a:r>
              <a:rPr lang="en-US" sz="1100" dirty="0"/>
              <a:t>AMS/USDA</a:t>
            </a:r>
            <a:r>
              <a:rPr lang="ru-RU" sz="1100" dirty="0"/>
              <a:t>)</a:t>
            </a:r>
            <a:endParaRPr lang="en-US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75F74F-4EAB-47CA-90DB-8C00EE68958D}"/>
              </a:ext>
            </a:extLst>
          </p:cNvPr>
          <p:cNvSpPr txBox="1"/>
          <p:nvPr/>
        </p:nvSpPr>
        <p:spPr>
          <a:xfrm>
            <a:off x="3834685" y="6072905"/>
            <a:ext cx="35674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Источник: Федеральный резервный банк Сент-Луиса</a:t>
            </a:r>
            <a:endParaRPr lang="en-US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783088-5CD6-41C9-A4F5-7780347894C1}"/>
              </a:ext>
            </a:extLst>
          </p:cNvPr>
          <p:cNvSpPr txBox="1"/>
          <p:nvPr/>
        </p:nvSpPr>
        <p:spPr>
          <a:xfrm>
            <a:off x="8009709" y="6497894"/>
            <a:ext cx="28094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Источник</a:t>
            </a:r>
            <a:r>
              <a:rPr lang="en-US" sz="1100" dirty="0"/>
              <a:t>:</a:t>
            </a:r>
            <a:r>
              <a:rPr lang="ru-RU" sz="1100" dirty="0"/>
              <a:t> Бюро статистики труда</a:t>
            </a:r>
            <a:endParaRPr lang="en-US" sz="1100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7FDAD039-C748-4B1C-97DA-7AE6D66EC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857" y="6092594"/>
            <a:ext cx="965486" cy="66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706A8578-1AA0-4FDD-AD4A-25C01C2FF9C1}"/>
              </a:ext>
            </a:extLst>
          </p:cNvPr>
          <p:cNvSpPr txBox="1">
            <a:spLocks/>
          </p:cNvSpPr>
          <p:nvPr/>
        </p:nvSpPr>
        <p:spPr>
          <a:xfrm>
            <a:off x="725900" y="1495364"/>
            <a:ext cx="5232048" cy="20639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554174" y="3115689"/>
            <a:ext cx="440719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Вакансии: Всего несельскохозяйственные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М</a:t>
            </a:r>
            <a:r>
              <a:rPr lang="ru-RU" dirty="0" err="1">
                <a:solidFill>
                  <a:schemeClr val="tx1"/>
                </a:solidFill>
              </a:rPr>
              <a:t>есячные</a:t>
            </a:r>
            <a:r>
              <a:rPr lang="ru-RU" dirty="0">
                <a:solidFill>
                  <a:schemeClr val="tx1"/>
                </a:solidFill>
              </a:rPr>
              <a:t> показатели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2234601" y="5113327"/>
            <a:ext cx="2994821" cy="276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/>
                </a:solidFill>
              </a:rPr>
              <a:t>Тыс., с поправкой на сезонные колебания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46274" y="3335639"/>
            <a:ext cx="385959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Индекс потребительских цен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6802886" y="4762254"/>
            <a:ext cx="2323716" cy="2837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Индекс 1982-84 гг. = 100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20366" y="6014409"/>
            <a:ext cx="385959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Индекс потребительских цен для всех городских потребителей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18798" y="67550"/>
            <a:ext cx="471979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sz="1200" dirty="0"/>
              <a:t>Недавние средние недельные цены </a:t>
            </a:r>
            <a:r>
              <a:rPr lang="en-US" sz="1200" dirty="0" err="1"/>
              <a:t>авторефрижератор</a:t>
            </a:r>
            <a:r>
              <a:rPr lang="ru-RU" sz="1200" dirty="0" err="1"/>
              <a:t>ов</a:t>
            </a:r>
            <a:r>
              <a:rPr lang="en-US" sz="1200" dirty="0"/>
              <a:t> </a:t>
            </a:r>
            <a:r>
              <a:rPr lang="ru-RU" sz="1200" dirty="0"/>
              <a:t>в США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35601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A8578-1AA0-4FDD-AD4A-25C01C2FF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57" y="364768"/>
            <a:ext cx="5139437" cy="171576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3200" b="1" dirty="0"/>
              <a:t>Нарушения в цепочке </a:t>
            </a:r>
            <a:br>
              <a:rPr lang="ru-RU" sz="3200" b="1" dirty="0"/>
            </a:br>
            <a:r>
              <a:rPr lang="ru-RU" sz="3200" b="1" dirty="0"/>
              <a:t>поставок, которые, как ожидается, будут влиять на производство в 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2022</a:t>
            </a:r>
            <a:r>
              <a:rPr lang="ru-RU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г.</a:t>
            </a: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A6410-45AF-444D-8511-03F0544CCBEE}"/>
              </a:ext>
            </a:extLst>
          </p:cNvPr>
          <p:cNvSpPr txBox="1"/>
          <p:nvPr/>
        </p:nvSpPr>
        <p:spPr>
          <a:xfrm>
            <a:off x="630936" y="2807208"/>
            <a:ext cx="3341302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По прогнозам, поголовье молочного стада в США сократится до низкого уровня 2020 года</a:t>
            </a:r>
            <a:r>
              <a:rPr lang="en-US" sz="2000" dirty="0"/>
              <a:t>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Возрастут затраты для производителей</a:t>
            </a:r>
            <a:r>
              <a:rPr lang="en-US" sz="2000" dirty="0"/>
              <a:t>. </a:t>
            </a:r>
            <a:endParaRPr lang="en-US" sz="20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1D7782-7B6A-4D93-B16E-4D3134497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967" y="179836"/>
            <a:ext cx="4468334" cy="24080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2715F0-5833-411D-A535-A58CE1CC3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368" y="3578215"/>
            <a:ext cx="4548498" cy="27484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066BF8-EBC3-4242-B8E5-2F4318EA3A48}"/>
              </a:ext>
            </a:extLst>
          </p:cNvPr>
          <p:cNvSpPr txBox="1"/>
          <p:nvPr/>
        </p:nvSpPr>
        <p:spPr>
          <a:xfrm>
            <a:off x="4687367" y="6340414"/>
            <a:ext cx="505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Источник: Финансовые показатели сельскохозяйственного сектора США, </a:t>
            </a:r>
            <a:r>
              <a:rPr lang="en-US" sz="1200" dirty="0"/>
              <a:t> 2015–2022</a:t>
            </a:r>
            <a:r>
              <a:rPr lang="ru-RU" sz="1200" dirty="0"/>
              <a:t>Ф</a:t>
            </a:r>
            <a:r>
              <a:rPr lang="en-US" sz="1200" dirty="0"/>
              <a:t>, </a:t>
            </a:r>
            <a:r>
              <a:rPr lang="ru-RU" sz="1200" dirty="0"/>
              <a:t>Служба экономических исследований/МСХ США (</a:t>
            </a:r>
            <a:r>
              <a:rPr lang="en-US" sz="1200" dirty="0"/>
              <a:t>ERS/USDA</a:t>
            </a:r>
            <a:r>
              <a:rPr lang="ru-RU" sz="1200" dirty="0"/>
              <a:t>)</a:t>
            </a:r>
            <a:endParaRPr lang="en-US" sz="12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F913ED9-6308-447E-805F-CC8CA4A1C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819527"/>
            <a:ext cx="1363343" cy="93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93096" y="54040"/>
            <a:ext cx="3391265" cy="58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США. Поголовье дойного стада </a:t>
            </a:r>
            <a:r>
              <a:rPr lang="ru-RU" sz="1400" b="1" dirty="0">
                <a:solidFill>
                  <a:schemeClr val="tx1"/>
                </a:solidFill>
              </a:rPr>
              <a:t>2019-2021 гг. (тыс. голов)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8854" y="3624464"/>
            <a:ext cx="440459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Денежные расходы с/х сектора США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ACA5FA-0EEA-4A6E-8D52-75E7AEFC5AD3}"/>
              </a:ext>
            </a:extLst>
          </p:cNvPr>
          <p:cNvSpPr txBox="1"/>
          <p:nvPr/>
        </p:nvSpPr>
        <p:spPr>
          <a:xfrm>
            <a:off x="6572821" y="2809178"/>
            <a:ext cx="634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hlinkClick r:id="rId5"/>
              </a:rPr>
              <a:t>Источники: МСХ США, Национальная служба статитсики</a:t>
            </a:r>
            <a:r>
              <a:rPr lang="en-US" sz="1200" dirty="0">
                <a:solidFill>
                  <a:srgbClr val="000000"/>
                </a:solidFill>
                <a:hlinkClick r:id="rId5"/>
              </a:rPr>
              <a:t> </a:t>
            </a:r>
            <a:r>
              <a:rPr lang="ru-RU" sz="1200" dirty="0">
                <a:solidFill>
                  <a:srgbClr val="000000"/>
                </a:solidFill>
                <a:hlinkClick r:id="rId5"/>
              </a:rPr>
              <a:t>сельского хозяйства </a:t>
            </a:r>
            <a:r>
              <a:rPr lang="en-US" sz="1200" dirty="0">
                <a:solidFill>
                  <a:srgbClr val="000000"/>
                </a:solidFill>
                <a:hlinkClick r:id="rId5"/>
              </a:rPr>
              <a:t>(NASS)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endParaRPr lang="ru-RU" sz="1200" dirty="0">
              <a:solidFill>
                <a:srgbClr val="000000"/>
              </a:solidFill>
            </a:endParaRPr>
          </a:p>
          <a:p>
            <a:r>
              <a:rPr lang="hu-HU" sz="1200" u="sng" dirty="0"/>
              <a:t>Совет по перспективам развития сельского хозяйства в мире</a:t>
            </a:r>
            <a:r>
              <a:rPr lang="ru-RU" sz="1200" u="sng" dirty="0"/>
              <a:t>/МСХ </a:t>
            </a:r>
            <a:endParaRPr lang="en-US" sz="1200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066BF8-EBC3-4242-B8E5-2F4318EA3A48}"/>
              </a:ext>
            </a:extLst>
          </p:cNvPr>
          <p:cNvSpPr txBox="1"/>
          <p:nvPr/>
        </p:nvSpPr>
        <p:spPr>
          <a:xfrm>
            <a:off x="6771843" y="2547902"/>
            <a:ext cx="5057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Национальная служба с/х статистики (</a:t>
            </a:r>
            <a:r>
              <a:rPr lang="en-GB" sz="1200" dirty="0"/>
              <a:t>NASS</a:t>
            </a:r>
            <a:r>
              <a:rPr lang="ru-RU" sz="1200" dirty="0"/>
              <a:t>)               Прогноз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56196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06348EFA87C34E8047DE2C47EE5680" ma:contentTypeVersion="10" ma:contentTypeDescription="Create a new document." ma:contentTypeScope="" ma:versionID="9d5123f9bcc225834b19b8d869c3ef62">
  <xsd:schema xmlns:xsd="http://www.w3.org/2001/XMLSchema" xmlns:xs="http://www.w3.org/2001/XMLSchema" xmlns:p="http://schemas.microsoft.com/office/2006/metadata/properties" xmlns:ns2="f11e8a3c-06f9-4482-89f9-15a20fc92378" xmlns:ns3="0d9ca997-1b21-4494-8032-09ee0033569b" targetNamespace="http://schemas.microsoft.com/office/2006/metadata/properties" ma:root="true" ma:fieldsID="ea213178da0a490605fa7b7987485ba2" ns2:_="" ns3:_="">
    <xsd:import namespace="f11e8a3c-06f9-4482-89f9-15a20fc92378"/>
    <xsd:import namespace="0d9ca997-1b21-4494-8032-09ee003356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e8a3c-06f9-4482-89f9-15a20fc923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9ca997-1b21-4494-8032-09ee003356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52A4BD-C60B-4464-8D30-10BBB1C97A7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54B5172-BA31-40B9-91A7-27D3A27C80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B2AED6-1F2B-4F6D-8D7E-10FA2CEF16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1e8a3c-06f9-4482-89f9-15a20fc92378"/>
    <ds:schemaRef ds:uri="0d9ca997-1b21-4494-8032-09ee003356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4407</TotalTime>
  <Words>1747</Words>
  <Application>Microsoft Office PowerPoint</Application>
  <PresentationFormat>Widescreen</PresentationFormat>
  <Paragraphs>272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Молочная промышленность США:  Обзор 2021 г., перспективы внутреннего производства и прогноз</vt:lpstr>
      <vt:lpstr>План презентации</vt:lpstr>
      <vt:lpstr>Производство молока по отдельным Штатам  (в натуральном выражении)</vt:lpstr>
      <vt:lpstr>Продолжающаяся консолидация рынка</vt:lpstr>
      <vt:lpstr>Производство молока по США в целом и удои с одной коровы</vt:lpstr>
      <vt:lpstr>Обзор производства молочной продукции США – 2021 г.</vt:lpstr>
      <vt:lpstr>Производство молока (2020-2021 гг.)</vt:lpstr>
      <vt:lpstr>Нарушения в цепочке поставок, возникшие в связи с COVID-19, увеличили затраты для производителей  в 2021 г.</vt:lpstr>
      <vt:lpstr>Нарушения в цепочке  поставок, которые, как ожидается, будут влиять на производство в 2022 г.</vt:lpstr>
      <vt:lpstr>Рост цен на корма продолжается в 2022 г.</vt:lpstr>
      <vt:lpstr>Прогноз на 2022 г.: Больше компонентов молока от меньшего поголовья стада</vt:lpstr>
      <vt:lpstr>Рост цен на молоко ожидается в 2022 г.</vt:lpstr>
      <vt:lpstr>Динамика торговли молочной продукцией США: 1991-2021 гг.</vt:lpstr>
      <vt:lpstr>Мощный рост экспорта в 2021 г.</vt:lpstr>
      <vt:lpstr>Мощный рост экспорта в 2021 г.</vt:lpstr>
      <vt:lpstr>Рост экспорта молочных продуктов в 2021-2022 гг.</vt:lpstr>
      <vt:lpstr>Экспорт все более смещается в сторону продуктов из обезжиренного молока</vt:lpstr>
      <vt:lpstr>Основные рынки  экспорта молочной продукции США</vt:lpstr>
      <vt:lpstr>Основные быстро растущие рынки экспорта молочной продукции США</vt:lpstr>
      <vt:lpstr>Тенденции и проблемные вопросы Молочной отрасли</vt:lpstr>
      <vt:lpstr>Итоги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Bielecki</dc:creator>
  <cp:lastModifiedBy>Zharmagambetova, Zhamal</cp:lastModifiedBy>
  <cp:revision>121</cp:revision>
  <cp:lastPrinted>2022-05-12T08:32:51Z</cp:lastPrinted>
  <dcterms:created xsi:type="dcterms:W3CDTF">2022-05-11T14:16:16Z</dcterms:created>
  <dcterms:modified xsi:type="dcterms:W3CDTF">2022-05-18T10:58:16Z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665d9ee-429a-4d5f-97cc-cfb56e044a6e_Enabled">
    <vt:lpwstr>True</vt:lpwstr>
  </property>
  <property fmtid="{D5CDD505-2E9C-101B-9397-08002B2CF9AE}" pid="3" name="MSIP_Label_1665d9ee-429a-4d5f-97cc-cfb56e044a6e_SiteId">
    <vt:lpwstr>66cf5074-5afe-48d1-a691-a12b2121f44b</vt:lpwstr>
  </property>
  <property fmtid="{D5CDD505-2E9C-101B-9397-08002B2CF9AE}" pid="4" name="MSIP_Label_1665d9ee-429a-4d5f-97cc-cfb56e044a6e_Owner">
    <vt:lpwstr>BieleckiCD@state.gov</vt:lpwstr>
  </property>
  <property fmtid="{D5CDD505-2E9C-101B-9397-08002B2CF9AE}" pid="5" name="MSIP_Label_1665d9ee-429a-4d5f-97cc-cfb56e044a6e_SetDate">
    <vt:lpwstr>2022-05-12T08:09:54.4032089Z</vt:lpwstr>
  </property>
  <property fmtid="{D5CDD505-2E9C-101B-9397-08002B2CF9AE}" pid="6" name="MSIP_Label_1665d9ee-429a-4d5f-97cc-cfb56e044a6e_Name">
    <vt:lpwstr>Unclassified</vt:lpwstr>
  </property>
  <property fmtid="{D5CDD505-2E9C-101B-9397-08002B2CF9AE}" pid="7" name="MSIP_Label_1665d9ee-429a-4d5f-97cc-cfb56e044a6e_Application">
    <vt:lpwstr>Microsoft Azure Information Protection</vt:lpwstr>
  </property>
  <property fmtid="{D5CDD505-2E9C-101B-9397-08002B2CF9AE}" pid="8" name="MSIP_Label_1665d9ee-429a-4d5f-97cc-cfb56e044a6e_ActionId">
    <vt:lpwstr>176acab1-b686-41d1-b37f-2ca5c008286d</vt:lpwstr>
  </property>
  <property fmtid="{D5CDD505-2E9C-101B-9397-08002B2CF9AE}" pid="9" name="MSIP_Label_1665d9ee-429a-4d5f-97cc-cfb56e044a6e_Extended_MSFT_Method">
    <vt:lpwstr>Manual</vt:lpwstr>
  </property>
  <property fmtid="{D5CDD505-2E9C-101B-9397-08002B2CF9AE}" pid="10" name="Sensitivity">
    <vt:lpwstr>Unclassified</vt:lpwstr>
  </property>
  <property fmtid="{D5CDD505-2E9C-101B-9397-08002B2CF9AE}" pid="11" name="ContentTypeId">
    <vt:lpwstr>0x010100CB06348EFA87C34E8047DE2C47EE5680</vt:lpwstr>
  </property>
</Properties>
</file>