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 id="2147483680" r:id="rId5"/>
    <p:sldMasterId id="2147483695" r:id="rId6"/>
    <p:sldMasterId id="2147483724" r:id="rId7"/>
  </p:sldMasterIdLst>
  <p:notesMasterIdLst>
    <p:notesMasterId r:id="rId44"/>
  </p:notesMasterIdLst>
  <p:handoutMasterIdLst>
    <p:handoutMasterId r:id="rId45"/>
  </p:handoutMasterIdLst>
  <p:sldIdLst>
    <p:sldId id="4872" r:id="rId8"/>
    <p:sldId id="4875" r:id="rId9"/>
    <p:sldId id="4873" r:id="rId10"/>
    <p:sldId id="20556" r:id="rId11"/>
    <p:sldId id="20557" r:id="rId12"/>
    <p:sldId id="20558" r:id="rId13"/>
    <p:sldId id="20559" r:id="rId14"/>
    <p:sldId id="261" r:id="rId15"/>
    <p:sldId id="257" r:id="rId16"/>
    <p:sldId id="448" r:id="rId17"/>
    <p:sldId id="450" r:id="rId18"/>
    <p:sldId id="1193" r:id="rId19"/>
    <p:sldId id="312" r:id="rId20"/>
    <p:sldId id="1173" r:id="rId21"/>
    <p:sldId id="20561" r:id="rId22"/>
    <p:sldId id="1159" r:id="rId23"/>
    <p:sldId id="582" r:id="rId24"/>
    <p:sldId id="1154" r:id="rId25"/>
    <p:sldId id="1178" r:id="rId26"/>
    <p:sldId id="4867" r:id="rId27"/>
    <p:sldId id="279" r:id="rId28"/>
    <p:sldId id="459" r:id="rId29"/>
    <p:sldId id="915" r:id="rId30"/>
    <p:sldId id="931" r:id="rId31"/>
    <p:sldId id="20562" r:id="rId32"/>
    <p:sldId id="1149" r:id="rId33"/>
    <p:sldId id="1235" r:id="rId34"/>
    <p:sldId id="4871" r:id="rId35"/>
    <p:sldId id="4860" r:id="rId36"/>
    <p:sldId id="4869" r:id="rId37"/>
    <p:sldId id="975" r:id="rId38"/>
    <p:sldId id="4861" r:id="rId39"/>
    <p:sldId id="4868" r:id="rId40"/>
    <p:sldId id="20564" r:id="rId41"/>
    <p:sldId id="20563" r:id="rId42"/>
    <p:sldId id="28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98"/>
    <a:srgbClr val="2C567A"/>
    <a:srgbClr val="00B398"/>
    <a:srgbClr val="8CC6EC"/>
    <a:srgbClr val="D1C5FB"/>
    <a:srgbClr val="0D1D51"/>
    <a:srgbClr val="0072C7"/>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936" autoAdjust="0"/>
    <p:restoredTop sz="49913" autoAdjust="0"/>
  </p:normalViewPr>
  <p:slideViewPr>
    <p:cSldViewPr snapToGrid="0" showGuides="1">
      <p:cViewPr varScale="1">
        <p:scale>
          <a:sx n="45" d="100"/>
          <a:sy n="45" d="100"/>
        </p:scale>
        <p:origin x="368" y="192"/>
      </p:cViewPr>
      <p:guideLst>
        <p:guide orient="horz" pos="2160"/>
        <p:guide pos="3840"/>
      </p:guideLst>
    </p:cSldViewPr>
  </p:slideViewPr>
  <p:outlineViewPr>
    <p:cViewPr>
      <p:scale>
        <a:sx n="33" d="100"/>
        <a:sy n="33" d="100"/>
      </p:scale>
      <p:origin x="0" y="-660"/>
    </p:cViewPr>
  </p:outlineViewPr>
  <p:notesTextViewPr>
    <p:cViewPr>
      <p:scale>
        <a:sx n="1" d="1"/>
        <a:sy n="1" d="1"/>
      </p:scale>
      <p:origin x="0" y="0"/>
    </p:cViewPr>
  </p:notesTextViewPr>
  <p:sorterViewPr>
    <p:cViewPr>
      <p:scale>
        <a:sx n="100" d="100"/>
        <a:sy n="100" d="100"/>
      </p:scale>
      <p:origin x="0" y="-16680"/>
    </p:cViewPr>
  </p:sorterViewPr>
  <p:notesViewPr>
    <p:cSldViewPr snapToGrid="0">
      <p:cViewPr>
        <p:scale>
          <a:sx n="100" d="100"/>
          <a:sy n="100" d="100"/>
        </p:scale>
        <p:origin x="189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ABCF7A-00F3-4104-A232-AE23D425009C}"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fr-FR"/>
        </a:p>
      </dgm:t>
    </dgm:pt>
    <dgm:pt modelId="{302C614F-115C-4B30-AF03-D2DCD41A4EBB}">
      <dgm:prSet phldrT="[Texte]"/>
      <dgm:spPr/>
      <dgm:t>
        <a:bodyPr/>
        <a:lstStyle/>
        <a:p>
          <a:r>
            <a:rPr lang="fr-FR" b="1"/>
            <a:t>Environnement</a:t>
          </a:r>
        </a:p>
      </dgm:t>
    </dgm:pt>
    <dgm:pt modelId="{3BA150D5-2476-4872-94FB-B943782E9C1D}" type="parTrans" cxnId="{737CB650-799D-4153-A665-7018115F4591}">
      <dgm:prSet/>
      <dgm:spPr/>
      <dgm:t>
        <a:bodyPr/>
        <a:lstStyle/>
        <a:p>
          <a:endParaRPr lang="fr-FR"/>
        </a:p>
      </dgm:t>
    </dgm:pt>
    <dgm:pt modelId="{4047C2E3-B3B8-4D90-B2AC-22F54BA3DDAE}" type="sibTrans" cxnId="{737CB650-799D-4153-A665-7018115F4591}">
      <dgm:prSet/>
      <dgm:spPr/>
      <dgm:t>
        <a:bodyPr/>
        <a:lstStyle/>
        <a:p>
          <a:endParaRPr lang="fr-FR"/>
        </a:p>
      </dgm:t>
    </dgm:pt>
    <dgm:pt modelId="{504791A0-4413-41AA-9F03-161D32DDF98C}">
      <dgm:prSet phldrT="[Texte]"/>
      <dgm:spPr/>
      <dgm:t>
        <a:bodyPr/>
        <a:lstStyle/>
        <a:p>
          <a:r>
            <a:rPr lang="fr-FR" b="1"/>
            <a:t>Social</a:t>
          </a:r>
        </a:p>
      </dgm:t>
    </dgm:pt>
    <dgm:pt modelId="{186EFA15-6E8E-4069-B7CA-97659FCDD879}" type="parTrans" cxnId="{F494B18D-2C10-4078-9E87-A0D92A9E0871}">
      <dgm:prSet/>
      <dgm:spPr/>
      <dgm:t>
        <a:bodyPr/>
        <a:lstStyle/>
        <a:p>
          <a:endParaRPr lang="fr-FR"/>
        </a:p>
      </dgm:t>
    </dgm:pt>
    <dgm:pt modelId="{1EDAFAD6-0C13-4B4E-A26E-7B1EB6F3619E}" type="sibTrans" cxnId="{F494B18D-2C10-4078-9E87-A0D92A9E0871}">
      <dgm:prSet/>
      <dgm:spPr/>
      <dgm:t>
        <a:bodyPr/>
        <a:lstStyle/>
        <a:p>
          <a:endParaRPr lang="fr-FR"/>
        </a:p>
      </dgm:t>
    </dgm:pt>
    <dgm:pt modelId="{516D8A7B-1B50-42F4-8A52-C1B37D491331}">
      <dgm:prSet phldrT="[Texte]"/>
      <dgm:spPr/>
      <dgm:t>
        <a:bodyPr/>
        <a:lstStyle/>
        <a:p>
          <a:r>
            <a:rPr lang="fr-FR" b="1"/>
            <a:t>Economy</a:t>
          </a:r>
        </a:p>
      </dgm:t>
    </dgm:pt>
    <dgm:pt modelId="{9B3C1D78-05EC-4095-82D2-8D1FAA9C0CEA}" type="parTrans" cxnId="{675283DD-2E12-4745-9B63-B992B0A00B44}">
      <dgm:prSet/>
      <dgm:spPr/>
      <dgm:t>
        <a:bodyPr/>
        <a:lstStyle/>
        <a:p>
          <a:endParaRPr lang="fr-FR"/>
        </a:p>
      </dgm:t>
    </dgm:pt>
    <dgm:pt modelId="{F21B369E-1D8F-4532-A1AC-A9F1EE30598C}" type="sibTrans" cxnId="{675283DD-2E12-4745-9B63-B992B0A00B44}">
      <dgm:prSet/>
      <dgm:spPr/>
      <dgm:t>
        <a:bodyPr/>
        <a:lstStyle/>
        <a:p>
          <a:endParaRPr lang="fr-FR"/>
        </a:p>
      </dgm:t>
    </dgm:pt>
    <dgm:pt modelId="{0F9AA6EE-69BA-423F-9E5E-53D7BCC0B385}" type="pres">
      <dgm:prSet presAssocID="{34ABCF7A-00F3-4104-A232-AE23D425009C}" presName="Name0" presStyleCnt="0">
        <dgm:presLayoutVars>
          <dgm:chMax val="7"/>
          <dgm:chPref val="7"/>
          <dgm:dir/>
          <dgm:animLvl val="lvl"/>
        </dgm:presLayoutVars>
      </dgm:prSet>
      <dgm:spPr/>
    </dgm:pt>
    <dgm:pt modelId="{2D37C65F-FCCA-4D07-B65F-01395C5D079C}" type="pres">
      <dgm:prSet presAssocID="{302C614F-115C-4B30-AF03-D2DCD41A4EBB}" presName="Accent1" presStyleCnt="0"/>
      <dgm:spPr/>
    </dgm:pt>
    <dgm:pt modelId="{7835BD36-55D9-4EBA-A42C-09DB0EFD6E8C}" type="pres">
      <dgm:prSet presAssocID="{302C614F-115C-4B30-AF03-D2DCD41A4EBB}" presName="Accent" presStyleLbl="node1" presStyleIdx="0" presStyleCnt="3"/>
      <dgm:spPr>
        <a:solidFill>
          <a:schemeClr val="accent6"/>
        </a:solidFill>
      </dgm:spPr>
    </dgm:pt>
    <dgm:pt modelId="{659553C0-47BA-45DE-9F30-2CE64FFE1E78}" type="pres">
      <dgm:prSet presAssocID="{302C614F-115C-4B30-AF03-D2DCD41A4EBB}" presName="Parent1" presStyleLbl="revTx" presStyleIdx="0" presStyleCnt="3">
        <dgm:presLayoutVars>
          <dgm:chMax val="1"/>
          <dgm:chPref val="1"/>
          <dgm:bulletEnabled val="1"/>
        </dgm:presLayoutVars>
      </dgm:prSet>
      <dgm:spPr/>
    </dgm:pt>
    <dgm:pt modelId="{4F8089CB-86E3-445C-AEB7-216631CAF157}" type="pres">
      <dgm:prSet presAssocID="{504791A0-4413-41AA-9F03-161D32DDF98C}" presName="Accent2" presStyleCnt="0"/>
      <dgm:spPr/>
    </dgm:pt>
    <dgm:pt modelId="{022762E0-F1E3-4DF6-B145-34018209DEC3}" type="pres">
      <dgm:prSet presAssocID="{504791A0-4413-41AA-9F03-161D32DDF98C}" presName="Accent" presStyleLbl="node1" presStyleIdx="1" presStyleCnt="3"/>
      <dgm:spPr>
        <a:solidFill>
          <a:schemeClr val="accent2"/>
        </a:solidFill>
      </dgm:spPr>
    </dgm:pt>
    <dgm:pt modelId="{B50331C9-09D4-41F1-A260-38861CFCBDB9}" type="pres">
      <dgm:prSet presAssocID="{504791A0-4413-41AA-9F03-161D32DDF98C}" presName="Parent2" presStyleLbl="revTx" presStyleIdx="1" presStyleCnt="3">
        <dgm:presLayoutVars>
          <dgm:chMax val="1"/>
          <dgm:chPref val="1"/>
          <dgm:bulletEnabled val="1"/>
        </dgm:presLayoutVars>
      </dgm:prSet>
      <dgm:spPr/>
    </dgm:pt>
    <dgm:pt modelId="{E8C6D6EB-5AAE-4436-A02D-D300698104F1}" type="pres">
      <dgm:prSet presAssocID="{516D8A7B-1B50-42F4-8A52-C1B37D491331}" presName="Accent3" presStyleCnt="0"/>
      <dgm:spPr/>
    </dgm:pt>
    <dgm:pt modelId="{177364CA-2A0A-4976-B74E-A06C4931A2DE}" type="pres">
      <dgm:prSet presAssocID="{516D8A7B-1B50-42F4-8A52-C1B37D491331}" presName="Accent" presStyleLbl="node1" presStyleIdx="2" presStyleCnt="3"/>
      <dgm:spPr>
        <a:solidFill>
          <a:srgbClr val="00559D"/>
        </a:solidFill>
      </dgm:spPr>
    </dgm:pt>
    <dgm:pt modelId="{DAD4957A-0403-484A-85E8-21DF3B3A8948}" type="pres">
      <dgm:prSet presAssocID="{516D8A7B-1B50-42F4-8A52-C1B37D491331}" presName="Parent3" presStyleLbl="revTx" presStyleIdx="2" presStyleCnt="3">
        <dgm:presLayoutVars>
          <dgm:chMax val="1"/>
          <dgm:chPref val="1"/>
          <dgm:bulletEnabled val="1"/>
        </dgm:presLayoutVars>
      </dgm:prSet>
      <dgm:spPr/>
    </dgm:pt>
  </dgm:ptLst>
  <dgm:cxnLst>
    <dgm:cxn modelId="{12A6400C-675B-4ABB-A78D-E3AFD4AB5ADD}" type="presOf" srcId="{504791A0-4413-41AA-9F03-161D32DDF98C}" destId="{B50331C9-09D4-41F1-A260-38861CFCBDB9}" srcOrd="0" destOrd="0" presId="urn:microsoft.com/office/officeart/2009/layout/CircleArrowProcess"/>
    <dgm:cxn modelId="{D8D0E83C-16AD-4149-A168-2253F08B4DB2}" type="presOf" srcId="{516D8A7B-1B50-42F4-8A52-C1B37D491331}" destId="{DAD4957A-0403-484A-85E8-21DF3B3A8948}" srcOrd="0" destOrd="0" presId="urn:microsoft.com/office/officeart/2009/layout/CircleArrowProcess"/>
    <dgm:cxn modelId="{737CB650-799D-4153-A665-7018115F4591}" srcId="{34ABCF7A-00F3-4104-A232-AE23D425009C}" destId="{302C614F-115C-4B30-AF03-D2DCD41A4EBB}" srcOrd="0" destOrd="0" parTransId="{3BA150D5-2476-4872-94FB-B943782E9C1D}" sibTransId="{4047C2E3-B3B8-4D90-B2AC-22F54BA3DDAE}"/>
    <dgm:cxn modelId="{F494B18D-2C10-4078-9E87-A0D92A9E0871}" srcId="{34ABCF7A-00F3-4104-A232-AE23D425009C}" destId="{504791A0-4413-41AA-9F03-161D32DDF98C}" srcOrd="1" destOrd="0" parTransId="{186EFA15-6E8E-4069-B7CA-97659FCDD879}" sibTransId="{1EDAFAD6-0C13-4B4E-A26E-7B1EB6F3619E}"/>
    <dgm:cxn modelId="{7E75F994-EB19-4087-8F11-542990BA063F}" type="presOf" srcId="{302C614F-115C-4B30-AF03-D2DCD41A4EBB}" destId="{659553C0-47BA-45DE-9F30-2CE64FFE1E78}" srcOrd="0" destOrd="0" presId="urn:microsoft.com/office/officeart/2009/layout/CircleArrowProcess"/>
    <dgm:cxn modelId="{02C07AD0-913C-4529-8189-B9B65A9FD988}" type="presOf" srcId="{34ABCF7A-00F3-4104-A232-AE23D425009C}" destId="{0F9AA6EE-69BA-423F-9E5E-53D7BCC0B385}" srcOrd="0" destOrd="0" presId="urn:microsoft.com/office/officeart/2009/layout/CircleArrowProcess"/>
    <dgm:cxn modelId="{675283DD-2E12-4745-9B63-B992B0A00B44}" srcId="{34ABCF7A-00F3-4104-A232-AE23D425009C}" destId="{516D8A7B-1B50-42F4-8A52-C1B37D491331}" srcOrd="2" destOrd="0" parTransId="{9B3C1D78-05EC-4095-82D2-8D1FAA9C0CEA}" sibTransId="{F21B369E-1D8F-4532-A1AC-A9F1EE30598C}"/>
    <dgm:cxn modelId="{C4D6EE99-CBC8-4C17-B50B-0593783A00FF}" type="presParOf" srcId="{0F9AA6EE-69BA-423F-9E5E-53D7BCC0B385}" destId="{2D37C65F-FCCA-4D07-B65F-01395C5D079C}" srcOrd="0" destOrd="0" presId="urn:microsoft.com/office/officeart/2009/layout/CircleArrowProcess"/>
    <dgm:cxn modelId="{5A6AEE53-4855-458F-8CA2-F58DB518EBCE}" type="presParOf" srcId="{2D37C65F-FCCA-4D07-B65F-01395C5D079C}" destId="{7835BD36-55D9-4EBA-A42C-09DB0EFD6E8C}" srcOrd="0" destOrd="0" presId="urn:microsoft.com/office/officeart/2009/layout/CircleArrowProcess"/>
    <dgm:cxn modelId="{1E03DF0D-29FC-4641-9217-038925FD692A}" type="presParOf" srcId="{0F9AA6EE-69BA-423F-9E5E-53D7BCC0B385}" destId="{659553C0-47BA-45DE-9F30-2CE64FFE1E78}" srcOrd="1" destOrd="0" presId="urn:microsoft.com/office/officeart/2009/layout/CircleArrowProcess"/>
    <dgm:cxn modelId="{B0BD26E2-4BC2-472F-B703-286FEAC437B9}" type="presParOf" srcId="{0F9AA6EE-69BA-423F-9E5E-53D7BCC0B385}" destId="{4F8089CB-86E3-445C-AEB7-216631CAF157}" srcOrd="2" destOrd="0" presId="urn:microsoft.com/office/officeart/2009/layout/CircleArrowProcess"/>
    <dgm:cxn modelId="{0B4EDE87-1EAF-4275-8BB3-F283D5DB9B9C}" type="presParOf" srcId="{4F8089CB-86E3-445C-AEB7-216631CAF157}" destId="{022762E0-F1E3-4DF6-B145-34018209DEC3}" srcOrd="0" destOrd="0" presId="urn:microsoft.com/office/officeart/2009/layout/CircleArrowProcess"/>
    <dgm:cxn modelId="{33556D81-E77E-4CAF-9058-E7698AAA4842}" type="presParOf" srcId="{0F9AA6EE-69BA-423F-9E5E-53D7BCC0B385}" destId="{B50331C9-09D4-41F1-A260-38861CFCBDB9}" srcOrd="3" destOrd="0" presId="urn:microsoft.com/office/officeart/2009/layout/CircleArrowProcess"/>
    <dgm:cxn modelId="{AFD0E709-BE92-4935-A418-7E85E58374A8}" type="presParOf" srcId="{0F9AA6EE-69BA-423F-9E5E-53D7BCC0B385}" destId="{E8C6D6EB-5AAE-4436-A02D-D300698104F1}" srcOrd="4" destOrd="0" presId="urn:microsoft.com/office/officeart/2009/layout/CircleArrowProcess"/>
    <dgm:cxn modelId="{DA26AF7E-35F2-4099-9FB0-45DD49A8F6CB}" type="presParOf" srcId="{E8C6D6EB-5AAE-4436-A02D-D300698104F1}" destId="{177364CA-2A0A-4976-B74E-A06C4931A2DE}" srcOrd="0" destOrd="0" presId="urn:microsoft.com/office/officeart/2009/layout/CircleArrowProcess"/>
    <dgm:cxn modelId="{C9DDCD16-203F-4764-A33E-F3C75B9448F7}" type="presParOf" srcId="{0F9AA6EE-69BA-423F-9E5E-53D7BCC0B385}" destId="{DAD4957A-0403-484A-85E8-21DF3B3A8948}" srcOrd="5" destOrd="0" presId="urn:microsoft.com/office/officeart/2009/layout/CircleArrow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35BD36-55D9-4EBA-A42C-09DB0EFD6E8C}">
      <dsp:nvSpPr>
        <dsp:cNvPr id="0" name=""/>
        <dsp:cNvSpPr/>
      </dsp:nvSpPr>
      <dsp:spPr>
        <a:xfrm>
          <a:off x="5036470" y="0"/>
          <a:ext cx="2382992" cy="2383355"/>
        </a:xfrm>
        <a:prstGeom prst="circularArrow">
          <a:avLst>
            <a:gd name="adj1" fmla="val 10980"/>
            <a:gd name="adj2" fmla="val 1142322"/>
            <a:gd name="adj3" fmla="val 4500000"/>
            <a:gd name="adj4" fmla="val 10800000"/>
            <a:gd name="adj5" fmla="val 125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9553C0-47BA-45DE-9F30-2CE64FFE1E78}">
      <dsp:nvSpPr>
        <dsp:cNvPr id="0" name=""/>
        <dsp:cNvSpPr/>
      </dsp:nvSpPr>
      <dsp:spPr>
        <a:xfrm>
          <a:off x="5563190" y="860463"/>
          <a:ext cx="1324183" cy="661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kern="1200"/>
            <a:t>Environnement</a:t>
          </a:r>
        </a:p>
      </dsp:txBody>
      <dsp:txXfrm>
        <a:off x="5563190" y="860463"/>
        <a:ext cx="1324183" cy="661933"/>
      </dsp:txXfrm>
    </dsp:sp>
    <dsp:sp modelId="{022762E0-F1E3-4DF6-B145-34018209DEC3}">
      <dsp:nvSpPr>
        <dsp:cNvPr id="0" name=""/>
        <dsp:cNvSpPr/>
      </dsp:nvSpPr>
      <dsp:spPr>
        <a:xfrm>
          <a:off x="4374603" y="1369414"/>
          <a:ext cx="2382992" cy="2383355"/>
        </a:xfrm>
        <a:prstGeom prst="leftCircularArrow">
          <a:avLst>
            <a:gd name="adj1" fmla="val 10980"/>
            <a:gd name="adj2" fmla="val 1142322"/>
            <a:gd name="adj3" fmla="val 6300000"/>
            <a:gd name="adj4" fmla="val 18900000"/>
            <a:gd name="adj5" fmla="val 125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0331C9-09D4-41F1-A260-38861CFCBDB9}">
      <dsp:nvSpPr>
        <dsp:cNvPr id="0" name=""/>
        <dsp:cNvSpPr/>
      </dsp:nvSpPr>
      <dsp:spPr>
        <a:xfrm>
          <a:off x="4904007" y="2237799"/>
          <a:ext cx="1324183" cy="661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kern="1200"/>
            <a:t>Social</a:t>
          </a:r>
        </a:p>
      </dsp:txBody>
      <dsp:txXfrm>
        <a:off x="4904007" y="2237799"/>
        <a:ext cx="1324183" cy="661933"/>
      </dsp:txXfrm>
    </dsp:sp>
    <dsp:sp modelId="{177364CA-2A0A-4976-B74E-A06C4931A2DE}">
      <dsp:nvSpPr>
        <dsp:cNvPr id="0" name=""/>
        <dsp:cNvSpPr/>
      </dsp:nvSpPr>
      <dsp:spPr>
        <a:xfrm>
          <a:off x="5206077" y="2902703"/>
          <a:ext cx="2047360" cy="2048180"/>
        </a:xfrm>
        <a:prstGeom prst="blockArc">
          <a:avLst>
            <a:gd name="adj1" fmla="val 13500000"/>
            <a:gd name="adj2" fmla="val 10800000"/>
            <a:gd name="adj3" fmla="val 12740"/>
          </a:avLst>
        </a:prstGeom>
        <a:solidFill>
          <a:srgbClr val="0055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D4957A-0403-484A-85E8-21DF3B3A8948}">
      <dsp:nvSpPr>
        <dsp:cNvPr id="0" name=""/>
        <dsp:cNvSpPr/>
      </dsp:nvSpPr>
      <dsp:spPr>
        <a:xfrm>
          <a:off x="5566323" y="3617115"/>
          <a:ext cx="1324183" cy="661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kern="1200"/>
            <a:t>Economy</a:t>
          </a:r>
        </a:p>
      </dsp:txBody>
      <dsp:txXfrm>
        <a:off x="5566323" y="3617115"/>
        <a:ext cx="1324183" cy="661933"/>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243D74-B9C1-450A-B0F3-6C6DCB0CF2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2C27C33-9BB1-41D5-A236-12767E7E72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AB3EA8-A58D-4C92-A3AB-D271CCC294C7}" type="datetimeFigureOut">
              <a:rPr lang="en-US" smtClean="0"/>
              <a:t>5/4/21</a:t>
            </a:fld>
            <a:endParaRPr lang="en-US"/>
          </a:p>
        </p:txBody>
      </p:sp>
      <p:sp>
        <p:nvSpPr>
          <p:cNvPr id="4" name="Footer Placeholder 3">
            <a:extLst>
              <a:ext uri="{FF2B5EF4-FFF2-40B4-BE49-F238E27FC236}">
                <a16:creationId xmlns:a16="http://schemas.microsoft.com/office/drawing/2014/main" id="{44A7EADB-04A4-4093-B238-438E2C731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DDD8696-706D-440E-AE04-4C644F0613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2A5DE8-F2C4-4DB3-88D1-656DCD59E73E}" type="slidenum">
              <a:rPr lang="en-US" smtClean="0"/>
              <a:t>‹N›</a:t>
            </a:fld>
            <a:endParaRPr lang="en-US"/>
          </a:p>
        </p:txBody>
      </p:sp>
    </p:spTree>
    <p:extLst>
      <p:ext uri="{BB962C8B-B14F-4D97-AF65-F5344CB8AC3E}">
        <p14:creationId xmlns:p14="http://schemas.microsoft.com/office/powerpoint/2010/main" val="1789824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FB4FA-E877-413E-B608-88789D806C57}" type="datetimeFigureOut">
              <a:rPr lang="en-US" noProof="0" smtClean="0"/>
              <a:t>5/4/21</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6304E-FDE3-4B4F-A3B7-EBE87F3FA5E2}" type="slidenum">
              <a:rPr lang="en-US" noProof="0" smtClean="0"/>
              <a:t>‹N›</a:t>
            </a:fld>
            <a:endParaRPr lang="en-US" noProof="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010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547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GB" dirty="0"/>
              <a:t>IDF has long-standing formal relationships with the FAO, Codex, OIE, ISO, OECD and WHO</a:t>
            </a:r>
          </a:p>
          <a:p>
            <a:pPr eaLnBrk="1" hangingPunct="1">
              <a:defRPr/>
            </a:pPr>
            <a:r>
              <a:rPr lang="en-GB" dirty="0"/>
              <a:t>We contribute to:</a:t>
            </a:r>
          </a:p>
          <a:p>
            <a:pPr lvl="1">
              <a:defRPr/>
            </a:pPr>
            <a:r>
              <a:rPr lang="en-GB" dirty="0"/>
              <a:t>Standard setting</a:t>
            </a:r>
          </a:p>
          <a:p>
            <a:pPr lvl="1">
              <a:defRPr/>
            </a:pPr>
            <a:r>
              <a:rPr lang="en-GB" dirty="0"/>
              <a:t>IGO consultations affecting dairy</a:t>
            </a:r>
          </a:p>
          <a:p>
            <a:pPr lvl="1">
              <a:defRPr/>
            </a:pPr>
            <a:r>
              <a:rPr lang="en-GB" dirty="0"/>
              <a:t>The publication of science-based research, including joint standards with ISO</a:t>
            </a:r>
          </a:p>
          <a:p>
            <a:pPr lvl="1">
              <a:defRPr/>
            </a:pPr>
            <a:r>
              <a:rPr lang="en-GB" dirty="0"/>
              <a:t>Major relevant events and conferences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1903: foundation of IDF</a:t>
            </a:r>
          </a:p>
          <a:p>
            <a:pPr marL="0" indent="0">
              <a:buFont typeface="Arial" panose="020B0604020202020204" pitchFamily="34" charset="0"/>
              <a:buNone/>
            </a:pPr>
            <a:r>
              <a:rPr lang="en-US" dirty="0"/>
              <a:t>1947: Creation of ISO</a:t>
            </a:r>
          </a:p>
          <a:p>
            <a:pPr marL="0" indent="0">
              <a:buFont typeface="Arial" panose="020B0604020202020204" pitchFamily="34" charset="0"/>
              <a:buNone/>
            </a:pPr>
            <a:r>
              <a:rPr lang="en-US" dirty="0"/>
              <a:t>1963: creation of Codex Alimentarius and publication of first Codex standards for milk products. </a:t>
            </a:r>
            <a:endParaRPr lang="en-GB" dirty="0"/>
          </a:p>
        </p:txBody>
      </p:sp>
      <p:sp>
        <p:nvSpPr>
          <p:cNvPr id="4" name="Slide Number Placeholder 3"/>
          <p:cNvSpPr>
            <a:spLocks noGrp="1"/>
          </p:cNvSpPr>
          <p:nvPr>
            <p:ph type="sldNum" sz="quarter" idx="5"/>
          </p:nvPr>
        </p:nvSpPr>
        <p:spPr/>
        <p:txBody>
          <a:bodyPr/>
          <a:lstStyle/>
          <a:p>
            <a:pPr>
              <a:defRPr/>
            </a:pPr>
            <a:fld id="{4A6D42FB-1723-472A-A19A-1ADFCE267790}" type="slidenum">
              <a:rPr lang="en-GB" smtClean="0"/>
              <a:pPr>
                <a:defRPr/>
              </a:pPr>
              <a:t>13</a:t>
            </a:fld>
            <a:endParaRPr lang="en-GB"/>
          </a:p>
        </p:txBody>
      </p:sp>
    </p:spTree>
    <p:extLst>
      <p:ext uri="{BB962C8B-B14F-4D97-AF65-F5344CB8AC3E}">
        <p14:creationId xmlns:p14="http://schemas.microsoft.com/office/powerpoint/2010/main" val="108537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D42FB-1723-472A-A19A-1ADFCE2677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022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a:defRPr/>
            </a:pPr>
            <a:fld id="{4A6D42FB-1723-472A-A19A-1ADFCE267790}" type="slidenum">
              <a:rPr lang="en-GB" smtClean="0"/>
              <a:pPr>
                <a:defRPr/>
              </a:pPr>
              <a:t>15</a:t>
            </a:fld>
            <a:endParaRPr lang="en-GB"/>
          </a:p>
        </p:txBody>
      </p:sp>
    </p:spTree>
    <p:extLst>
      <p:ext uri="{BB962C8B-B14F-4D97-AF65-F5344CB8AC3E}">
        <p14:creationId xmlns:p14="http://schemas.microsoft.com/office/powerpoint/2010/main" val="3454634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IDF has also published guidance on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the use of antimicrobial agents for the dairy sector (farmers, veterinaries, authorities)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On the occurrence and control measure of listeria in the dairy sector</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An inventory of microorganisms used in food with a history of safe use (in dairy products but not only)</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On the technology of pasteurisation, its effect on microbiological and nutritional aspects of milk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IDF publishes together with ISO, the International Organisation for Standardisation, joint standards for methods of analysis for milk and milk products. 180 standards to date. One recent publication is a standard on milkfat purity. Another example is a reference method for the determination of freezing point (use to determine water adulteration).</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p:txBody>
      </p:sp>
      <p:sp>
        <p:nvSpPr>
          <p:cNvPr id="15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1CEA3-9C22-421A-B3C9-3AAB600BD527}"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1791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093523C-73AA-4185-96C3-3F96D853BD6F}" type="slidenum">
              <a:rPr lang="en-US" smtClean="0"/>
              <a:pPr/>
              <a:t>17</a:t>
            </a:fld>
            <a:endParaRPr lang="en-US"/>
          </a:p>
        </p:txBody>
      </p:sp>
    </p:spTree>
    <p:extLst>
      <p:ext uri="{BB962C8B-B14F-4D97-AF65-F5344CB8AC3E}">
        <p14:creationId xmlns:p14="http://schemas.microsoft.com/office/powerpoint/2010/main" val="4177723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43B60E89-A143-440F-9EA1-4D7F24A9910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5401CCA6-AB63-4750-BE99-7D47C513BF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NZ" altLang="en-US" dirty="0"/>
              <a:t>In 2016, IDF and the FAO signed the Dairy Declaration of Rotterdam committing to sustainability and contribution to the SDGs. </a:t>
            </a:r>
          </a:p>
        </p:txBody>
      </p:sp>
      <p:sp>
        <p:nvSpPr>
          <p:cNvPr id="4" name="Slide Number Placeholder 3">
            <a:extLst>
              <a:ext uri="{FF2B5EF4-FFF2-40B4-BE49-F238E27FC236}">
                <a16:creationId xmlns:a16="http://schemas.microsoft.com/office/drawing/2014/main" id="{7C6F99EC-EC07-4CBD-A486-97B20AA3DB0E}"/>
              </a:ext>
            </a:extLst>
          </p:cNvPr>
          <p:cNvSpPr>
            <a:spLocks noGrp="1"/>
          </p:cNvSpPr>
          <p:nvPr>
            <p:ph type="sldNum" sz="quarter" idx="5"/>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8C491B-857C-46A0-BF29-65D2BBC35F40}" type="slidenum">
              <a:rPr lang="fr-BE" altLang="en-US">
                <a:latin typeface="Calibri" panose="020F0502020204030204" pitchFamily="34" charset="0"/>
              </a:rPr>
              <a:pPr/>
              <a:t>18</a:t>
            </a:fld>
            <a:endParaRPr lang="fr-BE" altLang="en-US">
              <a:latin typeface="Calibri" panose="020F0502020204030204" pitchFamily="34" charset="0"/>
            </a:endParaRPr>
          </a:p>
        </p:txBody>
      </p:sp>
    </p:spTree>
    <p:extLst>
      <p:ext uri="{BB962C8B-B14F-4D97-AF65-F5344CB8AC3E}">
        <p14:creationId xmlns:p14="http://schemas.microsoft.com/office/powerpoint/2010/main" val="159110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dairy sector is an essential contributor to the UN sustainable development goals. While the sector has obvious impacts on ending hunger, achieving food security, and improving the nutritional value of diets in a sustainable manner, the sector also has an important part to play in the achievement of many of the other sustainability goals identified.</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page in our Annual Report includes links to selected concrete examples from the dairy sector. For many more examples of sustainable dairying by IDF members, read IDF’s latest Dairy Sustainability Outlook, released in June 2020.</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5739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20</a:t>
            </a:fld>
            <a:endParaRPr lang="en-US" noProof="0" dirty="0"/>
          </a:p>
        </p:txBody>
      </p:sp>
    </p:spTree>
    <p:extLst>
      <p:ext uri="{BB962C8B-B14F-4D97-AF65-F5344CB8AC3E}">
        <p14:creationId xmlns:p14="http://schemas.microsoft.com/office/powerpoint/2010/main" val="3744821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21</a:t>
            </a:fld>
            <a:endParaRPr lang="en-US" noProof="0" dirty="0"/>
          </a:p>
        </p:txBody>
      </p:sp>
    </p:spTree>
    <p:extLst>
      <p:ext uri="{BB962C8B-B14F-4D97-AF65-F5344CB8AC3E}">
        <p14:creationId xmlns:p14="http://schemas.microsoft.com/office/powerpoint/2010/main" val="3507795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Dairy sector was disrupted but showed resilience facing COVID-19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Dairy sector has adapted : there has been no major interruption in availability and it answered to the changes in consumption patterns, more or less recapturing the losses of sales in food service channel through the retail channel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Overall, international demand maintained, prices have stabilized and dairy trade was quite stable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Impacts are 2021 are highly uncertain at this point.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Food is part of the essential needs. Dairy is part of the diet and well positioned as it meets the demand for more home cooking and healthy food.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Dairy Sector has demonstrated its capacity to adapt to the changes of consumption patterns</a:t>
            </a:r>
          </a:p>
          <a:p>
            <a:endParaRPr lang="en-GB"/>
          </a:p>
          <a:p>
            <a:r>
              <a:rPr lang="en-GB"/>
              <a:t>Impacts are 2021 are highly uncertain at this point. The level of available income will have impact for sure. </a:t>
            </a:r>
          </a:p>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251A0A-1128-48D1-9708-B05252D11B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21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CA" dirty="0"/>
              <a:t>IDF </a:t>
            </a:r>
            <a:r>
              <a:rPr lang="fr-CA" dirty="0" err="1"/>
              <a:t>is</a:t>
            </a:r>
            <a:r>
              <a:rPr lang="fr-CA" dirty="0"/>
              <a:t> </a:t>
            </a:r>
            <a:r>
              <a:rPr lang="fr-CA" dirty="0" err="1"/>
              <a:t>member</a:t>
            </a:r>
            <a:r>
              <a:rPr lang="fr-CA" dirty="0"/>
              <a:t> of the Global Action for </a:t>
            </a:r>
            <a:r>
              <a:rPr lang="fr-CA" dirty="0" err="1"/>
              <a:t>Sustainable</a:t>
            </a:r>
            <a:r>
              <a:rPr lang="fr-CA" dirty="0"/>
              <a:t> </a:t>
            </a:r>
            <a:r>
              <a:rPr lang="fr-CA" dirty="0" err="1"/>
              <a:t>Livestock</a:t>
            </a:r>
            <a:r>
              <a:rPr lang="fr-CA" dirty="0"/>
              <a:t>-GASL/FAO and </a:t>
            </a:r>
          </a:p>
          <a:p>
            <a:pPr marL="171450" indent="-171450">
              <a:buFont typeface="Arial" panose="020B0604020202020204" pitchFamily="34" charset="0"/>
              <a:buChar char="•"/>
            </a:pPr>
            <a:r>
              <a:rPr lang="fr-CA" dirty="0" err="1"/>
              <a:t>Livestock</a:t>
            </a:r>
            <a:r>
              <a:rPr lang="fr-CA" dirty="0"/>
              <a:t> </a:t>
            </a:r>
            <a:r>
              <a:rPr lang="fr-CA" dirty="0" err="1"/>
              <a:t>Environmental</a:t>
            </a:r>
            <a:r>
              <a:rPr lang="fr-CA" dirty="0"/>
              <a:t> </a:t>
            </a:r>
            <a:r>
              <a:rPr lang="fr-CA" dirty="0" err="1"/>
              <a:t>Assessment</a:t>
            </a:r>
            <a:r>
              <a:rPr lang="fr-CA" dirty="0"/>
              <a:t> and </a:t>
            </a:r>
            <a:r>
              <a:rPr lang="fr-CA" dirty="0" err="1"/>
              <a:t>Perfomance</a:t>
            </a:r>
            <a:r>
              <a:rPr lang="fr-CA" dirty="0"/>
              <a:t> Partnership- LEAP-FAO contribution in </a:t>
            </a:r>
            <a:r>
              <a:rPr lang="fr-CA" dirty="0" err="1"/>
              <a:t>providing</a:t>
            </a:r>
            <a:r>
              <a:rPr lang="fr-CA" dirty="0"/>
              <a:t> </a:t>
            </a:r>
            <a:r>
              <a:rPr lang="fr-CA" dirty="0" err="1"/>
              <a:t>methodologies</a:t>
            </a:r>
            <a:r>
              <a:rPr lang="fr-CA" dirty="0"/>
              <a:t> to </a:t>
            </a:r>
            <a:r>
              <a:rPr lang="fr-CA" dirty="0" err="1"/>
              <a:t>measure</a:t>
            </a:r>
            <a:r>
              <a:rPr lang="fr-CA" dirty="0"/>
              <a:t> </a:t>
            </a:r>
            <a:r>
              <a:rPr lang="fr-CA" dirty="0" err="1"/>
              <a:t>environmental</a:t>
            </a:r>
            <a:r>
              <a:rPr lang="fr-CA" dirty="0"/>
              <a:t> </a:t>
            </a:r>
            <a:r>
              <a:rPr lang="fr-CA" dirty="0" err="1"/>
              <a:t>perfomance</a:t>
            </a:r>
            <a:r>
              <a:rPr lang="fr-CA" dirty="0"/>
              <a:t> </a:t>
            </a:r>
            <a:r>
              <a:rPr lang="fr-CA" dirty="0" err="1"/>
              <a:t>is</a:t>
            </a:r>
            <a:r>
              <a:rPr lang="fr-CA" dirty="0"/>
              <a:t> </a:t>
            </a:r>
            <a:r>
              <a:rPr lang="fr-CA" dirty="0" err="1"/>
              <a:t>critical</a:t>
            </a:r>
            <a:r>
              <a:rPr lang="fr-CA" dirty="0"/>
              <a:t>. IDF </a:t>
            </a:r>
            <a:r>
              <a:rPr lang="fr-CA" dirty="0" err="1"/>
              <a:t>is</a:t>
            </a:r>
            <a:r>
              <a:rPr lang="fr-CA" dirty="0"/>
              <a:t> a </a:t>
            </a:r>
            <a:r>
              <a:rPr lang="fr-CA" dirty="0" err="1"/>
              <a:t>founder</a:t>
            </a:r>
            <a:r>
              <a:rPr lang="fr-CA" dirty="0"/>
              <a:t> and has been an active participant to </a:t>
            </a:r>
            <a:r>
              <a:rPr lang="fr-CA" dirty="0" err="1"/>
              <a:t>that</a:t>
            </a:r>
            <a:r>
              <a:rPr lang="fr-CA" dirty="0"/>
              <a:t> </a:t>
            </a:r>
            <a:r>
              <a:rPr lang="fr-CA" dirty="0" err="1"/>
              <a:t>work</a:t>
            </a:r>
            <a:r>
              <a:rPr lang="fr-CA" dirty="0"/>
              <a:t>. New </a:t>
            </a:r>
            <a:r>
              <a:rPr lang="fr-CA" dirty="0" err="1"/>
              <a:t>workstream</a:t>
            </a:r>
            <a:r>
              <a:rPr lang="fr-CA" dirty="0"/>
              <a:t> on </a:t>
            </a:r>
            <a:r>
              <a:rPr lang="fr-CA" dirty="0" err="1"/>
              <a:t>carbon</a:t>
            </a:r>
            <a:r>
              <a:rPr lang="fr-CA" dirty="0"/>
              <a:t> </a:t>
            </a:r>
            <a:r>
              <a:rPr lang="fr-CA" dirty="0" err="1"/>
              <a:t>sequestration</a:t>
            </a:r>
            <a:r>
              <a:rPr lang="fr-CA" dirty="0"/>
              <a:t> and </a:t>
            </a:r>
            <a:r>
              <a:rPr lang="fr-CA" dirty="0" err="1"/>
              <a:t>methane</a:t>
            </a:r>
            <a:r>
              <a:rPr lang="fr-CA" dirty="0"/>
              <a:t>. </a:t>
            </a:r>
          </a:p>
          <a:p>
            <a:pPr marL="0" indent="0">
              <a:buFont typeface="Arial" panose="020B0604020202020204" pitchFamily="34" charset="0"/>
              <a:buNone/>
            </a:pPr>
            <a:endParaRPr lang="LID4096"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D42FB-1723-472A-A19A-1ADFCE26779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4126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last global key driver is productive and healthy cattle.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International governmental organizations such as the FAO, WHO, OIE, Codex are all aligning their work on the ONE Health Approach (which means that there is inter-relations between human health, animal health and the environment). It ensures a coordinated approach on health.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It is then necessary to address animal health and welfare. Not only because we have to but because it also make commercial sense since it improves productivity per animal.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IDF is member of the DISARM project to promote good practices related to use of antibiotics. </a:t>
            </a:r>
            <a:endParaRPr lang="en-GB" dirty="0"/>
          </a:p>
        </p:txBody>
      </p:sp>
      <p:sp>
        <p:nvSpPr>
          <p:cNvPr id="4" name="Slide Number Placeholder 3"/>
          <p:cNvSpPr>
            <a:spLocks noGrp="1"/>
          </p:cNvSpPr>
          <p:nvPr>
            <p:ph type="sldNum" sz="quarter" idx="5"/>
          </p:nvPr>
        </p:nvSpPr>
        <p:spPr/>
        <p:txBody>
          <a:bodyPr/>
          <a:lstStyle/>
          <a:p>
            <a:pPr>
              <a:defRPr/>
            </a:pPr>
            <a:fld id="{4A6D42FB-1723-472A-A19A-1ADFCE267790}" type="slidenum">
              <a:rPr lang="en-GB" smtClean="0"/>
              <a:pPr>
                <a:defRPr/>
              </a:pPr>
              <a:t>23</a:t>
            </a:fld>
            <a:endParaRPr lang="en-GB"/>
          </a:p>
        </p:txBody>
      </p:sp>
    </p:spTree>
    <p:extLst>
      <p:ext uri="{BB962C8B-B14F-4D97-AF65-F5344CB8AC3E}">
        <p14:creationId xmlns:p14="http://schemas.microsoft.com/office/powerpoint/2010/main" val="1015039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a:solidFill>
                  <a:schemeClr val="tx1"/>
                </a:solidFill>
                <a:effectLst/>
                <a:latin typeface="+mn-lt"/>
                <a:ea typeface="+mn-ea"/>
                <a:cs typeface="+mn-cs"/>
              </a:rPr>
              <a:t>The IDF Guide on Good Animal Welfare implements the current standards of the OIE and the technical specification of ISO on welfare and provides a practical approach for farmers.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a:defRPr/>
            </a:pPr>
            <a:fld id="{4A6D42FB-1723-472A-A19A-1ADFCE267790}" type="slidenum">
              <a:rPr lang="en-GB" smtClean="0"/>
              <a:pPr>
                <a:defRPr/>
              </a:pPr>
              <a:t>24</a:t>
            </a:fld>
            <a:endParaRPr lang="en-GB"/>
          </a:p>
        </p:txBody>
      </p:sp>
    </p:spTree>
    <p:extLst>
      <p:ext uri="{BB962C8B-B14F-4D97-AF65-F5344CB8AC3E}">
        <p14:creationId xmlns:p14="http://schemas.microsoft.com/office/powerpoint/2010/main" val="3104495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The issue is completed with information on the OIE annual data collection on antimicrobial agents intended for use in animals, a global livestock initiative which includes responses from 153 countries. It offers an opportunity for those involved in the field to share findings of innovative research and provide an update on progress achieved and lessons learned.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Disseminating Innovative Solutions for Antibiotic Resistance (DISARM) 2019-2021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DISARM is a European Commission funded project which sits under the EU’s Horizon 2020 research and innovation programme. It was launched in January 2019 and is a collaboration between farmers, veterinarians, advisory services, academics and industry.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DISARM aims to reduce antibiotic resistance by reducing the need for antibiotics in livestock farming by focusing on disease prevention and prudent use of antibiotics. Antibiotics should be used as little as possible, but as much as necessary to effectively treat disease and not compromise animal welfare.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The network will exchange innovative approaches between industries and countries to share best practice across the whole livestock sector.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006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28</a:t>
            </a:fld>
            <a:endParaRPr lang="en-US" noProof="0" dirty="0"/>
          </a:p>
        </p:txBody>
      </p:sp>
    </p:spTree>
    <p:extLst>
      <p:ext uri="{BB962C8B-B14F-4D97-AF65-F5344CB8AC3E}">
        <p14:creationId xmlns:p14="http://schemas.microsoft.com/office/powerpoint/2010/main" val="1867902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Social license to operate: environment, animal health &amp; welfare</a:t>
            </a:r>
          </a:p>
          <a:p>
            <a:r>
              <a:rPr lang="en-GB" dirty="0"/>
              <a:t>Food policies on sugar, fat and salt: Front of pack labelling, sugar tax, marketing ban, review of government-issued dietary guidelines </a:t>
            </a:r>
          </a:p>
          <a:p>
            <a:r>
              <a:rPr lang="en-GB" dirty="0"/>
              <a:t>Perception that plant based products are more sustainable</a:t>
            </a:r>
          </a:p>
          <a:p>
            <a:r>
              <a:rPr lang="en-GB" dirty="0"/>
              <a:t>The importance of science based facts in a world of social media. Fortunately the pandemic is having a positive impact on the recognition of the essential role of science and trust for scientists. We have been competing in the last years in a world where there is overwhelming level of information in and environment of fast news, opinions versus facts, emotions, political influence. Even in the decision-making sphere we here so calls to move from science-based to evidence-based and even to recognize traditional knowledge. </a:t>
            </a:r>
          </a:p>
          <a:p>
            <a:endParaRPr lang="en-GB" dirty="0"/>
          </a:p>
          <a:p>
            <a:r>
              <a:rPr lang="en-GB" dirty="0"/>
              <a:t>What is science? What science is acceptable? </a:t>
            </a:r>
          </a:p>
        </p:txBody>
      </p:sp>
      <p:sp>
        <p:nvSpPr>
          <p:cNvPr id="4" name="Slide Number Placeholder 3"/>
          <p:cNvSpPr>
            <a:spLocks noGrp="1"/>
          </p:cNvSpPr>
          <p:nvPr>
            <p:ph type="sldNum" sz="quarter" idx="5"/>
          </p:nvPr>
        </p:nvSpPr>
        <p:spPr/>
        <p:txBody>
          <a:bodyPr/>
          <a:lstStyle/>
          <a:p>
            <a:fld id="{6336304E-FDE3-4B4F-A3B7-EBE87F3FA5E2}" type="slidenum">
              <a:rPr lang="en-US" noProof="0" smtClean="0"/>
              <a:t>29</a:t>
            </a:fld>
            <a:endParaRPr lang="en-US" noProof="0" dirty="0"/>
          </a:p>
        </p:txBody>
      </p:sp>
    </p:spTree>
    <p:extLst>
      <p:ext uri="{BB962C8B-B14F-4D97-AF65-F5344CB8AC3E}">
        <p14:creationId xmlns:p14="http://schemas.microsoft.com/office/powerpoint/2010/main" val="2987081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Diet quality is defined by whole foods, not individual nutrients: the food matrix matters</a:t>
            </a:r>
          </a:p>
          <a:p>
            <a:r>
              <a:rPr lang="en-GB" dirty="0"/>
              <a:t>Plant-based diets, complemented with animal-based foods, increases the variety and bioavailability of vitamins and minerals, and ensures a high-quality source of protein</a:t>
            </a:r>
          </a:p>
          <a:p>
            <a:r>
              <a:rPr lang="en-GB" dirty="0"/>
              <a:t>There is a need for greater recognition of the positive role of livestock in sustainable food systems, in all its dimensions: nutrition and health, economic, social, and environmental</a:t>
            </a:r>
          </a:p>
          <a:p>
            <a:r>
              <a:rPr lang="en-GB" dirty="0"/>
              <a:t>Animal and plant-foods should not be thought of as competing entities, but rather as synergistic food sources that provide different nutritional, social, economic, and environmental benefits </a:t>
            </a:r>
          </a:p>
          <a:p>
            <a:endParaRPr lang="en-GB"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30</a:t>
            </a:fld>
            <a:endParaRPr lang="en-US" noProof="0" dirty="0"/>
          </a:p>
        </p:txBody>
      </p:sp>
    </p:spTree>
    <p:extLst>
      <p:ext uri="{BB962C8B-B14F-4D97-AF65-F5344CB8AC3E}">
        <p14:creationId xmlns:p14="http://schemas.microsoft.com/office/powerpoint/2010/main" val="1244306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Promote the role of dairy in healthy diets produced in a sustainable manner and the contribution of dairy to the UN SDGs. E.g. UN Food Systems Summit.</a:t>
            </a:r>
          </a:p>
          <a:p>
            <a:r>
              <a:rPr lang="en-GB" dirty="0"/>
              <a:t>Continue to support research and innovation and promote the science behind dairy. </a:t>
            </a:r>
          </a:p>
          <a:p>
            <a:r>
              <a:rPr lang="en-GB" dirty="0"/>
              <a:t>Provide knowledge and expertise to IGO such as Codex and OIE and regulators. </a:t>
            </a:r>
          </a:p>
          <a:p>
            <a:r>
              <a:rPr lang="en-GB" dirty="0"/>
              <a:t>Contribute to the work of IDF. </a:t>
            </a:r>
          </a:p>
        </p:txBody>
      </p:sp>
      <p:sp>
        <p:nvSpPr>
          <p:cNvPr id="4" name="Slide Number Placeholder 3"/>
          <p:cNvSpPr>
            <a:spLocks noGrp="1"/>
          </p:cNvSpPr>
          <p:nvPr>
            <p:ph type="sldNum" sz="quarter" idx="5"/>
          </p:nvPr>
        </p:nvSpPr>
        <p:spPr/>
        <p:txBody>
          <a:bodyPr/>
          <a:lstStyle/>
          <a:p>
            <a:fld id="{6336304E-FDE3-4B4F-A3B7-EBE87F3FA5E2}" type="slidenum">
              <a:rPr lang="en-US" noProof="0" smtClean="0"/>
              <a:t>32</a:t>
            </a:fld>
            <a:endParaRPr lang="en-US" noProof="0" dirty="0"/>
          </a:p>
        </p:txBody>
      </p:sp>
    </p:spTree>
    <p:extLst>
      <p:ext uri="{BB962C8B-B14F-4D97-AF65-F5344CB8AC3E}">
        <p14:creationId xmlns:p14="http://schemas.microsoft.com/office/powerpoint/2010/main" val="24290850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IDF produces: Bulletins, Reports, Fact sheets, Position Papers, Submissions to IGOs, IDF-ISO standards and IDF Technical Webinars Series.</a:t>
            </a:r>
          </a:p>
          <a:p>
            <a:endParaRPr lang="en-GB" sz="1800" dirty="0">
              <a:effectLst/>
              <a:latin typeface="Calibri" panose="020F0502020204030204" pitchFamily="34" charset="0"/>
              <a:ea typeface="Calibri" panose="020F0502020204030204" pitchFamily="34" charset="0"/>
            </a:endParaRPr>
          </a:p>
          <a:p>
            <a:pPr marL="0" indent="0">
              <a:buFontTx/>
              <a:buNone/>
            </a:pPr>
            <a:endParaRPr lang="en-GB"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3553235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01559" y="4822589"/>
            <a:ext cx="5383694" cy="4469691"/>
          </a:xfrm>
        </p:spPr>
        <p:txBody>
          <a:bodyPr/>
          <a:lstStyle/>
          <a:p>
            <a:r>
              <a:rPr lang="en-NZ" dirty="0"/>
              <a:t>The </a:t>
            </a:r>
            <a:r>
              <a:rPr lang="en-GB" dirty="0"/>
              <a:t>former UN Secretary-General of the United Nations Ban Ki Moon </a:t>
            </a:r>
            <a:r>
              <a:rPr lang="en-NZ" dirty="0"/>
              <a:t>said it well at the IDF World Dairy Summit in Korea in 2018: Milk is perfection! He acknowledged that dairy contributes to several UN Sustainable Development Goals. “</a:t>
            </a:r>
            <a:r>
              <a:rPr lang="en-GB" dirty="0"/>
              <a:t>The dairy sector plays a leading role in international efforts to achieve the Sustainable Development Goals which are aimed at socio-economic transformation to eradicate poverty and hunger, and to construct a sustainable world where humanity can enjoy better education, healthcare, and equality.”</a:t>
            </a:r>
          </a:p>
          <a:p>
            <a:endParaRPr lang="en-NZ" dirty="0"/>
          </a:p>
          <a:p>
            <a:endParaRPr lang="en-NZ" dirty="0"/>
          </a:p>
          <a:p>
            <a:r>
              <a:rPr lang="en-NZ" dirty="0"/>
              <a:t>The Global Story of the Dairy Sector is strong!</a:t>
            </a:r>
          </a:p>
        </p:txBody>
      </p:sp>
      <p:sp>
        <p:nvSpPr>
          <p:cNvPr id="4" name="Slide Number Placeholder 3"/>
          <p:cNvSpPr>
            <a:spLocks noGrp="1"/>
          </p:cNvSpPr>
          <p:nvPr>
            <p:ph type="sldNum" sz="quarter" idx="10"/>
          </p:nvPr>
        </p:nvSpPr>
        <p:spPr/>
        <p:txBody>
          <a:bodyPr/>
          <a:lstStyle/>
          <a:p>
            <a:pPr>
              <a:defRPr/>
            </a:pPr>
            <a:fld id="{67819355-DA13-428F-8E0D-84FA90BAD5B4}" type="slidenum">
              <a:rPr lang="fr-BE" smtClean="0"/>
              <a:pPr>
                <a:defRPr/>
              </a:pPr>
              <a:t>35</a:t>
            </a:fld>
            <a:endParaRPr lang="fr-BE"/>
          </a:p>
        </p:txBody>
      </p:sp>
    </p:spTree>
    <p:extLst>
      <p:ext uri="{BB962C8B-B14F-4D97-AF65-F5344CB8AC3E}">
        <p14:creationId xmlns:p14="http://schemas.microsoft.com/office/powerpoint/2010/main" val="633218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GB" sz="1200" b="0" i="0" u="none" strike="noStrike" kern="1200" baseline="0">
                <a:solidFill>
                  <a:schemeClr val="tx1"/>
                </a:solidFill>
                <a:latin typeface="+mn-lt"/>
                <a:ea typeface="+mn-ea"/>
                <a:cs typeface="+mn-cs"/>
              </a:rPr>
              <a:t>Population growth is an important driver for our sector. We need to nourish (I am not using feeding on purpose quality of food matters) more people while reducing our impact on the environment and increasing the positive contribution to livelihood, women empowerment and eco-services. </a:t>
            </a:r>
          </a:p>
          <a:p>
            <a:pPr marL="0" indent="0">
              <a:buFont typeface="Arial" panose="020B0604020202020204" pitchFamily="34" charset="0"/>
              <a:buNone/>
            </a:pPr>
            <a:endParaRPr lang="en-GB" sz="1200" b="0" i="0" u="none" strike="noStrike" kern="1200" baseline="0">
              <a:solidFill>
                <a:schemeClr val="tx1"/>
              </a:solidFill>
              <a:latin typeface="+mn-lt"/>
              <a:ea typeface="+mn-ea"/>
              <a:cs typeface="+mn-cs"/>
            </a:endParaRPr>
          </a:p>
          <a:p>
            <a:pPr marL="0" indent="0">
              <a:buFont typeface="Arial" panose="020B0604020202020204" pitchFamily="34" charset="0"/>
              <a:buNone/>
            </a:pPr>
            <a:r>
              <a:rPr lang="en-GB" sz="1200" b="0" i="0" u="none" strike="noStrike" kern="1200" baseline="0">
                <a:solidFill>
                  <a:schemeClr val="tx1"/>
                </a:solidFill>
                <a:latin typeface="+mn-lt"/>
                <a:ea typeface="+mn-ea"/>
                <a:cs typeface="+mn-cs"/>
              </a:rPr>
              <a:t>Improving milk production is key to address climate change. When I talk in Africa or India for example, I always insist of how to improve production efficiency per animal since it can have a direct impact on climate change but also to improve the livelihood of the farmers and the health of the dairy animals. </a:t>
            </a:r>
          </a:p>
        </p:txBody>
      </p:sp>
      <p:sp>
        <p:nvSpPr>
          <p:cNvPr id="4" name="Slide Number Placeholder 3"/>
          <p:cNvSpPr>
            <a:spLocks noGrp="1"/>
          </p:cNvSpPr>
          <p:nvPr>
            <p:ph type="sldNum" sz="quarter" idx="5"/>
          </p:nvPr>
        </p:nvSpPr>
        <p:spPr/>
        <p:txBody>
          <a:bodyPr/>
          <a:lstStyle/>
          <a:p>
            <a:pPr>
              <a:defRPr/>
            </a:pPr>
            <a:fld id="{4A6D42FB-1723-472A-A19A-1ADFCE267790}" type="slidenum">
              <a:rPr lang="en-GB" smtClean="0"/>
              <a:pPr>
                <a:defRPr/>
              </a:pPr>
              <a:t>3</a:t>
            </a:fld>
            <a:endParaRPr lang="en-GB"/>
          </a:p>
        </p:txBody>
      </p:sp>
    </p:spTree>
    <p:extLst>
      <p:ext uri="{BB962C8B-B14F-4D97-AF65-F5344CB8AC3E}">
        <p14:creationId xmlns:p14="http://schemas.microsoft.com/office/powerpoint/2010/main" val="40085039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36</a:t>
            </a:fld>
            <a:endParaRPr lang="en-US" noProof="0" dirty="0"/>
          </a:p>
        </p:txBody>
      </p:sp>
    </p:spTree>
    <p:extLst>
      <p:ext uri="{BB962C8B-B14F-4D97-AF65-F5344CB8AC3E}">
        <p14:creationId xmlns:p14="http://schemas.microsoft.com/office/powerpoint/2010/main" val="667707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a:t>Reduced scale: not a prerequisite to reach </a:t>
            </a:r>
            <a:r>
              <a:rPr lang="en-GB" err="1"/>
              <a:t>consemers</a:t>
            </a:r>
            <a:r>
              <a:rPr lang="en-GB"/>
              <a:t> ; they’re fed up with big brands &amp; prefer local ones</a:t>
            </a:r>
          </a:p>
          <a:p>
            <a:endParaRPr lang="en-GB"/>
          </a:p>
          <a:p>
            <a:pPr marL="0" indent="0">
              <a:buNone/>
            </a:pPr>
            <a:r>
              <a:rPr lang="en-IE" sz="1200">
                <a:latin typeface="Calibri" panose="020F0502020204030204" pitchFamily="34" charset="0"/>
                <a:cs typeface="Calibri" panose="020F0502020204030204" pitchFamily="34" charset="0"/>
              </a:rPr>
              <a:t> Food </a:t>
            </a:r>
            <a:r>
              <a:rPr lang="en-IE" sz="1200" err="1">
                <a:latin typeface="Calibri" panose="020F0502020204030204" pitchFamily="34" charset="0"/>
                <a:cs typeface="Calibri" panose="020F0502020204030204" pitchFamily="34" charset="0"/>
              </a:rPr>
              <a:t>safety:the</a:t>
            </a:r>
            <a:r>
              <a:rPr lang="en-IE" sz="1200">
                <a:latin typeface="Calibri" panose="020F0502020204030204" pitchFamily="34" charset="0"/>
                <a:cs typeface="Calibri" panose="020F0502020204030204" pitchFamily="34" charset="0"/>
              </a:rPr>
              <a:t> products must be safe ,healthy and </a:t>
            </a:r>
            <a:r>
              <a:rPr lang="en-IE" sz="1200" err="1">
                <a:latin typeface="Calibri" panose="020F0502020204030204" pitchFamily="34" charset="0"/>
                <a:cs typeface="Calibri" panose="020F0502020204030204" pitchFamily="34" charset="0"/>
              </a:rPr>
              <a:t>nutricious</a:t>
            </a:r>
            <a:endParaRPr lang="en-IE" sz="1200">
              <a:latin typeface="Calibri" panose="020F0502020204030204" pitchFamily="34" charset="0"/>
              <a:cs typeface="Calibri" panose="020F0502020204030204" pitchFamily="34" charset="0"/>
            </a:endParaRPr>
          </a:p>
          <a:p>
            <a:r>
              <a:rPr lang="en-IE" sz="1200">
                <a:latin typeface="Calibri" panose="020F0502020204030204" pitchFamily="34" charset="0"/>
                <a:cs typeface="Calibri" panose="020F0502020204030204" pitchFamily="34" charset="0"/>
              </a:rPr>
              <a:t>Animal health and animal welfare</a:t>
            </a:r>
            <a:endParaRPr lang="en-US" sz="1200" b="1">
              <a:solidFill>
                <a:schemeClr val="accent1"/>
              </a:solidFill>
              <a:latin typeface="Calibri" panose="020F0502020204030204" pitchFamily="34" charset="0"/>
              <a:cs typeface="Calibri" panose="020F0502020204030204" pitchFamily="34" charset="0"/>
            </a:endParaRPr>
          </a:p>
          <a:p>
            <a:r>
              <a:rPr lang="en-IE" sz="1200" b="1">
                <a:solidFill>
                  <a:schemeClr val="accent1"/>
                </a:solidFill>
                <a:latin typeface="Calibri" panose="020F0502020204030204" pitchFamily="34" charset="0"/>
                <a:cs typeface="Calibri" panose="020F0502020204030204" pitchFamily="34" charset="0"/>
              </a:rPr>
              <a:t>Sustainability &amp; ethics:</a:t>
            </a:r>
          </a:p>
          <a:p>
            <a:r>
              <a:rPr lang="it-IT" sz="1200">
                <a:latin typeface="Calibri" panose="020F0502020204030204" pitchFamily="34" charset="0"/>
                <a:cs typeface="Calibri" panose="020F0502020204030204" pitchFamily="34" charset="0"/>
              </a:rPr>
              <a:t>The </a:t>
            </a:r>
            <a:r>
              <a:rPr lang="it-IT" sz="1200" err="1">
                <a:latin typeface="Calibri" panose="020F0502020204030204" pitchFamily="34" charset="0"/>
                <a:cs typeface="Calibri" panose="020F0502020204030204" pitchFamily="34" charset="0"/>
              </a:rPr>
              <a:t>dairy</a:t>
            </a:r>
            <a:r>
              <a:rPr lang="it-IT" sz="1200">
                <a:latin typeface="Calibri" panose="020F0502020204030204" pitchFamily="34" charset="0"/>
                <a:cs typeface="Calibri" panose="020F0502020204030204" pitchFamily="34" charset="0"/>
              </a:rPr>
              <a:t> </a:t>
            </a:r>
            <a:r>
              <a:rPr lang="it-IT" sz="1200" err="1">
                <a:latin typeface="Calibri" panose="020F0502020204030204" pitchFamily="34" charset="0"/>
                <a:cs typeface="Calibri" panose="020F0502020204030204" pitchFamily="34" charset="0"/>
              </a:rPr>
              <a:t>sector</a:t>
            </a:r>
            <a:r>
              <a:rPr lang="it-IT" sz="1200">
                <a:latin typeface="Calibri" panose="020F0502020204030204" pitchFamily="34" charset="0"/>
                <a:cs typeface="Calibri" panose="020F0502020204030204" pitchFamily="34" charset="0"/>
              </a:rPr>
              <a:t> must  </a:t>
            </a:r>
            <a:r>
              <a:rPr lang="it-IT" sz="1200" err="1">
                <a:latin typeface="Calibri" panose="020F0502020204030204" pitchFamily="34" charset="0"/>
                <a:cs typeface="Calibri" panose="020F0502020204030204" pitchFamily="34" charset="0"/>
              </a:rPr>
              <a:t>takes</a:t>
            </a:r>
            <a:r>
              <a:rPr lang="it-IT" sz="1200">
                <a:latin typeface="Calibri" panose="020F0502020204030204" pitchFamily="34" charset="0"/>
                <a:cs typeface="Calibri" panose="020F0502020204030204" pitchFamily="34" charset="0"/>
              </a:rPr>
              <a:t> </a:t>
            </a:r>
            <a:r>
              <a:rPr lang="it-IT" sz="1200" err="1">
                <a:latin typeface="Calibri" panose="020F0502020204030204" pitchFamily="34" charset="0"/>
                <a:cs typeface="Calibri" panose="020F0502020204030204" pitchFamily="34" charset="0"/>
              </a:rPr>
              <a:t>its</a:t>
            </a:r>
            <a:r>
              <a:rPr lang="it-IT" sz="1200">
                <a:latin typeface="Calibri" panose="020F0502020204030204" pitchFamily="34" charset="0"/>
                <a:cs typeface="Calibri" panose="020F0502020204030204" pitchFamily="34" charset="0"/>
              </a:rPr>
              <a:t> </a:t>
            </a:r>
            <a:r>
              <a:rPr lang="it-IT" sz="1200" err="1">
                <a:latin typeface="Calibri" panose="020F0502020204030204" pitchFamily="34" charset="0"/>
                <a:cs typeface="Calibri" panose="020F0502020204030204" pitchFamily="34" charset="0"/>
              </a:rPr>
              <a:t>commitment</a:t>
            </a:r>
            <a:r>
              <a:rPr lang="it-IT" sz="1200">
                <a:latin typeface="Calibri" panose="020F0502020204030204" pitchFamily="34" charset="0"/>
                <a:cs typeface="Calibri" panose="020F0502020204030204" pitchFamily="34" charset="0"/>
              </a:rPr>
              <a:t> to </a:t>
            </a:r>
            <a:r>
              <a:rPr lang="it-IT" sz="1200" err="1">
                <a:latin typeface="Calibri" panose="020F0502020204030204" pitchFamily="34" charset="0"/>
                <a:cs typeface="Calibri" panose="020F0502020204030204" pitchFamily="34" charset="0"/>
              </a:rPr>
              <a:t>protecting</a:t>
            </a:r>
            <a:r>
              <a:rPr lang="it-IT" sz="1200">
                <a:latin typeface="Calibri" panose="020F0502020204030204" pitchFamily="34" charset="0"/>
                <a:cs typeface="Calibri" panose="020F0502020204030204" pitchFamily="34" charset="0"/>
              </a:rPr>
              <a:t> </a:t>
            </a:r>
            <a:r>
              <a:rPr lang="it-IT" sz="1200" err="1">
                <a:latin typeface="Calibri" panose="020F0502020204030204" pitchFamily="34" charset="0"/>
                <a:cs typeface="Calibri" panose="020F0502020204030204" pitchFamily="34" charset="0"/>
              </a:rPr>
              <a:t>our</a:t>
            </a:r>
            <a:r>
              <a:rPr lang="it-IT" sz="1200">
                <a:latin typeface="Calibri" panose="020F0502020204030204" pitchFamily="34" charset="0"/>
                <a:cs typeface="Calibri" panose="020F0502020204030204" pitchFamily="34" charset="0"/>
              </a:rPr>
              <a:t> </a:t>
            </a:r>
            <a:r>
              <a:rPr lang="it-IT" sz="1200" err="1">
                <a:latin typeface="Calibri" panose="020F0502020204030204" pitchFamily="34" charset="0"/>
                <a:cs typeface="Calibri" panose="020F0502020204030204" pitchFamily="34" charset="0"/>
              </a:rPr>
              <a:t>world’s</a:t>
            </a:r>
            <a:r>
              <a:rPr lang="it-IT" sz="1200">
                <a:latin typeface="Calibri" panose="020F0502020204030204" pitchFamily="34" charset="0"/>
                <a:cs typeface="Calibri" panose="020F0502020204030204" pitchFamily="34" charset="0"/>
              </a:rPr>
              <a:t> </a:t>
            </a:r>
            <a:r>
              <a:rPr lang="it-IT" sz="1200" err="1">
                <a:latin typeface="Calibri" panose="020F0502020204030204" pitchFamily="34" charset="0"/>
                <a:cs typeface="Calibri" panose="020F0502020204030204" pitchFamily="34" charset="0"/>
              </a:rPr>
              <a:t>resources</a:t>
            </a:r>
            <a:r>
              <a:rPr lang="it-IT" sz="1200">
                <a:latin typeface="Calibri" panose="020F0502020204030204" pitchFamily="34" charset="0"/>
                <a:cs typeface="Calibri" panose="020F0502020204030204" pitchFamily="34" charset="0"/>
              </a:rPr>
              <a:t> </a:t>
            </a:r>
            <a:r>
              <a:rPr lang="it-IT" sz="1200" err="1">
                <a:latin typeface="Calibri" panose="020F0502020204030204" pitchFamily="34" charset="0"/>
                <a:cs typeface="Calibri" panose="020F0502020204030204" pitchFamily="34" charset="0"/>
              </a:rPr>
              <a:t>seriously</a:t>
            </a:r>
            <a:r>
              <a:rPr lang="it-IT" sz="1200">
                <a:latin typeface="Calibri" panose="020F0502020204030204" pitchFamily="34" charset="0"/>
                <a:cs typeface="Calibri" panose="020F0502020204030204" pitchFamily="34" charset="0"/>
              </a:rPr>
              <a:t>.</a:t>
            </a:r>
            <a:endParaRPr lang="en-US" sz="1200">
              <a:latin typeface="Calibri" panose="020F0502020204030204" pitchFamily="34" charset="0"/>
              <a:cs typeface="Calibri" panose="020F0502020204030204" pitchFamily="34" charset="0"/>
            </a:endParaRPr>
          </a:p>
          <a:p>
            <a:r>
              <a:rPr lang="en-US" sz="1200">
                <a:latin typeface="Calibri" panose="020F0502020204030204" pitchFamily="34" charset="0"/>
                <a:cs typeface="Calibri" panose="020F0502020204030204" pitchFamily="34" charset="0"/>
              </a:rPr>
              <a:t>Higher expectations drive consumers to be well-informed.</a:t>
            </a:r>
          </a:p>
          <a:p>
            <a:r>
              <a:rPr lang="en-IE" sz="1200" b="1">
                <a:solidFill>
                  <a:schemeClr val="accent1"/>
                </a:solidFill>
                <a:latin typeface="Calibri" panose="020F0502020204030204" pitchFamily="34" charset="0"/>
                <a:cs typeface="Calibri" panose="020F0502020204030204" pitchFamily="34" charset="0"/>
              </a:rPr>
              <a:t>Wellbeing:</a:t>
            </a:r>
          </a:p>
          <a:p>
            <a:r>
              <a:rPr lang="en-US" sz="1200">
                <a:latin typeface="Calibri" panose="020F0502020204030204" pitchFamily="34" charset="0"/>
                <a:cs typeface="Calibri" panose="020F0502020204030204" pitchFamily="34" charset="0"/>
              </a:rPr>
              <a:t>Consumers are treating their bodies like an ecosystem and seeking solutions that complement their personal health and evolving </a:t>
            </a:r>
            <a:r>
              <a:rPr lang="en-US" sz="1200" err="1">
                <a:latin typeface="Calibri" panose="020F0502020204030204" pitchFamily="34" charset="0"/>
                <a:cs typeface="Calibri" panose="020F0502020204030204" pitchFamily="34" charset="0"/>
              </a:rPr>
              <a:t>needs.Bioactive</a:t>
            </a:r>
            <a:r>
              <a:rPr lang="en-US" sz="1200">
                <a:latin typeface="Calibri" panose="020F0502020204030204" pitchFamily="34" charset="0"/>
                <a:cs typeface="Calibri" panose="020F0502020204030204" pitchFamily="34" charset="0"/>
              </a:rPr>
              <a:t> and healthy dairy products.</a:t>
            </a:r>
          </a:p>
          <a:p>
            <a:r>
              <a:rPr lang="en-IE" sz="1200" b="1">
                <a:solidFill>
                  <a:schemeClr val="accent1"/>
                </a:solidFill>
                <a:latin typeface="Calibri" panose="020F0502020204030204" pitchFamily="34" charset="0"/>
                <a:cs typeface="Calibri" panose="020F0502020204030204" pitchFamily="34" charset="0"/>
              </a:rPr>
              <a:t>Plant-based: </a:t>
            </a:r>
          </a:p>
          <a:p>
            <a:r>
              <a:rPr lang="en-US" sz="1200">
                <a:latin typeface="Calibri" panose="020F0502020204030204" pitchFamily="34" charset="0"/>
                <a:cs typeface="Calibri" panose="020F0502020204030204" pitchFamily="34" charset="0"/>
              </a:rPr>
              <a:t>Plant based eating and drinking is moving from trend to food revolution status, across all dairy categories (Milk, Cheese, Butter, Yoghurt) </a:t>
            </a:r>
          </a:p>
          <a:p>
            <a:endParaRPr lang="en-GB"/>
          </a:p>
          <a:p>
            <a:r>
              <a:rPr lang="en-IE" b="1">
                <a:solidFill>
                  <a:schemeClr val="accent1"/>
                </a:solidFill>
                <a:latin typeface="Calibri" panose="020F0502020204030204" pitchFamily="34" charset="0"/>
                <a:cs typeface="Calibri" panose="020F0502020204030204" pitchFamily="34" charset="0"/>
              </a:rPr>
              <a:t>Hi-tech harvests:</a:t>
            </a:r>
            <a:endParaRPr lang="en-IE" sz="1200" b="1">
              <a:solidFill>
                <a:schemeClr val="accent1"/>
              </a:solidFill>
              <a:latin typeface="Calibri" panose="020F0502020204030204" pitchFamily="34" charset="0"/>
              <a:cs typeface="Calibri" panose="020F0502020204030204" pitchFamily="34" charset="0"/>
            </a:endParaRPr>
          </a:p>
          <a:p>
            <a:r>
              <a:rPr lang="en-US" sz="1200">
                <a:latin typeface="Calibri" panose="020F0502020204030204" pitchFamily="34" charset="0"/>
                <a:cs typeface="Calibri" panose="020F0502020204030204" pitchFamily="34" charset="0"/>
              </a:rPr>
              <a:t>Consumers will take a more vested interest in agriculture, </a:t>
            </a:r>
            <a:r>
              <a:rPr lang="en-US" sz="1200" err="1">
                <a:latin typeface="Calibri" panose="020F0502020204030204" pitchFamily="34" charset="0"/>
                <a:cs typeface="Calibri" panose="020F0502020204030204" pitchFamily="34" charset="0"/>
              </a:rPr>
              <a:t>fuelled</a:t>
            </a:r>
            <a:r>
              <a:rPr lang="en-US" sz="1200">
                <a:latin typeface="Calibri" panose="020F0502020204030204" pitchFamily="34" charset="0"/>
                <a:cs typeface="Calibri" panose="020F0502020204030204" pitchFamily="34" charset="0"/>
              </a:rPr>
              <a:t> by priorities for plants in our diets. Ethical stance on animal farming and ‘naturalness’ will come to fore.</a:t>
            </a:r>
          </a:p>
          <a:p>
            <a:endParaRPr lang="en-US" sz="1200">
              <a:latin typeface="Calibri" panose="020F0502020204030204" pitchFamily="34" charset="0"/>
              <a:cs typeface="Calibri" panose="020F0502020204030204" pitchFamily="34" charset="0"/>
            </a:endParaRPr>
          </a:p>
          <a:p>
            <a:r>
              <a:rPr lang="en-US" sz="1200" b="1">
                <a:solidFill>
                  <a:schemeClr val="accent1"/>
                </a:solidFill>
                <a:latin typeface="Calibri" panose="020F0502020204030204" pitchFamily="34" charset="0"/>
                <a:cs typeface="Calibri" panose="020F0502020204030204" pitchFamily="34" charset="0"/>
              </a:rPr>
              <a:t>Story Telling:</a:t>
            </a:r>
          </a:p>
          <a:p>
            <a:r>
              <a:rPr lang="en-US" sz="1200">
                <a:latin typeface="Calibri" panose="020F0502020204030204" pitchFamily="34" charset="0"/>
                <a:cs typeface="Calibri" panose="020F0502020204030204" pitchFamily="34" charset="0"/>
              </a:rPr>
              <a:t>Increased consumer interest in the origin on their food and beverage products is resulting in ingredient provenance proving its worth as a key element of brand storytelling</a:t>
            </a:r>
            <a:endParaRPr lang="en-IE" sz="1200" b="1">
              <a:latin typeface="Calibri" panose="020F0502020204030204" pitchFamily="34" charset="0"/>
              <a:cs typeface="Calibri" panose="020F0502020204030204" pitchFamily="34" charset="0"/>
            </a:endParaRPr>
          </a:p>
          <a:p>
            <a:endParaRPr lang="en-IE" sz="1200">
              <a:latin typeface="Calibri" panose="020F0502020204030204" pitchFamily="34" charset="0"/>
              <a:cs typeface="Calibri" panose="020F0502020204030204" pitchFamily="34" charset="0"/>
            </a:endParaRPr>
          </a:p>
          <a:p>
            <a:r>
              <a:rPr lang="en-IE" sz="1200" b="1">
                <a:solidFill>
                  <a:schemeClr val="accent1"/>
                </a:solidFill>
                <a:latin typeface="Calibri" panose="020F0502020204030204" pitchFamily="34" charset="0"/>
                <a:cs typeface="Calibri" panose="020F0502020204030204" pitchFamily="34" charset="0"/>
              </a:rPr>
              <a:t>Clean (Pure eating): </a:t>
            </a:r>
          </a:p>
          <a:p>
            <a:r>
              <a:rPr lang="en-IE" sz="1200">
                <a:latin typeface="Calibri" panose="020F0502020204030204" pitchFamily="34" charset="0"/>
                <a:cs typeface="Calibri" panose="020F0502020204030204" pitchFamily="34" charset="0"/>
              </a:rPr>
              <a:t>Higher protein concentrations (yoghurt), low fat, low lactose ingredients. Clean label and transparent. </a:t>
            </a:r>
            <a:r>
              <a:rPr lang="en-IE" sz="1200" b="1">
                <a:solidFill>
                  <a:schemeClr val="accent1"/>
                </a:solidFill>
                <a:latin typeface="Calibri" panose="020F0502020204030204" pitchFamily="34" charset="0"/>
                <a:cs typeface="Calibri" panose="020F0502020204030204" pitchFamily="34" charset="0"/>
              </a:rPr>
              <a:t>NUTRITION IS KING</a:t>
            </a:r>
          </a:p>
          <a:p>
            <a:r>
              <a:rPr lang="en-IE" sz="1200" b="1">
                <a:solidFill>
                  <a:schemeClr val="accent1"/>
                </a:solidFill>
                <a:latin typeface="Calibri" panose="020F0502020204030204" pitchFamily="34" charset="0"/>
                <a:cs typeface="Calibri" panose="020F0502020204030204" pitchFamily="34" charset="0"/>
              </a:rPr>
              <a:t>Gut Health/Immunity: </a:t>
            </a:r>
          </a:p>
          <a:p>
            <a:r>
              <a:rPr lang="en-IE" sz="1200">
                <a:latin typeface="Calibri" panose="020F0502020204030204" pitchFamily="34" charset="0"/>
                <a:cs typeface="Calibri" panose="020F0502020204030204" pitchFamily="34" charset="0"/>
              </a:rPr>
              <a:t>Accelerated by COVID-19, this trend on understanding the gut/brain dyad is growing exponentially. Dairy is the primary carrier and can own this space with ferments and ingenuity. Native immunity claims and products can be stretched and used for endorsement.</a:t>
            </a:r>
          </a:p>
          <a:p>
            <a:endParaRPr lang="it-IT"/>
          </a:p>
        </p:txBody>
      </p:sp>
      <p:sp>
        <p:nvSpPr>
          <p:cNvPr id="4" name="Segnaposto numero diapositiva 3"/>
          <p:cNvSpPr>
            <a:spLocks noGrp="1"/>
          </p:cNvSpPr>
          <p:nvPr>
            <p:ph type="sldNum" sz="quarter" idx="5"/>
          </p:nvPr>
        </p:nvSpPr>
        <p:spPr/>
        <p:txBody>
          <a:bodyPr/>
          <a:lstStyle/>
          <a:p>
            <a:fld id="{6336304E-FDE3-4B4F-A3B7-EBE87F3FA5E2}" type="slidenum">
              <a:rPr lang="en-US" noProof="0" smtClean="0"/>
              <a:t>4</a:t>
            </a:fld>
            <a:endParaRPr lang="en-US" noProof="0"/>
          </a:p>
        </p:txBody>
      </p:sp>
    </p:spTree>
    <p:extLst>
      <p:ext uri="{BB962C8B-B14F-4D97-AF65-F5344CB8AC3E}">
        <p14:creationId xmlns:p14="http://schemas.microsoft.com/office/powerpoint/2010/main" val="3298665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6336304E-FDE3-4B4F-A3B7-EBE87F3FA5E2}" type="slidenum">
              <a:rPr lang="en-US" noProof="0" smtClean="0"/>
              <a:t>5</a:t>
            </a:fld>
            <a:endParaRPr lang="en-US" noProof="0"/>
          </a:p>
        </p:txBody>
      </p:sp>
    </p:spTree>
    <p:extLst>
      <p:ext uri="{BB962C8B-B14F-4D97-AF65-F5344CB8AC3E}">
        <p14:creationId xmlns:p14="http://schemas.microsoft.com/office/powerpoint/2010/main" val="3569926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Font typeface="Arial" panose="020B0604020202020204" pitchFamily="34" charset="0"/>
              <a:buNone/>
            </a:pPr>
            <a:r>
              <a:rPr lang="en-US"/>
              <a:t>The most Important drivers are dairy safety &amp; quality and sustainable farming. </a:t>
            </a:r>
          </a:p>
          <a:p>
            <a:pPr marL="0" indent="0">
              <a:buFont typeface="Arial" panose="020B0604020202020204" pitchFamily="34" charset="0"/>
              <a:buNone/>
            </a:pPr>
            <a:endParaRPr lang="en-US"/>
          </a:p>
          <a:p>
            <a:pPr marL="0" indent="0">
              <a:buFont typeface="Arial" panose="020B0604020202020204" pitchFamily="34" charset="0"/>
              <a:buNone/>
            </a:pPr>
            <a:r>
              <a:rPr lang="en-US"/>
              <a:t>Consumers and governments expect safe and quality products that:</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Meet international standards</a:t>
            </a:r>
          </a:p>
          <a:p>
            <a:pPr marL="171450" indent="-171450">
              <a:buFont typeface="Arial" panose="020B0604020202020204" pitchFamily="34" charset="0"/>
              <a:buChar char="•"/>
            </a:pPr>
            <a:r>
              <a:rPr lang="en-US"/>
              <a:t>Are prevented from adulteration (in milk) and food fraud</a:t>
            </a:r>
          </a:p>
          <a:p>
            <a:pPr marL="0" indent="0">
              <a:buFont typeface="Arial" panose="020B0604020202020204" pitchFamily="34" charset="0"/>
              <a:buNone/>
            </a:pPr>
            <a:endParaRPr lang="en-US"/>
          </a:p>
          <a:p>
            <a:pPr marL="0" indent="0">
              <a:buFont typeface="Arial" panose="020B0604020202020204" pitchFamily="34" charset="0"/>
              <a:buNone/>
            </a:pPr>
            <a:r>
              <a:rPr lang="en-US"/>
              <a:t>They also expect sustainable dairy farming and processing. This is why we participate to multi-stakeholders platform such as the FAO-Global Agenda for Sustainable Livestock and Livestock Environmental Performance Assessment Partnership (LEAP). </a:t>
            </a:r>
            <a:endParaRPr lang="en-GB"/>
          </a:p>
          <a:p>
            <a:endParaRPr lang="it-IT"/>
          </a:p>
        </p:txBody>
      </p:sp>
      <p:sp>
        <p:nvSpPr>
          <p:cNvPr id="4" name="Segnaposto numero diapositiva 3"/>
          <p:cNvSpPr>
            <a:spLocks noGrp="1"/>
          </p:cNvSpPr>
          <p:nvPr>
            <p:ph type="sldNum" sz="quarter" idx="5"/>
          </p:nvPr>
        </p:nvSpPr>
        <p:spPr/>
        <p:txBody>
          <a:bodyPr/>
          <a:lstStyle/>
          <a:p>
            <a:fld id="{6336304E-FDE3-4B4F-A3B7-EBE87F3FA5E2}" type="slidenum">
              <a:rPr lang="en-US" noProof="0" smtClean="0"/>
              <a:t>8</a:t>
            </a:fld>
            <a:endParaRPr lang="en-US" noProof="0"/>
          </a:p>
        </p:txBody>
      </p:sp>
    </p:spTree>
    <p:extLst>
      <p:ext uri="{BB962C8B-B14F-4D97-AF65-F5344CB8AC3E}">
        <p14:creationId xmlns:p14="http://schemas.microsoft.com/office/powerpoint/2010/main" val="678264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9</a:t>
            </a:fld>
            <a:endParaRPr lang="en-US"/>
          </a:p>
        </p:txBody>
      </p:sp>
    </p:spTree>
    <p:extLst>
      <p:ext uri="{BB962C8B-B14F-4D97-AF65-F5344CB8AC3E}">
        <p14:creationId xmlns:p14="http://schemas.microsoft.com/office/powerpoint/2010/main" val="642954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lassholder for lysbilde 1">
            <a:extLst>
              <a:ext uri="{FF2B5EF4-FFF2-40B4-BE49-F238E27FC236}">
                <a16:creationId xmlns:a16="http://schemas.microsoft.com/office/drawing/2014/main" id="{C07E0F84-97E0-42FC-AF52-EC8F8768AC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Plassholder for notater 2">
            <a:extLst>
              <a:ext uri="{FF2B5EF4-FFF2-40B4-BE49-F238E27FC236}">
                <a16:creationId xmlns:a16="http://schemas.microsoft.com/office/drawing/2014/main" id="{CD224962-62A5-41EC-9B52-1043574CC7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en-US" dirty="0"/>
              <a:t>IDF is one of the oldest international organizations which was created in 1903 to set standards on milk and milk products. </a:t>
            </a:r>
          </a:p>
          <a:p>
            <a:endParaRPr lang="nb-NO" altLang="en-US" dirty="0"/>
          </a:p>
          <a:p>
            <a:r>
              <a:rPr lang="nb-NO" altLang="en-US" dirty="0"/>
              <a:t>We have 43 member countries, including Canada. </a:t>
            </a:r>
          </a:p>
          <a:p>
            <a:endParaRPr lang="nb-NO" altLang="en-US" dirty="0"/>
          </a:p>
          <a:p>
            <a:r>
              <a:rPr lang="nb-NO" altLang="en-US" dirty="0"/>
              <a:t>We are a network of dairy experts. </a:t>
            </a:r>
          </a:p>
        </p:txBody>
      </p:sp>
      <p:sp>
        <p:nvSpPr>
          <p:cNvPr id="4" name="Plassholder for lysbildenummer 3">
            <a:extLst>
              <a:ext uri="{FF2B5EF4-FFF2-40B4-BE49-F238E27FC236}">
                <a16:creationId xmlns:a16="http://schemas.microsoft.com/office/drawing/2014/main" id="{9431D2A8-1A13-4C90-AF9A-706E16CA7912}"/>
              </a:ext>
            </a:extLst>
          </p:cNvPr>
          <p:cNvSpPr>
            <a:spLocks noGrp="1"/>
          </p:cNvSpPr>
          <p:nvPr>
            <p:ph type="sldNum" sz="quarter" idx="5"/>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878A9E6-6735-4EC5-BEDE-11EB1CA0DAC2}" type="slidenum">
              <a:rPr lang="nb-NO" altLang="en-US">
                <a:latin typeface="Calibri" panose="020F0502020204030204" pitchFamily="34" charset="0"/>
              </a:rPr>
              <a:pPr/>
              <a:t>10</a:t>
            </a:fld>
            <a:endParaRPr lang="nb-NO"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C86D85F7-6A19-45DE-A966-261F2D52A2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5882739C-04F6-4C31-9373-6F9387A5FD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Our mission is to help the world with safe and sustainable dairy. </a:t>
            </a:r>
          </a:p>
          <a:p>
            <a:endParaRPr lang="en-GB" altLang="en-US" dirty="0"/>
          </a:p>
          <a:p>
            <a:r>
              <a:rPr lang="en-GB" altLang="en-US" dirty="0"/>
              <a:t>Our roles to: </a:t>
            </a:r>
          </a:p>
        </p:txBody>
      </p:sp>
      <p:sp>
        <p:nvSpPr>
          <p:cNvPr id="4" name="Slide Number Placeholder 3">
            <a:extLst>
              <a:ext uri="{FF2B5EF4-FFF2-40B4-BE49-F238E27FC236}">
                <a16:creationId xmlns:a16="http://schemas.microsoft.com/office/drawing/2014/main" id="{9BA33218-CA54-4D7C-BC3A-A0BF889E5BD0}"/>
              </a:ext>
            </a:extLst>
          </p:cNvPr>
          <p:cNvSpPr>
            <a:spLocks noGrp="1"/>
          </p:cNvSpPr>
          <p:nvPr>
            <p:ph type="sldNum" sz="quarter" idx="5"/>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439AAC-45D1-4920-AC95-D80A076BFF7C}" type="slidenum">
              <a:rPr lang="en-GB" altLang="en-US">
                <a:latin typeface="Calibri" panose="020F0502020204030204" pitchFamily="34" charset="0"/>
              </a:rPr>
              <a:pPr/>
              <a:t>11</a:t>
            </a:fld>
            <a:endParaRPr lang="en-GB"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5C45D99-E2DE-4CE5-ABC2-56B4875005C5}"/>
              </a:ext>
            </a:extLst>
          </p:cNvPr>
          <p:cNvSpPr/>
          <p:nvPr userDrawn="1"/>
        </p:nvSpPr>
        <p:spPr>
          <a:xfrm>
            <a:off x="6096000" y="2447778"/>
            <a:ext cx="6096000" cy="33621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Master text</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pic>
        <p:nvPicPr>
          <p:cNvPr id="7" name="Picture 6" descr="A close up of a sign&#10;&#10;Description automatically generated">
            <a:extLst>
              <a:ext uri="{FF2B5EF4-FFF2-40B4-BE49-F238E27FC236}">
                <a16:creationId xmlns:a16="http://schemas.microsoft.com/office/drawing/2014/main" id="{A531F51E-F2B9-42C1-AA33-68DD67EAFE04}"/>
              </a:ext>
            </a:extLst>
          </p:cNvPr>
          <p:cNvPicPr>
            <a:picLocks noChangeAspect="1"/>
          </p:cNvPicPr>
          <p:nvPr userDrawn="1"/>
        </p:nvPicPr>
        <p:blipFill>
          <a:blip r:embed="rId2"/>
          <a:stretch>
            <a:fillRect/>
          </a:stretch>
        </p:blipFill>
        <p:spPr>
          <a:xfrm>
            <a:off x="10332720" y="400545"/>
            <a:ext cx="1148468" cy="1148468"/>
          </a:xfrm>
          <a:prstGeom prst="rect">
            <a:avLst/>
          </a:prstGeom>
        </p:spPr>
      </p:pic>
      <p:pic>
        <p:nvPicPr>
          <p:cNvPr id="10" name="Picture 9" descr="A close up of a flag&#10;&#10;Description automatically generated">
            <a:extLst>
              <a:ext uri="{FF2B5EF4-FFF2-40B4-BE49-F238E27FC236}">
                <a16:creationId xmlns:a16="http://schemas.microsoft.com/office/drawing/2014/main" id="{23AC9DCB-4436-468F-B771-EFFA1069AC08}"/>
              </a:ext>
            </a:extLst>
          </p:cNvPr>
          <p:cNvPicPr>
            <a:picLocks noChangeAspect="1"/>
          </p:cNvPicPr>
          <p:nvPr userDrawn="1"/>
        </p:nvPicPr>
        <p:blipFill rotWithShape="1">
          <a:blip r:embed="rId3"/>
          <a:srcRect l="2166" t="4190" r="2742" b="2857"/>
          <a:stretch/>
        </p:blipFill>
        <p:spPr>
          <a:xfrm>
            <a:off x="261257" y="61077"/>
            <a:ext cx="4872447" cy="6735846"/>
          </a:xfrm>
          <a:prstGeom prst="rect">
            <a:avLst/>
          </a:prstGeom>
        </p:spPr>
      </p:pic>
    </p:spTree>
    <p:extLst>
      <p:ext uri="{BB962C8B-B14F-4D97-AF65-F5344CB8AC3E}">
        <p14:creationId xmlns:p14="http://schemas.microsoft.com/office/powerpoint/2010/main" val="13121408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p>
        </p:txBody>
      </p:sp>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Envelope">
            <a:extLst>
              <a:ext uri="{FF2B5EF4-FFF2-40B4-BE49-F238E27FC236}">
                <a16:creationId xmlns:a16="http://schemas.microsoft.com/office/drawing/2014/main" id="{A686352B-226C-4579-B831-0DC14EC3895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Graphic 19" descr="Network">
            <a:extLst>
              <a:ext uri="{FF2B5EF4-FFF2-40B4-BE49-F238E27FC236}">
                <a16:creationId xmlns:a16="http://schemas.microsoft.com/office/drawing/2014/main" id="{460C8169-012B-451A-A6C2-6FEC0DC82AF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noProof="0" dirty="0"/>
              <a:t>Website </a:t>
            </a:r>
            <a:r>
              <a:rPr lang="en-US" noProof="0" dirty="0" err="1"/>
              <a:t>url</a:t>
            </a:r>
            <a:r>
              <a:rPr lang="en-US" noProof="0" dirty="0"/>
              <a:t> here</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a:t>Click to edit Master title style</a:t>
            </a:r>
            <a:endParaRPr lang="en-US" noProof="0" dirty="0"/>
          </a:p>
        </p:txBody>
      </p:sp>
      <p:pic>
        <p:nvPicPr>
          <p:cNvPr id="17" name="Picture 16" descr="A close up of a sign&#10;&#10;Description automatically generated">
            <a:extLst>
              <a:ext uri="{FF2B5EF4-FFF2-40B4-BE49-F238E27FC236}">
                <a16:creationId xmlns:a16="http://schemas.microsoft.com/office/drawing/2014/main" id="{07B29D50-1458-4396-9A1B-BF81BDB8350D}"/>
              </a:ext>
            </a:extLst>
          </p:cNvPr>
          <p:cNvPicPr>
            <a:picLocks noChangeAspect="1"/>
          </p:cNvPicPr>
          <p:nvPr userDrawn="1"/>
        </p:nvPicPr>
        <p:blipFill>
          <a:blip r:embed="rId4"/>
          <a:stretch>
            <a:fillRect/>
          </a:stretch>
        </p:blipFill>
        <p:spPr>
          <a:xfrm>
            <a:off x="10332720" y="400545"/>
            <a:ext cx="1148468" cy="1148468"/>
          </a:xfrm>
          <a:prstGeom prst="rect">
            <a:avLst/>
          </a:prstGeom>
        </p:spPr>
      </p:pic>
    </p:spTree>
    <p:extLst>
      <p:ext uri="{BB962C8B-B14F-4D97-AF65-F5344CB8AC3E}">
        <p14:creationId xmlns:p14="http://schemas.microsoft.com/office/powerpoint/2010/main" val="810107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Ref idx="1002">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rgbClr val="8CC6EC">
              <a:alpha val="7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F7A70B7-7ADE-4E0B-B956-363B0B1AA613}"/>
              </a:ext>
            </a:extLst>
          </p:cNvPr>
          <p:cNvSpPr>
            <a:spLocks noGrp="1"/>
          </p:cNvSpPr>
          <p:nvPr>
            <p:ph type="title" hasCustomPrompt="1"/>
          </p:nvPr>
        </p:nvSpPr>
        <p:spPr>
          <a:xfrm>
            <a:off x="1105024" y="545909"/>
            <a:ext cx="9963026" cy="940181"/>
          </a:xfrm>
        </p:spPr>
        <p:txBody>
          <a:bodyPr anchor="b">
            <a:noAutofit/>
          </a:bodyPr>
          <a:lstStyle>
            <a:lvl1pPr algn="ctr">
              <a:defRPr sz="4000" b="1" cap="all" baseline="0">
                <a:solidFill>
                  <a:schemeClr val="bg1"/>
                </a:solidFill>
              </a:defRPr>
            </a:lvl1pPr>
          </a:lstStyle>
          <a:p>
            <a:r>
              <a:rPr lang="en-US" noProof="0" dirty="0"/>
              <a:t>heading TEXT</a:t>
            </a:r>
          </a:p>
        </p:txBody>
      </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1204512" y="1718043"/>
            <a:ext cx="9653987" cy="648543"/>
          </a:xfrm>
        </p:spPr>
        <p:txBody>
          <a:bodyPr>
            <a:normAutofit/>
          </a:bodyPr>
          <a:lstStyle>
            <a:lvl1pPr marL="0" indent="0" algn="ctr">
              <a:buNone/>
              <a:defRPr sz="28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noProof="0" dirty="0"/>
          </a:p>
        </p:txBody>
      </p:sp>
      <p:pic>
        <p:nvPicPr>
          <p:cNvPr id="12" name="Picture 11" descr="A close up of a sign&#10;&#10;Description automatically generated">
            <a:extLst>
              <a:ext uri="{FF2B5EF4-FFF2-40B4-BE49-F238E27FC236}">
                <a16:creationId xmlns:a16="http://schemas.microsoft.com/office/drawing/2014/main" id="{077D4576-3B11-4231-A0D1-40BAB5FD5C59}"/>
              </a:ext>
            </a:extLst>
          </p:cNvPr>
          <p:cNvPicPr>
            <a:picLocks noChangeAspect="1"/>
          </p:cNvPicPr>
          <p:nvPr userDrawn="1"/>
        </p:nvPicPr>
        <p:blipFill>
          <a:blip r:embed="rId2"/>
          <a:stretch>
            <a:fillRect/>
          </a:stretch>
        </p:blipFill>
        <p:spPr>
          <a:xfrm>
            <a:off x="263966" y="5851994"/>
            <a:ext cx="791111" cy="791111"/>
          </a:xfrm>
          <a:prstGeom prst="rect">
            <a:avLst/>
          </a:prstGeom>
        </p:spPr>
      </p:pic>
    </p:spTree>
    <p:extLst>
      <p:ext uri="{BB962C8B-B14F-4D97-AF65-F5344CB8AC3E}">
        <p14:creationId xmlns:p14="http://schemas.microsoft.com/office/powerpoint/2010/main" val="42265441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Ref idx="1002">
        <a:schemeClr val="bg2"/>
      </p:bgRef>
    </p:bg>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A1B2668A-E620-440E-8D02-02D2CBBD8864}"/>
              </a:ext>
            </a:extLst>
          </p:cNvPr>
          <p:cNvSpPr>
            <a:spLocks noGrp="1"/>
          </p:cNvSpPr>
          <p:nvPr>
            <p:ph type="pic" sz="quarter" idx="13"/>
          </p:nvPr>
        </p:nvSpPr>
        <p:spPr>
          <a:xfrm>
            <a:off x="0" y="0"/>
            <a:ext cx="12192000" cy="6858000"/>
          </a:xfrm>
          <a:solidFill>
            <a:schemeClr val="bg2">
              <a:lumMod val="90000"/>
            </a:schemeClr>
          </a:solidFill>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341008203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pic>
        <p:nvPicPr>
          <p:cNvPr id="14" name="Picture 13" descr="A close up of a sign&#10;&#10;Description automatically generated">
            <a:extLst>
              <a:ext uri="{FF2B5EF4-FFF2-40B4-BE49-F238E27FC236}">
                <a16:creationId xmlns:a16="http://schemas.microsoft.com/office/drawing/2014/main" id="{67AEDD92-B2B8-490D-896F-574361787099}"/>
              </a:ext>
            </a:extLst>
          </p:cNvPr>
          <p:cNvPicPr>
            <a:picLocks noChangeAspect="1"/>
          </p:cNvPicPr>
          <p:nvPr userDrawn="1"/>
        </p:nvPicPr>
        <p:blipFill>
          <a:blip r:embed="rId2"/>
          <a:stretch>
            <a:fillRect/>
          </a:stretch>
        </p:blipFill>
        <p:spPr>
          <a:xfrm>
            <a:off x="263966" y="5851994"/>
            <a:ext cx="791111" cy="791111"/>
          </a:xfrm>
          <a:prstGeom prst="rect">
            <a:avLst/>
          </a:prstGeom>
        </p:spPr>
      </p:pic>
    </p:spTree>
    <p:extLst>
      <p:ext uri="{BB962C8B-B14F-4D97-AF65-F5344CB8AC3E}">
        <p14:creationId xmlns:p14="http://schemas.microsoft.com/office/powerpoint/2010/main" val="3789758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pic>
        <p:nvPicPr>
          <p:cNvPr id="23" name="Picture 22" descr="A close up of a sign&#10;&#10;Description automatically generated">
            <a:extLst>
              <a:ext uri="{FF2B5EF4-FFF2-40B4-BE49-F238E27FC236}">
                <a16:creationId xmlns:a16="http://schemas.microsoft.com/office/drawing/2014/main" id="{976D16DE-E1CA-420B-8644-F6FD1E08B8DB}"/>
              </a:ext>
            </a:extLst>
          </p:cNvPr>
          <p:cNvPicPr>
            <a:picLocks noChangeAspect="1"/>
          </p:cNvPicPr>
          <p:nvPr userDrawn="1"/>
        </p:nvPicPr>
        <p:blipFill>
          <a:blip r:embed="rId2"/>
          <a:stretch>
            <a:fillRect/>
          </a:stretch>
        </p:blipFill>
        <p:spPr>
          <a:xfrm>
            <a:off x="328447" y="5584233"/>
            <a:ext cx="1019506" cy="1019506"/>
          </a:xfrm>
          <a:prstGeom prst="rect">
            <a:avLst/>
          </a:prstGeom>
        </p:spPr>
      </p:pic>
    </p:spTree>
    <p:extLst>
      <p:ext uri="{BB962C8B-B14F-4D97-AF65-F5344CB8AC3E}">
        <p14:creationId xmlns:p14="http://schemas.microsoft.com/office/powerpoint/2010/main" val="2092934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pic>
        <p:nvPicPr>
          <p:cNvPr id="9" name="Picture 8" descr="A close up of a sign&#10;&#10;Description automatically generated">
            <a:extLst>
              <a:ext uri="{FF2B5EF4-FFF2-40B4-BE49-F238E27FC236}">
                <a16:creationId xmlns:a16="http://schemas.microsoft.com/office/drawing/2014/main" id="{17FE21A6-883A-46B9-AB60-62BC06E87A81}"/>
              </a:ext>
            </a:extLst>
          </p:cNvPr>
          <p:cNvPicPr>
            <a:picLocks noChangeAspect="1"/>
          </p:cNvPicPr>
          <p:nvPr userDrawn="1"/>
        </p:nvPicPr>
        <p:blipFill>
          <a:blip r:embed="rId2"/>
          <a:stretch>
            <a:fillRect/>
          </a:stretch>
        </p:blipFill>
        <p:spPr>
          <a:xfrm>
            <a:off x="275892" y="5559701"/>
            <a:ext cx="1028892" cy="1028892"/>
          </a:xfrm>
          <a:prstGeom prst="rect">
            <a:avLst/>
          </a:prstGeom>
        </p:spPr>
      </p:pic>
      <p:sp>
        <p:nvSpPr>
          <p:cNvPr id="10" name="Rectangle 9">
            <a:extLst>
              <a:ext uri="{FF2B5EF4-FFF2-40B4-BE49-F238E27FC236}">
                <a16:creationId xmlns:a16="http://schemas.microsoft.com/office/drawing/2014/main" id="{C1BFF8F0-18AC-461C-99FE-D90EC264D2F9}"/>
              </a:ext>
            </a:extLst>
          </p:cNvPr>
          <p:cNvSpPr/>
          <p:nvPr userDrawn="1"/>
        </p:nvSpPr>
        <p:spPr>
          <a:xfrm rot="10800000">
            <a:off x="515938" y="-16721"/>
            <a:ext cx="1258618" cy="110506"/>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Tree>
    <p:extLst>
      <p:ext uri="{BB962C8B-B14F-4D97-AF65-F5344CB8AC3E}">
        <p14:creationId xmlns:p14="http://schemas.microsoft.com/office/powerpoint/2010/main" val="2107185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21" name="Picture 20" descr="A close up of a sign&#10;&#10;Description automatically generated">
            <a:extLst>
              <a:ext uri="{FF2B5EF4-FFF2-40B4-BE49-F238E27FC236}">
                <a16:creationId xmlns:a16="http://schemas.microsoft.com/office/drawing/2014/main" id="{E5B72C14-83B6-432E-A437-9F73C4C05293}"/>
              </a:ext>
            </a:extLst>
          </p:cNvPr>
          <p:cNvPicPr>
            <a:picLocks noChangeAspect="1"/>
          </p:cNvPicPr>
          <p:nvPr userDrawn="1"/>
        </p:nvPicPr>
        <p:blipFill>
          <a:blip r:embed="rId2"/>
          <a:stretch>
            <a:fillRect/>
          </a:stretch>
        </p:blipFill>
        <p:spPr>
          <a:xfrm>
            <a:off x="354013" y="5448988"/>
            <a:ext cx="1006751" cy="1006751"/>
          </a:xfrm>
          <a:prstGeom prst="rect">
            <a:avLst/>
          </a:prstGeom>
        </p:spPr>
      </p:pic>
    </p:spTree>
    <p:extLst>
      <p:ext uri="{BB962C8B-B14F-4D97-AF65-F5344CB8AC3E}">
        <p14:creationId xmlns:p14="http://schemas.microsoft.com/office/powerpoint/2010/main" val="3025310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A close up of a sign&#10;&#10;Description automatically generated">
            <a:extLst>
              <a:ext uri="{FF2B5EF4-FFF2-40B4-BE49-F238E27FC236}">
                <a16:creationId xmlns:a16="http://schemas.microsoft.com/office/drawing/2014/main" id="{A531F51E-F2B9-42C1-AA33-68DD67EAFE04}"/>
              </a:ext>
            </a:extLst>
          </p:cNvPr>
          <p:cNvPicPr>
            <a:picLocks noChangeAspect="1"/>
          </p:cNvPicPr>
          <p:nvPr userDrawn="1"/>
        </p:nvPicPr>
        <p:blipFill>
          <a:blip r:embed="rId2"/>
          <a:stretch>
            <a:fillRect/>
          </a:stretch>
        </p:blipFill>
        <p:spPr>
          <a:xfrm>
            <a:off x="10332720" y="400545"/>
            <a:ext cx="1148468" cy="1148468"/>
          </a:xfrm>
          <a:prstGeom prst="rect">
            <a:avLst/>
          </a:prstGeom>
        </p:spPr>
      </p:pic>
    </p:spTree>
    <p:extLst>
      <p:ext uri="{BB962C8B-B14F-4D97-AF65-F5344CB8AC3E}">
        <p14:creationId xmlns:p14="http://schemas.microsoft.com/office/powerpoint/2010/main" val="1184529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2EA18-CC59-4FA5-8D93-969CBB8DB96D}"/>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E6C8A948-F2CF-4E91-B0A5-641FB4DEF2EE}"/>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F14A24E-6CCE-42D5-AC65-C080989D974B}"/>
              </a:ext>
            </a:extLst>
          </p:cNvPr>
          <p:cNvSpPr>
            <a:spLocks noGrp="1"/>
          </p:cNvSpPr>
          <p:nvPr>
            <p:ph type="dt" sz="half" idx="10"/>
          </p:nvPr>
        </p:nvSpPr>
        <p:spPr/>
        <p:txBody>
          <a:bodyPr/>
          <a:lstStyle/>
          <a:p>
            <a:fld id="{D70B1004-DC22-4105-B9CF-53060DA19465}" type="datetimeFigureOut">
              <a:rPr lang="en-GB" smtClean="0"/>
              <a:t>04/05/2021</a:t>
            </a:fld>
            <a:endParaRPr lang="en-GB"/>
          </a:p>
        </p:txBody>
      </p:sp>
      <p:sp>
        <p:nvSpPr>
          <p:cNvPr id="5" name="Footer Placeholder 4">
            <a:extLst>
              <a:ext uri="{FF2B5EF4-FFF2-40B4-BE49-F238E27FC236}">
                <a16:creationId xmlns:a16="http://schemas.microsoft.com/office/drawing/2014/main" id="{F949C74F-B45E-4975-9C1E-7F5D42F148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0DABE5-BBCF-4E9B-9C31-A5D0025A0AAE}"/>
              </a:ext>
            </a:extLst>
          </p:cNvPr>
          <p:cNvSpPr>
            <a:spLocks noGrp="1"/>
          </p:cNvSpPr>
          <p:nvPr>
            <p:ph type="sldNum" sz="quarter" idx="12"/>
          </p:nvPr>
        </p:nvSpPr>
        <p:spPr/>
        <p:txBody>
          <a:bodyPr/>
          <a:lstStyle/>
          <a:p>
            <a:fld id="{67676438-265B-4DF1-A210-5CF91B2759AF}" type="slidenum">
              <a:rPr lang="en-GB" smtClean="0"/>
              <a:t>‹N›</a:t>
            </a:fld>
            <a:endParaRPr lang="en-GB"/>
          </a:p>
        </p:txBody>
      </p:sp>
    </p:spTree>
    <p:extLst>
      <p:ext uri="{BB962C8B-B14F-4D97-AF65-F5344CB8AC3E}">
        <p14:creationId xmlns:p14="http://schemas.microsoft.com/office/powerpoint/2010/main" val="5977732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646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alpha val="42000"/>
          </a:schemeClr>
        </a:solidFill>
        <a:effectLst/>
      </p:bgPr>
    </p:bg>
    <p:spTree>
      <p:nvGrpSpPr>
        <p:cNvPr id="1" name=""/>
        <p:cNvGrpSpPr/>
        <p:nvPr/>
      </p:nvGrpSpPr>
      <p:grpSpPr>
        <a:xfrm>
          <a:off x="0" y="0"/>
          <a:ext cx="0" cy="0"/>
          <a:chOff x="0" y="0"/>
          <a:chExt cx="0" cy="0"/>
        </a:xfrm>
      </p:grpSpPr>
      <p:pic>
        <p:nvPicPr>
          <p:cNvPr id="5" name="Picture 4" descr="A picture containing umbrella&#10;&#10;Description automatically generated">
            <a:extLst>
              <a:ext uri="{FF2B5EF4-FFF2-40B4-BE49-F238E27FC236}">
                <a16:creationId xmlns:a16="http://schemas.microsoft.com/office/drawing/2014/main" id="{B98AEAEF-DE30-4196-8F82-E21824783BF4}"/>
              </a:ext>
            </a:extLst>
          </p:cNvPr>
          <p:cNvPicPr>
            <a:picLocks noChangeAspect="1"/>
          </p:cNvPicPr>
          <p:nvPr userDrawn="1"/>
        </p:nvPicPr>
        <p:blipFill rotWithShape="1">
          <a:blip r:embed="rId2">
            <a:alphaModFix amt="4000"/>
          </a:blip>
          <a:srcRect t="11229" r="40433" b="23363"/>
          <a:stretch/>
        </p:blipFill>
        <p:spPr>
          <a:xfrm>
            <a:off x="6096001" y="-1"/>
            <a:ext cx="6096000" cy="6858001"/>
          </a:xfrm>
          <a:prstGeom prst="rect">
            <a:avLst/>
          </a:prstGeom>
        </p:spPr>
      </p:pic>
      <p:pic>
        <p:nvPicPr>
          <p:cNvPr id="9" name="Picture 8" descr="A close up of a sign&#10;&#10;Description automatically generated">
            <a:extLst>
              <a:ext uri="{FF2B5EF4-FFF2-40B4-BE49-F238E27FC236}">
                <a16:creationId xmlns:a16="http://schemas.microsoft.com/office/drawing/2014/main" id="{DE8386D4-52BB-4BF1-9F03-1D9197E8F745}"/>
              </a:ext>
            </a:extLst>
          </p:cNvPr>
          <p:cNvPicPr>
            <a:picLocks noChangeAspect="1"/>
          </p:cNvPicPr>
          <p:nvPr userDrawn="1"/>
        </p:nvPicPr>
        <p:blipFill>
          <a:blip r:embed="rId3"/>
          <a:stretch>
            <a:fillRect/>
          </a:stretch>
        </p:blipFill>
        <p:spPr>
          <a:xfrm>
            <a:off x="472566" y="5593181"/>
            <a:ext cx="956241" cy="956241"/>
          </a:xfrm>
          <a:prstGeom prst="rect">
            <a:avLst/>
          </a:prstGeom>
        </p:spPr>
      </p:pic>
      <p:sp>
        <p:nvSpPr>
          <p:cNvPr id="11" name="Content Placeholder 2">
            <a:extLst>
              <a:ext uri="{FF2B5EF4-FFF2-40B4-BE49-F238E27FC236}">
                <a16:creationId xmlns:a16="http://schemas.microsoft.com/office/drawing/2014/main" id="{205E73C6-3CE8-4143-AC64-EE2FC9E12ED6}"/>
              </a:ext>
            </a:extLst>
          </p:cNvPr>
          <p:cNvSpPr>
            <a:spLocks noGrp="1"/>
          </p:cNvSpPr>
          <p:nvPr>
            <p:ph idx="1" hasCustomPrompt="1"/>
          </p:nvPr>
        </p:nvSpPr>
        <p:spPr>
          <a:xfrm>
            <a:off x="515938" y="1825625"/>
            <a:ext cx="10837862" cy="4351338"/>
          </a:xfrm>
        </p:spPr>
        <p:txBody>
          <a:bodyPr/>
          <a:lstStyle>
            <a:lvl1pPr>
              <a:defRPr/>
            </a:lvl1pPr>
          </a:lstStyle>
          <a:p>
            <a:pPr lvl="0"/>
            <a:r>
              <a:rPr lang="en-US" noProof="0" dirty="0"/>
              <a:t>Text 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itle 1">
            <a:extLst>
              <a:ext uri="{FF2B5EF4-FFF2-40B4-BE49-F238E27FC236}">
                <a16:creationId xmlns:a16="http://schemas.microsoft.com/office/drawing/2014/main" id="{12C6225F-DA45-4F0D-905D-05A722668571}"/>
              </a:ext>
            </a:extLst>
          </p:cNvPr>
          <p:cNvSpPr>
            <a:spLocks noGrp="1"/>
          </p:cNvSpPr>
          <p:nvPr>
            <p:ph type="title" hasCustomPrompt="1"/>
          </p:nvPr>
        </p:nvSpPr>
        <p:spPr>
          <a:xfrm>
            <a:off x="515938" y="246621"/>
            <a:ext cx="11150600" cy="920336"/>
          </a:xfrm>
        </p:spPr>
        <p:txBody>
          <a:bodyPr lIns="0" tIns="0" rIns="0" bIns="0" anchor="b">
            <a:noAutofit/>
          </a:bodyPr>
          <a:lstStyle>
            <a:lvl1pPr>
              <a:defRPr sz="3200" b="1" cap="all" baseline="0"/>
            </a:lvl1pPr>
          </a:lstStyle>
          <a:p>
            <a:r>
              <a:rPr lang="en-US" noProof="0" dirty="0"/>
              <a:t>heading</a:t>
            </a:r>
          </a:p>
        </p:txBody>
      </p:sp>
      <p:sp>
        <p:nvSpPr>
          <p:cNvPr id="6" name="Rectangle 5">
            <a:extLst>
              <a:ext uri="{FF2B5EF4-FFF2-40B4-BE49-F238E27FC236}">
                <a16:creationId xmlns:a16="http://schemas.microsoft.com/office/drawing/2014/main" id="{6B1D7BA9-1F45-45B8-8BFB-F5829053D425}"/>
              </a:ext>
            </a:extLst>
          </p:cNvPr>
          <p:cNvSpPr/>
          <p:nvPr userDrawn="1"/>
        </p:nvSpPr>
        <p:spPr>
          <a:xfrm rot="10800000">
            <a:off x="515938" y="-16721"/>
            <a:ext cx="1258618" cy="110506"/>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Tree>
    <p:extLst>
      <p:ext uri="{BB962C8B-B14F-4D97-AF65-F5344CB8AC3E}">
        <p14:creationId xmlns:p14="http://schemas.microsoft.com/office/powerpoint/2010/main" val="275049557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B57C9A-B921-4F47-9E1D-7D631DD92248}"/>
              </a:ext>
            </a:extLst>
          </p:cNvPr>
          <p:cNvSpPr>
            <a:spLocks noGrp="1"/>
          </p:cNvSpPr>
          <p:nvPr>
            <p:ph type="title"/>
          </p:nvPr>
        </p:nvSpPr>
        <p:spPr>
          <a:xfrm>
            <a:off x="838200" y="365126"/>
            <a:ext cx="6595872" cy="712228"/>
          </a:xfrm>
        </p:spPr>
        <p:txBody>
          <a:bodyPr/>
          <a:lstStyle/>
          <a:p>
            <a:r>
              <a:rPr lang="fr-FR" dirty="0"/>
              <a:t>Modifiez le style du titre</a:t>
            </a:r>
          </a:p>
        </p:txBody>
      </p:sp>
      <p:sp>
        <p:nvSpPr>
          <p:cNvPr id="3" name="Espace réservé du contenu 2">
            <a:extLst>
              <a:ext uri="{FF2B5EF4-FFF2-40B4-BE49-F238E27FC236}">
                <a16:creationId xmlns:a16="http://schemas.microsoft.com/office/drawing/2014/main" id="{4D14FB5E-D082-4C21-B92A-26F17668C174}"/>
              </a:ext>
            </a:extLst>
          </p:cNvPr>
          <p:cNvSpPr>
            <a:spLocks noGrp="1"/>
          </p:cNvSpPr>
          <p:nvPr>
            <p:ph idx="1"/>
          </p:nvPr>
        </p:nvSpPr>
        <p:spPr>
          <a:xfrm>
            <a:off x="838200" y="1380744"/>
            <a:ext cx="10515600" cy="4796219"/>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7260689C-6475-4786-8124-6B0DEF7C65FA}"/>
              </a:ext>
            </a:extLst>
          </p:cNvPr>
          <p:cNvSpPr>
            <a:spLocks noGrp="1"/>
          </p:cNvSpPr>
          <p:nvPr>
            <p:ph type="dt" sz="half" idx="10"/>
          </p:nvPr>
        </p:nvSpPr>
        <p:spPr/>
        <p:txBody>
          <a:bodyPr/>
          <a:lstStyle/>
          <a:p>
            <a:fld id="{810E0278-A1B0-4F54-B804-9685C2402643}" type="datetime1">
              <a:rPr lang="fr-FR" smtClean="0"/>
              <a:t>04/05/2021</a:t>
            </a:fld>
            <a:endParaRPr lang="fr-FR"/>
          </a:p>
        </p:txBody>
      </p:sp>
      <p:sp>
        <p:nvSpPr>
          <p:cNvPr id="5" name="Espace réservé du pied de page 4">
            <a:extLst>
              <a:ext uri="{FF2B5EF4-FFF2-40B4-BE49-F238E27FC236}">
                <a16:creationId xmlns:a16="http://schemas.microsoft.com/office/drawing/2014/main" id="{D21E22D1-D533-46EE-BE1A-5131E31AC97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E6BFC1D-1BFB-41E5-9D67-601690268E1C}"/>
              </a:ext>
            </a:extLst>
          </p:cNvPr>
          <p:cNvSpPr>
            <a:spLocks noGrp="1"/>
          </p:cNvSpPr>
          <p:nvPr>
            <p:ph type="sldNum" sz="quarter" idx="12"/>
          </p:nvPr>
        </p:nvSpPr>
        <p:spPr/>
        <p:txBody>
          <a:bodyPr/>
          <a:lstStyle>
            <a:lvl1pPr>
              <a:defRPr sz="1400">
                <a:solidFill>
                  <a:schemeClr val="bg1"/>
                </a:solidFill>
              </a:defRPr>
            </a:lvl1pPr>
          </a:lstStyle>
          <a:p>
            <a:fld id="{393757EF-F72F-412D-915B-34A6E7BB7839}" type="slidenum">
              <a:rPr lang="fr-FR" smtClean="0"/>
              <a:pPr/>
              <a:t>‹N›</a:t>
            </a:fld>
            <a:endParaRPr lang="fr-FR" sz="1400"/>
          </a:p>
        </p:txBody>
      </p:sp>
      <p:pic>
        <p:nvPicPr>
          <p:cNvPr id="8" name="Afbeelding 7" descr="FILIDF.png">
            <a:extLst>
              <a:ext uri="{FF2B5EF4-FFF2-40B4-BE49-F238E27FC236}">
                <a16:creationId xmlns:a16="http://schemas.microsoft.com/office/drawing/2014/main" id="{164D4A3D-E0F7-468B-A0C0-C992E7A9E8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48892" y="69792"/>
            <a:ext cx="828174" cy="828174"/>
          </a:xfrm>
          <a:prstGeom prst="rect">
            <a:avLst/>
          </a:prstGeom>
          <a:effectLst>
            <a:outerShdw blurRad="50800" dist="38100" dir="2700000" algn="tl" rotWithShape="0">
              <a:prstClr val="black">
                <a:alpha val="40000"/>
              </a:prstClr>
            </a:outerShdw>
          </a:effectLst>
        </p:spPr>
      </p:pic>
      <p:pic>
        <p:nvPicPr>
          <p:cNvPr id="9" name="Image 8">
            <a:extLst>
              <a:ext uri="{FF2B5EF4-FFF2-40B4-BE49-F238E27FC236}">
                <a16:creationId xmlns:a16="http://schemas.microsoft.com/office/drawing/2014/main" id="{FB33D173-5FCA-4448-8732-6D709569B0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72078" y="311964"/>
            <a:ext cx="2050350" cy="481091"/>
          </a:xfrm>
          <a:prstGeom prst="rect">
            <a:avLst/>
          </a:prstGeom>
          <a:ln>
            <a:noFill/>
          </a:ln>
          <a:effectLst>
            <a:outerShdw blurRad="50800" dist="38100" dir="2700000" algn="tl" rotWithShape="0">
              <a:prstClr val="black">
                <a:alpha val="40000"/>
              </a:prstClr>
            </a:outerShdw>
          </a:effectLst>
        </p:spPr>
      </p:pic>
      <p:pic>
        <p:nvPicPr>
          <p:cNvPr id="10" name="Image 9" descr="X:\CNIEL\LOGOS\CNIEL\CNIEL Quadri.jpg">
            <a:extLst>
              <a:ext uri="{FF2B5EF4-FFF2-40B4-BE49-F238E27FC236}">
                <a16:creationId xmlns:a16="http://schemas.microsoft.com/office/drawing/2014/main" id="{18F69E22-8F44-4FF3-9AF6-35CB9EB1C11F}"/>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417440" y="243333"/>
            <a:ext cx="666536" cy="618352"/>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719902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descr="wave.jpg"/>
          <p:cNvPicPr>
            <a:picLocks noChangeAspect="1"/>
          </p:cNvPicPr>
          <p:nvPr userDrawn="1"/>
        </p:nvPicPr>
        <p:blipFill>
          <a:blip r:embed="rId2" cstate="print"/>
          <a:srcRect r="398"/>
          <a:stretch>
            <a:fillRect/>
          </a:stretch>
        </p:blipFill>
        <p:spPr bwMode="auto">
          <a:xfrm>
            <a:off x="0" y="4149726"/>
            <a:ext cx="12192000" cy="2532063"/>
          </a:xfrm>
          <a:prstGeom prst="rect">
            <a:avLst/>
          </a:prstGeom>
          <a:noFill/>
          <a:ln w="9525">
            <a:noFill/>
            <a:miter lim="800000"/>
            <a:headEnd/>
            <a:tailEnd/>
          </a:ln>
        </p:spPr>
      </p:pic>
      <p:pic>
        <p:nvPicPr>
          <p:cNvPr id="4" name="Picture 9" descr="barra.jpg"/>
          <p:cNvPicPr>
            <a:picLocks noChangeAspect="1"/>
          </p:cNvPicPr>
          <p:nvPr userDrawn="1"/>
        </p:nvPicPr>
        <p:blipFill>
          <a:blip r:embed="rId3" cstate="print"/>
          <a:srcRect l="15350" r="1161" b="20670"/>
          <a:stretch>
            <a:fillRect/>
          </a:stretch>
        </p:blipFill>
        <p:spPr bwMode="auto">
          <a:xfrm>
            <a:off x="1871133" y="0"/>
            <a:ext cx="10320867" cy="115888"/>
          </a:xfrm>
          <a:prstGeom prst="rect">
            <a:avLst/>
          </a:prstGeom>
          <a:noFill/>
          <a:ln w="9525">
            <a:noFill/>
            <a:miter lim="800000"/>
            <a:headEnd/>
            <a:tailEnd/>
          </a:ln>
        </p:spPr>
      </p:pic>
      <p:pic>
        <p:nvPicPr>
          <p:cNvPr id="5" name="Picture 2" descr="T:\Information\Templates\Logos\---- Latest IDF Logo\IDF-logo-17KB.png"/>
          <p:cNvPicPr>
            <a:picLocks noChangeAspect="1" noChangeArrowheads="1"/>
          </p:cNvPicPr>
          <p:nvPr userDrawn="1"/>
        </p:nvPicPr>
        <p:blipFill>
          <a:blip r:embed="rId4" cstate="print"/>
          <a:srcRect/>
          <a:stretch>
            <a:fillRect/>
          </a:stretch>
        </p:blipFill>
        <p:spPr bwMode="auto">
          <a:xfrm>
            <a:off x="1" y="1"/>
            <a:ext cx="1784351" cy="1338263"/>
          </a:xfrm>
          <a:prstGeom prst="rect">
            <a:avLst/>
          </a:prstGeom>
          <a:noFill/>
          <a:ln w="9525">
            <a:noFill/>
            <a:miter lim="800000"/>
            <a:headEnd/>
            <a:tailEnd/>
          </a:ln>
        </p:spPr>
      </p:pic>
      <p:sp>
        <p:nvSpPr>
          <p:cNvPr id="2" name="Title 1"/>
          <p:cNvSpPr>
            <a:spLocks noGrp="1"/>
          </p:cNvSpPr>
          <p:nvPr>
            <p:ph type="ctrTitle"/>
          </p:nvPr>
        </p:nvSpPr>
        <p:spPr>
          <a:xfrm>
            <a:off x="914400" y="2130426"/>
            <a:ext cx="10363200" cy="1470025"/>
          </a:xfrm>
          <a:prstGeom prst="rect">
            <a:avLst/>
          </a:prstGeom>
        </p:spPr>
        <p:txBody>
          <a:bodyPr/>
          <a:lstStyle/>
          <a:p>
            <a:r>
              <a:rPr lang="en-US" dirty="0"/>
              <a:t>Click to edit Master title style</a:t>
            </a:r>
          </a:p>
        </p:txBody>
      </p:sp>
      <p:sp>
        <p:nvSpPr>
          <p:cNvPr id="6" name="Slide Number Placeholder 5"/>
          <p:cNvSpPr>
            <a:spLocks noGrp="1"/>
          </p:cNvSpPr>
          <p:nvPr>
            <p:ph type="sldNum" sz="quarter" idx="10"/>
          </p:nvPr>
        </p:nvSpPr>
        <p:spPr/>
        <p:txBody>
          <a:bodyPr/>
          <a:lstStyle>
            <a:lvl1pPr>
              <a:defRPr/>
            </a:lvl1pPr>
          </a:lstStyle>
          <a:p>
            <a:pPr>
              <a:defRPr/>
            </a:pPr>
            <a:fld id="{6E91C115-E447-47ED-A31C-6D2B726CF91B}" type="slidenum">
              <a:rPr lang="en-US"/>
              <a:pPr>
                <a:defRPr/>
              </a:pPr>
              <a:t>‹N›</a:t>
            </a:fld>
            <a:endParaRPr lang="en-US"/>
          </a:p>
        </p:txBody>
      </p:sp>
    </p:spTree>
    <p:extLst>
      <p:ext uri="{BB962C8B-B14F-4D97-AF65-F5344CB8AC3E}">
        <p14:creationId xmlns:p14="http://schemas.microsoft.com/office/powerpoint/2010/main" val="95288821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5D1B77-4AE8-4AC0-A350-B4A172D93FE6}" type="slidenum">
              <a:rPr lang="en-US"/>
              <a:pPr>
                <a:defRPr/>
              </a:pPr>
              <a:t>‹N›</a:t>
            </a:fld>
            <a:endParaRPr lang="en-US"/>
          </a:p>
        </p:txBody>
      </p:sp>
    </p:spTree>
    <p:extLst>
      <p:ext uri="{BB962C8B-B14F-4D97-AF65-F5344CB8AC3E}">
        <p14:creationId xmlns:p14="http://schemas.microsoft.com/office/powerpoint/2010/main" val="79455304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8E266C-635C-415D-A529-1B627BA43820}" type="slidenum">
              <a:rPr lang="en-US"/>
              <a:pPr>
                <a:defRPr/>
              </a:pPr>
              <a:t>‹N›</a:t>
            </a:fld>
            <a:endParaRPr lang="en-US"/>
          </a:p>
        </p:txBody>
      </p:sp>
    </p:spTree>
    <p:extLst>
      <p:ext uri="{BB962C8B-B14F-4D97-AF65-F5344CB8AC3E}">
        <p14:creationId xmlns:p14="http://schemas.microsoft.com/office/powerpoint/2010/main" val="337962900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5902CE7-F4A1-4384-9FD3-EDB2DA550DA4}" type="slidenum">
              <a:rPr lang="en-US"/>
              <a:pPr>
                <a:defRPr/>
              </a:pPr>
              <a:t>‹N›</a:t>
            </a:fld>
            <a:endParaRPr lang="en-US"/>
          </a:p>
        </p:txBody>
      </p:sp>
    </p:spTree>
    <p:extLst>
      <p:ext uri="{BB962C8B-B14F-4D97-AF65-F5344CB8AC3E}">
        <p14:creationId xmlns:p14="http://schemas.microsoft.com/office/powerpoint/2010/main" val="357323815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757CDAE-4539-4EA2-8DB7-624B92210FD8}" type="slidenum">
              <a:rPr lang="en-US"/>
              <a:pPr>
                <a:defRPr/>
              </a:pPr>
              <a:t>‹N›</a:t>
            </a:fld>
            <a:endParaRPr lang="en-US"/>
          </a:p>
        </p:txBody>
      </p:sp>
    </p:spTree>
    <p:extLst>
      <p:ext uri="{BB962C8B-B14F-4D97-AF65-F5344CB8AC3E}">
        <p14:creationId xmlns:p14="http://schemas.microsoft.com/office/powerpoint/2010/main" val="302821866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5673125-2768-4381-8A3C-C3CD17BE646E}" type="slidenum">
              <a:rPr lang="en-US"/>
              <a:pPr>
                <a:defRPr/>
              </a:pPr>
              <a:t>‹N›</a:t>
            </a:fld>
            <a:endParaRPr lang="en-US"/>
          </a:p>
        </p:txBody>
      </p:sp>
    </p:spTree>
    <p:extLst>
      <p:ext uri="{BB962C8B-B14F-4D97-AF65-F5344CB8AC3E}">
        <p14:creationId xmlns:p14="http://schemas.microsoft.com/office/powerpoint/2010/main" val="269374412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wave.jpg"/>
          <p:cNvPicPr>
            <a:picLocks noChangeAspect="1"/>
          </p:cNvPicPr>
          <p:nvPr userDrawn="1"/>
        </p:nvPicPr>
        <p:blipFill>
          <a:blip r:embed="rId2" cstate="print"/>
          <a:srcRect/>
          <a:stretch>
            <a:fillRect/>
          </a:stretch>
        </p:blipFill>
        <p:spPr bwMode="auto">
          <a:xfrm>
            <a:off x="18197" y="4324350"/>
            <a:ext cx="12192000" cy="2533650"/>
          </a:xfrm>
          <a:prstGeom prst="rect">
            <a:avLst/>
          </a:prstGeom>
          <a:noFill/>
          <a:ln w="9525">
            <a:noFill/>
            <a:miter lim="800000"/>
            <a:headEnd/>
            <a:tailEnd/>
          </a:ln>
        </p:spPr>
      </p:pic>
      <p:sp>
        <p:nvSpPr>
          <p:cNvPr id="3" name="Slide Number Placeholder 3"/>
          <p:cNvSpPr>
            <a:spLocks noGrp="1"/>
          </p:cNvSpPr>
          <p:nvPr>
            <p:ph type="sldNum" sz="quarter" idx="10"/>
          </p:nvPr>
        </p:nvSpPr>
        <p:spPr/>
        <p:txBody>
          <a:bodyPr/>
          <a:lstStyle>
            <a:lvl1pPr>
              <a:defRPr/>
            </a:lvl1pPr>
          </a:lstStyle>
          <a:p>
            <a:pPr>
              <a:defRPr/>
            </a:pPr>
            <a:fld id="{DB13BB4E-C97E-43B2-BA58-99E1E5F48690}" type="slidenum">
              <a:rPr lang="en-US"/>
              <a:pPr>
                <a:defRPr/>
              </a:pPr>
              <a:t>‹N›</a:t>
            </a:fld>
            <a:endParaRPr lang="en-US"/>
          </a:p>
        </p:txBody>
      </p:sp>
    </p:spTree>
    <p:extLst>
      <p:ext uri="{BB962C8B-B14F-4D97-AF65-F5344CB8AC3E}">
        <p14:creationId xmlns:p14="http://schemas.microsoft.com/office/powerpoint/2010/main" val="361005578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A296C7E-53D3-44BB-ABA3-A8AE12A0E45D}" type="slidenum">
              <a:rPr lang="en-US"/>
              <a:pPr>
                <a:defRPr/>
              </a:pPr>
              <a:t>‹N›</a:t>
            </a:fld>
            <a:endParaRPr lang="en-US"/>
          </a:p>
        </p:txBody>
      </p:sp>
    </p:spTree>
    <p:extLst>
      <p:ext uri="{BB962C8B-B14F-4D97-AF65-F5344CB8AC3E}">
        <p14:creationId xmlns:p14="http://schemas.microsoft.com/office/powerpoint/2010/main" val="253465234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BF83C96-EECD-4783-9A26-D8C30616ACA9}" type="slidenum">
              <a:rPr lang="en-US"/>
              <a:pPr>
                <a:defRPr/>
              </a:pPr>
              <a:t>‹N›</a:t>
            </a:fld>
            <a:endParaRPr lang="en-US"/>
          </a:p>
        </p:txBody>
      </p:sp>
    </p:spTree>
    <p:extLst>
      <p:ext uri="{BB962C8B-B14F-4D97-AF65-F5344CB8AC3E}">
        <p14:creationId xmlns:p14="http://schemas.microsoft.com/office/powerpoint/2010/main" val="24262317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endParaRPr lang="en-US" noProof="0" dirty="0"/>
          </a:p>
        </p:txBody>
      </p:sp>
      <p:pic>
        <p:nvPicPr>
          <p:cNvPr id="18" name="Picture 17" descr="A close up of a sign&#10;&#10;Description automatically generated">
            <a:extLst>
              <a:ext uri="{FF2B5EF4-FFF2-40B4-BE49-F238E27FC236}">
                <a16:creationId xmlns:a16="http://schemas.microsoft.com/office/drawing/2014/main" id="{247307A9-44A6-436B-95B9-114BA56E332F}"/>
              </a:ext>
            </a:extLst>
          </p:cNvPr>
          <p:cNvPicPr>
            <a:picLocks noChangeAspect="1"/>
          </p:cNvPicPr>
          <p:nvPr userDrawn="1"/>
        </p:nvPicPr>
        <p:blipFill>
          <a:blip r:embed="rId2"/>
          <a:stretch>
            <a:fillRect/>
          </a:stretch>
        </p:blipFill>
        <p:spPr>
          <a:xfrm>
            <a:off x="472566" y="5593181"/>
            <a:ext cx="956241" cy="956241"/>
          </a:xfrm>
          <a:prstGeom prst="rect">
            <a:avLst/>
          </a:prstGeom>
        </p:spPr>
      </p:pic>
    </p:spTree>
    <p:extLst>
      <p:ext uri="{BB962C8B-B14F-4D97-AF65-F5344CB8AC3E}">
        <p14:creationId xmlns:p14="http://schemas.microsoft.com/office/powerpoint/2010/main" val="16962084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B3D4D5C-2477-44D8-9462-302BA6761044}" type="slidenum">
              <a:rPr lang="en-US"/>
              <a:pPr>
                <a:defRPr/>
              </a:pPr>
              <a:t>‹N›</a:t>
            </a:fld>
            <a:endParaRPr lang="en-US"/>
          </a:p>
        </p:txBody>
      </p:sp>
    </p:spTree>
    <p:extLst>
      <p:ext uri="{BB962C8B-B14F-4D97-AF65-F5344CB8AC3E}">
        <p14:creationId xmlns:p14="http://schemas.microsoft.com/office/powerpoint/2010/main" val="202408705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F14F6D-498B-4E3F-BADE-080779FD6281}" type="slidenum">
              <a:rPr lang="en-US"/>
              <a:pPr>
                <a:defRPr/>
              </a:pPr>
              <a:t>‹N›</a:t>
            </a:fld>
            <a:endParaRPr lang="en-US"/>
          </a:p>
        </p:txBody>
      </p:sp>
    </p:spTree>
    <p:extLst>
      <p:ext uri="{BB962C8B-B14F-4D97-AF65-F5344CB8AC3E}">
        <p14:creationId xmlns:p14="http://schemas.microsoft.com/office/powerpoint/2010/main" val="19375307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2EA18-CC59-4FA5-8D93-969CBB8DB96D}"/>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E6C8A948-F2CF-4E91-B0A5-641FB4DEF2EE}"/>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F14A24E-6CCE-42D5-AC65-C080989D974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949C74F-B45E-4975-9C1E-7F5D42F148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0DABE5-BBCF-4E9B-9C31-A5D0025A0AAE}"/>
              </a:ext>
            </a:extLst>
          </p:cNvPr>
          <p:cNvSpPr>
            <a:spLocks noGrp="1"/>
          </p:cNvSpPr>
          <p:nvPr>
            <p:ph type="sldNum" sz="quarter" idx="12"/>
          </p:nvPr>
        </p:nvSpPr>
        <p:spPr/>
        <p:txBody>
          <a:bodyPr/>
          <a:lstStyle/>
          <a:p>
            <a:fld id="{67676438-265B-4DF1-A210-5CF91B2759AF}" type="slidenum">
              <a:rPr lang="en-GB" smtClean="0"/>
              <a:t>‹N›</a:t>
            </a:fld>
            <a:endParaRPr lang="en-GB"/>
          </a:p>
        </p:txBody>
      </p:sp>
    </p:spTree>
    <p:extLst>
      <p:ext uri="{BB962C8B-B14F-4D97-AF65-F5344CB8AC3E}">
        <p14:creationId xmlns:p14="http://schemas.microsoft.com/office/powerpoint/2010/main" val="6263099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4619E-739D-4FC6-8BD7-357204D649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8D00B8-790F-4091-A3E8-A1C90D931104}"/>
              </a:ext>
            </a:extLst>
          </p:cNvPr>
          <p:cNvSpPr>
            <a:spLocks noGrp="1"/>
          </p:cNvSpPr>
          <p:nvPr>
            <p:ph idx="1"/>
          </p:nvPr>
        </p:nvSpPr>
        <p:spPr>
          <a:xfrm>
            <a:off x="482071" y="1520826"/>
            <a:ext cx="5434543" cy="4787899"/>
          </a:xfrm>
        </p:spPr>
        <p:txBody>
          <a:bodyPr/>
          <a:lstStyle>
            <a:lvl1pPr>
              <a:defRPr sz="1800"/>
            </a:lvl1pPr>
            <a:lvl2pPr>
              <a:defRPr sz="1500"/>
            </a:lvl2pPr>
            <a:lvl3pPr>
              <a:defRPr sz="1350"/>
            </a:lvl3pPr>
            <a:lvl4pPr>
              <a:defRPr sz="12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D1A1F7-0034-40E1-BB5F-7802171D672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6976831-8DBD-4795-9A7C-1BEFF09A24BA}"/>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641F75-17B2-41D7-A1BF-EDC9D68F6C41}"/>
              </a:ext>
            </a:extLst>
          </p:cNvPr>
          <p:cNvSpPr>
            <a:spLocks noGrp="1"/>
          </p:cNvSpPr>
          <p:nvPr>
            <p:ph type="sldNum" sz="quarter" idx="12"/>
          </p:nvPr>
        </p:nvSpPr>
        <p:spPr/>
        <p:txBody>
          <a:bodyPr/>
          <a:lstStyle/>
          <a:p>
            <a:fld id="{9C1CE947-41DC-4866-9952-6B67FDBC6BD7}" type="slidenum">
              <a:rPr lang="en-US" smtClean="0"/>
              <a:t>‹N›</a:t>
            </a:fld>
            <a:endParaRPr lang="en-US"/>
          </a:p>
        </p:txBody>
      </p:sp>
      <p:pic>
        <p:nvPicPr>
          <p:cNvPr id="7" name="Graphic 6" descr="Cow">
            <a:extLst>
              <a:ext uri="{FF2B5EF4-FFF2-40B4-BE49-F238E27FC236}">
                <a16:creationId xmlns:a16="http://schemas.microsoft.com/office/drawing/2014/main" id="{74AEAF83-311D-447C-986C-B0721CCC062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10726618" y="6242051"/>
            <a:ext cx="820615" cy="666750"/>
          </a:xfrm>
          <a:prstGeom prst="rect">
            <a:avLst/>
          </a:prstGeom>
        </p:spPr>
      </p:pic>
      <p:sp>
        <p:nvSpPr>
          <p:cNvPr id="8" name="Content Placeholder 2">
            <a:extLst>
              <a:ext uri="{FF2B5EF4-FFF2-40B4-BE49-F238E27FC236}">
                <a16:creationId xmlns:a16="http://schemas.microsoft.com/office/drawing/2014/main" id="{0163D46F-9456-4D5A-8DD9-DD9A4707B4AF}"/>
              </a:ext>
            </a:extLst>
          </p:cNvPr>
          <p:cNvSpPr>
            <a:spLocks noGrp="1"/>
          </p:cNvSpPr>
          <p:nvPr>
            <p:ph idx="13"/>
          </p:nvPr>
        </p:nvSpPr>
        <p:spPr>
          <a:xfrm>
            <a:off x="6278034" y="1520826"/>
            <a:ext cx="5434543" cy="4787899"/>
          </a:xfrm>
        </p:spPr>
        <p:txBody>
          <a:bodyPr/>
          <a:lstStyle>
            <a:lvl1pPr>
              <a:defRPr sz="1800"/>
            </a:lvl1pPr>
            <a:lvl2pPr>
              <a:defRPr sz="1500"/>
            </a:lvl2pPr>
            <a:lvl3pPr>
              <a:defRPr sz="1350"/>
            </a:lvl3pPr>
            <a:lvl4pPr>
              <a:defRPr sz="12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4914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4619E-739D-4FC6-8BD7-357204D649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8D00B8-790F-4091-A3E8-A1C90D931104}"/>
              </a:ext>
            </a:extLst>
          </p:cNvPr>
          <p:cNvSpPr>
            <a:spLocks noGrp="1"/>
          </p:cNvSpPr>
          <p:nvPr>
            <p:ph idx="1"/>
          </p:nvPr>
        </p:nvSpPr>
        <p:spPr>
          <a:xfrm>
            <a:off x="482071" y="1520826"/>
            <a:ext cx="5434543" cy="4787899"/>
          </a:xfrm>
        </p:spPr>
        <p:txBody>
          <a:bodyPr/>
          <a:lstStyle>
            <a:lvl1pPr>
              <a:defRPr sz="1800"/>
            </a:lvl1pPr>
            <a:lvl2pPr>
              <a:defRPr sz="1500"/>
            </a:lvl2pPr>
            <a:lvl3pPr>
              <a:defRPr sz="1350"/>
            </a:lvl3pPr>
            <a:lvl4pPr>
              <a:defRPr sz="12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D1A1F7-0034-40E1-BB5F-7802171D672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6976831-8DBD-4795-9A7C-1BEFF09A24BA}"/>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641F75-17B2-41D7-A1BF-EDC9D68F6C41}"/>
              </a:ext>
            </a:extLst>
          </p:cNvPr>
          <p:cNvSpPr>
            <a:spLocks noGrp="1"/>
          </p:cNvSpPr>
          <p:nvPr>
            <p:ph type="sldNum" sz="quarter" idx="12"/>
          </p:nvPr>
        </p:nvSpPr>
        <p:spPr/>
        <p:txBody>
          <a:bodyPr/>
          <a:lstStyle/>
          <a:p>
            <a:fld id="{9C1CE947-41DC-4866-9952-6B67FDBC6BD7}" type="slidenum">
              <a:rPr lang="en-US" smtClean="0"/>
              <a:t>‹N›</a:t>
            </a:fld>
            <a:endParaRPr lang="en-US"/>
          </a:p>
        </p:txBody>
      </p:sp>
      <p:pic>
        <p:nvPicPr>
          <p:cNvPr id="7" name="Graphic 6" descr="Cow">
            <a:extLst>
              <a:ext uri="{FF2B5EF4-FFF2-40B4-BE49-F238E27FC236}">
                <a16:creationId xmlns:a16="http://schemas.microsoft.com/office/drawing/2014/main" id="{74AEAF83-311D-447C-986C-B0721CCC062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10726618" y="6242051"/>
            <a:ext cx="820615" cy="666750"/>
          </a:xfrm>
          <a:prstGeom prst="rect">
            <a:avLst/>
          </a:prstGeom>
        </p:spPr>
      </p:pic>
      <p:sp>
        <p:nvSpPr>
          <p:cNvPr id="8" name="Content Placeholder 2">
            <a:extLst>
              <a:ext uri="{FF2B5EF4-FFF2-40B4-BE49-F238E27FC236}">
                <a16:creationId xmlns:a16="http://schemas.microsoft.com/office/drawing/2014/main" id="{0163D46F-9456-4D5A-8DD9-DD9A4707B4AF}"/>
              </a:ext>
            </a:extLst>
          </p:cNvPr>
          <p:cNvSpPr>
            <a:spLocks noGrp="1"/>
          </p:cNvSpPr>
          <p:nvPr>
            <p:ph idx="13"/>
          </p:nvPr>
        </p:nvSpPr>
        <p:spPr>
          <a:xfrm>
            <a:off x="6278034" y="1520826"/>
            <a:ext cx="5434543" cy="4787899"/>
          </a:xfrm>
        </p:spPr>
        <p:txBody>
          <a:bodyPr/>
          <a:lstStyle>
            <a:lvl1pPr>
              <a:defRPr sz="1800"/>
            </a:lvl1pPr>
            <a:lvl2pPr>
              <a:defRPr sz="1500"/>
            </a:lvl2pPr>
            <a:lvl3pPr>
              <a:defRPr sz="1350"/>
            </a:lvl3pPr>
            <a:lvl4pPr>
              <a:defRPr sz="12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19388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descr="wave.jpg"/>
          <p:cNvPicPr>
            <a:picLocks noChangeAspect="1"/>
          </p:cNvPicPr>
          <p:nvPr userDrawn="1"/>
        </p:nvPicPr>
        <p:blipFill>
          <a:blip r:embed="rId2" cstate="print"/>
          <a:srcRect r="398"/>
          <a:stretch>
            <a:fillRect/>
          </a:stretch>
        </p:blipFill>
        <p:spPr bwMode="auto">
          <a:xfrm>
            <a:off x="0" y="4149726"/>
            <a:ext cx="12192000" cy="2532063"/>
          </a:xfrm>
          <a:prstGeom prst="rect">
            <a:avLst/>
          </a:prstGeom>
          <a:noFill/>
          <a:ln w="9525">
            <a:noFill/>
            <a:miter lim="800000"/>
            <a:headEnd/>
            <a:tailEnd/>
          </a:ln>
        </p:spPr>
      </p:pic>
      <p:pic>
        <p:nvPicPr>
          <p:cNvPr id="4" name="Picture 9" descr="barra.jpg"/>
          <p:cNvPicPr>
            <a:picLocks noChangeAspect="1"/>
          </p:cNvPicPr>
          <p:nvPr userDrawn="1"/>
        </p:nvPicPr>
        <p:blipFill>
          <a:blip r:embed="rId3" cstate="print"/>
          <a:srcRect l="15350" r="1161" b="20670"/>
          <a:stretch>
            <a:fillRect/>
          </a:stretch>
        </p:blipFill>
        <p:spPr bwMode="auto">
          <a:xfrm>
            <a:off x="1871133" y="0"/>
            <a:ext cx="10320867" cy="115888"/>
          </a:xfrm>
          <a:prstGeom prst="rect">
            <a:avLst/>
          </a:prstGeom>
          <a:noFill/>
          <a:ln w="9525">
            <a:noFill/>
            <a:miter lim="800000"/>
            <a:headEnd/>
            <a:tailEnd/>
          </a:ln>
        </p:spPr>
      </p:pic>
      <p:pic>
        <p:nvPicPr>
          <p:cNvPr id="5" name="Picture 2" descr="T:\Information\Templates\Logos\---- Latest IDF Logo\IDF-logo-17KB.png"/>
          <p:cNvPicPr>
            <a:picLocks noChangeAspect="1" noChangeArrowheads="1"/>
          </p:cNvPicPr>
          <p:nvPr userDrawn="1"/>
        </p:nvPicPr>
        <p:blipFill>
          <a:blip r:embed="rId4" cstate="print"/>
          <a:srcRect/>
          <a:stretch>
            <a:fillRect/>
          </a:stretch>
        </p:blipFill>
        <p:spPr bwMode="auto">
          <a:xfrm>
            <a:off x="1" y="1"/>
            <a:ext cx="1784351" cy="1338263"/>
          </a:xfrm>
          <a:prstGeom prst="rect">
            <a:avLst/>
          </a:prstGeom>
          <a:noFill/>
          <a:ln w="9525">
            <a:noFill/>
            <a:miter lim="800000"/>
            <a:headEnd/>
            <a:tailEnd/>
          </a:ln>
        </p:spPr>
      </p:pic>
      <p:sp>
        <p:nvSpPr>
          <p:cNvPr id="2" name="Title 1"/>
          <p:cNvSpPr>
            <a:spLocks noGrp="1"/>
          </p:cNvSpPr>
          <p:nvPr>
            <p:ph type="ctrTitle"/>
          </p:nvPr>
        </p:nvSpPr>
        <p:spPr>
          <a:xfrm>
            <a:off x="914400" y="2130426"/>
            <a:ext cx="10363200" cy="1470025"/>
          </a:xfrm>
          <a:prstGeom prst="rect">
            <a:avLst/>
          </a:prstGeom>
        </p:spPr>
        <p:txBody>
          <a:bodyPr/>
          <a:lstStyle/>
          <a:p>
            <a:r>
              <a:rPr lang="en-US" dirty="0"/>
              <a:t>Click to edit Master title style</a:t>
            </a:r>
          </a:p>
        </p:txBody>
      </p:sp>
      <p:sp>
        <p:nvSpPr>
          <p:cNvPr id="6" name="Slide Number Placeholder 5"/>
          <p:cNvSpPr>
            <a:spLocks noGrp="1"/>
          </p:cNvSpPr>
          <p:nvPr>
            <p:ph type="sldNum" sz="quarter" idx="10"/>
          </p:nvPr>
        </p:nvSpPr>
        <p:spPr/>
        <p:txBody>
          <a:bodyPr/>
          <a:lstStyle>
            <a:lvl1pPr>
              <a:defRPr/>
            </a:lvl1pPr>
          </a:lstStyle>
          <a:p>
            <a:pPr>
              <a:defRPr/>
            </a:pPr>
            <a:fld id="{6E91C115-E447-47ED-A31C-6D2B726CF91B}" type="slidenum">
              <a:rPr lang="en-US"/>
              <a:pPr>
                <a:defRPr/>
              </a:pPr>
              <a:t>‹N›</a:t>
            </a:fld>
            <a:endParaRPr lang="en-US"/>
          </a:p>
        </p:txBody>
      </p:sp>
    </p:spTree>
    <p:extLst>
      <p:ext uri="{BB962C8B-B14F-4D97-AF65-F5344CB8AC3E}">
        <p14:creationId xmlns:p14="http://schemas.microsoft.com/office/powerpoint/2010/main" val="39196996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A3BB162-B4F8-4EEF-A296-05141EC19209}" type="datetimeFigureOut">
              <a:rPr lang="en-US"/>
              <a:pPr>
                <a:defRPr/>
              </a:pPr>
              <a:t>5/4/21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5D1B77-4AE8-4AC0-A350-B4A172D93FE6}" type="slidenum">
              <a:rPr lang="en-US"/>
              <a:pPr>
                <a:defRPr/>
              </a:pPr>
              <a:t>‹N›</a:t>
            </a:fld>
            <a:endParaRPr lang="en-US"/>
          </a:p>
        </p:txBody>
      </p:sp>
    </p:spTree>
    <p:extLst>
      <p:ext uri="{BB962C8B-B14F-4D97-AF65-F5344CB8AC3E}">
        <p14:creationId xmlns:p14="http://schemas.microsoft.com/office/powerpoint/2010/main" val="154899814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E63CF60-8D73-4F35-AB0E-7CAB7E4A51B3}" type="datetimeFigureOut">
              <a:rPr lang="en-US"/>
              <a:pPr>
                <a:defRPr/>
              </a:pPr>
              <a:t>5/4/21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8E266C-635C-415D-A529-1B627BA43820}" type="slidenum">
              <a:rPr lang="en-US"/>
              <a:pPr>
                <a:defRPr/>
              </a:pPr>
              <a:t>‹N›</a:t>
            </a:fld>
            <a:endParaRPr lang="en-US"/>
          </a:p>
        </p:txBody>
      </p:sp>
    </p:spTree>
    <p:extLst>
      <p:ext uri="{BB962C8B-B14F-4D97-AF65-F5344CB8AC3E}">
        <p14:creationId xmlns:p14="http://schemas.microsoft.com/office/powerpoint/2010/main" val="300357540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1C25AEB-0337-4A8E-BAF9-B5391F737771}" type="datetimeFigureOut">
              <a:rPr lang="en-US"/>
              <a:pPr>
                <a:defRPr/>
              </a:pPr>
              <a:t>5/4/21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5902CE7-F4A1-4384-9FD3-EDB2DA550DA4}" type="slidenum">
              <a:rPr lang="en-US"/>
              <a:pPr>
                <a:defRPr/>
              </a:pPr>
              <a:t>‹N›</a:t>
            </a:fld>
            <a:endParaRPr lang="en-US"/>
          </a:p>
        </p:txBody>
      </p:sp>
    </p:spTree>
    <p:extLst>
      <p:ext uri="{BB962C8B-B14F-4D97-AF65-F5344CB8AC3E}">
        <p14:creationId xmlns:p14="http://schemas.microsoft.com/office/powerpoint/2010/main" val="354008561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680EDE7-F585-48EF-A0C6-D1321D6ED294}" type="datetimeFigureOut">
              <a:rPr lang="en-US"/>
              <a:pPr>
                <a:defRPr/>
              </a:pPr>
              <a:t>5/4/21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757CDAE-4539-4EA2-8DB7-624B92210FD8}" type="slidenum">
              <a:rPr lang="en-US"/>
              <a:pPr>
                <a:defRPr/>
              </a:pPr>
              <a:t>‹N›</a:t>
            </a:fld>
            <a:endParaRPr lang="en-US"/>
          </a:p>
        </p:txBody>
      </p:sp>
    </p:spTree>
    <p:extLst>
      <p:ext uri="{BB962C8B-B14F-4D97-AF65-F5344CB8AC3E}">
        <p14:creationId xmlns:p14="http://schemas.microsoft.com/office/powerpoint/2010/main" val="31699249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rgbClr val="006298"/>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p>
        </p:txBody>
      </p:sp>
      <p:pic>
        <p:nvPicPr>
          <p:cNvPr id="9" name="Picture 8" descr="A close up of a sign&#10;&#10;Description automatically generated">
            <a:extLst>
              <a:ext uri="{FF2B5EF4-FFF2-40B4-BE49-F238E27FC236}">
                <a16:creationId xmlns:a16="http://schemas.microsoft.com/office/drawing/2014/main" id="{4607B268-ABC8-4D74-8C9B-06EB1223D596}"/>
              </a:ext>
            </a:extLst>
          </p:cNvPr>
          <p:cNvPicPr>
            <a:picLocks noChangeAspect="1"/>
          </p:cNvPicPr>
          <p:nvPr userDrawn="1"/>
        </p:nvPicPr>
        <p:blipFill>
          <a:blip r:embed="rId2"/>
          <a:stretch>
            <a:fillRect/>
          </a:stretch>
        </p:blipFill>
        <p:spPr>
          <a:xfrm>
            <a:off x="472566" y="5593181"/>
            <a:ext cx="956241" cy="956241"/>
          </a:xfrm>
          <a:prstGeom prst="rect">
            <a:avLst/>
          </a:prstGeom>
        </p:spPr>
      </p:pic>
    </p:spTree>
    <p:extLst>
      <p:ext uri="{BB962C8B-B14F-4D97-AF65-F5344CB8AC3E}">
        <p14:creationId xmlns:p14="http://schemas.microsoft.com/office/powerpoint/2010/main" val="19699861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149207E-59DA-431E-8C5F-80F1F6A2F9B1}" type="datetimeFigureOut">
              <a:rPr lang="en-US"/>
              <a:pPr>
                <a:defRPr/>
              </a:pPr>
              <a:t>5/4/21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5673125-2768-4381-8A3C-C3CD17BE646E}" type="slidenum">
              <a:rPr lang="en-US"/>
              <a:pPr>
                <a:defRPr/>
              </a:pPr>
              <a:t>‹N›</a:t>
            </a:fld>
            <a:endParaRPr lang="en-US"/>
          </a:p>
        </p:txBody>
      </p:sp>
    </p:spTree>
    <p:extLst>
      <p:ext uri="{BB962C8B-B14F-4D97-AF65-F5344CB8AC3E}">
        <p14:creationId xmlns:p14="http://schemas.microsoft.com/office/powerpoint/2010/main" val="157338442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wave.jpg"/>
          <p:cNvPicPr>
            <a:picLocks noChangeAspect="1"/>
          </p:cNvPicPr>
          <p:nvPr userDrawn="1"/>
        </p:nvPicPr>
        <p:blipFill>
          <a:blip r:embed="rId2" cstate="print"/>
          <a:srcRect/>
          <a:stretch>
            <a:fillRect/>
          </a:stretch>
        </p:blipFill>
        <p:spPr bwMode="auto">
          <a:xfrm>
            <a:off x="18197" y="4324350"/>
            <a:ext cx="12192000" cy="2533650"/>
          </a:xfrm>
          <a:prstGeom prst="rect">
            <a:avLst/>
          </a:prstGeom>
          <a:noFill/>
          <a:ln w="9525">
            <a:noFill/>
            <a:miter lim="800000"/>
            <a:headEnd/>
            <a:tailEnd/>
          </a:ln>
        </p:spPr>
      </p:pic>
      <p:sp>
        <p:nvSpPr>
          <p:cNvPr id="3" name="Slide Number Placeholder 3"/>
          <p:cNvSpPr>
            <a:spLocks noGrp="1"/>
          </p:cNvSpPr>
          <p:nvPr>
            <p:ph type="sldNum" sz="quarter" idx="10"/>
          </p:nvPr>
        </p:nvSpPr>
        <p:spPr/>
        <p:txBody>
          <a:bodyPr/>
          <a:lstStyle>
            <a:lvl1pPr>
              <a:defRPr/>
            </a:lvl1pPr>
          </a:lstStyle>
          <a:p>
            <a:pPr>
              <a:defRPr/>
            </a:pPr>
            <a:fld id="{DB13BB4E-C97E-43B2-BA58-99E1E5F48690}" type="slidenum">
              <a:rPr lang="en-US"/>
              <a:pPr>
                <a:defRPr/>
              </a:pPr>
              <a:t>‹N›</a:t>
            </a:fld>
            <a:endParaRPr lang="en-US"/>
          </a:p>
        </p:txBody>
      </p:sp>
    </p:spTree>
    <p:extLst>
      <p:ext uri="{BB962C8B-B14F-4D97-AF65-F5344CB8AC3E}">
        <p14:creationId xmlns:p14="http://schemas.microsoft.com/office/powerpoint/2010/main" val="279031105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C7F33B-46D7-4211-B721-26704A0A24A9}" type="datetimeFigureOut">
              <a:rPr lang="en-US"/>
              <a:pPr>
                <a:defRPr/>
              </a:pPr>
              <a:t>5/4/21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A296C7E-53D3-44BB-ABA3-A8AE12A0E45D}" type="slidenum">
              <a:rPr lang="en-US"/>
              <a:pPr>
                <a:defRPr/>
              </a:pPr>
              <a:t>‹N›</a:t>
            </a:fld>
            <a:endParaRPr lang="en-US"/>
          </a:p>
        </p:txBody>
      </p:sp>
    </p:spTree>
    <p:extLst>
      <p:ext uri="{BB962C8B-B14F-4D97-AF65-F5344CB8AC3E}">
        <p14:creationId xmlns:p14="http://schemas.microsoft.com/office/powerpoint/2010/main" val="168652004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E66CF70-40E1-4720-8740-8D7C69D700EE}" type="datetimeFigureOut">
              <a:rPr lang="en-US"/>
              <a:pPr>
                <a:defRPr/>
              </a:pPr>
              <a:t>5/4/21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BF83C96-EECD-4783-9A26-D8C30616ACA9}" type="slidenum">
              <a:rPr lang="en-US"/>
              <a:pPr>
                <a:defRPr/>
              </a:pPr>
              <a:t>‹N›</a:t>
            </a:fld>
            <a:endParaRPr lang="en-US"/>
          </a:p>
        </p:txBody>
      </p:sp>
    </p:spTree>
    <p:extLst>
      <p:ext uri="{BB962C8B-B14F-4D97-AF65-F5344CB8AC3E}">
        <p14:creationId xmlns:p14="http://schemas.microsoft.com/office/powerpoint/2010/main" val="53261560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183689A-F8C9-4543-BC14-4ABE57162697}" type="datetimeFigureOut">
              <a:rPr lang="en-US"/>
              <a:pPr>
                <a:defRPr/>
              </a:pPr>
              <a:t>5/4/21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B3D4D5C-2477-44D8-9462-302BA6761044}" type="slidenum">
              <a:rPr lang="en-US"/>
              <a:pPr>
                <a:defRPr/>
              </a:pPr>
              <a:t>‹N›</a:t>
            </a:fld>
            <a:endParaRPr lang="en-US"/>
          </a:p>
        </p:txBody>
      </p:sp>
    </p:spTree>
    <p:extLst>
      <p:ext uri="{BB962C8B-B14F-4D97-AF65-F5344CB8AC3E}">
        <p14:creationId xmlns:p14="http://schemas.microsoft.com/office/powerpoint/2010/main" val="224866718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8337197-681A-4CFF-BCDA-BED97C6BC91D}" type="datetimeFigureOut">
              <a:rPr lang="en-US"/>
              <a:pPr>
                <a:defRPr/>
              </a:pPr>
              <a:t>5/4/21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F14F6D-498B-4E3F-BADE-080779FD6281}" type="slidenum">
              <a:rPr lang="en-US"/>
              <a:pPr>
                <a:defRPr/>
              </a:pPr>
              <a:t>‹N›</a:t>
            </a:fld>
            <a:endParaRPr lang="en-US"/>
          </a:p>
        </p:txBody>
      </p:sp>
    </p:spTree>
    <p:extLst>
      <p:ext uri="{BB962C8B-B14F-4D97-AF65-F5344CB8AC3E}">
        <p14:creationId xmlns:p14="http://schemas.microsoft.com/office/powerpoint/2010/main" val="116306913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914400" y="3183118"/>
            <a:ext cx="10363200" cy="1470025"/>
          </a:xfrm>
          <a:prstGeom prst="rect">
            <a:avLst/>
          </a:prstGeom>
        </p:spPr>
        <p:txBody>
          <a:bodyPr>
            <a:normAutofit/>
          </a:bodyPr>
          <a:lstStyle>
            <a:lvl1pPr algn="ctr">
              <a:defRPr sz="3600" baseline="0">
                <a:solidFill>
                  <a:schemeClr val="tx1"/>
                </a:solidFill>
              </a:defRPr>
            </a:lvl1pPr>
          </a:lstStyle>
          <a:p>
            <a:r>
              <a:rPr lang="en-US" sz="4051" b="1" dirty="0">
                <a:solidFill>
                  <a:srgbClr val="0569B3"/>
                </a:solidFill>
              </a:rPr>
              <a:t>Click to edit Master title style</a:t>
            </a:r>
            <a:endParaRPr lang="fr-BE" sz="4051" b="1" dirty="0">
              <a:solidFill>
                <a:srgbClr val="0569B3"/>
              </a:solidFill>
            </a:endParaRPr>
          </a:p>
        </p:txBody>
      </p:sp>
      <p:sp>
        <p:nvSpPr>
          <p:cNvPr id="12" name="Subtitle 2"/>
          <p:cNvSpPr>
            <a:spLocks noGrp="1"/>
          </p:cNvSpPr>
          <p:nvPr>
            <p:ph type="subTitle" idx="1"/>
          </p:nvPr>
        </p:nvSpPr>
        <p:spPr>
          <a:xfrm>
            <a:off x="1828800" y="4822304"/>
            <a:ext cx="8534400" cy="1270992"/>
          </a:xfrm>
          <a:prstGeom prst="rect">
            <a:avLst/>
          </a:prstGeom>
        </p:spPr>
        <p:txBody>
          <a:bodyPr/>
          <a:lstStyle>
            <a:lvl1pPr marL="0" indent="0" algn="ctr">
              <a:buNone/>
              <a:defRPr baseline="0">
                <a:solidFill>
                  <a:schemeClr val="tx1"/>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dirty="0">
                <a:solidFill>
                  <a:srgbClr val="0569B3"/>
                </a:solidFill>
              </a:rPr>
              <a:t>Click to edit Master subtitle style</a:t>
            </a:r>
            <a:endParaRPr lang="fr-BE" dirty="0">
              <a:solidFill>
                <a:srgbClr val="0569B3"/>
              </a:solidFill>
            </a:endParaRPr>
          </a:p>
        </p:txBody>
      </p:sp>
    </p:spTree>
    <p:extLst>
      <p:ext uri="{BB962C8B-B14F-4D97-AF65-F5344CB8AC3E}">
        <p14:creationId xmlns:p14="http://schemas.microsoft.com/office/powerpoint/2010/main" val="41822581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bwMode="auto">
          <a:xfrm>
            <a:off x="1397402" y="266172"/>
            <a:ext cx="10345871" cy="92211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3000" b="1">
                <a:solidFill>
                  <a:srgbClr val="0070C0"/>
                </a:solidFill>
              </a:defRPr>
            </a:lvl1pPr>
          </a:lstStyle>
          <a:p>
            <a:pPr lvl="0"/>
            <a:r>
              <a:rPr lang="en-US" dirty="0"/>
              <a:t>Click to edit Master title style</a:t>
            </a:r>
            <a:endParaRPr lang="fr-BE" dirty="0"/>
          </a:p>
        </p:txBody>
      </p:sp>
      <p:sp>
        <p:nvSpPr>
          <p:cNvPr id="8" name="Text Placeholder 2"/>
          <p:cNvSpPr>
            <a:spLocks noGrp="1"/>
          </p:cNvSpPr>
          <p:nvPr>
            <p:ph idx="1"/>
          </p:nvPr>
        </p:nvSpPr>
        <p:spPr bwMode="auto">
          <a:xfrm>
            <a:off x="1397402" y="1332304"/>
            <a:ext cx="10345871" cy="51023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a:solidFill>
                  <a:srgbClr val="0070C0"/>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2" name="TextBox 1"/>
          <p:cNvSpPr txBox="1"/>
          <p:nvPr userDrawn="1"/>
        </p:nvSpPr>
        <p:spPr>
          <a:xfrm>
            <a:off x="11269980" y="6434667"/>
            <a:ext cx="640056" cy="369332"/>
          </a:xfrm>
          <a:prstGeom prst="rect">
            <a:avLst/>
          </a:prstGeom>
          <a:noFill/>
        </p:spPr>
        <p:txBody>
          <a:bodyPr wrap="square" rtlCol="0">
            <a:spAutoFit/>
          </a:bodyPr>
          <a:lstStyle/>
          <a:p>
            <a:fld id="{2E9A8AC7-F3A2-4B8D-88B4-F1BA514D6232}" type="slidenum">
              <a:rPr lang="en-GB" sz="1800" smtClean="0"/>
              <a:t>‹N›</a:t>
            </a:fld>
            <a:endParaRPr lang="en-GB" sz="1800"/>
          </a:p>
        </p:txBody>
      </p:sp>
    </p:spTree>
    <p:extLst>
      <p:ext uri="{BB962C8B-B14F-4D97-AF65-F5344CB8AC3E}">
        <p14:creationId xmlns:p14="http://schemas.microsoft.com/office/powerpoint/2010/main" val="17235558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50044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737600" y="6356357"/>
            <a:ext cx="2844800" cy="365125"/>
          </a:xfrm>
          <a:prstGeom prst="rect">
            <a:avLst/>
          </a:prstGeom>
        </p:spPr>
        <p:txBody>
          <a:bodyPr/>
          <a:lstStyle/>
          <a:p>
            <a:fld id="{87AF44F9-5BD9-413C-90D6-85494BC8BDFA}" type="slidenum">
              <a:rPr lang="fr-BE" smtClean="0"/>
              <a:pPr/>
              <a:t>‹N›</a:t>
            </a:fld>
            <a:endParaRPr lang="fr-BE"/>
          </a:p>
        </p:txBody>
      </p:sp>
    </p:spTree>
    <p:extLst>
      <p:ext uri="{BB962C8B-B14F-4D97-AF65-F5344CB8AC3E}">
        <p14:creationId xmlns:p14="http://schemas.microsoft.com/office/powerpoint/2010/main" val="150880357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9317764"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a:t>Click icon to add picture</a:t>
            </a:r>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a:t>icon</a:t>
            </a:r>
          </a:p>
        </p:txBody>
      </p:sp>
      <p:pic>
        <p:nvPicPr>
          <p:cNvPr id="24" name="Picture 23" descr="A close up of a sign&#10;&#10;Description automatically generated">
            <a:extLst>
              <a:ext uri="{FF2B5EF4-FFF2-40B4-BE49-F238E27FC236}">
                <a16:creationId xmlns:a16="http://schemas.microsoft.com/office/drawing/2014/main" id="{9F2009AD-E45A-4002-B314-A09AA100AD2D}"/>
              </a:ext>
            </a:extLst>
          </p:cNvPr>
          <p:cNvPicPr>
            <a:picLocks noChangeAspect="1"/>
          </p:cNvPicPr>
          <p:nvPr userDrawn="1"/>
        </p:nvPicPr>
        <p:blipFill>
          <a:blip r:embed="rId2"/>
          <a:stretch>
            <a:fillRect/>
          </a:stretch>
        </p:blipFill>
        <p:spPr>
          <a:xfrm>
            <a:off x="10527594" y="214894"/>
            <a:ext cx="1148468" cy="1148468"/>
          </a:xfrm>
          <a:prstGeom prst="rect">
            <a:avLst/>
          </a:prstGeom>
        </p:spPr>
      </p:pic>
    </p:spTree>
    <p:extLst>
      <p:ext uri="{BB962C8B-B14F-4D97-AF65-F5344CB8AC3E}">
        <p14:creationId xmlns:p14="http://schemas.microsoft.com/office/powerpoint/2010/main" val="17410332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2816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Full Image Page">
    <p:spTree>
      <p:nvGrpSpPr>
        <p:cNvPr id="1" name=""/>
        <p:cNvGrpSpPr/>
        <p:nvPr/>
      </p:nvGrpSpPr>
      <p:grpSpPr>
        <a:xfrm>
          <a:off x="0" y="0"/>
          <a:ext cx="0" cy="0"/>
          <a:chOff x="0" y="0"/>
          <a:chExt cx="0" cy="0"/>
        </a:xfrm>
      </p:grpSpPr>
      <p:cxnSp>
        <p:nvCxnSpPr>
          <p:cNvPr id="7" name="Connecteur droit 6"/>
          <p:cNvCxnSpPr/>
          <p:nvPr userDrawn="1"/>
        </p:nvCxnSpPr>
        <p:spPr>
          <a:xfrm>
            <a:off x="225234" y="946240"/>
            <a:ext cx="11741540" cy="0"/>
          </a:xfrm>
          <a:prstGeom prst="line">
            <a:avLst/>
          </a:prstGeom>
          <a:ln w="19050">
            <a:solidFill>
              <a:srgbClr val="7FC04B"/>
            </a:solidFill>
          </a:ln>
        </p:spPr>
        <p:style>
          <a:lnRef idx="1">
            <a:schemeClr val="accent1"/>
          </a:lnRef>
          <a:fillRef idx="0">
            <a:schemeClr val="accent1"/>
          </a:fillRef>
          <a:effectRef idx="0">
            <a:schemeClr val="accent1"/>
          </a:effectRef>
          <a:fontRef idx="minor">
            <a:schemeClr val="tx1"/>
          </a:fontRef>
        </p:style>
      </p:cxnSp>
      <p:sp>
        <p:nvSpPr>
          <p:cNvPr id="12" name="Espace réservé du texte 10"/>
          <p:cNvSpPr>
            <a:spLocks noGrp="1"/>
          </p:cNvSpPr>
          <p:nvPr>
            <p:ph type="body" sz="quarter" idx="10" hasCustomPrompt="1"/>
          </p:nvPr>
        </p:nvSpPr>
        <p:spPr>
          <a:xfrm>
            <a:off x="194821" y="519216"/>
            <a:ext cx="9919679" cy="427024"/>
          </a:xfrm>
          <a:prstGeom prst="rect">
            <a:avLst/>
          </a:prstGeom>
        </p:spPr>
        <p:txBody>
          <a:bodyPr lIns="77925" tIns="38963" rIns="77925" bIns="38963" anchor="t"/>
          <a:lstStyle>
            <a:lvl1pPr marL="0" indent="0" algn="l" rtl="0" eaLnBrk="1" fontAlgn="base" hangingPunct="1">
              <a:spcBef>
                <a:spcPct val="0"/>
              </a:spcBef>
              <a:spcAft>
                <a:spcPct val="0"/>
              </a:spcAft>
              <a:buNone/>
              <a:defRPr lang="fr-FR" sz="2667" b="0" i="1" baseline="0" smtClean="0">
                <a:solidFill>
                  <a:srgbClr val="00559D"/>
                </a:solidFill>
                <a:latin typeface="+mj-lt"/>
                <a:ea typeface="+mj-ea"/>
                <a:cs typeface="+mj-cs"/>
              </a:defRPr>
            </a:lvl1pPr>
          </a:lstStyle>
          <a:p>
            <a:pPr lvl="0"/>
            <a:r>
              <a:rPr lang="en-GB" noProof="0" dirty="0"/>
              <a:t>Line of explanation</a:t>
            </a:r>
          </a:p>
        </p:txBody>
      </p:sp>
      <p:sp>
        <p:nvSpPr>
          <p:cNvPr id="15" name="Espace réservé du texte 10"/>
          <p:cNvSpPr>
            <a:spLocks noGrp="1"/>
          </p:cNvSpPr>
          <p:nvPr>
            <p:ph type="body" sz="quarter" idx="14" hasCustomPrompt="1"/>
          </p:nvPr>
        </p:nvSpPr>
        <p:spPr>
          <a:xfrm>
            <a:off x="194821" y="115241"/>
            <a:ext cx="9919679" cy="375755"/>
          </a:xfrm>
          <a:prstGeom prst="rect">
            <a:avLst/>
          </a:prstGeom>
        </p:spPr>
        <p:txBody>
          <a:bodyPr lIns="77925" tIns="38963" rIns="77925" bIns="38963" anchor="t"/>
          <a:lstStyle>
            <a:lvl1pPr marL="0" indent="0" algn="l" rtl="0" eaLnBrk="1" fontAlgn="base" hangingPunct="1">
              <a:spcBef>
                <a:spcPct val="0"/>
              </a:spcBef>
              <a:spcAft>
                <a:spcPct val="0"/>
              </a:spcAft>
              <a:buNone/>
              <a:defRPr lang="fr-FR" sz="2933" b="1" i="0" baseline="0" smtClean="0">
                <a:solidFill>
                  <a:srgbClr val="00559D"/>
                </a:solidFill>
                <a:latin typeface="+mj-lt"/>
                <a:ea typeface="+mj-ea"/>
                <a:cs typeface="+mj-cs"/>
              </a:defRPr>
            </a:lvl1pPr>
          </a:lstStyle>
          <a:p>
            <a:pPr lvl="0"/>
            <a:r>
              <a:rPr lang="en-GB" noProof="0" dirty="0"/>
              <a:t>Title</a:t>
            </a:r>
          </a:p>
        </p:txBody>
      </p:sp>
      <p:sp>
        <p:nvSpPr>
          <p:cNvPr id="9" name="Espace réservé du texte 10">
            <a:extLst>
              <a:ext uri="{FF2B5EF4-FFF2-40B4-BE49-F238E27FC236}">
                <a16:creationId xmlns:a16="http://schemas.microsoft.com/office/drawing/2014/main" id="{BEAFB1F2-E18C-44C9-A14A-9B465FB9BE08}"/>
              </a:ext>
            </a:extLst>
          </p:cNvPr>
          <p:cNvSpPr>
            <a:spLocks noGrp="1"/>
          </p:cNvSpPr>
          <p:nvPr>
            <p:ph type="body" sz="quarter" idx="15" hasCustomPrompt="1"/>
          </p:nvPr>
        </p:nvSpPr>
        <p:spPr>
          <a:xfrm>
            <a:off x="194815" y="1401088"/>
            <a:ext cx="11794656" cy="317685"/>
          </a:xfrm>
          <a:prstGeom prst="rect">
            <a:avLst/>
          </a:prstGeom>
          <a:solidFill>
            <a:schemeClr val="bg1"/>
          </a:solidFill>
        </p:spPr>
        <p:txBody>
          <a:bodyPr lIns="77925" tIns="38963" rIns="77925" bIns="38963" anchor="ctr"/>
          <a:lstStyle>
            <a:lvl1pPr marL="0" indent="0" algn="ctr" rtl="0" eaLnBrk="1" fontAlgn="base" hangingPunct="1">
              <a:spcBef>
                <a:spcPct val="0"/>
              </a:spcBef>
              <a:spcAft>
                <a:spcPct val="0"/>
              </a:spcAft>
              <a:buNone/>
              <a:defRPr lang="fr-FR" sz="2400" b="1" i="0" baseline="0" smtClean="0">
                <a:solidFill>
                  <a:schemeClr val="tx1"/>
                </a:solidFill>
                <a:latin typeface="+mj-lt"/>
                <a:ea typeface="+mj-ea"/>
                <a:cs typeface="+mj-cs"/>
              </a:defRPr>
            </a:lvl1pPr>
          </a:lstStyle>
          <a:p>
            <a:pPr lvl="0"/>
            <a:r>
              <a:rPr lang="en-GB" noProof="0"/>
              <a:t>Title</a:t>
            </a:r>
          </a:p>
        </p:txBody>
      </p:sp>
      <p:sp>
        <p:nvSpPr>
          <p:cNvPr id="14" name="Espace réservé du contenu 13">
            <a:extLst>
              <a:ext uri="{FF2B5EF4-FFF2-40B4-BE49-F238E27FC236}">
                <a16:creationId xmlns:a16="http://schemas.microsoft.com/office/drawing/2014/main" id="{A06C47A5-1811-40F3-9F91-AEFC10937A09}"/>
              </a:ext>
            </a:extLst>
          </p:cNvPr>
          <p:cNvSpPr>
            <a:spLocks noGrp="1"/>
          </p:cNvSpPr>
          <p:nvPr>
            <p:ph sz="quarter" idx="17" hasCustomPrompt="1"/>
          </p:nvPr>
        </p:nvSpPr>
        <p:spPr>
          <a:xfrm>
            <a:off x="194151" y="1718733"/>
            <a:ext cx="11794655" cy="4950267"/>
          </a:xfrm>
          <a:prstGeom prst="rect">
            <a:avLst/>
          </a:prstGeom>
        </p:spPr>
        <p:txBody>
          <a:bodyPr anchor="ctr"/>
          <a:lstStyle>
            <a:lvl1pPr marL="0" indent="0" algn="ctr">
              <a:buNone/>
              <a:defRPr sz="2133"/>
            </a:lvl1pPr>
          </a:lstStyle>
          <a:p>
            <a:pPr lvl="0"/>
            <a:r>
              <a:rPr lang="en-GB" noProof="0"/>
              <a:t>Image</a:t>
            </a:r>
          </a:p>
        </p:txBody>
      </p:sp>
      <p:sp>
        <p:nvSpPr>
          <p:cNvPr id="8" name="ZoneTexte 8"/>
          <p:cNvSpPr txBox="1"/>
          <p:nvPr userDrawn="1"/>
        </p:nvSpPr>
        <p:spPr>
          <a:xfrm>
            <a:off x="11748000" y="6678168"/>
            <a:ext cx="528000" cy="215444"/>
          </a:xfrm>
          <a:prstGeom prst="rect">
            <a:avLst/>
          </a:prstGeom>
        </p:spPr>
        <p:txBody>
          <a:bodyPr wrap="square" rtlCol="0" anchor="ctr">
            <a:spAutoFit/>
          </a:bodyPr>
          <a:lstStyle/>
          <a:p>
            <a:pPr algn="ctr"/>
            <a:r>
              <a:rPr lang="fr-FR" sz="800">
                <a:solidFill>
                  <a:srgbClr val="7FC04B"/>
                </a:solidFill>
                <a:latin typeface="+mn-lt"/>
                <a:ea typeface="Calibri"/>
              </a:rPr>
              <a:t>© Gira</a:t>
            </a:r>
            <a:endParaRPr lang="en-GB" sz="800">
              <a:solidFill>
                <a:srgbClr val="7FC04B"/>
              </a:solidFill>
              <a:latin typeface="+mn-lt"/>
              <a:ea typeface="Calibri"/>
            </a:endParaRPr>
          </a:p>
        </p:txBody>
      </p:sp>
    </p:spTree>
    <p:extLst>
      <p:ext uri="{BB962C8B-B14F-4D97-AF65-F5344CB8AC3E}">
        <p14:creationId xmlns:p14="http://schemas.microsoft.com/office/powerpoint/2010/main" val="3487635497"/>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Slide_0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5C45D99-E2DE-4CE5-ABC2-56B4875005C5}"/>
              </a:ext>
            </a:extLst>
          </p:cNvPr>
          <p:cNvSpPr/>
          <p:nvPr userDrawn="1"/>
        </p:nvSpPr>
        <p:spPr>
          <a:xfrm>
            <a:off x="6096000" y="2447778"/>
            <a:ext cx="6096000" cy="33621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Master text</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pic>
        <p:nvPicPr>
          <p:cNvPr id="7" name="Picture 6" descr="A close up of a sign&#10;&#10;Description automatically generated">
            <a:extLst>
              <a:ext uri="{FF2B5EF4-FFF2-40B4-BE49-F238E27FC236}">
                <a16:creationId xmlns:a16="http://schemas.microsoft.com/office/drawing/2014/main" id="{A531F51E-F2B9-42C1-AA33-68DD67EAFE04}"/>
              </a:ext>
            </a:extLst>
          </p:cNvPr>
          <p:cNvPicPr>
            <a:picLocks noChangeAspect="1"/>
          </p:cNvPicPr>
          <p:nvPr userDrawn="1"/>
        </p:nvPicPr>
        <p:blipFill>
          <a:blip r:embed="rId2"/>
          <a:stretch>
            <a:fillRect/>
          </a:stretch>
        </p:blipFill>
        <p:spPr>
          <a:xfrm>
            <a:off x="10332720" y="400545"/>
            <a:ext cx="1148468" cy="1148468"/>
          </a:xfrm>
          <a:prstGeom prst="rect">
            <a:avLst/>
          </a:prstGeom>
        </p:spPr>
      </p:pic>
      <p:pic>
        <p:nvPicPr>
          <p:cNvPr id="10" name="Picture 9" descr="A close up of a flag&#10;&#10;Description automatically generated">
            <a:extLst>
              <a:ext uri="{FF2B5EF4-FFF2-40B4-BE49-F238E27FC236}">
                <a16:creationId xmlns:a16="http://schemas.microsoft.com/office/drawing/2014/main" id="{23AC9DCB-4436-468F-B771-EFFA1069AC08}"/>
              </a:ext>
            </a:extLst>
          </p:cNvPr>
          <p:cNvPicPr>
            <a:picLocks noChangeAspect="1"/>
          </p:cNvPicPr>
          <p:nvPr userDrawn="1"/>
        </p:nvPicPr>
        <p:blipFill rotWithShape="1">
          <a:blip r:embed="rId3"/>
          <a:srcRect l="2166" t="4190" r="2742" b="2857"/>
          <a:stretch/>
        </p:blipFill>
        <p:spPr>
          <a:xfrm>
            <a:off x="261257" y="61077"/>
            <a:ext cx="4872447" cy="6735846"/>
          </a:xfrm>
          <a:prstGeom prst="rect">
            <a:avLst/>
          </a:prstGeom>
        </p:spPr>
      </p:pic>
    </p:spTree>
    <p:extLst>
      <p:ext uri="{BB962C8B-B14F-4D97-AF65-F5344CB8AC3E}">
        <p14:creationId xmlns:p14="http://schemas.microsoft.com/office/powerpoint/2010/main" val="1777253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accent2"/>
              </a:solidFill>
            </a:endParaRP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a:t>icon</a:t>
            </a:r>
          </a:p>
        </p:txBody>
      </p:sp>
      <p:pic>
        <p:nvPicPr>
          <p:cNvPr id="14" name="Picture 13" descr="A close up of a sign&#10;&#10;Description automatically generated">
            <a:extLst>
              <a:ext uri="{FF2B5EF4-FFF2-40B4-BE49-F238E27FC236}">
                <a16:creationId xmlns:a16="http://schemas.microsoft.com/office/drawing/2014/main" id="{A57A56A0-3DF3-4B92-830C-BE35C619A29B}"/>
              </a:ext>
            </a:extLst>
          </p:cNvPr>
          <p:cNvPicPr>
            <a:picLocks noChangeAspect="1"/>
          </p:cNvPicPr>
          <p:nvPr userDrawn="1"/>
        </p:nvPicPr>
        <p:blipFill>
          <a:blip r:embed="rId2"/>
          <a:stretch>
            <a:fillRect/>
          </a:stretch>
        </p:blipFill>
        <p:spPr>
          <a:xfrm>
            <a:off x="10527594" y="214894"/>
            <a:ext cx="1148468" cy="1148468"/>
          </a:xfrm>
          <a:prstGeom prst="rect">
            <a:avLst/>
          </a:prstGeom>
        </p:spPr>
      </p:pic>
    </p:spTree>
    <p:extLst>
      <p:ext uri="{BB962C8B-B14F-4D97-AF65-F5344CB8AC3E}">
        <p14:creationId xmlns:p14="http://schemas.microsoft.com/office/powerpoint/2010/main" val="891400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pic>
        <p:nvPicPr>
          <p:cNvPr id="5" name="Picture 4" descr="A close up of a sign&#10;&#10;Description automatically generated">
            <a:extLst>
              <a:ext uri="{FF2B5EF4-FFF2-40B4-BE49-F238E27FC236}">
                <a16:creationId xmlns:a16="http://schemas.microsoft.com/office/drawing/2014/main" id="{373C1C8D-626D-4DFD-B585-66269497E6FE}"/>
              </a:ext>
            </a:extLst>
          </p:cNvPr>
          <p:cNvPicPr>
            <a:picLocks noChangeAspect="1"/>
          </p:cNvPicPr>
          <p:nvPr userDrawn="1"/>
        </p:nvPicPr>
        <p:blipFill>
          <a:blip r:embed="rId2"/>
          <a:stretch>
            <a:fillRect/>
          </a:stretch>
        </p:blipFill>
        <p:spPr>
          <a:xfrm>
            <a:off x="10527594" y="214894"/>
            <a:ext cx="1148468" cy="1148468"/>
          </a:xfrm>
          <a:prstGeom prst="rect">
            <a:avLst/>
          </a:prstGeom>
        </p:spPr>
      </p:pic>
    </p:spTree>
    <p:extLst>
      <p:ext uri="{BB962C8B-B14F-4D97-AF65-F5344CB8AC3E}">
        <p14:creationId xmlns:p14="http://schemas.microsoft.com/office/powerpoint/2010/main" val="1564760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pic>
        <p:nvPicPr>
          <p:cNvPr id="35" name="Picture 34" descr="A close up of a sign&#10;&#10;Description automatically generated">
            <a:extLst>
              <a:ext uri="{FF2B5EF4-FFF2-40B4-BE49-F238E27FC236}">
                <a16:creationId xmlns:a16="http://schemas.microsoft.com/office/drawing/2014/main" id="{5B8877E0-A3FC-404A-8685-E95970BB9E09}"/>
              </a:ext>
            </a:extLst>
          </p:cNvPr>
          <p:cNvPicPr>
            <a:picLocks noChangeAspect="1"/>
          </p:cNvPicPr>
          <p:nvPr userDrawn="1"/>
        </p:nvPicPr>
        <p:blipFill>
          <a:blip r:embed="rId2"/>
          <a:stretch>
            <a:fillRect/>
          </a:stretch>
        </p:blipFill>
        <p:spPr>
          <a:xfrm>
            <a:off x="10527594" y="214894"/>
            <a:ext cx="1148468" cy="1148468"/>
          </a:xfrm>
          <a:prstGeom prst="rect">
            <a:avLst/>
          </a:prstGeom>
        </p:spPr>
      </p:pic>
    </p:spTree>
    <p:extLst>
      <p:ext uri="{BB962C8B-B14F-4D97-AF65-F5344CB8AC3E}">
        <p14:creationId xmlns:p14="http://schemas.microsoft.com/office/powerpoint/2010/main" val="3876503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p>
        </p:txBody>
      </p:sp>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284224" y="3103276"/>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dirty="0"/>
              <a:t>Click to edit Master title style</a:t>
            </a:r>
          </a:p>
        </p:txBody>
      </p:sp>
      <p:pic>
        <p:nvPicPr>
          <p:cNvPr id="19" name="Picture 18" descr="A close up of a sign&#10;&#10;Description automatically generated">
            <a:extLst>
              <a:ext uri="{FF2B5EF4-FFF2-40B4-BE49-F238E27FC236}">
                <a16:creationId xmlns:a16="http://schemas.microsoft.com/office/drawing/2014/main" id="{9074F715-7F09-4E91-AE96-1CA0CFA743D3}"/>
              </a:ext>
            </a:extLst>
          </p:cNvPr>
          <p:cNvPicPr>
            <a:picLocks noChangeAspect="1"/>
          </p:cNvPicPr>
          <p:nvPr userDrawn="1"/>
        </p:nvPicPr>
        <p:blipFill>
          <a:blip r:embed="rId2"/>
          <a:stretch>
            <a:fillRect/>
          </a:stretch>
        </p:blipFill>
        <p:spPr>
          <a:xfrm>
            <a:off x="10332720" y="400545"/>
            <a:ext cx="1148468" cy="1148468"/>
          </a:xfrm>
          <a:prstGeom prst="rect">
            <a:avLst/>
          </a:prstGeom>
        </p:spPr>
      </p:pic>
      <p:sp>
        <p:nvSpPr>
          <p:cNvPr id="12" name="Rectangle 11">
            <a:extLst>
              <a:ext uri="{FF2B5EF4-FFF2-40B4-BE49-F238E27FC236}">
                <a16:creationId xmlns:a16="http://schemas.microsoft.com/office/drawing/2014/main" id="{25A80E18-EA91-4500-B9BA-9FE6DDD1BD72}"/>
              </a:ext>
            </a:extLst>
          </p:cNvPr>
          <p:cNvSpPr/>
          <p:nvPr userDrawn="1"/>
        </p:nvSpPr>
        <p:spPr>
          <a:xfrm rot="10800000">
            <a:off x="515938" y="-16721"/>
            <a:ext cx="1258618" cy="110506"/>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Tree>
    <p:extLst>
      <p:ext uri="{BB962C8B-B14F-4D97-AF65-F5344CB8AC3E}">
        <p14:creationId xmlns:p14="http://schemas.microsoft.com/office/powerpoint/2010/main" val="637136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image" Target="../media/image11.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image" Target="../media/image10.jpeg"/><Relationship Id="rId2" Type="http://schemas.openxmlformats.org/officeDocument/2006/relationships/slideLayout" Target="../slideLayouts/slideLayout22.xml"/><Relationship Id="rId16" Type="http://schemas.openxmlformats.org/officeDocument/2006/relationships/image" Target="../media/image9.jpe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2.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9.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1.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0.jpe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image" Target="../media/image15.png"/><Relationship Id="rId4" Type="http://schemas.openxmlformats.org/officeDocument/2006/relationships/slideLayout" Target="../slideLayouts/slideLayout49.xml"/><Relationship Id="rId9" Type="http://schemas.openxmlformats.org/officeDocument/2006/relationships/image" Target="../media/image1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dirty="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5/4/21</a:t>
            </a:fld>
            <a:endParaRPr lang="en-US" noProof="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‹N›</a:t>
            </a:fld>
            <a:endParaRPr lang="en-US" noProof="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60" r:id="rId1"/>
    <p:sldLayoutId id="2147483651" r:id="rId2"/>
    <p:sldLayoutId id="2147483650" r:id="rId3"/>
    <p:sldLayoutId id="2147483661" r:id="rId4"/>
    <p:sldLayoutId id="2147483662" r:id="rId5"/>
    <p:sldLayoutId id="2147483663" r:id="rId6"/>
    <p:sldLayoutId id="2147483654" r:id="rId7"/>
    <p:sldLayoutId id="2147483664" r:id="rId8"/>
    <p:sldLayoutId id="2147483665" r:id="rId9"/>
    <p:sldLayoutId id="2147483666" r:id="rId10"/>
    <p:sldLayoutId id="2147483668" r:id="rId11"/>
    <p:sldLayoutId id="2147483674" r:id="rId12"/>
    <p:sldLayoutId id="2147483669" r:id="rId13"/>
    <p:sldLayoutId id="2147483670" r:id="rId14"/>
    <p:sldLayoutId id="2147483672" r:id="rId15"/>
    <p:sldLayoutId id="2147483673" r:id="rId16"/>
    <p:sldLayoutId id="2147483676" r:id="rId17"/>
    <p:sldLayoutId id="2147483677" r:id="rId18"/>
    <p:sldLayoutId id="2147483678" r:id="rId19"/>
    <p:sldLayoutId id="2147483679" r:id="rId20"/>
  </p:sldLayoutIdLst>
  <p:hf hdr="0" ftr="0" dt="0"/>
  <p:txStyles>
    <p:titleStyle>
      <a:lvl1pPr algn="l" defTabSz="914400" rtl="0" eaLnBrk="1" latinLnBrk="0" hangingPunct="1">
        <a:lnSpc>
          <a:spcPct val="90000"/>
        </a:lnSpc>
        <a:spcBef>
          <a:spcPct val="0"/>
        </a:spcBef>
        <a:buNone/>
        <a:defRPr sz="4400" b="1" kern="1200">
          <a:solidFill>
            <a:srgbClr val="006298"/>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Clr>
          <a:srgbClr val="2C567A"/>
        </a:buClr>
        <a:buFont typeface="Wingdings" panose="05000000000000000000"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2C567A"/>
        </a:buClr>
        <a:buFont typeface="Wingdings" panose="05000000000000000000" pitchFamily="2" charset="2"/>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rgbClr val="2C567A"/>
        </a:buClr>
        <a:buFont typeface="Wingdings" panose="05000000000000000000" pitchFamily="2" charset="2"/>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rgbClr val="2C567A"/>
        </a:buClr>
        <a:buFont typeface="Wingdings" panose="05000000000000000000"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2C567A"/>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wave.jpg"/>
          <p:cNvPicPr>
            <a:picLocks noChangeAspect="1"/>
          </p:cNvPicPr>
          <p:nvPr userDrawn="1"/>
        </p:nvPicPr>
        <p:blipFill>
          <a:blip r:embed="rId16" cstate="print"/>
          <a:srcRect r="398"/>
          <a:stretch>
            <a:fillRect/>
          </a:stretch>
        </p:blipFill>
        <p:spPr bwMode="auto">
          <a:xfrm>
            <a:off x="0" y="4352926"/>
            <a:ext cx="12192000" cy="2532063"/>
          </a:xfrm>
          <a:prstGeom prst="rect">
            <a:avLst/>
          </a:prstGeom>
          <a:noFill/>
          <a:ln w="9525">
            <a:noFill/>
            <a:miter lim="800000"/>
            <a:headEnd/>
            <a:tailEnd/>
          </a:ln>
        </p:spPr>
      </p:pic>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8AB8A73-5E5B-4DEA-B88D-B9A24BB27C1C}" type="slidenum">
              <a:rPr lang="en-US"/>
              <a:pPr>
                <a:defRPr/>
              </a:pPr>
              <a:t>‹N›</a:t>
            </a:fld>
            <a:endParaRPr lang="en-US"/>
          </a:p>
        </p:txBody>
      </p:sp>
      <p:pic>
        <p:nvPicPr>
          <p:cNvPr id="1030" name="Picture 7" descr="barra.jpg"/>
          <p:cNvPicPr>
            <a:picLocks noChangeAspect="1"/>
          </p:cNvPicPr>
          <p:nvPr userDrawn="1"/>
        </p:nvPicPr>
        <p:blipFill>
          <a:blip r:embed="rId17" cstate="print"/>
          <a:srcRect l="15350" r="1161" b="20670"/>
          <a:stretch>
            <a:fillRect/>
          </a:stretch>
        </p:blipFill>
        <p:spPr bwMode="auto">
          <a:xfrm>
            <a:off x="1871133" y="0"/>
            <a:ext cx="10320867" cy="115888"/>
          </a:xfrm>
          <a:prstGeom prst="rect">
            <a:avLst/>
          </a:prstGeom>
          <a:noFill/>
          <a:ln w="9525">
            <a:noFill/>
            <a:miter lim="800000"/>
            <a:headEnd/>
            <a:tailEnd/>
          </a:ln>
        </p:spPr>
      </p:pic>
      <p:pic>
        <p:nvPicPr>
          <p:cNvPr id="1031" name="Picture 2" descr="T:\Information\Templates\Logos\---- Latest IDF Logo\IDF-logo-17KB.png"/>
          <p:cNvPicPr>
            <a:picLocks noChangeAspect="1" noChangeArrowheads="1"/>
          </p:cNvPicPr>
          <p:nvPr userDrawn="1"/>
        </p:nvPicPr>
        <p:blipFill>
          <a:blip r:embed="rId18" cstate="print"/>
          <a:srcRect/>
          <a:stretch>
            <a:fillRect/>
          </a:stretch>
        </p:blipFill>
        <p:spPr bwMode="auto">
          <a:xfrm>
            <a:off x="1" y="1"/>
            <a:ext cx="1784351" cy="1338263"/>
          </a:xfrm>
          <a:prstGeom prst="rect">
            <a:avLst/>
          </a:prstGeom>
          <a:noFill/>
          <a:ln w="9525">
            <a:noFill/>
            <a:miter lim="800000"/>
            <a:headEnd/>
            <a:tailEnd/>
          </a:ln>
        </p:spPr>
      </p:pic>
    </p:spTree>
    <p:extLst>
      <p:ext uri="{BB962C8B-B14F-4D97-AF65-F5344CB8AC3E}">
        <p14:creationId xmlns:p14="http://schemas.microsoft.com/office/powerpoint/2010/main" val="299444255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wave.jpg"/>
          <p:cNvPicPr>
            <a:picLocks noChangeAspect="1"/>
          </p:cNvPicPr>
          <p:nvPr userDrawn="1"/>
        </p:nvPicPr>
        <p:blipFill>
          <a:blip r:embed="rId13" cstate="print"/>
          <a:srcRect r="398"/>
          <a:stretch>
            <a:fillRect/>
          </a:stretch>
        </p:blipFill>
        <p:spPr bwMode="auto">
          <a:xfrm>
            <a:off x="0" y="4352926"/>
            <a:ext cx="12192000" cy="2532063"/>
          </a:xfrm>
          <a:prstGeom prst="rect">
            <a:avLst/>
          </a:prstGeom>
          <a:noFill/>
          <a:ln w="9525">
            <a:noFill/>
            <a:miter lim="800000"/>
            <a:headEnd/>
            <a:tailEnd/>
          </a:ln>
        </p:spPr>
      </p:pic>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2A34174-FC27-4B21-99DB-5E925B08896D}" type="datetimeFigureOut">
              <a:rPr lang="en-US"/>
              <a:pPr>
                <a:defRPr/>
              </a:pPr>
              <a:t>5/4/21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8AB8A73-5E5B-4DEA-B88D-B9A24BB27C1C}" type="slidenum">
              <a:rPr lang="en-US"/>
              <a:pPr>
                <a:defRPr/>
              </a:pPr>
              <a:t>‹N›</a:t>
            </a:fld>
            <a:endParaRPr lang="en-US"/>
          </a:p>
        </p:txBody>
      </p:sp>
      <p:pic>
        <p:nvPicPr>
          <p:cNvPr id="1030" name="Picture 7" descr="barra.jpg"/>
          <p:cNvPicPr>
            <a:picLocks noChangeAspect="1"/>
          </p:cNvPicPr>
          <p:nvPr userDrawn="1"/>
        </p:nvPicPr>
        <p:blipFill>
          <a:blip r:embed="rId14" cstate="print"/>
          <a:srcRect l="15350" r="1161" b="20670"/>
          <a:stretch>
            <a:fillRect/>
          </a:stretch>
        </p:blipFill>
        <p:spPr bwMode="auto">
          <a:xfrm>
            <a:off x="1871133" y="0"/>
            <a:ext cx="10320867" cy="115888"/>
          </a:xfrm>
          <a:prstGeom prst="rect">
            <a:avLst/>
          </a:prstGeom>
          <a:noFill/>
          <a:ln w="9525">
            <a:noFill/>
            <a:miter lim="800000"/>
            <a:headEnd/>
            <a:tailEnd/>
          </a:ln>
        </p:spPr>
      </p:pic>
      <p:pic>
        <p:nvPicPr>
          <p:cNvPr id="1031" name="Picture 2" descr="T:\Information\Templates\Logos\---- Latest IDF Logo\IDF-logo-17KB.png"/>
          <p:cNvPicPr>
            <a:picLocks noChangeAspect="1" noChangeArrowheads="1"/>
          </p:cNvPicPr>
          <p:nvPr userDrawn="1"/>
        </p:nvPicPr>
        <p:blipFill>
          <a:blip r:embed="rId15" cstate="print"/>
          <a:srcRect/>
          <a:stretch>
            <a:fillRect/>
          </a:stretch>
        </p:blipFill>
        <p:spPr bwMode="auto">
          <a:xfrm>
            <a:off x="1" y="1"/>
            <a:ext cx="1784351" cy="1338263"/>
          </a:xfrm>
          <a:prstGeom prst="rect">
            <a:avLst/>
          </a:prstGeom>
          <a:noFill/>
          <a:ln w="9525">
            <a:noFill/>
            <a:miter lim="800000"/>
            <a:headEnd/>
            <a:tailEnd/>
          </a:ln>
        </p:spPr>
      </p:pic>
      <p:sp>
        <p:nvSpPr>
          <p:cNvPr id="8" name="TextBox 7"/>
          <p:cNvSpPr txBox="1"/>
          <p:nvPr userDrawn="1"/>
        </p:nvSpPr>
        <p:spPr>
          <a:xfrm>
            <a:off x="7351554" y="6381329"/>
            <a:ext cx="2741263" cy="307777"/>
          </a:xfrm>
          <a:prstGeom prst="rect">
            <a:avLst/>
          </a:prstGeom>
          <a:noFill/>
        </p:spPr>
        <p:txBody>
          <a:bodyPr wrap="none" rtlCol="0">
            <a:spAutoFit/>
          </a:bodyPr>
          <a:lstStyle/>
          <a:p>
            <a:r>
              <a:rPr lang="en-GB" sz="1400">
                <a:solidFill>
                  <a:schemeClr val="accent2">
                    <a:lumMod val="50000"/>
                  </a:schemeClr>
                </a:solidFill>
              </a:rPr>
              <a:t>IDF - Global expertise in dairy     </a:t>
            </a:r>
            <a:fld id="{215F1B46-3401-4604-A7CC-A55010C28C10}" type="slidenum">
              <a:rPr lang="en-GB" sz="1400" smtClean="0">
                <a:solidFill>
                  <a:schemeClr val="accent2">
                    <a:lumMod val="50000"/>
                  </a:schemeClr>
                </a:solidFill>
              </a:rPr>
              <a:pPr/>
              <a:t>‹N›</a:t>
            </a:fld>
            <a:endParaRPr lang="en-GB" sz="1400">
              <a:solidFill>
                <a:schemeClr val="accent2">
                  <a:lumMod val="50000"/>
                </a:schemeClr>
              </a:solidFill>
            </a:endParaRPr>
          </a:p>
        </p:txBody>
      </p:sp>
    </p:spTree>
    <p:extLst>
      <p:ext uri="{BB962C8B-B14F-4D97-AF65-F5344CB8AC3E}">
        <p14:creationId xmlns:p14="http://schemas.microsoft.com/office/powerpoint/2010/main" val="326263795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userDrawn="1"/>
        </p:nvGrpSpPr>
        <p:grpSpPr>
          <a:xfrm>
            <a:off x="-1" y="0"/>
            <a:ext cx="12209255" cy="6838356"/>
            <a:chOff x="-17254" y="-5"/>
            <a:chExt cx="12209254" cy="6838356"/>
          </a:xfrm>
        </p:grpSpPr>
        <p:sp>
          <p:nvSpPr>
            <p:cNvPr id="8" name="Rectangle 7"/>
            <p:cNvSpPr>
              <a:spLocks noChangeArrowheads="1"/>
            </p:cNvSpPr>
            <p:nvPr/>
          </p:nvSpPr>
          <p:spPr bwMode="auto">
            <a:xfrm>
              <a:off x="-17254" y="-5"/>
              <a:ext cx="12209254" cy="112149"/>
            </a:xfrm>
            <a:prstGeom prst="rect">
              <a:avLst/>
            </a:prstGeom>
            <a:gradFill flip="none" rotWithShape="1">
              <a:gsLst>
                <a:gs pos="0">
                  <a:schemeClr val="accent1">
                    <a:lumMod val="40000"/>
                    <a:lumOff val="60000"/>
                  </a:schemeClr>
                </a:gs>
                <a:gs pos="71000">
                  <a:srgbClr val="0569B3"/>
                </a:gs>
                <a:gs pos="84000">
                  <a:srgbClr val="0569B3"/>
                </a:gs>
              </a:gsLst>
              <a:lin ang="10800000" scaled="1"/>
              <a:tileRect/>
            </a:gradFill>
            <a:ln>
              <a:noFill/>
            </a:ln>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endParaRPr lang="nl-NL" altLang="nl-NL" sz="1800">
                <a:solidFill>
                  <a:prstClr val="black"/>
                </a:solidFill>
              </a:endParaRPr>
            </a:p>
          </p:txBody>
        </p:sp>
        <p:pic>
          <p:nvPicPr>
            <p:cNvPr id="9" name="Picture 8"/>
            <p:cNvPicPr>
              <a:picLocks noChangeAspect="1"/>
            </p:cNvPicPr>
            <p:nvPr/>
          </p:nvPicPr>
          <p:blipFill rotWithShape="1">
            <a:blip r:embed="rId9">
              <a:extLst>
                <a:ext uri="{28A0092B-C50C-407E-A947-70E740481C1C}">
                  <a14:useLocalDpi xmlns:a14="http://schemas.microsoft.com/office/drawing/2010/main" val="0"/>
                </a:ext>
              </a:extLst>
            </a:blip>
            <a:srcRect l="4382" t="56227" r="2565" b="3772"/>
            <a:stretch/>
          </p:blipFill>
          <p:spPr>
            <a:xfrm>
              <a:off x="-17253" y="2904706"/>
              <a:ext cx="12206378" cy="3933645"/>
            </a:xfrm>
            <a:prstGeom prst="rect">
              <a:avLst/>
            </a:prstGeom>
            <a:ln>
              <a:noFill/>
            </a:ln>
          </p:spPr>
        </p:pic>
        <p:pic>
          <p:nvPicPr>
            <p:cNvPr id="10" name="Picture 9"/>
            <p:cNvPicPr/>
            <p:nvPr/>
          </p:nvPicPr>
          <p:blipFill>
            <a:blip r:embed="rId10" cstate="print">
              <a:extLst>
                <a:ext uri="{28A0092B-C50C-407E-A947-70E740481C1C}">
                  <a14:useLocalDpi xmlns:a14="http://schemas.microsoft.com/office/drawing/2010/main" val="0"/>
                </a:ext>
              </a:extLst>
            </a:blip>
            <a:stretch>
              <a:fillRect/>
            </a:stretch>
          </p:blipFill>
          <p:spPr>
            <a:xfrm>
              <a:off x="94891" y="112142"/>
              <a:ext cx="1663376" cy="1311216"/>
            </a:xfrm>
            <a:prstGeom prst="rect">
              <a:avLst/>
            </a:prstGeom>
          </p:spPr>
        </p:pic>
      </p:grpSp>
    </p:spTree>
    <p:extLst>
      <p:ext uri="{BB962C8B-B14F-4D97-AF65-F5344CB8AC3E}">
        <p14:creationId xmlns:p14="http://schemas.microsoft.com/office/powerpoint/2010/main" val="231549939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1" r:id="rId6"/>
    <p:sldLayoutId id="2147483732" r:id="rId7"/>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 Id="rId9" Type="http://schemas.openxmlformats.org/officeDocument/2006/relationships/image" Target="../media/image6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hyperlink" Target="https://www.fil-idf.org/bamstidfevent2019/"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76.jpeg"/></Relationships>
</file>

<file path=ppt/slides/_rels/slide22.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jpe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50.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emf"/><Relationship Id="rId4" Type="http://schemas.openxmlformats.org/officeDocument/2006/relationships/image" Target="../media/image78.png"/><Relationship Id="rId9" Type="http://schemas.openxmlformats.org/officeDocument/2006/relationships/image" Target="../media/image83.emf"/></Relationships>
</file>

<file path=ppt/slides/_rels/slide2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89.jp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jpg"/></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tiff"/><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20.xml"/><Relationship Id="rId6" Type="http://schemas.openxmlformats.org/officeDocument/2006/relationships/image" Target="../media/image24.tiff"/><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diagramLayout" Target="../diagrams/layout1.xml"/><Relationship Id="rId7" Type="http://schemas.openxmlformats.org/officeDocument/2006/relationships/image" Target="../media/image32.jpe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diagramData" Target="../diagrams/data1.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20.xml"/><Relationship Id="rId6" Type="http://schemas.microsoft.com/office/2007/relationships/diagramDrawing" Target="../diagrams/drawing1.xml"/><Relationship Id="rId11" Type="http://schemas.openxmlformats.org/officeDocument/2006/relationships/image" Target="../media/image36.png"/><Relationship Id="rId5" Type="http://schemas.openxmlformats.org/officeDocument/2006/relationships/diagramColors" Target="../diagrams/colors1.xml"/><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diagramQuickStyle" Target="../diagrams/quickStyle1.xml"/><Relationship Id="rId9" Type="http://schemas.openxmlformats.org/officeDocument/2006/relationships/image" Target="../media/image34.png"/><Relationship Id="rId1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34.png"/><Relationship Id="rId12" Type="http://schemas.openxmlformats.org/officeDocument/2006/relationships/image" Target="../media/image45.png"/><Relationship Id="rId17" Type="http://schemas.openxmlformats.org/officeDocument/2006/relationships/image" Target="../media/image53.jpg"/><Relationship Id="rId2" Type="http://schemas.openxmlformats.org/officeDocument/2006/relationships/notesSlide" Target="../notesSlides/notesSlide6.xml"/><Relationship Id="rId16" Type="http://schemas.openxmlformats.org/officeDocument/2006/relationships/image" Target="../media/image52.png"/><Relationship Id="rId1" Type="http://schemas.openxmlformats.org/officeDocument/2006/relationships/slideLayout" Target="../slideLayouts/slideLayout51.xml"/><Relationship Id="rId6" Type="http://schemas.openxmlformats.org/officeDocument/2006/relationships/image" Target="../media/image33.png"/><Relationship Id="rId11" Type="http://schemas.openxmlformats.org/officeDocument/2006/relationships/image" Target="../media/image44.png"/><Relationship Id="rId5" Type="http://schemas.openxmlformats.org/officeDocument/2006/relationships/image" Target="../media/image48.jpeg"/><Relationship Id="rId15" Type="http://schemas.openxmlformats.org/officeDocument/2006/relationships/image" Target="../media/image51.png"/><Relationship Id="rId10" Type="http://schemas.openxmlformats.org/officeDocument/2006/relationships/image" Target="../media/image38.png"/><Relationship Id="rId4" Type="http://schemas.openxmlformats.org/officeDocument/2006/relationships/image" Target="../media/image47.png"/><Relationship Id="rId9" Type="http://schemas.openxmlformats.org/officeDocument/2006/relationships/image" Target="../media/image37.png"/><Relationship Id="rId14" Type="http://schemas.openxmlformats.org/officeDocument/2006/relationships/image" Target="../media/image5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EF7BD-FE81-4B20-8DC5-0B3EB736F9F8}"/>
              </a:ext>
            </a:extLst>
          </p:cNvPr>
          <p:cNvSpPr>
            <a:spLocks noGrp="1"/>
          </p:cNvSpPr>
          <p:nvPr>
            <p:ph type="ctrTitle"/>
          </p:nvPr>
        </p:nvSpPr>
        <p:spPr>
          <a:xfrm>
            <a:off x="6335560" y="2428878"/>
            <a:ext cx="5151589" cy="2314110"/>
          </a:xfrm>
        </p:spPr>
        <p:txBody>
          <a:bodyPr anchor="b">
            <a:normAutofit/>
          </a:bodyPr>
          <a:lstStyle/>
          <a:p>
            <a:r>
              <a:rPr lang="en-US" sz="4000" dirty="0">
                <a:latin typeface="+mn-lt"/>
              </a:rPr>
              <a:t>Global Key Drivers For the dairy sector</a:t>
            </a:r>
          </a:p>
        </p:txBody>
      </p:sp>
      <p:cxnSp>
        <p:nvCxnSpPr>
          <p:cNvPr id="10" name="Straight Connector 9">
            <a:extLst>
              <a:ext uri="{FF2B5EF4-FFF2-40B4-BE49-F238E27FC236}">
                <a16:creationId xmlns:a16="http://schemas.microsoft.com/office/drawing/2014/main" id="{A4EC1B1E-813D-410E-B07D-9D4F99CD74F6}"/>
              </a:ext>
            </a:extLst>
          </p:cNvPr>
          <p:cNvCxnSpPr>
            <a:cxnSpLocks/>
          </p:cNvCxnSpPr>
          <p:nvPr/>
        </p:nvCxnSpPr>
        <p:spPr>
          <a:xfrm>
            <a:off x="6422443" y="4876860"/>
            <a:ext cx="480092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1C00A64-C43D-449F-9CB2-E0D975F86AB4}"/>
              </a:ext>
            </a:extLst>
          </p:cNvPr>
          <p:cNvSpPr txBox="1"/>
          <p:nvPr/>
        </p:nvSpPr>
        <p:spPr>
          <a:xfrm>
            <a:off x="6335561" y="2652180"/>
            <a:ext cx="47653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panose="020B0604020202020204"/>
                <a:ea typeface="+mn-ea"/>
                <a:cs typeface="+mn-cs"/>
              </a:rPr>
              <a:t>INTERNATIONAL DAIRY FEDERATION</a:t>
            </a:r>
          </a:p>
        </p:txBody>
      </p:sp>
      <p:sp>
        <p:nvSpPr>
          <p:cNvPr id="3" name="CasellaDiTesto 2">
            <a:extLst>
              <a:ext uri="{FF2B5EF4-FFF2-40B4-BE49-F238E27FC236}">
                <a16:creationId xmlns:a16="http://schemas.microsoft.com/office/drawing/2014/main" id="{6FAEA073-4B0F-8B4F-BB5A-AAD47B4C3C6D}"/>
              </a:ext>
            </a:extLst>
          </p:cNvPr>
          <p:cNvSpPr txBox="1"/>
          <p:nvPr/>
        </p:nvSpPr>
        <p:spPr>
          <a:xfrm>
            <a:off x="6335560" y="4742988"/>
            <a:ext cx="5856440" cy="1569660"/>
          </a:xfrm>
          <a:prstGeom prst="rect">
            <a:avLst/>
          </a:prstGeom>
          <a:noFill/>
        </p:spPr>
        <p:txBody>
          <a:bodyPr wrap="square" rtlCol="0">
            <a:spAutoFit/>
          </a:bodyPr>
          <a:lstStyle/>
          <a:p>
            <a:r>
              <a:rPr lang="it-IT" sz="3200" dirty="0" err="1"/>
              <a:t>Dairy</a:t>
            </a:r>
            <a:r>
              <a:rPr lang="it-IT" sz="3200" dirty="0"/>
              <a:t> </a:t>
            </a:r>
            <a:r>
              <a:rPr lang="it-IT" sz="3200" dirty="0" err="1"/>
              <a:t>olympics</a:t>
            </a:r>
            <a:r>
              <a:rPr lang="it-IT" sz="3200" dirty="0"/>
              <a:t> Russia</a:t>
            </a:r>
          </a:p>
          <a:p>
            <a:r>
              <a:rPr lang="it-IT" sz="3200" dirty="0" err="1"/>
              <a:t>Brazzale</a:t>
            </a:r>
            <a:r>
              <a:rPr lang="it-IT" sz="3200" dirty="0"/>
              <a:t>  </a:t>
            </a:r>
            <a:r>
              <a:rPr lang="it-IT" sz="3200" dirty="0" err="1"/>
              <a:t>Piercristiano</a:t>
            </a:r>
            <a:endParaRPr lang="it-IT" sz="3200" dirty="0"/>
          </a:p>
          <a:p>
            <a:r>
              <a:rPr lang="it-IT" sz="3200" dirty="0"/>
              <a:t>        24 </a:t>
            </a:r>
            <a:r>
              <a:rPr lang="it-IT" sz="3200" dirty="0" err="1"/>
              <a:t>May</a:t>
            </a:r>
            <a:r>
              <a:rPr lang="it-IT" sz="3200" dirty="0"/>
              <a:t> 2021</a:t>
            </a:r>
            <a:endParaRPr lang="it-IT" dirty="0"/>
          </a:p>
        </p:txBody>
      </p:sp>
    </p:spTree>
    <p:extLst>
      <p:ext uri="{BB962C8B-B14F-4D97-AF65-F5344CB8AC3E}">
        <p14:creationId xmlns:p14="http://schemas.microsoft.com/office/powerpoint/2010/main" val="3327302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BF73D46F-6152-4CA0-91B8-D09462B80DB1}"/>
              </a:ext>
            </a:extLst>
          </p:cNvPr>
          <p:cNvSpPr txBox="1">
            <a:spLocks/>
          </p:cNvSpPr>
          <p:nvPr/>
        </p:nvSpPr>
        <p:spPr>
          <a:xfrm>
            <a:off x="515939" y="1553251"/>
            <a:ext cx="7778976" cy="4351338"/>
          </a:xfrm>
          <a:prstGeom prst="rect">
            <a:avLst/>
          </a:prstGeom>
        </p:spPr>
        <p:txBody>
          <a:bodyPr vert="horz" lIns="91440" tIns="45720" rIns="91440" bIns="45720" rtlCol="0">
            <a:normAutofit/>
          </a:bodyPr>
          <a:lstStyle/>
          <a:p>
            <a:pPr marL="457200" indent="-457200">
              <a:lnSpc>
                <a:spcPct val="90000"/>
              </a:lnSpc>
              <a:spcBef>
                <a:spcPts val="1800"/>
              </a:spcBef>
              <a:buClr>
                <a:srgbClr val="2C567A"/>
              </a:buClr>
              <a:buFont typeface="Wingdings" panose="05000000000000000000" pitchFamily="2" charset="2"/>
              <a:buChar char="§"/>
              <a:defRPr/>
            </a:pPr>
            <a:r>
              <a:rPr lang="en-US" sz="2800" dirty="0"/>
              <a:t>Established in 1903</a:t>
            </a:r>
          </a:p>
          <a:p>
            <a:pPr marL="457200" indent="-457200">
              <a:lnSpc>
                <a:spcPct val="90000"/>
              </a:lnSpc>
              <a:spcBef>
                <a:spcPts val="1800"/>
              </a:spcBef>
              <a:buClr>
                <a:srgbClr val="2C567A"/>
              </a:buClr>
              <a:buFont typeface="Wingdings" panose="05000000000000000000" pitchFamily="2" charset="2"/>
              <a:buChar char="§"/>
              <a:defRPr/>
            </a:pPr>
            <a:r>
              <a:rPr lang="en-US" sz="2800" dirty="0"/>
              <a:t>Members in 43 countries representing 75% of world milk production</a:t>
            </a:r>
          </a:p>
          <a:p>
            <a:pPr marL="457200" indent="-457200">
              <a:lnSpc>
                <a:spcPct val="90000"/>
              </a:lnSpc>
              <a:spcBef>
                <a:spcPts val="1800"/>
              </a:spcBef>
              <a:buClr>
                <a:srgbClr val="2C567A"/>
              </a:buClr>
              <a:buFont typeface="Wingdings" panose="05000000000000000000" pitchFamily="2" charset="2"/>
              <a:buChar char="§"/>
              <a:defRPr/>
            </a:pPr>
            <a:r>
              <a:rPr lang="en-US" sz="2800" dirty="0"/>
              <a:t>1,200 experts working in 17 Standing Committees and 3 Task Forces</a:t>
            </a:r>
          </a:p>
          <a:p>
            <a:pPr marL="457200" indent="-457200">
              <a:lnSpc>
                <a:spcPct val="90000"/>
              </a:lnSpc>
              <a:buClr>
                <a:srgbClr val="2C567A"/>
              </a:buClr>
              <a:buFont typeface="Wingdings" panose="05000000000000000000" pitchFamily="2" charset="2"/>
              <a:buChar char="§"/>
              <a:defRPr/>
            </a:pPr>
            <a:endParaRPr lang="en-US" sz="2800" dirty="0"/>
          </a:p>
          <a:p>
            <a:pPr marL="457200" indent="-457200">
              <a:lnSpc>
                <a:spcPct val="90000"/>
              </a:lnSpc>
              <a:buClr>
                <a:srgbClr val="2C567A"/>
              </a:buClr>
              <a:buFont typeface="Wingdings" panose="05000000000000000000" pitchFamily="2" charset="2"/>
              <a:buChar char="§"/>
              <a:defRPr/>
            </a:pPr>
            <a:r>
              <a:rPr lang="en-US" sz="2800" dirty="0"/>
              <a:t>Accredited to the FAO, Codex, OIE, UNEP, ECOSOC</a:t>
            </a:r>
          </a:p>
        </p:txBody>
      </p:sp>
      <p:sp>
        <p:nvSpPr>
          <p:cNvPr id="5" name="Title 1">
            <a:extLst>
              <a:ext uri="{FF2B5EF4-FFF2-40B4-BE49-F238E27FC236}">
                <a16:creationId xmlns:a16="http://schemas.microsoft.com/office/drawing/2014/main" id="{C07FAA94-747B-46E3-B436-934361F24F29}"/>
              </a:ext>
            </a:extLst>
          </p:cNvPr>
          <p:cNvSpPr txBox="1">
            <a:spLocks/>
          </p:cNvSpPr>
          <p:nvPr/>
        </p:nvSpPr>
        <p:spPr>
          <a:xfrm>
            <a:off x="515938" y="246621"/>
            <a:ext cx="11150600" cy="920336"/>
          </a:xfrm>
          <a:prstGeom prst="rect">
            <a:avLst/>
          </a:prstGeom>
        </p:spPr>
        <p:txBody>
          <a:bodyPr vert="horz" lIns="0" tIns="0" rIns="0" bIns="0" rtlCol="0" anchor="b">
            <a:normAutofit/>
          </a:bodyPr>
          <a:lstStyle/>
          <a:p>
            <a:pPr>
              <a:lnSpc>
                <a:spcPct val="90000"/>
              </a:lnSpc>
              <a:spcBef>
                <a:spcPct val="0"/>
              </a:spcBef>
              <a:spcAft>
                <a:spcPts val="600"/>
              </a:spcAft>
              <a:defRPr/>
            </a:pPr>
            <a:r>
              <a:rPr lang="en-US" sz="3200" b="1" kern="1200" cap="all" baseline="0" dirty="0">
                <a:solidFill>
                  <a:srgbClr val="006298"/>
                </a:solidFill>
                <a:latin typeface="Arial" panose="020B0604020202020204" pitchFamily="34" charset="0"/>
                <a:ea typeface="+mj-ea"/>
                <a:cs typeface="Arial" panose="020B0604020202020204" pitchFamily="34" charset="0"/>
              </a:rPr>
              <a:t>What is the IDF?</a:t>
            </a:r>
          </a:p>
        </p:txBody>
      </p:sp>
      <p:grpSp>
        <p:nvGrpSpPr>
          <p:cNvPr id="14" name="Group 13">
            <a:extLst>
              <a:ext uri="{FF2B5EF4-FFF2-40B4-BE49-F238E27FC236}">
                <a16:creationId xmlns:a16="http://schemas.microsoft.com/office/drawing/2014/main" id="{827324D3-7AB9-4482-AF15-232F663AC587}"/>
              </a:ext>
            </a:extLst>
          </p:cNvPr>
          <p:cNvGrpSpPr/>
          <p:nvPr/>
        </p:nvGrpSpPr>
        <p:grpSpPr>
          <a:xfrm>
            <a:off x="8487856" y="453937"/>
            <a:ext cx="3178682" cy="5946863"/>
            <a:chOff x="8487856" y="453937"/>
            <a:chExt cx="3352906" cy="6320240"/>
          </a:xfrm>
        </p:grpSpPr>
        <p:pic>
          <p:nvPicPr>
            <p:cNvPr id="13" name="Picture 12">
              <a:extLst>
                <a:ext uri="{FF2B5EF4-FFF2-40B4-BE49-F238E27FC236}">
                  <a16:creationId xmlns:a16="http://schemas.microsoft.com/office/drawing/2014/main" id="{E761CA5B-0963-4320-988F-5364DD81F988}"/>
                </a:ext>
              </a:extLst>
            </p:cNvPr>
            <p:cNvPicPr>
              <a:picLocks noChangeAspect="1"/>
            </p:cNvPicPr>
            <p:nvPr/>
          </p:nvPicPr>
          <p:blipFill rotWithShape="1">
            <a:blip r:embed="rId3"/>
            <a:srcRect l="33234" r="34054"/>
            <a:stretch/>
          </p:blipFill>
          <p:spPr>
            <a:xfrm>
              <a:off x="8574995" y="2393261"/>
              <a:ext cx="3091543" cy="2311857"/>
            </a:xfrm>
            <a:prstGeom prst="rect">
              <a:avLst/>
            </a:prstGeom>
          </p:spPr>
        </p:pic>
        <p:pic>
          <p:nvPicPr>
            <p:cNvPr id="11" name="Picture 10">
              <a:extLst>
                <a:ext uri="{FF2B5EF4-FFF2-40B4-BE49-F238E27FC236}">
                  <a16:creationId xmlns:a16="http://schemas.microsoft.com/office/drawing/2014/main" id="{13034151-74E4-4609-B6DD-2DC9548873C0}"/>
                </a:ext>
              </a:extLst>
            </p:cNvPr>
            <p:cNvPicPr>
              <a:picLocks noChangeAspect="1"/>
            </p:cNvPicPr>
            <p:nvPr/>
          </p:nvPicPr>
          <p:blipFill rotWithShape="1">
            <a:blip r:embed="rId3"/>
            <a:srcRect l="66365" t="11782" r="1"/>
            <a:stretch/>
          </p:blipFill>
          <p:spPr>
            <a:xfrm>
              <a:off x="8662079" y="4734697"/>
              <a:ext cx="3178683" cy="2039480"/>
            </a:xfrm>
            <a:prstGeom prst="rect">
              <a:avLst/>
            </a:prstGeom>
          </p:spPr>
        </p:pic>
        <p:pic>
          <p:nvPicPr>
            <p:cNvPr id="12" name="Picture 11">
              <a:extLst>
                <a:ext uri="{FF2B5EF4-FFF2-40B4-BE49-F238E27FC236}">
                  <a16:creationId xmlns:a16="http://schemas.microsoft.com/office/drawing/2014/main" id="{D57D7230-B399-4ABF-B147-1AEB3DE04D50}"/>
                </a:ext>
              </a:extLst>
            </p:cNvPr>
            <p:cNvPicPr>
              <a:picLocks noChangeAspect="1"/>
            </p:cNvPicPr>
            <p:nvPr/>
          </p:nvPicPr>
          <p:blipFill rotWithShape="1">
            <a:blip r:embed="rId3"/>
            <a:srcRect r="66366"/>
            <a:stretch/>
          </p:blipFill>
          <p:spPr>
            <a:xfrm>
              <a:off x="8487856" y="453937"/>
              <a:ext cx="3178682" cy="2311857"/>
            </a:xfrm>
            <a:prstGeom prst="rect">
              <a:avLst/>
            </a:prstGeom>
          </p:spPr>
        </p:pic>
      </p:gr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466F8FD-797D-4A24-A9DF-B315CA2F8DC3}"/>
              </a:ext>
            </a:extLst>
          </p:cNvPr>
          <p:cNvSpPr txBox="1">
            <a:spLocks/>
          </p:cNvSpPr>
          <p:nvPr/>
        </p:nvSpPr>
        <p:spPr>
          <a:xfrm>
            <a:off x="515938" y="368890"/>
            <a:ext cx="11150600" cy="920336"/>
          </a:xfrm>
          <a:prstGeom prst="rect">
            <a:avLst/>
          </a:prstGeom>
        </p:spPr>
        <p:txBody>
          <a:bodyPr vert="horz" lIns="0" tIns="0" rIns="0" bIns="0" rtlCol="0" anchor="b">
            <a:normAutofit/>
          </a:bodyPr>
          <a:lstStyle/>
          <a:p>
            <a:pPr>
              <a:lnSpc>
                <a:spcPct val="90000"/>
              </a:lnSpc>
              <a:spcBef>
                <a:spcPct val="0"/>
              </a:spcBef>
              <a:spcAft>
                <a:spcPts val="600"/>
              </a:spcAft>
              <a:defRPr/>
            </a:pPr>
            <a:r>
              <a:rPr lang="en-US" sz="3200" b="1" kern="1200" cap="all" baseline="0" dirty="0">
                <a:solidFill>
                  <a:srgbClr val="006298"/>
                </a:solidFill>
                <a:latin typeface="Arial" panose="020B0604020202020204" pitchFamily="34" charset="0"/>
                <a:ea typeface="+mj-ea"/>
                <a:cs typeface="Arial" panose="020B0604020202020204" pitchFamily="34" charset="0"/>
              </a:rPr>
              <a:t>IDF in brief</a:t>
            </a:r>
          </a:p>
        </p:txBody>
      </p:sp>
      <p:sp>
        <p:nvSpPr>
          <p:cNvPr id="7" name="Content Placeholder 2">
            <a:extLst>
              <a:ext uri="{FF2B5EF4-FFF2-40B4-BE49-F238E27FC236}">
                <a16:creationId xmlns:a16="http://schemas.microsoft.com/office/drawing/2014/main" id="{8D70CBD0-458F-4763-9319-4F871E42C6F6}"/>
              </a:ext>
            </a:extLst>
          </p:cNvPr>
          <p:cNvSpPr txBox="1">
            <a:spLocks/>
          </p:cNvSpPr>
          <p:nvPr/>
        </p:nvSpPr>
        <p:spPr>
          <a:xfrm>
            <a:off x="515938" y="1987203"/>
            <a:ext cx="6838173" cy="3096241"/>
          </a:xfrm>
          <a:prstGeom prst="rect">
            <a:avLst/>
          </a:prstGeom>
        </p:spPr>
        <p:txBody>
          <a:bodyPr vert="horz" lIns="91440" tIns="45720" rIns="91440" bIns="45720" rtlCol="0">
            <a:normAutofit/>
          </a:bodyPr>
          <a:lstStyle/>
          <a:p>
            <a:pPr marL="457200" indent="-457200">
              <a:buFont typeface="Arial" panose="020B0604020202020204" pitchFamily="34" charset="0"/>
              <a:buChar char="•"/>
              <a:defRPr/>
            </a:pPr>
            <a:endParaRPr lang="en-US" sz="2800" dirty="0"/>
          </a:p>
        </p:txBody>
      </p:sp>
      <p:grpSp>
        <p:nvGrpSpPr>
          <p:cNvPr id="15" name="Group 14">
            <a:extLst>
              <a:ext uri="{FF2B5EF4-FFF2-40B4-BE49-F238E27FC236}">
                <a16:creationId xmlns:a16="http://schemas.microsoft.com/office/drawing/2014/main" id="{46D76439-930B-4585-9392-4145BEE2B300}"/>
              </a:ext>
            </a:extLst>
          </p:cNvPr>
          <p:cNvGrpSpPr/>
          <p:nvPr/>
        </p:nvGrpSpPr>
        <p:grpSpPr>
          <a:xfrm>
            <a:off x="305544" y="2805004"/>
            <a:ext cx="11571387" cy="2580845"/>
            <a:chOff x="468213" y="2034698"/>
            <a:chExt cx="10901090" cy="2344285"/>
          </a:xfrm>
        </p:grpSpPr>
        <p:pic>
          <p:nvPicPr>
            <p:cNvPr id="2" name="Picture 1">
              <a:extLst>
                <a:ext uri="{FF2B5EF4-FFF2-40B4-BE49-F238E27FC236}">
                  <a16:creationId xmlns:a16="http://schemas.microsoft.com/office/drawing/2014/main" id="{C088207F-79C5-483C-B586-5C03E935B867}"/>
                </a:ext>
              </a:extLst>
            </p:cNvPr>
            <p:cNvPicPr>
              <a:picLocks noChangeAspect="1"/>
            </p:cNvPicPr>
            <p:nvPr/>
          </p:nvPicPr>
          <p:blipFill rotWithShape="1">
            <a:blip r:embed="rId3"/>
            <a:srcRect r="68220"/>
            <a:stretch/>
          </p:blipFill>
          <p:spPr>
            <a:xfrm>
              <a:off x="468213" y="2034698"/>
              <a:ext cx="3530028" cy="2344285"/>
            </a:xfrm>
            <a:prstGeom prst="rect">
              <a:avLst/>
            </a:prstGeom>
          </p:spPr>
        </p:pic>
        <p:pic>
          <p:nvPicPr>
            <p:cNvPr id="12" name="Picture 11">
              <a:extLst>
                <a:ext uri="{FF2B5EF4-FFF2-40B4-BE49-F238E27FC236}">
                  <a16:creationId xmlns:a16="http://schemas.microsoft.com/office/drawing/2014/main" id="{617D51EA-A6D1-48B0-8D79-8D333AD47688}"/>
                </a:ext>
              </a:extLst>
            </p:cNvPr>
            <p:cNvPicPr>
              <a:picLocks noChangeAspect="1"/>
            </p:cNvPicPr>
            <p:nvPr/>
          </p:nvPicPr>
          <p:blipFill rotWithShape="1">
            <a:blip r:embed="rId3"/>
            <a:srcRect l="32914" r="32428"/>
            <a:stretch/>
          </p:blipFill>
          <p:spPr>
            <a:xfrm>
              <a:off x="4045966" y="2034698"/>
              <a:ext cx="3849703" cy="2344285"/>
            </a:xfrm>
            <a:prstGeom prst="rect">
              <a:avLst/>
            </a:prstGeom>
          </p:spPr>
        </p:pic>
        <p:pic>
          <p:nvPicPr>
            <p:cNvPr id="13" name="Picture 12">
              <a:extLst>
                <a:ext uri="{FF2B5EF4-FFF2-40B4-BE49-F238E27FC236}">
                  <a16:creationId xmlns:a16="http://schemas.microsoft.com/office/drawing/2014/main" id="{A7EE9546-C14C-40A1-AE1C-454DA23912F9}"/>
                </a:ext>
              </a:extLst>
            </p:cNvPr>
            <p:cNvPicPr>
              <a:picLocks noChangeAspect="1"/>
            </p:cNvPicPr>
            <p:nvPr/>
          </p:nvPicPr>
          <p:blipFill rotWithShape="1">
            <a:blip r:embed="rId3"/>
            <a:srcRect l="69157"/>
            <a:stretch/>
          </p:blipFill>
          <p:spPr>
            <a:xfrm>
              <a:off x="7943394" y="2034698"/>
              <a:ext cx="3425909" cy="2344285"/>
            </a:xfrm>
            <a:prstGeom prst="rect">
              <a:avLst/>
            </a:prstGeom>
          </p:spPr>
        </p:pic>
      </p:grpSp>
      <p:sp>
        <p:nvSpPr>
          <p:cNvPr id="3" name="TextBox 2">
            <a:extLst>
              <a:ext uri="{FF2B5EF4-FFF2-40B4-BE49-F238E27FC236}">
                <a16:creationId xmlns:a16="http://schemas.microsoft.com/office/drawing/2014/main" id="{D7D6957A-7BB8-4F43-AFA5-14731D827B15}"/>
              </a:ext>
            </a:extLst>
          </p:cNvPr>
          <p:cNvSpPr txBox="1"/>
          <p:nvPr/>
        </p:nvSpPr>
        <p:spPr>
          <a:xfrm>
            <a:off x="3487118" y="1203050"/>
            <a:ext cx="7470183" cy="1077218"/>
          </a:xfrm>
          <a:prstGeom prst="rect">
            <a:avLst/>
          </a:prstGeom>
          <a:noFill/>
        </p:spPr>
        <p:txBody>
          <a:bodyPr wrap="square" rtlCol="0">
            <a:spAutoFit/>
          </a:bodyPr>
          <a:lstStyle/>
          <a:p>
            <a:r>
              <a:rPr lang="en-GB" sz="3200" b="1" dirty="0">
                <a:solidFill>
                  <a:srgbClr val="006298"/>
                </a:solidFill>
              </a:rPr>
              <a:t>Our mission: To help nourish the world with safe and sustainable dairy.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08B8-3DB3-4637-AE23-B8DB96D9FCEC}"/>
              </a:ext>
            </a:extLst>
          </p:cNvPr>
          <p:cNvSpPr>
            <a:spLocks noGrp="1"/>
          </p:cNvSpPr>
          <p:nvPr>
            <p:ph type="ctrTitle"/>
          </p:nvPr>
        </p:nvSpPr>
        <p:spPr>
          <a:xfrm>
            <a:off x="6928260" y="2173288"/>
            <a:ext cx="5143500" cy="2090808"/>
          </a:xfrm>
        </p:spPr>
        <p:txBody>
          <a:bodyPr/>
          <a:lstStyle/>
          <a:p>
            <a:r>
              <a:rPr lang="en-US" dirty="0"/>
              <a:t>Idf working areas</a:t>
            </a:r>
          </a:p>
        </p:txBody>
      </p:sp>
      <p:sp>
        <p:nvSpPr>
          <p:cNvPr id="3" name="Subtitle 2">
            <a:extLst>
              <a:ext uri="{FF2B5EF4-FFF2-40B4-BE49-F238E27FC236}">
                <a16:creationId xmlns:a16="http://schemas.microsoft.com/office/drawing/2014/main" id="{2198AA37-E298-4CD8-9F0F-2123ACFD9653}"/>
              </a:ext>
            </a:extLst>
          </p:cNvPr>
          <p:cNvSpPr>
            <a:spLocks noGrp="1"/>
          </p:cNvSpPr>
          <p:nvPr>
            <p:ph type="subTitle" idx="1"/>
          </p:nvPr>
        </p:nvSpPr>
        <p:spPr>
          <a:xfrm>
            <a:off x="6913270" y="4279971"/>
            <a:ext cx="5143500" cy="503167"/>
          </a:xfrm>
        </p:spPr>
        <p:txBody>
          <a:bodyPr/>
          <a:lstStyle/>
          <a:p>
            <a:r>
              <a:rPr lang="en-US" dirty="0"/>
              <a:t>1,200 experts covering nine areas of work</a:t>
            </a:r>
          </a:p>
        </p:txBody>
      </p:sp>
      <p:pic>
        <p:nvPicPr>
          <p:cNvPr id="9" name="Picture Placeholder 8" descr="A close up of a logo&#10;&#10;Description automatically generated">
            <a:extLst>
              <a:ext uri="{FF2B5EF4-FFF2-40B4-BE49-F238E27FC236}">
                <a16:creationId xmlns:a16="http://schemas.microsoft.com/office/drawing/2014/main" id="{B0B8D18B-82B5-439D-B554-1F8BD8A91459}"/>
              </a:ext>
            </a:extLst>
          </p:cNvPr>
          <p:cNvPicPr>
            <a:picLocks noGrp="1" noChangeAspect="1"/>
          </p:cNvPicPr>
          <p:nvPr>
            <p:ph type="pic" sz="quarter" idx="10"/>
          </p:nvPr>
        </p:nvPicPr>
        <p:blipFill>
          <a:blip r:embed="rId3"/>
          <a:srcRect l="625" r="625"/>
          <a:stretch>
            <a:fillRect/>
          </a:stretch>
        </p:blipFill>
        <p:spPr>
          <a:xfrm>
            <a:off x="145318" y="119921"/>
            <a:ext cx="6493484" cy="6493484"/>
          </a:xfrm>
        </p:spPr>
      </p:pic>
    </p:spTree>
    <p:extLst>
      <p:ext uri="{BB962C8B-B14F-4D97-AF65-F5344CB8AC3E}">
        <p14:creationId xmlns:p14="http://schemas.microsoft.com/office/powerpoint/2010/main" val="2587892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11356" y="1432857"/>
            <a:ext cx="8569288" cy="4647307"/>
            <a:chOff x="1349585" y="1627522"/>
            <a:chExt cx="9996841" cy="5314217"/>
          </a:xfrm>
        </p:grpSpPr>
        <p:grpSp>
          <p:nvGrpSpPr>
            <p:cNvPr id="44" name="Group 43"/>
            <p:cNvGrpSpPr/>
            <p:nvPr/>
          </p:nvGrpSpPr>
          <p:grpSpPr>
            <a:xfrm>
              <a:off x="1396182" y="3208244"/>
              <a:ext cx="9950244" cy="1122461"/>
              <a:chOff x="404734" y="3136712"/>
              <a:chExt cx="8316186" cy="645052"/>
            </a:xfrm>
          </p:grpSpPr>
          <p:sp>
            <p:nvSpPr>
              <p:cNvPr id="45" name="Right Arrow 44"/>
              <p:cNvSpPr/>
              <p:nvPr/>
            </p:nvSpPr>
            <p:spPr>
              <a:xfrm>
                <a:off x="404734" y="3136712"/>
                <a:ext cx="8316186" cy="645052"/>
              </a:xfrm>
              <a:prstGeom prst="rightArrow">
                <a:avLst/>
              </a:prstGeom>
              <a:solidFill>
                <a:srgbClr val="0065B0"/>
              </a:solidFill>
              <a:ln>
                <a:solidFill>
                  <a:srgbClr val="0065B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6" name="TextBox 45"/>
              <p:cNvSpPr txBox="1"/>
              <p:nvPr/>
            </p:nvSpPr>
            <p:spPr>
              <a:xfrm>
                <a:off x="2545536" y="3330812"/>
                <a:ext cx="777414" cy="282995"/>
              </a:xfrm>
              <a:prstGeom prst="rect">
                <a:avLst/>
              </a:prstGeom>
              <a:noFill/>
            </p:spPr>
            <p:txBody>
              <a:bodyPr wrap="none" rtlCol="0">
                <a:spAutoFit/>
              </a:bodyPr>
              <a:lstStyle/>
              <a:p>
                <a:r>
                  <a:rPr lang="en-US" dirty="0">
                    <a:solidFill>
                      <a:schemeClr val="bg1"/>
                    </a:solidFill>
                  </a:rPr>
                  <a:t>1947</a:t>
                </a:r>
              </a:p>
            </p:txBody>
          </p:sp>
          <p:sp>
            <p:nvSpPr>
              <p:cNvPr id="47" name="TextBox 46"/>
              <p:cNvSpPr txBox="1"/>
              <p:nvPr/>
            </p:nvSpPr>
            <p:spPr>
              <a:xfrm>
                <a:off x="466427" y="3330445"/>
                <a:ext cx="777414" cy="282995"/>
              </a:xfrm>
              <a:prstGeom prst="rect">
                <a:avLst/>
              </a:prstGeom>
              <a:noFill/>
            </p:spPr>
            <p:txBody>
              <a:bodyPr wrap="none" rtlCol="0">
                <a:spAutoFit/>
              </a:bodyPr>
              <a:lstStyle/>
              <a:p>
                <a:r>
                  <a:rPr lang="en-US" dirty="0">
                    <a:solidFill>
                      <a:schemeClr val="bg1"/>
                    </a:solidFill>
                  </a:rPr>
                  <a:t>1903</a:t>
                </a:r>
              </a:p>
            </p:txBody>
          </p:sp>
          <p:sp>
            <p:nvSpPr>
              <p:cNvPr id="48" name="TextBox 47"/>
              <p:cNvSpPr txBox="1"/>
              <p:nvPr/>
            </p:nvSpPr>
            <p:spPr>
              <a:xfrm>
                <a:off x="4192308" y="3329764"/>
                <a:ext cx="1024786" cy="282995"/>
              </a:xfrm>
              <a:prstGeom prst="rect">
                <a:avLst/>
              </a:prstGeom>
              <a:noFill/>
            </p:spPr>
            <p:txBody>
              <a:bodyPr wrap="square" rtlCol="0">
                <a:spAutoFit/>
              </a:bodyPr>
              <a:lstStyle/>
              <a:p>
                <a:r>
                  <a:rPr lang="en-US" dirty="0">
                    <a:solidFill>
                      <a:schemeClr val="bg1"/>
                    </a:solidFill>
                  </a:rPr>
                  <a:t>1963</a:t>
                </a:r>
              </a:p>
            </p:txBody>
          </p:sp>
        </p:grpSp>
        <p:sp>
          <p:nvSpPr>
            <p:cNvPr id="11" name="TextBox 10"/>
            <p:cNvSpPr txBox="1"/>
            <p:nvPr/>
          </p:nvSpPr>
          <p:spPr>
            <a:xfrm>
              <a:off x="6414655" y="4582425"/>
              <a:ext cx="4274111" cy="1600439"/>
            </a:xfrm>
            <a:prstGeom prst="rect">
              <a:avLst/>
            </a:prstGeom>
            <a:noFill/>
          </p:spPr>
          <p:txBody>
            <a:bodyPr wrap="square" rtlCol="0">
              <a:spAutoFit/>
            </a:bodyPr>
            <a:lstStyle/>
            <a:p>
              <a:pPr algn="ctr"/>
              <a:r>
                <a:rPr lang="en-NZ" dirty="0"/>
                <a:t>Technical Barriers to Trade (TBT) &amp; Sanitary and Phytosanitary Measures (SPS) agreements</a:t>
              </a:r>
            </a:p>
          </p:txBody>
        </p:sp>
        <p:sp>
          <p:nvSpPr>
            <p:cNvPr id="18" name="TextBox 17"/>
            <p:cNvSpPr txBox="1"/>
            <p:nvPr/>
          </p:nvSpPr>
          <p:spPr>
            <a:xfrm>
              <a:off x="9969805" y="3546000"/>
              <a:ext cx="1226143" cy="492443"/>
            </a:xfrm>
            <a:prstGeom prst="rect">
              <a:avLst/>
            </a:prstGeom>
            <a:noFill/>
          </p:spPr>
          <p:txBody>
            <a:bodyPr wrap="square" rtlCol="0">
              <a:spAutoFit/>
            </a:bodyPr>
            <a:lstStyle/>
            <a:p>
              <a:r>
                <a:rPr lang="en-US" dirty="0">
                  <a:solidFill>
                    <a:schemeClr val="bg1"/>
                  </a:solidFill>
                </a:rPr>
                <a:t>2020</a:t>
              </a:r>
            </a:p>
          </p:txBody>
        </p:sp>
        <p:sp>
          <p:nvSpPr>
            <p:cNvPr id="38" name="TextBox 37"/>
            <p:cNvSpPr txBox="1"/>
            <p:nvPr/>
          </p:nvSpPr>
          <p:spPr>
            <a:xfrm>
              <a:off x="8118494" y="3546000"/>
              <a:ext cx="1301103" cy="492443"/>
            </a:xfrm>
            <a:prstGeom prst="rect">
              <a:avLst/>
            </a:prstGeom>
            <a:noFill/>
          </p:spPr>
          <p:txBody>
            <a:bodyPr wrap="square" rtlCol="0">
              <a:spAutoFit/>
            </a:bodyPr>
            <a:lstStyle/>
            <a:p>
              <a:r>
                <a:rPr lang="en-US" dirty="0">
                  <a:solidFill>
                    <a:schemeClr val="bg1"/>
                  </a:solidFill>
                </a:rPr>
                <a:t>1995</a:t>
              </a:r>
            </a:p>
          </p:txBody>
        </p:sp>
        <p:cxnSp>
          <p:nvCxnSpPr>
            <p:cNvPr id="39" name="Straight Connector 38"/>
            <p:cNvCxnSpPr/>
            <p:nvPr/>
          </p:nvCxnSpPr>
          <p:spPr>
            <a:xfrm>
              <a:off x="8551712" y="4104449"/>
              <a:ext cx="0" cy="363901"/>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9585" y="1849783"/>
              <a:ext cx="1049487" cy="1097588"/>
            </a:xfrm>
            <a:prstGeom prst="rect">
              <a:avLst/>
            </a:prstGeom>
          </p:spPr>
        </p:pic>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2054" y="1651630"/>
              <a:ext cx="609572" cy="609572"/>
            </a:xfrm>
            <a:prstGeom prst="rect">
              <a:avLst/>
            </a:prstGeom>
          </p:spPr>
        </p:pic>
        <p:cxnSp>
          <p:nvCxnSpPr>
            <p:cNvPr id="49" name="Straight Connector 48"/>
            <p:cNvCxnSpPr/>
            <p:nvPr/>
          </p:nvCxnSpPr>
          <p:spPr>
            <a:xfrm>
              <a:off x="1865882" y="2955050"/>
              <a:ext cx="0" cy="363901"/>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364019" y="4114285"/>
              <a:ext cx="0" cy="363901"/>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52" name="Picture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3781" y="1627522"/>
              <a:ext cx="1848464" cy="654284"/>
            </a:xfrm>
            <a:prstGeom prst="rect">
              <a:avLst/>
            </a:prstGeom>
          </p:spPr>
        </p:pic>
        <p:cxnSp>
          <p:nvCxnSpPr>
            <p:cNvPr id="53" name="Straight Connector 52"/>
            <p:cNvCxnSpPr/>
            <p:nvPr/>
          </p:nvCxnSpPr>
          <p:spPr>
            <a:xfrm>
              <a:off x="6336465" y="2956524"/>
              <a:ext cx="0" cy="363901"/>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7204" y="4546184"/>
              <a:ext cx="776852" cy="710959"/>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2054" y="5927430"/>
              <a:ext cx="3425210" cy="1014309"/>
            </a:xfrm>
            <a:prstGeom prst="rect">
              <a:avLst/>
            </a:prstGeom>
          </p:spPr>
        </p:pic>
      </p:grpSp>
      <p:sp>
        <p:nvSpPr>
          <p:cNvPr id="5" name="Title 4">
            <a:extLst>
              <a:ext uri="{FF2B5EF4-FFF2-40B4-BE49-F238E27FC236}">
                <a16:creationId xmlns:a16="http://schemas.microsoft.com/office/drawing/2014/main" id="{0224E975-9975-4358-97AC-49D988101949}"/>
              </a:ext>
            </a:extLst>
          </p:cNvPr>
          <p:cNvSpPr>
            <a:spLocks noGrp="1"/>
          </p:cNvSpPr>
          <p:nvPr>
            <p:ph type="title"/>
          </p:nvPr>
        </p:nvSpPr>
        <p:spPr>
          <a:xfrm>
            <a:off x="520700" y="138385"/>
            <a:ext cx="11150600" cy="920336"/>
          </a:xfrm>
        </p:spPr>
        <p:txBody>
          <a:bodyPr/>
          <a:lstStyle/>
          <a:p>
            <a:r>
              <a:rPr lang="en-GB" dirty="0"/>
              <a:t>IDF achievements on Standards</a:t>
            </a:r>
          </a:p>
        </p:txBody>
      </p:sp>
      <p:pic>
        <p:nvPicPr>
          <p:cNvPr id="6" name="Picture 5">
            <a:extLst>
              <a:ext uri="{FF2B5EF4-FFF2-40B4-BE49-F238E27FC236}">
                <a16:creationId xmlns:a16="http://schemas.microsoft.com/office/drawing/2014/main" id="{1CE36D06-45D4-4710-83F7-0D6B820AC51E}"/>
              </a:ext>
            </a:extLst>
          </p:cNvPr>
          <p:cNvPicPr>
            <a:picLocks noChangeAspect="1"/>
          </p:cNvPicPr>
          <p:nvPr/>
        </p:nvPicPr>
        <p:blipFill>
          <a:blip r:embed="rId8"/>
          <a:stretch>
            <a:fillRect/>
          </a:stretch>
        </p:blipFill>
        <p:spPr>
          <a:xfrm>
            <a:off x="4492524" y="2117657"/>
            <a:ext cx="3321216" cy="438387"/>
          </a:xfrm>
          <a:prstGeom prst="rect">
            <a:avLst/>
          </a:prstGeom>
        </p:spPr>
      </p:pic>
    </p:spTree>
    <p:extLst>
      <p:ext uri="{BB962C8B-B14F-4D97-AF65-F5344CB8AC3E}">
        <p14:creationId xmlns:p14="http://schemas.microsoft.com/office/powerpoint/2010/main" val="3420864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6472024-5735-4364-8637-47D65D58B650}"/>
              </a:ext>
            </a:extLst>
          </p:cNvPr>
          <p:cNvSpPr txBox="1">
            <a:spLocks/>
          </p:cNvSpPr>
          <p:nvPr/>
        </p:nvSpPr>
        <p:spPr>
          <a:xfrm>
            <a:off x="2217324" y="2281056"/>
            <a:ext cx="7452319"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6699"/>
              </a:solidFill>
              <a:effectLst/>
              <a:uLnTx/>
              <a:uFillTx/>
              <a:latin typeface="Calibri"/>
              <a:ea typeface="+mj-ea"/>
              <a:cs typeface="+mj-cs"/>
            </a:endParaRPr>
          </a:p>
        </p:txBody>
      </p:sp>
      <p:sp>
        <p:nvSpPr>
          <p:cNvPr id="6" name="Content Placeholder 5">
            <a:extLst>
              <a:ext uri="{FF2B5EF4-FFF2-40B4-BE49-F238E27FC236}">
                <a16:creationId xmlns:a16="http://schemas.microsoft.com/office/drawing/2014/main" id="{A7F83628-BD6D-4587-B75E-24B132C86599}"/>
              </a:ext>
            </a:extLst>
          </p:cNvPr>
          <p:cNvSpPr>
            <a:spLocks noGrp="1"/>
          </p:cNvSpPr>
          <p:nvPr>
            <p:ph idx="1"/>
          </p:nvPr>
        </p:nvSpPr>
        <p:spPr>
          <a:xfrm>
            <a:off x="515937" y="1807262"/>
            <a:ext cx="6858055" cy="4351338"/>
          </a:xfrm>
        </p:spPr>
        <p:txBody>
          <a:bodyPr>
            <a:normAutofit/>
          </a:bodyPr>
          <a:lstStyle/>
          <a:p>
            <a:r>
              <a:rPr lang="en-US" dirty="0"/>
              <a:t>IDF is working with International organization on standards relevant for dairy products, for examples:</a:t>
            </a:r>
          </a:p>
          <a:p>
            <a:pPr lvl="1"/>
            <a:r>
              <a:rPr lang="en-US" dirty="0"/>
              <a:t>Codex - Nitrogen Conversion Factor Standards for Dairy &amp; Soy</a:t>
            </a:r>
          </a:p>
          <a:p>
            <a:pPr lvl="1"/>
            <a:r>
              <a:rPr lang="en-US" dirty="0"/>
              <a:t>Codex: Guidelines for reuse of water</a:t>
            </a:r>
          </a:p>
          <a:p>
            <a:pPr lvl="1"/>
            <a:r>
              <a:rPr lang="en-US" dirty="0"/>
              <a:t>Front of Pack Nutrition Labelling</a:t>
            </a:r>
          </a:p>
          <a:p>
            <a:pPr lvl="1"/>
            <a:r>
              <a:rPr lang="en-US" dirty="0"/>
              <a:t>OIE</a:t>
            </a:r>
          </a:p>
          <a:p>
            <a:pPr lvl="1"/>
            <a:r>
              <a:rPr lang="en-US" dirty="0"/>
              <a:t>ICAR</a:t>
            </a:r>
          </a:p>
          <a:p>
            <a:pPr lvl="1"/>
            <a:endParaRPr lang="en-GB" dirty="0"/>
          </a:p>
          <a:p>
            <a:endParaRPr lang="en-US" dirty="0"/>
          </a:p>
        </p:txBody>
      </p:sp>
      <p:sp>
        <p:nvSpPr>
          <p:cNvPr id="5" name="Title 4">
            <a:extLst>
              <a:ext uri="{FF2B5EF4-FFF2-40B4-BE49-F238E27FC236}">
                <a16:creationId xmlns:a16="http://schemas.microsoft.com/office/drawing/2014/main" id="{616C0709-BDCD-432C-A51A-0C0B32F231F5}"/>
              </a:ext>
            </a:extLst>
          </p:cNvPr>
          <p:cNvSpPr>
            <a:spLocks noGrp="1"/>
          </p:cNvSpPr>
          <p:nvPr>
            <p:ph type="title"/>
          </p:nvPr>
        </p:nvSpPr>
        <p:spPr/>
        <p:txBody>
          <a:bodyPr/>
          <a:lstStyle/>
          <a:p>
            <a:r>
              <a:rPr lang="en-US" dirty="0"/>
              <a:t>IDF contributions to International Standards</a:t>
            </a:r>
          </a:p>
        </p:txBody>
      </p:sp>
      <p:grpSp>
        <p:nvGrpSpPr>
          <p:cNvPr id="8" name="Group 7">
            <a:extLst>
              <a:ext uri="{FF2B5EF4-FFF2-40B4-BE49-F238E27FC236}">
                <a16:creationId xmlns:a16="http://schemas.microsoft.com/office/drawing/2014/main" id="{C56637B0-41AE-4E33-8048-BEE774DA87E5}"/>
              </a:ext>
            </a:extLst>
          </p:cNvPr>
          <p:cNvGrpSpPr/>
          <p:nvPr/>
        </p:nvGrpSpPr>
        <p:grpSpPr>
          <a:xfrm>
            <a:off x="7772634" y="2520359"/>
            <a:ext cx="3903429" cy="2437901"/>
            <a:chOff x="6989990" y="2852556"/>
            <a:chExt cx="4875998" cy="3266824"/>
          </a:xfrm>
        </p:grpSpPr>
        <p:pic>
          <p:nvPicPr>
            <p:cNvPr id="12" name="Picture 4">
              <a:extLst>
                <a:ext uri="{FF2B5EF4-FFF2-40B4-BE49-F238E27FC236}">
                  <a16:creationId xmlns:a16="http://schemas.microsoft.com/office/drawing/2014/main" id="{CC73B16B-C770-4C3F-9BF4-1C5CAC1EE7F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55081" y="4334762"/>
              <a:ext cx="1105308" cy="907504"/>
            </a:xfrm>
            <a:prstGeom prst="rect">
              <a:avLst/>
            </a:prstGeom>
            <a:noFill/>
            <a:ln w="9525">
              <a:noFill/>
              <a:miter lim="800000"/>
              <a:headEnd/>
              <a:tailEnd/>
            </a:ln>
            <a:effectLst/>
          </p:spPr>
        </p:pic>
        <p:pic>
          <p:nvPicPr>
            <p:cNvPr id="14" name="Picture 13" descr="logos_ISO_officiel_bleu logo.jpg">
              <a:extLst>
                <a:ext uri="{FF2B5EF4-FFF2-40B4-BE49-F238E27FC236}">
                  <a16:creationId xmlns:a16="http://schemas.microsoft.com/office/drawing/2014/main" id="{8DF58895-9D0A-45EE-B724-0B38FDE3E3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23889" y="4285546"/>
              <a:ext cx="1067489" cy="986773"/>
            </a:xfrm>
            <a:prstGeom prst="rect">
              <a:avLst/>
            </a:prstGeom>
          </p:spPr>
        </p:pic>
        <p:grpSp>
          <p:nvGrpSpPr>
            <p:cNvPr id="16" name="Group 15">
              <a:extLst>
                <a:ext uri="{FF2B5EF4-FFF2-40B4-BE49-F238E27FC236}">
                  <a16:creationId xmlns:a16="http://schemas.microsoft.com/office/drawing/2014/main" id="{2B985913-F347-4C5D-B159-40A717C70906}"/>
                </a:ext>
              </a:extLst>
            </p:cNvPr>
            <p:cNvGrpSpPr/>
            <p:nvPr/>
          </p:nvGrpSpPr>
          <p:grpSpPr>
            <a:xfrm>
              <a:off x="6989990" y="2852556"/>
              <a:ext cx="4875998" cy="1136267"/>
              <a:chOff x="4598735" y="1848071"/>
              <a:chExt cx="4875998" cy="1136267"/>
            </a:xfrm>
          </p:grpSpPr>
          <p:grpSp>
            <p:nvGrpSpPr>
              <p:cNvPr id="17" name="Group 16">
                <a:extLst>
                  <a:ext uri="{FF2B5EF4-FFF2-40B4-BE49-F238E27FC236}">
                    <a16:creationId xmlns:a16="http://schemas.microsoft.com/office/drawing/2014/main" id="{D115829C-B68E-44CB-A179-F10BC2026422}"/>
                  </a:ext>
                </a:extLst>
              </p:cNvPr>
              <p:cNvGrpSpPr/>
              <p:nvPr/>
            </p:nvGrpSpPr>
            <p:grpSpPr>
              <a:xfrm>
                <a:off x="7269067" y="2039635"/>
                <a:ext cx="2205666" cy="882352"/>
                <a:chOff x="6205238" y="2077848"/>
                <a:chExt cx="1354572" cy="624282"/>
              </a:xfrm>
            </p:grpSpPr>
            <p:sp>
              <p:nvSpPr>
                <p:cNvPr id="20" name="Oval 19">
                  <a:extLst>
                    <a:ext uri="{FF2B5EF4-FFF2-40B4-BE49-F238E27FC236}">
                      <a16:creationId xmlns:a16="http://schemas.microsoft.com/office/drawing/2014/main" id="{1121569C-DF6C-4B52-9101-A5A96C396D8A}"/>
                    </a:ext>
                  </a:extLst>
                </p:cNvPr>
                <p:cNvSpPr/>
                <p:nvPr/>
              </p:nvSpPr>
              <p:spPr>
                <a:xfrm>
                  <a:off x="6437646" y="2077848"/>
                  <a:ext cx="1122164" cy="624282"/>
                </a:xfrm>
                <a:prstGeom prst="ellipse">
                  <a:avLst/>
                </a:prstGeom>
                <a:blipFill rotWithShape="0">
                  <a:blip r:embed="rId5"/>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2" name="Oval 4">
                  <a:extLst>
                    <a:ext uri="{FF2B5EF4-FFF2-40B4-BE49-F238E27FC236}">
                      <a16:creationId xmlns:a16="http://schemas.microsoft.com/office/drawing/2014/main" id="{F9282314-3452-4496-818B-A392B65E74B1}"/>
                    </a:ext>
                  </a:extLst>
                </p:cNvPr>
                <p:cNvSpPr/>
                <p:nvPr/>
              </p:nvSpPr>
              <p:spPr>
                <a:xfrm>
                  <a:off x="6205238" y="2169273"/>
                  <a:ext cx="793490" cy="4414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marR="0" lvl="0" indent="0" algn="ctr" defTabSz="1066827" rtl="0" eaLnBrk="1" fontAlgn="auto" latinLnBrk="0" hangingPunct="1">
                    <a:lnSpc>
                      <a:spcPct val="90000"/>
                    </a:lnSpc>
                    <a:spcBef>
                      <a:spcPts val="0"/>
                    </a:spcBef>
                    <a:spcAft>
                      <a:spcPct val="35000"/>
                    </a:spcAft>
                    <a:buClrTx/>
                    <a:buSzTx/>
                    <a:buFontTx/>
                    <a:buNone/>
                    <a:tabLst/>
                    <a:defRPr/>
                  </a:pPr>
                  <a:endParaRPr kumimoji="0" lang="en-NZ"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pic>
            <p:nvPicPr>
              <p:cNvPr id="18" name="Picture 2">
                <a:extLst>
                  <a:ext uri="{FF2B5EF4-FFF2-40B4-BE49-F238E27FC236}">
                    <a16:creationId xmlns:a16="http://schemas.microsoft.com/office/drawing/2014/main" id="{C86A4445-172D-4965-AD49-6F87CD1AD13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75315" y="1848071"/>
                <a:ext cx="1124949" cy="1136267"/>
              </a:xfrm>
              <a:prstGeom prst="rect">
                <a:avLst/>
              </a:prstGeom>
              <a:noFill/>
              <a:ln w="9525">
                <a:noFill/>
                <a:miter lim="800000"/>
                <a:headEnd/>
                <a:tailEnd/>
              </a:ln>
            </p:spPr>
          </p:pic>
          <p:pic>
            <p:nvPicPr>
              <p:cNvPr id="19" name="Picture 2">
                <a:extLst>
                  <a:ext uri="{FF2B5EF4-FFF2-40B4-BE49-F238E27FC236}">
                    <a16:creationId xmlns:a16="http://schemas.microsoft.com/office/drawing/2014/main" id="{1B99C6BF-0C40-4569-93E8-12675DD3873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98735" y="1892799"/>
                <a:ext cx="1164739" cy="1040629"/>
              </a:xfrm>
              <a:prstGeom prst="rect">
                <a:avLst/>
              </a:prstGeom>
              <a:noFill/>
              <a:ln w="9525">
                <a:noFill/>
                <a:miter lim="800000"/>
                <a:headEnd/>
                <a:tailEnd/>
              </a:ln>
            </p:spPr>
          </p:pic>
        </p:grpSp>
        <p:pic>
          <p:nvPicPr>
            <p:cNvPr id="23" name="Picture 22">
              <a:extLst>
                <a:ext uri="{FF2B5EF4-FFF2-40B4-BE49-F238E27FC236}">
                  <a16:creationId xmlns:a16="http://schemas.microsoft.com/office/drawing/2014/main" id="{25311C2D-F4F3-4B88-9B19-BEACFCF91CEB}"/>
                </a:ext>
              </a:extLst>
            </p:cNvPr>
            <p:cNvPicPr>
              <a:picLocks noChangeAspect="1"/>
            </p:cNvPicPr>
            <p:nvPr/>
          </p:nvPicPr>
          <p:blipFill>
            <a:blip r:embed="rId8"/>
            <a:stretch>
              <a:fillRect/>
            </a:stretch>
          </p:blipFill>
          <p:spPr>
            <a:xfrm>
              <a:off x="8900958" y="4331869"/>
              <a:ext cx="905507" cy="934188"/>
            </a:xfrm>
            <a:prstGeom prst="rect">
              <a:avLst/>
            </a:prstGeom>
          </p:spPr>
        </p:pic>
        <p:pic>
          <p:nvPicPr>
            <p:cNvPr id="7" name="Picture 6">
              <a:extLst>
                <a:ext uri="{FF2B5EF4-FFF2-40B4-BE49-F238E27FC236}">
                  <a16:creationId xmlns:a16="http://schemas.microsoft.com/office/drawing/2014/main" id="{0F4FA5A7-73DC-4917-918D-8B010CA7B288}"/>
                </a:ext>
              </a:extLst>
            </p:cNvPr>
            <p:cNvPicPr>
              <a:picLocks noChangeAspect="1"/>
            </p:cNvPicPr>
            <p:nvPr/>
          </p:nvPicPr>
          <p:blipFill>
            <a:blip r:embed="rId9"/>
            <a:stretch>
              <a:fillRect/>
            </a:stretch>
          </p:blipFill>
          <p:spPr>
            <a:xfrm>
              <a:off x="6989990" y="5495377"/>
              <a:ext cx="4727444" cy="624003"/>
            </a:xfrm>
            <a:prstGeom prst="rect">
              <a:avLst/>
            </a:prstGeom>
          </p:spPr>
        </p:pic>
      </p:grpSp>
    </p:spTree>
    <p:extLst>
      <p:ext uri="{BB962C8B-B14F-4D97-AF65-F5344CB8AC3E}">
        <p14:creationId xmlns:p14="http://schemas.microsoft.com/office/powerpoint/2010/main" val="4110384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6472024-5735-4364-8637-47D65D58B650}"/>
              </a:ext>
            </a:extLst>
          </p:cNvPr>
          <p:cNvSpPr txBox="1">
            <a:spLocks/>
          </p:cNvSpPr>
          <p:nvPr/>
        </p:nvSpPr>
        <p:spPr>
          <a:xfrm>
            <a:off x="2217324" y="2281056"/>
            <a:ext cx="7452319"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endParaRPr lang="en-US" sz="3600" b="1" dirty="0">
              <a:solidFill>
                <a:srgbClr val="006699"/>
              </a:solidFill>
              <a:latin typeface="Calibri"/>
              <a:ea typeface="+mn-ea"/>
              <a:cs typeface="+mn-cs"/>
            </a:endParaRPr>
          </a:p>
        </p:txBody>
      </p:sp>
      <p:sp>
        <p:nvSpPr>
          <p:cNvPr id="6" name="Content Placeholder 5">
            <a:extLst>
              <a:ext uri="{FF2B5EF4-FFF2-40B4-BE49-F238E27FC236}">
                <a16:creationId xmlns:a16="http://schemas.microsoft.com/office/drawing/2014/main" id="{A7F83628-BD6D-4587-B75E-24B132C86599}"/>
              </a:ext>
            </a:extLst>
          </p:cNvPr>
          <p:cNvSpPr>
            <a:spLocks noGrp="1"/>
          </p:cNvSpPr>
          <p:nvPr>
            <p:ph idx="1"/>
          </p:nvPr>
        </p:nvSpPr>
        <p:spPr>
          <a:xfrm>
            <a:off x="488800" y="1448643"/>
            <a:ext cx="7452319" cy="3509617"/>
          </a:xfrm>
        </p:spPr>
        <p:txBody>
          <a:bodyPr>
            <a:noAutofit/>
          </a:bodyPr>
          <a:lstStyle/>
          <a:p>
            <a:r>
              <a:rPr lang="en-US" sz="2000" dirty="0"/>
              <a:t>188 IDF/ISO standards published to date, including 60 recommended by the Codex Alimentarius</a:t>
            </a:r>
          </a:p>
          <a:p>
            <a:r>
              <a:rPr lang="en-US" sz="2000" dirty="0"/>
              <a:t>IDF is currently working on the following methods including:</a:t>
            </a:r>
          </a:p>
          <a:p>
            <a:pPr lvl="1">
              <a:lnSpc>
                <a:spcPct val="120000"/>
              </a:lnSpc>
            </a:pPr>
            <a:r>
              <a:rPr lang="en-GB" sz="2000" dirty="0"/>
              <a:t>Determination of alkaline phosphatase activity — </a:t>
            </a:r>
            <a:r>
              <a:rPr lang="en-GB" sz="2000" dirty="0" err="1"/>
              <a:t>Fluorimetric</a:t>
            </a:r>
            <a:r>
              <a:rPr lang="en-GB" sz="2000" dirty="0"/>
              <a:t> microplate method (marker for pasteurisation)</a:t>
            </a:r>
          </a:p>
          <a:p>
            <a:pPr lvl="1">
              <a:lnSpc>
                <a:spcPct val="120000"/>
              </a:lnSpc>
            </a:pPr>
            <a:r>
              <a:rPr lang="en-GB" sz="2000" dirty="0"/>
              <a:t>Guidelines for the validation of qualitative screening methods for the detection of residues of veterinary drugs in milk and milk products</a:t>
            </a:r>
            <a:endParaRPr lang="en-US" sz="2000" dirty="0"/>
          </a:p>
          <a:p>
            <a:pPr lvl="1">
              <a:lnSpc>
                <a:spcPct val="120000"/>
              </a:lnSpc>
            </a:pPr>
            <a:r>
              <a:rPr lang="en-US" sz="2000" dirty="0"/>
              <a:t>Nutrients in Infant Formula, in collaboration with AOAC International</a:t>
            </a:r>
          </a:p>
          <a:p>
            <a:pPr lvl="1">
              <a:lnSpc>
                <a:spcPct val="120000"/>
              </a:lnSpc>
            </a:pPr>
            <a:r>
              <a:rPr lang="en-US" sz="2000" dirty="0"/>
              <a:t>Microbiological methods, revision of standard for E</a:t>
            </a:r>
            <a:r>
              <a:rPr lang="en-GB" sz="2000" dirty="0"/>
              <a:t>numeration of characteristic microorganisms in yoghurt</a:t>
            </a:r>
            <a:endParaRPr lang="en-US" sz="2000" dirty="0"/>
          </a:p>
        </p:txBody>
      </p:sp>
      <p:sp>
        <p:nvSpPr>
          <p:cNvPr id="5" name="Title 4">
            <a:extLst>
              <a:ext uri="{FF2B5EF4-FFF2-40B4-BE49-F238E27FC236}">
                <a16:creationId xmlns:a16="http://schemas.microsoft.com/office/drawing/2014/main" id="{616C0709-BDCD-432C-A51A-0C0B32F231F5}"/>
              </a:ext>
            </a:extLst>
          </p:cNvPr>
          <p:cNvSpPr>
            <a:spLocks noGrp="1"/>
          </p:cNvSpPr>
          <p:nvPr>
            <p:ph type="title"/>
          </p:nvPr>
        </p:nvSpPr>
        <p:spPr/>
        <p:txBody>
          <a:bodyPr/>
          <a:lstStyle/>
          <a:p>
            <a:r>
              <a:rPr lang="en-US" dirty="0"/>
              <a:t>UNIQUE IDF/ISO collaboration on Methods of Analysis for MILK AND MILK PRODUCTS</a:t>
            </a:r>
          </a:p>
        </p:txBody>
      </p:sp>
      <p:grpSp>
        <p:nvGrpSpPr>
          <p:cNvPr id="8" name="Group 7">
            <a:extLst>
              <a:ext uri="{FF2B5EF4-FFF2-40B4-BE49-F238E27FC236}">
                <a16:creationId xmlns:a16="http://schemas.microsoft.com/office/drawing/2014/main" id="{C56637B0-41AE-4E33-8048-BEE774DA87E5}"/>
              </a:ext>
            </a:extLst>
          </p:cNvPr>
          <p:cNvGrpSpPr/>
          <p:nvPr/>
        </p:nvGrpSpPr>
        <p:grpSpPr>
          <a:xfrm>
            <a:off x="7772634" y="2520359"/>
            <a:ext cx="3903429" cy="2437901"/>
            <a:chOff x="6989990" y="2852556"/>
            <a:chExt cx="4875998" cy="3266824"/>
          </a:xfrm>
        </p:grpSpPr>
        <p:pic>
          <p:nvPicPr>
            <p:cNvPr id="12" name="Picture 4">
              <a:extLst>
                <a:ext uri="{FF2B5EF4-FFF2-40B4-BE49-F238E27FC236}">
                  <a16:creationId xmlns:a16="http://schemas.microsoft.com/office/drawing/2014/main" id="{CC73B16B-C770-4C3F-9BF4-1C5CAC1EE7F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55081" y="4334762"/>
              <a:ext cx="1105308" cy="907504"/>
            </a:xfrm>
            <a:prstGeom prst="rect">
              <a:avLst/>
            </a:prstGeom>
            <a:noFill/>
            <a:ln w="9525">
              <a:noFill/>
              <a:miter lim="800000"/>
              <a:headEnd/>
              <a:tailEnd/>
            </a:ln>
            <a:effectLst/>
          </p:spPr>
        </p:pic>
        <p:pic>
          <p:nvPicPr>
            <p:cNvPr id="14" name="Picture 13" descr="logos_ISO_officiel_bleu logo.jpg">
              <a:extLst>
                <a:ext uri="{FF2B5EF4-FFF2-40B4-BE49-F238E27FC236}">
                  <a16:creationId xmlns:a16="http://schemas.microsoft.com/office/drawing/2014/main" id="{8DF58895-9D0A-45EE-B724-0B38FDE3E3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23889" y="4285546"/>
              <a:ext cx="1067489" cy="986773"/>
            </a:xfrm>
            <a:prstGeom prst="rect">
              <a:avLst/>
            </a:prstGeom>
          </p:spPr>
        </p:pic>
        <p:grpSp>
          <p:nvGrpSpPr>
            <p:cNvPr id="16" name="Group 15">
              <a:extLst>
                <a:ext uri="{FF2B5EF4-FFF2-40B4-BE49-F238E27FC236}">
                  <a16:creationId xmlns:a16="http://schemas.microsoft.com/office/drawing/2014/main" id="{2B985913-F347-4C5D-B159-40A717C70906}"/>
                </a:ext>
              </a:extLst>
            </p:cNvPr>
            <p:cNvGrpSpPr/>
            <p:nvPr/>
          </p:nvGrpSpPr>
          <p:grpSpPr>
            <a:xfrm>
              <a:off x="6989990" y="2852556"/>
              <a:ext cx="4875998" cy="1136267"/>
              <a:chOff x="4598735" y="1848071"/>
              <a:chExt cx="4875998" cy="1136267"/>
            </a:xfrm>
          </p:grpSpPr>
          <p:grpSp>
            <p:nvGrpSpPr>
              <p:cNvPr id="17" name="Group 16">
                <a:extLst>
                  <a:ext uri="{FF2B5EF4-FFF2-40B4-BE49-F238E27FC236}">
                    <a16:creationId xmlns:a16="http://schemas.microsoft.com/office/drawing/2014/main" id="{D115829C-B68E-44CB-A179-F10BC2026422}"/>
                  </a:ext>
                </a:extLst>
              </p:cNvPr>
              <p:cNvGrpSpPr/>
              <p:nvPr/>
            </p:nvGrpSpPr>
            <p:grpSpPr>
              <a:xfrm>
                <a:off x="7269067" y="2039635"/>
                <a:ext cx="2205666" cy="882352"/>
                <a:chOff x="6205238" y="2077848"/>
                <a:chExt cx="1354572" cy="624282"/>
              </a:xfrm>
            </p:grpSpPr>
            <p:sp>
              <p:nvSpPr>
                <p:cNvPr id="20" name="Oval 19">
                  <a:extLst>
                    <a:ext uri="{FF2B5EF4-FFF2-40B4-BE49-F238E27FC236}">
                      <a16:creationId xmlns:a16="http://schemas.microsoft.com/office/drawing/2014/main" id="{1121569C-DF6C-4B52-9101-A5A96C396D8A}"/>
                    </a:ext>
                  </a:extLst>
                </p:cNvPr>
                <p:cNvSpPr/>
                <p:nvPr/>
              </p:nvSpPr>
              <p:spPr>
                <a:xfrm>
                  <a:off x="6437646" y="2077848"/>
                  <a:ext cx="1122164" cy="624282"/>
                </a:xfrm>
                <a:prstGeom prst="ellipse">
                  <a:avLst/>
                </a:prstGeom>
                <a:blipFill rotWithShape="0">
                  <a:blip r:embed="rId5"/>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dirty="0"/>
                </a:p>
              </p:txBody>
            </p:sp>
            <p:sp>
              <p:nvSpPr>
                <p:cNvPr id="22" name="Oval 4">
                  <a:extLst>
                    <a:ext uri="{FF2B5EF4-FFF2-40B4-BE49-F238E27FC236}">
                      <a16:creationId xmlns:a16="http://schemas.microsoft.com/office/drawing/2014/main" id="{F9282314-3452-4496-818B-A392B65E74B1}"/>
                    </a:ext>
                  </a:extLst>
                </p:cNvPr>
                <p:cNvSpPr/>
                <p:nvPr/>
              </p:nvSpPr>
              <p:spPr>
                <a:xfrm>
                  <a:off x="6205238" y="2169273"/>
                  <a:ext cx="793490" cy="4414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27">
                    <a:lnSpc>
                      <a:spcPct val="90000"/>
                    </a:lnSpc>
                    <a:spcAft>
                      <a:spcPct val="35000"/>
                    </a:spcAft>
                  </a:pPr>
                  <a:endParaRPr lang="en-NZ" sz="2400" dirty="0"/>
                </a:p>
              </p:txBody>
            </p:sp>
          </p:grpSp>
          <p:pic>
            <p:nvPicPr>
              <p:cNvPr id="18" name="Picture 2">
                <a:extLst>
                  <a:ext uri="{FF2B5EF4-FFF2-40B4-BE49-F238E27FC236}">
                    <a16:creationId xmlns:a16="http://schemas.microsoft.com/office/drawing/2014/main" id="{C86A4445-172D-4965-AD49-6F87CD1AD13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75315" y="1848071"/>
                <a:ext cx="1124949" cy="1136267"/>
              </a:xfrm>
              <a:prstGeom prst="rect">
                <a:avLst/>
              </a:prstGeom>
              <a:noFill/>
              <a:ln w="9525">
                <a:noFill/>
                <a:miter lim="800000"/>
                <a:headEnd/>
                <a:tailEnd/>
              </a:ln>
            </p:spPr>
          </p:pic>
          <p:pic>
            <p:nvPicPr>
              <p:cNvPr id="19" name="Picture 2">
                <a:extLst>
                  <a:ext uri="{FF2B5EF4-FFF2-40B4-BE49-F238E27FC236}">
                    <a16:creationId xmlns:a16="http://schemas.microsoft.com/office/drawing/2014/main" id="{1B99C6BF-0C40-4569-93E8-12675DD3873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98735" y="1892799"/>
                <a:ext cx="1164739" cy="1040629"/>
              </a:xfrm>
              <a:prstGeom prst="rect">
                <a:avLst/>
              </a:prstGeom>
              <a:noFill/>
              <a:ln w="9525">
                <a:noFill/>
                <a:miter lim="800000"/>
                <a:headEnd/>
                <a:tailEnd/>
              </a:ln>
            </p:spPr>
          </p:pic>
        </p:grpSp>
        <p:pic>
          <p:nvPicPr>
            <p:cNvPr id="23" name="Picture 22">
              <a:extLst>
                <a:ext uri="{FF2B5EF4-FFF2-40B4-BE49-F238E27FC236}">
                  <a16:creationId xmlns:a16="http://schemas.microsoft.com/office/drawing/2014/main" id="{25311C2D-F4F3-4B88-9B19-BEACFCF91CEB}"/>
                </a:ext>
              </a:extLst>
            </p:cNvPr>
            <p:cNvPicPr>
              <a:picLocks noChangeAspect="1"/>
            </p:cNvPicPr>
            <p:nvPr/>
          </p:nvPicPr>
          <p:blipFill>
            <a:blip r:embed="rId8"/>
            <a:stretch>
              <a:fillRect/>
            </a:stretch>
          </p:blipFill>
          <p:spPr>
            <a:xfrm>
              <a:off x="8900958" y="4331869"/>
              <a:ext cx="905507" cy="934188"/>
            </a:xfrm>
            <a:prstGeom prst="rect">
              <a:avLst/>
            </a:prstGeom>
          </p:spPr>
        </p:pic>
        <p:pic>
          <p:nvPicPr>
            <p:cNvPr id="7" name="Picture 6">
              <a:extLst>
                <a:ext uri="{FF2B5EF4-FFF2-40B4-BE49-F238E27FC236}">
                  <a16:creationId xmlns:a16="http://schemas.microsoft.com/office/drawing/2014/main" id="{0F4FA5A7-73DC-4917-918D-8B010CA7B288}"/>
                </a:ext>
              </a:extLst>
            </p:cNvPr>
            <p:cNvPicPr>
              <a:picLocks noChangeAspect="1"/>
            </p:cNvPicPr>
            <p:nvPr/>
          </p:nvPicPr>
          <p:blipFill>
            <a:blip r:embed="rId9"/>
            <a:stretch>
              <a:fillRect/>
            </a:stretch>
          </p:blipFill>
          <p:spPr>
            <a:xfrm>
              <a:off x="6989990" y="5495377"/>
              <a:ext cx="4727444" cy="624003"/>
            </a:xfrm>
            <a:prstGeom prst="rect">
              <a:avLst/>
            </a:prstGeom>
          </p:spPr>
        </p:pic>
      </p:grpSp>
    </p:spTree>
    <p:extLst>
      <p:ext uri="{BB962C8B-B14F-4D97-AF65-F5344CB8AC3E}">
        <p14:creationId xmlns:p14="http://schemas.microsoft.com/office/powerpoint/2010/main" val="1033923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782B21-78D8-43AF-B3F0-C5C25A98578E}"/>
              </a:ext>
            </a:extLst>
          </p:cNvPr>
          <p:cNvSpPr/>
          <p:nvPr/>
        </p:nvSpPr>
        <p:spPr>
          <a:xfrm>
            <a:off x="1524001" y="3969792"/>
            <a:ext cx="6002847" cy="461665"/>
          </a:xfrm>
          <a:prstGeom prst="rect">
            <a:avLst/>
          </a:prstGeom>
        </p:spPr>
        <p:txBody>
          <a:bodyPr wrap="square">
            <a:spAutoFit/>
          </a:bodyPr>
          <a:lstStyle/>
          <a:p>
            <a:pPr marL="342900" indent="-342900" fontAlgn="base">
              <a:spcBef>
                <a:spcPts val="600"/>
              </a:spcBef>
              <a:spcAft>
                <a:spcPts val="600"/>
              </a:spcAft>
              <a:buFont typeface="Arial" panose="020B0604020202020204" pitchFamily="34" charset="0"/>
              <a:buChar char="•"/>
            </a:pPr>
            <a:endParaRPr lang="en-GB" altLang="en-US" sz="2400" b="1" dirty="0">
              <a:solidFill>
                <a:srgbClr val="0F6FC6">
                  <a:lumMod val="50000"/>
                </a:srgbClr>
              </a:solidFill>
              <a:latin typeface="Calibri"/>
            </a:endParaRPr>
          </a:p>
        </p:txBody>
      </p:sp>
      <p:sp>
        <p:nvSpPr>
          <p:cNvPr id="4" name="Content Placeholder 3">
            <a:extLst>
              <a:ext uri="{FF2B5EF4-FFF2-40B4-BE49-F238E27FC236}">
                <a16:creationId xmlns:a16="http://schemas.microsoft.com/office/drawing/2014/main" id="{C1C080C9-5401-4DE3-BAA4-1DEA46CD3C93}"/>
              </a:ext>
            </a:extLst>
          </p:cNvPr>
          <p:cNvSpPr>
            <a:spLocks noGrp="1"/>
          </p:cNvSpPr>
          <p:nvPr>
            <p:ph idx="1"/>
          </p:nvPr>
        </p:nvSpPr>
        <p:spPr>
          <a:xfrm>
            <a:off x="672307" y="1605869"/>
            <a:ext cx="10837862" cy="4351338"/>
          </a:xfrm>
        </p:spPr>
        <p:txBody>
          <a:bodyPr/>
          <a:lstStyle/>
          <a:p>
            <a:pPr marL="285750" indent="-285750" fontAlgn="base">
              <a:spcBef>
                <a:spcPts val="600"/>
              </a:spcBef>
              <a:spcAft>
                <a:spcPts val="600"/>
              </a:spcAft>
              <a:buClr>
                <a:srgbClr val="2C567A"/>
              </a:buClr>
              <a:buFont typeface="Wingdings" panose="05000000000000000000" pitchFamily="2" charset="2"/>
              <a:buChar char="§"/>
            </a:pPr>
            <a:r>
              <a:rPr lang="en-GB" altLang="en-US" dirty="0"/>
              <a:t>Guide to Prudent use of antimicrobial agents in dairy production</a:t>
            </a:r>
          </a:p>
          <a:p>
            <a:pPr marL="285750" indent="-285750" fontAlgn="base">
              <a:spcBef>
                <a:spcPts val="600"/>
              </a:spcBef>
              <a:spcAft>
                <a:spcPts val="600"/>
              </a:spcAft>
              <a:buClr>
                <a:srgbClr val="2C567A"/>
              </a:buClr>
              <a:buFont typeface="Wingdings" panose="05000000000000000000" pitchFamily="2" charset="2"/>
              <a:buChar char="§"/>
            </a:pPr>
            <a:r>
              <a:rPr lang="en-GB" altLang="en-US" dirty="0"/>
              <a:t>Review on Listeria in dairy production</a:t>
            </a:r>
          </a:p>
          <a:p>
            <a:pPr marL="285750" indent="-285750" fontAlgn="base">
              <a:spcBef>
                <a:spcPts val="600"/>
              </a:spcBef>
              <a:spcAft>
                <a:spcPts val="600"/>
              </a:spcAft>
              <a:buClr>
                <a:srgbClr val="2C567A"/>
              </a:buClr>
              <a:buFont typeface="Wingdings" panose="05000000000000000000" pitchFamily="2" charset="2"/>
              <a:buChar char="§"/>
            </a:pPr>
            <a:r>
              <a:rPr lang="en-GB" altLang="en-US" dirty="0"/>
              <a:t>Inventory of historically safe use of micro-organisms</a:t>
            </a:r>
          </a:p>
          <a:p>
            <a:pPr marL="285750" indent="-285750" fontAlgn="base">
              <a:spcBef>
                <a:spcPts val="600"/>
              </a:spcBef>
              <a:spcAft>
                <a:spcPts val="600"/>
              </a:spcAft>
              <a:buClr>
                <a:srgbClr val="2C567A"/>
              </a:buClr>
              <a:buFont typeface="Wingdings" panose="05000000000000000000" pitchFamily="2" charset="2"/>
              <a:buChar char="§"/>
            </a:pPr>
            <a:r>
              <a:rPr lang="en-GB" altLang="en-US" dirty="0"/>
              <a:t>Technology of Pasteurisation and its effects on the microbiological and nutritional aspects of milk</a:t>
            </a:r>
          </a:p>
          <a:p>
            <a:pPr marL="285750" indent="-285750" fontAlgn="base">
              <a:spcBef>
                <a:spcPts val="600"/>
              </a:spcBef>
              <a:spcAft>
                <a:spcPts val="600"/>
              </a:spcAft>
              <a:buClr>
                <a:srgbClr val="2C567A"/>
              </a:buClr>
              <a:buFont typeface="Wingdings" panose="05000000000000000000" pitchFamily="2" charset="2"/>
              <a:buChar char="§"/>
            </a:pPr>
            <a:r>
              <a:rPr lang="en-GB" altLang="en-US" dirty="0"/>
              <a:t>Joint IDF/ISO standards for analytical methods: </a:t>
            </a:r>
            <a:r>
              <a:rPr lang="en-GB" altLang="en-US" dirty="0" err="1"/>
              <a:t>i</a:t>
            </a:r>
            <a:r>
              <a:rPr lang="en-GB" altLang="en-US" dirty="0"/>
              <a:t>) Milkfat purity and ii) Whey protein in milk-based infant formula</a:t>
            </a:r>
          </a:p>
          <a:p>
            <a:endParaRPr lang="en-GB" dirty="0"/>
          </a:p>
        </p:txBody>
      </p:sp>
      <p:sp>
        <p:nvSpPr>
          <p:cNvPr id="10" name="Title 1">
            <a:extLst>
              <a:ext uri="{FF2B5EF4-FFF2-40B4-BE49-F238E27FC236}">
                <a16:creationId xmlns:a16="http://schemas.microsoft.com/office/drawing/2014/main" id="{FD0150AD-C434-47D9-B60C-F4E1BF3E73D1}"/>
              </a:ext>
            </a:extLst>
          </p:cNvPr>
          <p:cNvSpPr>
            <a:spLocks noGrp="1"/>
          </p:cNvSpPr>
          <p:nvPr>
            <p:ph type="title"/>
          </p:nvPr>
        </p:nvSpPr>
        <p:spPr/>
        <p:txBody>
          <a:bodyPr/>
          <a:lstStyle/>
          <a:p>
            <a:pPr algn="l"/>
            <a:r>
              <a:rPr lang="en-US" dirty="0"/>
              <a:t>IDF protects HEALTH through FOOD SAFETY Guidance and standards</a:t>
            </a:r>
          </a:p>
        </p:txBody>
      </p:sp>
    </p:spTree>
    <p:extLst>
      <p:ext uri="{BB962C8B-B14F-4D97-AF65-F5344CB8AC3E}">
        <p14:creationId xmlns:p14="http://schemas.microsoft.com/office/powerpoint/2010/main" val="2980430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5DE1C8D-488E-4B07-9C56-365BA17F3DA2}"/>
              </a:ext>
            </a:extLst>
          </p:cNvPr>
          <p:cNvSpPr txBox="1">
            <a:spLocks/>
          </p:cNvSpPr>
          <p:nvPr/>
        </p:nvSpPr>
        <p:spPr>
          <a:xfrm>
            <a:off x="2783632" y="260649"/>
            <a:ext cx="8830038" cy="583151"/>
          </a:xfrm>
          <a:prstGeom prst="rect">
            <a:avLst/>
          </a:prstGeom>
        </p:spPr>
        <p:txBody>
          <a:bodyPr/>
          <a:lstStyle>
            <a:defPPr>
              <a:defRPr lang="en-US"/>
            </a:defPPr>
            <a:lvl1pPr>
              <a:defRPr sz="4000" b="1" cap="small">
                <a:solidFill>
                  <a:srgbClr val="0065B0"/>
                </a:solidFill>
              </a:defRPr>
            </a:lvl1pPr>
          </a:lstStyle>
          <a:p>
            <a:r>
              <a:rPr lang="en-GB" sz="3600" dirty="0">
                <a:solidFill>
                  <a:srgbClr val="006699"/>
                </a:solidFill>
                <a:latin typeface="Calibri" panose="020F0502020204030204" pitchFamily="34" charset="0"/>
                <a:cs typeface="Calibri" panose="020F0502020204030204" pitchFamily="34" charset="0"/>
              </a:rPr>
              <a:t>Guidance on Microbiological Hygiene</a:t>
            </a:r>
            <a:endParaRPr lang="en-US" sz="3600" dirty="0"/>
          </a:p>
        </p:txBody>
      </p:sp>
      <p:grpSp>
        <p:nvGrpSpPr>
          <p:cNvPr id="9" name="Group 8">
            <a:extLst>
              <a:ext uri="{FF2B5EF4-FFF2-40B4-BE49-F238E27FC236}">
                <a16:creationId xmlns:a16="http://schemas.microsoft.com/office/drawing/2014/main" id="{27E9772F-A13F-4A92-BE82-A9A2F171AD9C}"/>
              </a:ext>
            </a:extLst>
          </p:cNvPr>
          <p:cNvGrpSpPr/>
          <p:nvPr/>
        </p:nvGrpSpPr>
        <p:grpSpPr>
          <a:xfrm>
            <a:off x="404530" y="1128870"/>
            <a:ext cx="7129034" cy="4889396"/>
            <a:chOff x="731102" y="993591"/>
            <a:chExt cx="8240456" cy="5751321"/>
          </a:xfrm>
        </p:grpSpPr>
        <p:pic>
          <p:nvPicPr>
            <p:cNvPr id="8" name="Picture 7">
              <a:extLst>
                <a:ext uri="{FF2B5EF4-FFF2-40B4-BE49-F238E27FC236}">
                  <a16:creationId xmlns:a16="http://schemas.microsoft.com/office/drawing/2014/main" id="{2C12B6FC-C73D-4DD4-BF0A-F007105ECECA}"/>
                </a:ext>
              </a:extLst>
            </p:cNvPr>
            <p:cNvPicPr>
              <a:picLocks noChangeAspect="1"/>
            </p:cNvPicPr>
            <p:nvPr/>
          </p:nvPicPr>
          <p:blipFill>
            <a:blip r:embed="rId3"/>
            <a:stretch>
              <a:fillRect/>
            </a:stretch>
          </p:blipFill>
          <p:spPr>
            <a:xfrm>
              <a:off x="731102" y="993591"/>
              <a:ext cx="4092008" cy="5718951"/>
            </a:xfrm>
            <a:prstGeom prst="rect">
              <a:avLst/>
            </a:prstGeom>
          </p:spPr>
        </p:pic>
        <p:pic>
          <p:nvPicPr>
            <p:cNvPr id="6" name="Picture 5">
              <a:extLst>
                <a:ext uri="{FF2B5EF4-FFF2-40B4-BE49-F238E27FC236}">
                  <a16:creationId xmlns:a16="http://schemas.microsoft.com/office/drawing/2014/main" id="{D8422DD4-3228-476E-98FE-57EC67F1D884}"/>
                </a:ext>
              </a:extLst>
            </p:cNvPr>
            <p:cNvPicPr>
              <a:picLocks noChangeAspect="1"/>
            </p:cNvPicPr>
            <p:nvPr/>
          </p:nvPicPr>
          <p:blipFill>
            <a:blip r:embed="rId4"/>
            <a:stretch>
              <a:fillRect/>
            </a:stretch>
          </p:blipFill>
          <p:spPr>
            <a:xfrm>
              <a:off x="4879550" y="1013958"/>
              <a:ext cx="4092008" cy="5730954"/>
            </a:xfrm>
            <a:prstGeom prst="rect">
              <a:avLst/>
            </a:prstGeom>
          </p:spPr>
        </p:pic>
      </p:grpSp>
      <p:pic>
        <p:nvPicPr>
          <p:cNvPr id="4" name="Picture 3">
            <a:extLst>
              <a:ext uri="{FF2B5EF4-FFF2-40B4-BE49-F238E27FC236}">
                <a16:creationId xmlns:a16="http://schemas.microsoft.com/office/drawing/2014/main" id="{1530EAE2-E879-4808-A35E-BE1D57D325D6}"/>
              </a:ext>
            </a:extLst>
          </p:cNvPr>
          <p:cNvPicPr>
            <a:picLocks noChangeAspect="1"/>
          </p:cNvPicPr>
          <p:nvPr/>
        </p:nvPicPr>
        <p:blipFill>
          <a:blip r:embed="rId5"/>
          <a:stretch>
            <a:fillRect/>
          </a:stretch>
        </p:blipFill>
        <p:spPr>
          <a:xfrm>
            <a:off x="7806520" y="1128871"/>
            <a:ext cx="3703181" cy="4861876"/>
          </a:xfrm>
          <a:prstGeom prst="rect">
            <a:avLst/>
          </a:prstGeom>
        </p:spPr>
      </p:pic>
    </p:spTree>
    <p:extLst>
      <p:ext uri="{BB962C8B-B14F-4D97-AF65-F5344CB8AC3E}">
        <p14:creationId xmlns:p14="http://schemas.microsoft.com/office/powerpoint/2010/main" val="3568260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4">
            <a:extLst>
              <a:ext uri="{FF2B5EF4-FFF2-40B4-BE49-F238E27FC236}">
                <a16:creationId xmlns:a16="http://schemas.microsoft.com/office/drawing/2014/main" id="{5C1DAF87-B23C-4D85-B18F-FA2343527F5B}"/>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72365" y="333375"/>
            <a:ext cx="12047269" cy="617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le 1">
            <a:extLst>
              <a:ext uri="{FF2B5EF4-FFF2-40B4-BE49-F238E27FC236}">
                <a16:creationId xmlns:a16="http://schemas.microsoft.com/office/drawing/2014/main" id="{D4A4B897-0BC2-4791-A6D5-F2E736C0A642}"/>
              </a:ext>
            </a:extLst>
          </p:cNvPr>
          <p:cNvSpPr txBox="1">
            <a:spLocks/>
          </p:cNvSpPr>
          <p:nvPr/>
        </p:nvSpPr>
        <p:spPr>
          <a:xfrm>
            <a:off x="2855913" y="333375"/>
            <a:ext cx="7448550" cy="655638"/>
          </a:xfrm>
          <a:prstGeom prst="rect">
            <a:avLst/>
          </a:prstGeom>
        </p:spPr>
        <p:txBody>
          <a:bodyPr/>
          <a:lstStyle>
            <a:defPPr>
              <a:defRPr lang="en-US"/>
            </a:defPPr>
            <a:lvl1pPr>
              <a:defRPr sz="4000" b="1" cap="small">
                <a:solidFill>
                  <a:srgbClr val="0065B0"/>
                </a:solidFill>
              </a:defRPr>
            </a:lvl1pPr>
          </a:lstStyle>
          <a:p>
            <a:pPr eaLnBrk="1" hangingPunct="1">
              <a:defRPr/>
            </a:pPr>
            <a:endParaRPr lang="en-GB" sz="3600" cap="none" dirty="0">
              <a:solidFill>
                <a:srgbClr val="006699"/>
              </a:solidFill>
              <a:latin typeface="Calibri"/>
            </a:endParaRPr>
          </a:p>
          <a:p>
            <a:pPr eaLnBrk="1" hangingPunct="1">
              <a:defRPr/>
            </a:pPr>
            <a:endParaRPr lang="en-GB" sz="3600" dirty="0">
              <a:solidFill>
                <a:srgbClr val="006699"/>
              </a:solidFill>
              <a:latin typeface="Arial" charset="0"/>
            </a:endParaRPr>
          </a:p>
        </p:txBody>
      </p:sp>
      <p:cxnSp>
        <p:nvCxnSpPr>
          <p:cNvPr id="22" name="Straight Connector 21">
            <a:extLst>
              <a:ext uri="{FF2B5EF4-FFF2-40B4-BE49-F238E27FC236}">
                <a16:creationId xmlns:a16="http://schemas.microsoft.com/office/drawing/2014/main" id="{4DEE46C9-F147-40DE-9065-A9EA0F5D7235}"/>
              </a:ext>
            </a:extLst>
          </p:cNvPr>
          <p:cNvCxnSpPr/>
          <p:nvPr/>
        </p:nvCxnSpPr>
        <p:spPr>
          <a:xfrm flipH="1" flipV="1">
            <a:off x="9436100" y="1776413"/>
            <a:ext cx="7938" cy="11112"/>
          </a:xfrm>
          <a:prstGeom prst="line">
            <a:avLst/>
          </a:prstGeom>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44EFD8A0-B9B8-4E9D-AE40-2FE43A43290C}"/>
              </a:ext>
            </a:extLst>
          </p:cNvPr>
          <p:cNvSpPr>
            <a:spLocks noGrp="1"/>
          </p:cNvSpPr>
          <p:nvPr>
            <p:ph type="title"/>
          </p:nvPr>
        </p:nvSpPr>
        <p:spPr/>
        <p:txBody>
          <a:bodyPr/>
          <a:lstStyle/>
          <a:p>
            <a:r>
              <a:rPr lang="en-GB" sz="3200" dirty="0">
                <a:solidFill>
                  <a:srgbClr val="006699"/>
                </a:solidFill>
              </a:rPr>
              <a:t>Dairy’s Commitment to sustainability</a:t>
            </a:r>
            <a:br>
              <a:rPr lang="en-GB" sz="3200" cap="none" dirty="0">
                <a:solidFill>
                  <a:srgbClr val="006699"/>
                </a:solidFill>
                <a:latin typeface="Calibri"/>
              </a:rPr>
            </a:br>
            <a:endParaRPr lang="en-GB" dirty="0"/>
          </a:p>
        </p:txBody>
      </p:sp>
      <p:sp>
        <p:nvSpPr>
          <p:cNvPr id="4" name="Content Placeholder 3">
            <a:extLst>
              <a:ext uri="{FF2B5EF4-FFF2-40B4-BE49-F238E27FC236}">
                <a16:creationId xmlns:a16="http://schemas.microsoft.com/office/drawing/2014/main" id="{44DFDAC5-2D5A-46C7-B7FA-6EA4B5E996EF}"/>
              </a:ext>
            </a:extLst>
          </p:cNvPr>
          <p:cNvSpPr>
            <a:spLocks noGrp="1"/>
          </p:cNvSpPr>
          <p:nvPr>
            <p:ph idx="1"/>
          </p:nvPr>
        </p:nvSpPr>
        <p:spPr>
          <a:xfrm>
            <a:off x="538959" y="1825625"/>
            <a:ext cx="6297270" cy="4532780"/>
          </a:xfrm>
        </p:spPr>
        <p:txBody>
          <a:bodyPr/>
          <a:lstStyle/>
          <a:p>
            <a:pPr marL="0" indent="0">
              <a:buNone/>
            </a:pPr>
            <a:r>
              <a:rPr lang="en-US" altLang="en-US" dirty="0"/>
              <a:t>The dairy sector and the FAO signed on to the </a:t>
            </a:r>
            <a:r>
              <a:rPr lang="en-US" altLang="en-US" b="1" dirty="0"/>
              <a:t>Dairy Declaration of Rotterdam </a:t>
            </a:r>
            <a:r>
              <a:rPr lang="en-US" altLang="en-US" dirty="0"/>
              <a:t>in 2016:</a:t>
            </a:r>
          </a:p>
          <a:p>
            <a:pPr marL="342900" lvl="1" indent="0">
              <a:buNone/>
            </a:pPr>
            <a:endParaRPr lang="en-US" altLang="en-US" sz="2400" i="1" dirty="0"/>
          </a:p>
          <a:p>
            <a:pPr marL="342900" lvl="1" indent="0">
              <a:buNone/>
            </a:pPr>
            <a:r>
              <a:rPr lang="en-US" altLang="en-US" sz="2400" i="1" dirty="0"/>
              <a:t>“We, representative of the one-billion-person global dairy community, gathered in Rotterdam at the World Dairy Summit, are committed to the sustainable development of the dairy sector to generate widespread benefits for people and the planet.”</a:t>
            </a:r>
          </a:p>
          <a:p>
            <a:pPr algn="l"/>
            <a:endParaRPr lang="en-GB" sz="1800" b="0" i="0" u="none" strike="noStrike" baseline="0" dirty="0">
              <a:solidFill>
                <a:srgbClr val="000000"/>
              </a:solidFill>
              <a:latin typeface="Arial" panose="020B0604020202020204" pitchFamily="34" charset="0"/>
            </a:endParaRPr>
          </a:p>
          <a:p>
            <a:endParaRPr lang="en-GB" sz="1800" b="0" i="0" u="none" strike="noStrike" baseline="0" dirty="0">
              <a:latin typeface="Arial" panose="020B0604020202020204" pitchFamily="34" charset="0"/>
            </a:endParaRPr>
          </a:p>
          <a:p>
            <a:endParaRPr lang="en-GB" dirty="0"/>
          </a:p>
        </p:txBody>
      </p:sp>
      <p:pic>
        <p:nvPicPr>
          <p:cNvPr id="11" name="Picture 26">
            <a:extLst>
              <a:ext uri="{FF2B5EF4-FFF2-40B4-BE49-F238E27FC236}">
                <a16:creationId xmlns:a16="http://schemas.microsoft.com/office/drawing/2014/main" id="{54B84AAE-8DD5-4B7A-9D16-0A0EC7BC542B}"/>
              </a:ext>
            </a:extLst>
          </p:cNvPr>
          <p:cNvPicPr>
            <a:picLocks noChangeAspect="1"/>
          </p:cNvPicPr>
          <p:nvPr/>
        </p:nvPicPr>
        <p:blipFill>
          <a:blip r:embed="rId4">
            <a:extLst>
              <a:ext uri="{28A0092B-C50C-407E-A947-70E740481C1C}">
                <a14:useLocalDpi xmlns:a14="http://schemas.microsoft.com/office/drawing/2010/main" val="0"/>
              </a:ext>
            </a:extLst>
          </a:blip>
          <a:srcRect r="2396"/>
          <a:stretch>
            <a:fillRect/>
          </a:stretch>
        </p:blipFill>
        <p:spPr bwMode="auto">
          <a:xfrm>
            <a:off x="7795619" y="660757"/>
            <a:ext cx="3880443" cy="553648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273082"/>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8CDA9BF9-4744-4D23-B42D-758F5064B328}"/>
              </a:ext>
            </a:extLst>
          </p:cNvPr>
          <p:cNvPicPr>
            <a:picLocks noChangeAspect="1"/>
          </p:cNvPicPr>
          <p:nvPr/>
        </p:nvPicPr>
        <p:blipFill rotWithShape="1">
          <a:blip r:embed="rId3"/>
          <a:srcRect t="9774" b="27126"/>
          <a:stretch/>
        </p:blipFill>
        <p:spPr>
          <a:xfrm>
            <a:off x="0" y="1023257"/>
            <a:ext cx="12191980" cy="5442853"/>
          </a:xfrm>
          <a:prstGeom prst="rect">
            <a:avLst/>
          </a:prstGeom>
          <a:noFill/>
        </p:spPr>
      </p:pic>
      <p:pic>
        <p:nvPicPr>
          <p:cNvPr id="7" name="Picture 6" descr="A close up of a sign&#10;&#10;Description automatically generated">
            <a:extLst>
              <a:ext uri="{FF2B5EF4-FFF2-40B4-BE49-F238E27FC236}">
                <a16:creationId xmlns:a16="http://schemas.microsoft.com/office/drawing/2014/main" id="{EE25E4F1-4E7B-4B0C-A832-F735089100A8}"/>
              </a:ext>
            </a:extLst>
          </p:cNvPr>
          <p:cNvPicPr>
            <a:picLocks noChangeAspect="1"/>
          </p:cNvPicPr>
          <p:nvPr/>
        </p:nvPicPr>
        <p:blipFill>
          <a:blip r:embed="rId4"/>
          <a:stretch>
            <a:fillRect/>
          </a:stretch>
        </p:blipFill>
        <p:spPr>
          <a:xfrm>
            <a:off x="10929256" y="5632218"/>
            <a:ext cx="964519" cy="964519"/>
          </a:xfrm>
          <a:prstGeom prst="rect">
            <a:avLst/>
          </a:prstGeom>
        </p:spPr>
      </p:pic>
      <p:sp>
        <p:nvSpPr>
          <p:cNvPr id="8" name="Title 2">
            <a:extLst>
              <a:ext uri="{FF2B5EF4-FFF2-40B4-BE49-F238E27FC236}">
                <a16:creationId xmlns:a16="http://schemas.microsoft.com/office/drawing/2014/main" id="{6418DFEE-5E2B-48EB-8AE2-7476BCBAE061}"/>
              </a:ext>
            </a:extLst>
          </p:cNvPr>
          <p:cNvSpPr>
            <a:spLocks noGrp="1"/>
          </p:cNvSpPr>
          <p:nvPr>
            <p:ph type="title"/>
          </p:nvPr>
        </p:nvSpPr>
        <p:spPr>
          <a:xfrm>
            <a:off x="515938" y="195127"/>
            <a:ext cx="4937211" cy="1325563"/>
          </a:xfrm>
        </p:spPr>
        <p:txBody>
          <a:bodyPr anchor="ctr">
            <a:normAutofit/>
          </a:bodyPr>
          <a:lstStyle/>
          <a:p>
            <a:r>
              <a:rPr lang="en-GB" dirty="0"/>
              <a:t>Dairy and sdgs</a:t>
            </a:r>
          </a:p>
        </p:txBody>
      </p:sp>
      <p:sp>
        <p:nvSpPr>
          <p:cNvPr id="9" name="Rectangle 8">
            <a:extLst>
              <a:ext uri="{FF2B5EF4-FFF2-40B4-BE49-F238E27FC236}">
                <a16:creationId xmlns:a16="http://schemas.microsoft.com/office/drawing/2014/main" id="{8D92DE8E-AE9E-40D2-9913-F495D937D215}"/>
              </a:ext>
            </a:extLst>
          </p:cNvPr>
          <p:cNvSpPr/>
          <p:nvPr/>
        </p:nvSpPr>
        <p:spPr>
          <a:xfrm>
            <a:off x="10363200" y="195127"/>
            <a:ext cx="1530575" cy="82813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59987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D4F858-85CB-42B0-8201-F55227A4204F}"/>
              </a:ext>
            </a:extLst>
          </p:cNvPr>
          <p:cNvSpPr>
            <a:spLocks noGrp="1"/>
          </p:cNvSpPr>
          <p:nvPr>
            <p:ph type="title"/>
          </p:nvPr>
        </p:nvSpPr>
        <p:spPr/>
        <p:txBody>
          <a:bodyPr/>
          <a:lstStyle/>
          <a:p>
            <a:r>
              <a:rPr lang="fr-FR"/>
              <a:t>2020 </a:t>
            </a:r>
            <a:r>
              <a:rPr lang="fr-FR" err="1"/>
              <a:t>so</a:t>
            </a:r>
            <a:r>
              <a:rPr lang="fr-FR"/>
              <a:t> far and </a:t>
            </a:r>
            <a:r>
              <a:rPr lang="fr-FR" err="1"/>
              <a:t>beyond</a:t>
            </a:r>
            <a:endParaRPr lang="fr-FR"/>
          </a:p>
        </p:txBody>
      </p:sp>
      <p:sp>
        <p:nvSpPr>
          <p:cNvPr id="3" name="Espace réservé du contenu 2">
            <a:extLst>
              <a:ext uri="{FF2B5EF4-FFF2-40B4-BE49-F238E27FC236}">
                <a16:creationId xmlns:a16="http://schemas.microsoft.com/office/drawing/2014/main" id="{5052A0BE-7DA0-471F-B9E0-53C35FD08D60}"/>
              </a:ext>
            </a:extLst>
          </p:cNvPr>
          <p:cNvSpPr>
            <a:spLocks noGrp="1"/>
          </p:cNvSpPr>
          <p:nvPr>
            <p:ph idx="1"/>
          </p:nvPr>
        </p:nvSpPr>
        <p:spPr>
          <a:xfrm>
            <a:off x="838200" y="1379349"/>
            <a:ext cx="10931769" cy="4572765"/>
          </a:xfrm>
        </p:spPr>
        <p:txBody>
          <a:bodyPr>
            <a:noAutofit/>
          </a:bodyPr>
          <a:lstStyle/>
          <a:p>
            <a:pPr>
              <a:spcBef>
                <a:spcPts val="1200"/>
              </a:spcBef>
            </a:pPr>
            <a:r>
              <a:rPr lang="en-GB">
                <a:latin typeface="Calibri" panose="020F0502020204030204"/>
              </a:rPr>
              <a:t>Dairy sector was disrupted but showed resilience facing COVID-19</a:t>
            </a:r>
          </a:p>
          <a:p>
            <a:pPr>
              <a:spcBef>
                <a:spcPts val="1200"/>
              </a:spcBef>
            </a:pPr>
            <a:r>
              <a:rPr lang="en-GB" sz="2400"/>
              <a:t>Dairy sector has adapted : there has been no major interruption in availability and it answered to the changes in consumption patterns, more or less recapturing the losses of sales in food service channel through the retail channel </a:t>
            </a:r>
          </a:p>
          <a:p>
            <a:pPr>
              <a:spcBef>
                <a:spcPts val="1200"/>
              </a:spcBef>
            </a:pPr>
            <a:r>
              <a:rPr lang="en-GB" sz="2400"/>
              <a:t>Overall, international demand maintained, prices have stabilized and dairy trade was quite stable</a:t>
            </a:r>
          </a:p>
          <a:p>
            <a:pPr>
              <a:spcBef>
                <a:spcPts val="1200"/>
              </a:spcBef>
            </a:pPr>
            <a:r>
              <a:rPr lang="en-GB" sz="2400"/>
              <a:t>Impacts on  2021 are highly uncertain at this point. </a:t>
            </a:r>
          </a:p>
          <a:p>
            <a:pPr lvl="1">
              <a:spcBef>
                <a:spcPts val="1200"/>
              </a:spcBef>
            </a:pPr>
            <a:r>
              <a:rPr lang="en-GB" sz="1800"/>
              <a:t>Food is part of the essential needs. Dairy is part of the diet and well positioned as it meets the demand for more home cooking and healthy food.</a:t>
            </a:r>
          </a:p>
          <a:p>
            <a:pPr lvl="1">
              <a:spcBef>
                <a:spcPts val="1200"/>
              </a:spcBef>
            </a:pPr>
            <a:r>
              <a:rPr lang="en-GB" sz="1800"/>
              <a:t>Dairy Sector has demonstrated its capacity to adapt to the changes of consumption patterns</a:t>
            </a:r>
          </a:p>
          <a:p>
            <a:pPr>
              <a:spcBef>
                <a:spcPts val="1200"/>
              </a:spcBef>
            </a:pPr>
            <a:endParaRPr lang="en-GB" sz="2200"/>
          </a:p>
        </p:txBody>
      </p:sp>
      <p:sp>
        <p:nvSpPr>
          <p:cNvPr id="4" name="Espace réservé du numéro de diapositive 3">
            <a:extLst>
              <a:ext uri="{FF2B5EF4-FFF2-40B4-BE49-F238E27FC236}">
                <a16:creationId xmlns:a16="http://schemas.microsoft.com/office/drawing/2014/main" id="{2679D16F-B6FA-4B6A-B692-ACAC3D061A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3757EF-F72F-412D-915B-34A6E7BB7839}" type="slidenum">
              <a:rPr kumimoji="0" lang="fr-FR" sz="14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979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D3F0D1-1B54-4F48-A10A-06D3A50796A0}"/>
              </a:ext>
            </a:extLst>
          </p:cNvPr>
          <p:cNvSpPr>
            <a:spLocks noGrp="1"/>
          </p:cNvSpPr>
          <p:nvPr>
            <p:ph idx="1"/>
          </p:nvPr>
        </p:nvSpPr>
        <p:spPr>
          <a:xfrm>
            <a:off x="515938" y="1632857"/>
            <a:ext cx="10837862" cy="4544106"/>
          </a:xfrm>
        </p:spPr>
        <p:txBody>
          <a:bodyPr/>
          <a:lstStyle/>
          <a:p>
            <a:r>
              <a:rPr lang="en-GB" sz="2800" dirty="0">
                <a:effectLst/>
                <a:latin typeface="Calibri" panose="020F0502020204030204" pitchFamily="34" charset="0"/>
                <a:ea typeface="Calibri" panose="020F0502020204030204" pitchFamily="34" charset="0"/>
              </a:rPr>
              <a:t>Significant work on human nutrition, School Milk Programs, animal and health and welfare, livelihood and socio-economic. </a:t>
            </a:r>
          </a:p>
          <a:p>
            <a:r>
              <a:rPr lang="en-GB" dirty="0">
                <a:latin typeface="Calibri" panose="020F0502020204030204" pitchFamily="34" charset="0"/>
                <a:ea typeface="Calibri" panose="020F0502020204030204" pitchFamily="34" charset="0"/>
              </a:rPr>
              <a:t>Work programme on environment: GHG methodology, Net Zero: Pathways to Low Carbon Dairy Initiative, positive contribution of dairy on bioenergy and biodiversity, contribution to LEAP and GASL.</a:t>
            </a:r>
          </a:p>
          <a:p>
            <a:r>
              <a:rPr lang="en-GB" sz="2800" dirty="0">
                <a:effectLst/>
                <a:latin typeface="Calibri" panose="020F0502020204030204" pitchFamily="34" charset="0"/>
                <a:ea typeface="Calibri" panose="020F0502020204030204" pitchFamily="34" charset="0"/>
              </a:rPr>
              <a:t>Communications on science-based:</a:t>
            </a:r>
          </a:p>
          <a:p>
            <a:pPr lvl="1"/>
            <a:r>
              <a:rPr lang="en-GB" dirty="0">
                <a:effectLst/>
                <a:latin typeface="Calibri" panose="020F0502020204030204" pitchFamily="34" charset="0"/>
                <a:ea typeface="Calibri" panose="020F0502020204030204" pitchFamily="34" charset="0"/>
              </a:rPr>
              <a:t>IDF Dairy Sustainability Outlook, three editions so far</a:t>
            </a:r>
          </a:p>
          <a:p>
            <a:pPr lvl="1"/>
            <a:r>
              <a:rPr lang="en-GB" dirty="0">
                <a:effectLst/>
                <a:latin typeface="Calibri" panose="020F0502020204030204" pitchFamily="34" charset="0"/>
                <a:ea typeface="Calibri" panose="020F0502020204030204" pitchFamily="34" charset="0"/>
              </a:rPr>
              <a:t>BAMST/IDF Symposium 2019: The Role of Ruminants in sustainable diets: </a:t>
            </a:r>
            <a:r>
              <a:rPr lang="en-GB" u="sng" dirty="0">
                <a:solidFill>
                  <a:srgbClr val="0563C1"/>
                </a:solidFill>
                <a:effectLst/>
                <a:latin typeface="Calibri" panose="020F0502020204030204" pitchFamily="34" charset="0"/>
                <a:ea typeface="Calibri" panose="020F0502020204030204" pitchFamily="34" charset="0"/>
                <a:hlinkClick r:id="rId3"/>
              </a:rPr>
              <a:t>https://www.fil-idf.org/bamstidfevent2019/</a:t>
            </a:r>
            <a:endParaRPr lang="en-GB" u="sng" dirty="0">
              <a:solidFill>
                <a:srgbClr val="0563C1"/>
              </a:solidFill>
              <a:effectLst/>
              <a:latin typeface="Calibri" panose="020F0502020204030204" pitchFamily="34" charset="0"/>
              <a:ea typeface="Calibri" panose="020F0502020204030204" pitchFamily="34" charset="0"/>
            </a:endParaRPr>
          </a:p>
          <a:p>
            <a:pPr marL="0" indent="0">
              <a:buNone/>
            </a:pPr>
            <a:endParaRPr lang="en-GB" u="sng" dirty="0">
              <a:solidFill>
                <a:srgbClr val="0563C1"/>
              </a:solidFill>
              <a:latin typeface="Calibri" panose="020F0502020204030204" pitchFamily="34" charset="0"/>
            </a:endParaRPr>
          </a:p>
          <a:p>
            <a:pPr marL="0" indent="0">
              <a:buNone/>
            </a:pPr>
            <a:endParaRPr lang="en-GB" dirty="0"/>
          </a:p>
        </p:txBody>
      </p:sp>
      <p:sp>
        <p:nvSpPr>
          <p:cNvPr id="3" name="Title 2">
            <a:extLst>
              <a:ext uri="{FF2B5EF4-FFF2-40B4-BE49-F238E27FC236}">
                <a16:creationId xmlns:a16="http://schemas.microsoft.com/office/drawing/2014/main" id="{E110DE57-023B-4524-91A1-73C10627DBC1}"/>
              </a:ext>
            </a:extLst>
          </p:cNvPr>
          <p:cNvSpPr>
            <a:spLocks noGrp="1"/>
          </p:cNvSpPr>
          <p:nvPr>
            <p:ph type="title"/>
          </p:nvPr>
        </p:nvSpPr>
        <p:spPr/>
        <p:txBody>
          <a:bodyPr/>
          <a:lstStyle/>
          <a:p>
            <a:r>
              <a:rPr lang="fr-CA" dirty="0"/>
              <a:t>IDF </a:t>
            </a:r>
            <a:r>
              <a:rPr lang="fr-CA" dirty="0" err="1"/>
              <a:t>work</a:t>
            </a:r>
            <a:r>
              <a:rPr lang="fr-CA" dirty="0"/>
              <a:t> on </a:t>
            </a:r>
            <a:r>
              <a:rPr lang="fr-CA" dirty="0" err="1"/>
              <a:t>Sustainability</a:t>
            </a:r>
            <a:endParaRPr lang="en-GB" dirty="0"/>
          </a:p>
        </p:txBody>
      </p:sp>
    </p:spTree>
    <p:extLst>
      <p:ext uri="{BB962C8B-B14F-4D97-AF65-F5344CB8AC3E}">
        <p14:creationId xmlns:p14="http://schemas.microsoft.com/office/powerpoint/2010/main" val="3238636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 name="Titolo"/>
          <p:cNvSpPr>
            <a:spLocks noGrp="1"/>
          </p:cNvSpPr>
          <p:nvPr>
            <p:ph type="title"/>
          </p:nvPr>
        </p:nvSpPr>
        <p:spPr>
          <a:xfrm>
            <a:off x="1982640" y="273744"/>
            <a:ext cx="8215193" cy="1133876"/>
          </a:xfrm>
          <a:prstGeom prst="rect">
            <a:avLst/>
          </a:prstGeom>
        </p:spPr>
        <p:txBody>
          <a:bodyPr/>
          <a:lstStyle/>
          <a:p>
            <a:endParaRPr dirty="0"/>
          </a:p>
        </p:txBody>
      </p:sp>
      <p:sp>
        <p:nvSpPr>
          <p:cNvPr id="769" name="Corpo"/>
          <p:cNvSpPr>
            <a:spLocks noGrp="1"/>
          </p:cNvSpPr>
          <p:nvPr>
            <p:ph type="body" idx="1"/>
          </p:nvPr>
        </p:nvSpPr>
        <p:spPr>
          <a:xfrm>
            <a:off x="1982640" y="1605002"/>
            <a:ext cx="8215193" cy="4513890"/>
          </a:xfrm>
          <a:prstGeom prst="rect">
            <a:avLst/>
          </a:prstGeom>
        </p:spPr>
        <p:txBody>
          <a:bodyPr/>
          <a:lstStyle/>
          <a:p>
            <a:endParaRPr/>
          </a:p>
        </p:txBody>
      </p:sp>
      <p:pic>
        <p:nvPicPr>
          <p:cNvPr id="770" name="Bulletin479-2015_A-common-carbon-footprint-approach-for-the-dairy-sector.CAT.pdf" descr="Bulletin479-2015_A-common-carbon-footprint-approach-for-the-dairy-sector.CAT.pdf"/>
          <p:cNvPicPr>
            <a:picLocks noChangeAspect="1"/>
          </p:cNvPicPr>
          <p:nvPr/>
        </p:nvPicPr>
        <p:blipFill>
          <a:blip r:embed="rId3" cstate="print"/>
          <a:stretch>
            <a:fillRect/>
          </a:stretch>
        </p:blipFill>
        <p:spPr>
          <a:xfrm>
            <a:off x="6456982" y="255053"/>
            <a:ext cx="4467671" cy="6329202"/>
          </a:xfrm>
          <a:prstGeom prst="rect">
            <a:avLst/>
          </a:prstGeom>
          <a:ln w="12700">
            <a:miter lim="400000"/>
          </a:ln>
        </p:spPr>
      </p:pic>
      <p:pic>
        <p:nvPicPr>
          <p:cNvPr id="771" name="B486_2017_Cover.jpg" descr="B486_2017_Cover.jpg"/>
          <p:cNvPicPr>
            <a:picLocks noChangeAspect="1"/>
          </p:cNvPicPr>
          <p:nvPr/>
        </p:nvPicPr>
        <p:blipFill>
          <a:blip r:embed="rId4" cstate="print"/>
          <a:stretch>
            <a:fillRect/>
          </a:stretch>
        </p:blipFill>
        <p:spPr>
          <a:xfrm>
            <a:off x="1651379" y="255053"/>
            <a:ext cx="4467672" cy="6329202"/>
          </a:xfrm>
          <a:prstGeom prst="rect">
            <a:avLst/>
          </a:prstGeom>
          <a:ln w="12700">
            <a:miter lim="400000"/>
          </a:ln>
        </p:spPr>
      </p:pic>
    </p:spTree>
    <p:extLst>
      <p:ext uri="{BB962C8B-B14F-4D97-AF65-F5344CB8AC3E}">
        <p14:creationId xmlns:p14="http://schemas.microsoft.com/office/powerpoint/2010/main" val="2458065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F8773-16D7-41DB-9660-94C5EF2DE382}"/>
              </a:ext>
            </a:extLst>
          </p:cNvPr>
          <p:cNvSpPr txBox="1">
            <a:spLocks/>
          </p:cNvSpPr>
          <p:nvPr/>
        </p:nvSpPr>
        <p:spPr bwMode="auto">
          <a:xfrm>
            <a:off x="1271588" y="217494"/>
            <a:ext cx="9648825" cy="6492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en-US" sz="3200" b="1" kern="0" dirty="0">
                <a:solidFill>
                  <a:srgbClr val="008000"/>
                </a:solidFill>
                <a:latin typeface="Trebuchet MS" pitchFamily="34" charset="0"/>
                <a:cs typeface="+mj-cs"/>
              </a:rPr>
              <a:t>LEAP Achievements </a:t>
            </a:r>
            <a:endParaRPr lang="en-GB" altLang="en-US" sz="3200" b="1" kern="0" dirty="0">
              <a:solidFill>
                <a:srgbClr val="008000"/>
              </a:solidFill>
              <a:latin typeface="Trebuchet MS" pitchFamily="34" charset="0"/>
              <a:cs typeface="+mj-cs"/>
            </a:endParaRPr>
          </a:p>
        </p:txBody>
      </p:sp>
      <p:pic>
        <p:nvPicPr>
          <p:cNvPr id="4" name="Picture 9">
            <a:extLst>
              <a:ext uri="{FF2B5EF4-FFF2-40B4-BE49-F238E27FC236}">
                <a16:creationId xmlns:a16="http://schemas.microsoft.com/office/drawing/2014/main" id="{93F1FB44-734C-4889-B895-88418969ABF9}"/>
              </a:ext>
            </a:extLst>
          </p:cNvPr>
          <p:cNvPicPr>
            <a:picLocks noChangeAspect="1" noChangeArrowheads="1"/>
          </p:cNvPicPr>
          <p:nvPr/>
        </p:nvPicPr>
        <p:blipFill>
          <a:blip r:embed="rId3"/>
          <a:srcRect/>
          <a:stretch>
            <a:fillRect/>
          </a:stretch>
        </p:blipFill>
        <p:spPr bwMode="auto">
          <a:xfrm>
            <a:off x="5768965" y="1223055"/>
            <a:ext cx="1080000" cy="1495508"/>
          </a:xfrm>
          <a:prstGeom prst="rect">
            <a:avLst/>
          </a:prstGeom>
          <a:noFill/>
          <a:ln>
            <a:noFill/>
          </a:ln>
          <a:effectLst>
            <a:outerShdw blurRad="50800" dist="38100" dir="2700000" sx="102000" sy="102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45612116-148A-4B15-866F-16E7A18D01C8}"/>
              </a:ext>
            </a:extLst>
          </p:cNvPr>
          <p:cNvPicPr>
            <a:picLocks noChangeAspect="1" noChangeArrowheads="1"/>
          </p:cNvPicPr>
          <p:nvPr/>
        </p:nvPicPr>
        <p:blipFill>
          <a:blip r:embed="rId4"/>
          <a:srcRect/>
          <a:stretch>
            <a:fillRect/>
          </a:stretch>
        </p:blipFill>
        <p:spPr bwMode="auto">
          <a:xfrm>
            <a:off x="3946531" y="1259296"/>
            <a:ext cx="1080000" cy="1499999"/>
          </a:xfrm>
          <a:prstGeom prst="rect">
            <a:avLst/>
          </a:prstGeom>
          <a:noFill/>
          <a:ln>
            <a:noFill/>
          </a:ln>
          <a:effectLst>
            <a:outerShdw blurRad="50800" dist="38100" dir="2700000" sx="102000" sy="102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a:extLst>
              <a:ext uri="{FF2B5EF4-FFF2-40B4-BE49-F238E27FC236}">
                <a16:creationId xmlns:a16="http://schemas.microsoft.com/office/drawing/2014/main" id="{1D4176E1-4440-4223-B24B-C0B9C7A656B3}"/>
              </a:ext>
            </a:extLst>
          </p:cNvPr>
          <p:cNvPicPr>
            <a:picLocks noChangeAspect="1" noChangeArrowheads="1"/>
          </p:cNvPicPr>
          <p:nvPr/>
        </p:nvPicPr>
        <p:blipFill>
          <a:blip r:embed="rId5"/>
          <a:srcRect/>
          <a:stretch>
            <a:fillRect/>
          </a:stretch>
        </p:blipFill>
        <p:spPr bwMode="auto">
          <a:xfrm>
            <a:off x="2279657" y="1238252"/>
            <a:ext cx="1080000" cy="1497752"/>
          </a:xfrm>
          <a:prstGeom prst="rect">
            <a:avLst/>
          </a:prstGeom>
          <a:noFill/>
          <a:ln>
            <a:noFill/>
          </a:ln>
          <a:effectLst>
            <a:outerShdw blurRad="50800" dist="38100" dir="2700000" sx="102000" sy="102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7">
            <a:extLst>
              <a:ext uri="{FF2B5EF4-FFF2-40B4-BE49-F238E27FC236}">
                <a16:creationId xmlns:a16="http://schemas.microsoft.com/office/drawing/2014/main" id="{E2B661D8-7475-4877-B9DB-C9576FAE49DB}"/>
              </a:ext>
            </a:extLst>
          </p:cNvPr>
          <p:cNvSpPr txBox="1">
            <a:spLocks noChangeArrowheads="1"/>
          </p:cNvSpPr>
          <p:nvPr/>
        </p:nvSpPr>
        <p:spPr bwMode="auto">
          <a:xfrm>
            <a:off x="2491282" y="833443"/>
            <a:ext cx="7464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2200" b="1" dirty="0">
                <a:solidFill>
                  <a:srgbClr val="000000"/>
                </a:solidFill>
                <a:latin typeface="Calibri"/>
                <a:ea typeface="MS PGothic" panose="020B0600070205080204" pitchFamily="34" charset="-128"/>
              </a:rPr>
              <a:t>Feed</a:t>
            </a:r>
          </a:p>
        </p:txBody>
      </p:sp>
      <p:sp>
        <p:nvSpPr>
          <p:cNvPr id="17415" name="TextBox 8">
            <a:extLst>
              <a:ext uri="{FF2B5EF4-FFF2-40B4-BE49-F238E27FC236}">
                <a16:creationId xmlns:a16="http://schemas.microsoft.com/office/drawing/2014/main" id="{E0D32E35-0385-42EB-8130-7C8E242A3F42}"/>
              </a:ext>
            </a:extLst>
          </p:cNvPr>
          <p:cNvSpPr txBox="1">
            <a:spLocks noChangeArrowheads="1"/>
          </p:cNvSpPr>
          <p:nvPr/>
        </p:nvSpPr>
        <p:spPr bwMode="auto">
          <a:xfrm>
            <a:off x="3921378" y="799173"/>
            <a:ext cx="103573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2200" b="1" dirty="0">
                <a:solidFill>
                  <a:srgbClr val="000000"/>
                </a:solidFill>
                <a:latin typeface="Calibri"/>
                <a:ea typeface="MS PGothic" panose="020B0600070205080204" pitchFamily="34" charset="-128"/>
              </a:rPr>
              <a:t>Poultry</a:t>
            </a:r>
          </a:p>
        </p:txBody>
      </p:sp>
      <p:sp>
        <p:nvSpPr>
          <p:cNvPr id="17416" name="TextBox 9">
            <a:extLst>
              <a:ext uri="{FF2B5EF4-FFF2-40B4-BE49-F238E27FC236}">
                <a16:creationId xmlns:a16="http://schemas.microsoft.com/office/drawing/2014/main" id="{B2469393-0CF7-40BC-9EE7-289CB0AA0451}"/>
              </a:ext>
            </a:extLst>
          </p:cNvPr>
          <p:cNvSpPr txBox="1">
            <a:spLocks noChangeArrowheads="1"/>
          </p:cNvSpPr>
          <p:nvPr/>
        </p:nvSpPr>
        <p:spPr bwMode="auto">
          <a:xfrm>
            <a:off x="5176024" y="812806"/>
            <a:ext cx="214411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2200" b="1" dirty="0">
                <a:solidFill>
                  <a:srgbClr val="000000"/>
                </a:solidFill>
                <a:latin typeface="Calibri"/>
                <a:ea typeface="MS PGothic" panose="020B0600070205080204" pitchFamily="34" charset="-128"/>
              </a:rPr>
              <a:t>Small Ruminants</a:t>
            </a:r>
          </a:p>
        </p:txBody>
      </p:sp>
      <p:pic>
        <p:nvPicPr>
          <p:cNvPr id="10" name="Picture 8">
            <a:extLst>
              <a:ext uri="{FF2B5EF4-FFF2-40B4-BE49-F238E27FC236}">
                <a16:creationId xmlns:a16="http://schemas.microsoft.com/office/drawing/2014/main" id="{DF8080B3-A492-4B67-BACB-9ABD8E0119DC}"/>
              </a:ext>
            </a:extLst>
          </p:cNvPr>
          <p:cNvPicPr>
            <a:picLocks noChangeAspect="1" noChangeArrowheads="1"/>
          </p:cNvPicPr>
          <p:nvPr/>
        </p:nvPicPr>
        <p:blipFill>
          <a:blip r:embed="rId6"/>
          <a:srcRect/>
          <a:stretch>
            <a:fillRect/>
          </a:stretch>
        </p:blipFill>
        <p:spPr bwMode="auto">
          <a:xfrm>
            <a:off x="5763271" y="3109304"/>
            <a:ext cx="1080000" cy="1535142"/>
          </a:xfrm>
          <a:prstGeom prst="rect">
            <a:avLst/>
          </a:prstGeom>
          <a:noFill/>
          <a:ln>
            <a:noFill/>
          </a:ln>
          <a:effectLst>
            <a:outerShdw blurRad="50800" dist="38100" dir="2700000" sx="102000" sy="102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TextBox 7">
            <a:extLst>
              <a:ext uri="{FF2B5EF4-FFF2-40B4-BE49-F238E27FC236}">
                <a16:creationId xmlns:a16="http://schemas.microsoft.com/office/drawing/2014/main" id="{F3C5B7E6-D506-428F-B5FE-0B628DBB0AC8}"/>
              </a:ext>
            </a:extLst>
          </p:cNvPr>
          <p:cNvSpPr txBox="1">
            <a:spLocks noChangeArrowheads="1"/>
          </p:cNvSpPr>
          <p:nvPr/>
        </p:nvSpPr>
        <p:spPr bwMode="auto">
          <a:xfrm>
            <a:off x="3665128" y="2691492"/>
            <a:ext cx="156677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2200" b="1" dirty="0">
                <a:solidFill>
                  <a:srgbClr val="000000"/>
                </a:solidFill>
                <a:latin typeface="Calibri"/>
                <a:ea typeface="MS PGothic" panose="020B0600070205080204" pitchFamily="34" charset="-128"/>
              </a:rPr>
              <a:t>Biodiversity</a:t>
            </a:r>
          </a:p>
        </p:txBody>
      </p:sp>
      <p:sp>
        <p:nvSpPr>
          <p:cNvPr id="17419" name="TextBox 8">
            <a:extLst>
              <a:ext uri="{FF2B5EF4-FFF2-40B4-BE49-F238E27FC236}">
                <a16:creationId xmlns:a16="http://schemas.microsoft.com/office/drawing/2014/main" id="{429EB496-47BA-4E89-92CC-6F22CEE685F2}"/>
              </a:ext>
            </a:extLst>
          </p:cNvPr>
          <p:cNvSpPr txBox="1">
            <a:spLocks noChangeArrowheads="1"/>
          </p:cNvSpPr>
          <p:nvPr/>
        </p:nvSpPr>
        <p:spPr bwMode="auto">
          <a:xfrm>
            <a:off x="5294662" y="2710082"/>
            <a:ext cx="207524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2200" b="1" dirty="0">
                <a:solidFill>
                  <a:srgbClr val="000000"/>
                </a:solidFill>
                <a:latin typeface="Calibri"/>
                <a:ea typeface="MS PGothic" panose="020B0600070205080204" pitchFamily="34" charset="-128"/>
              </a:rPr>
              <a:t>Large ruminants</a:t>
            </a:r>
          </a:p>
        </p:txBody>
      </p:sp>
      <p:pic>
        <p:nvPicPr>
          <p:cNvPr id="13" name="Picture 9">
            <a:extLst>
              <a:ext uri="{FF2B5EF4-FFF2-40B4-BE49-F238E27FC236}">
                <a16:creationId xmlns:a16="http://schemas.microsoft.com/office/drawing/2014/main" id="{69581B63-4834-4502-83AC-7A6C14EEE3AF}"/>
              </a:ext>
            </a:extLst>
          </p:cNvPr>
          <p:cNvPicPr>
            <a:picLocks noChangeAspect="1" noChangeArrowheads="1"/>
          </p:cNvPicPr>
          <p:nvPr/>
        </p:nvPicPr>
        <p:blipFill>
          <a:blip r:embed="rId7"/>
          <a:srcRect/>
          <a:stretch>
            <a:fillRect/>
          </a:stretch>
        </p:blipFill>
        <p:spPr bwMode="auto">
          <a:xfrm>
            <a:off x="3946531" y="3048006"/>
            <a:ext cx="1080000" cy="1408193"/>
          </a:xfrm>
          <a:prstGeom prst="rect">
            <a:avLst/>
          </a:prstGeom>
          <a:noFill/>
          <a:ln>
            <a:noFill/>
          </a:ln>
          <a:effectLst>
            <a:outerShdw blurRad="50800" dist="38100" dir="2700000" sx="102000" sy="102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FIGURE2.tif">
            <a:extLst>
              <a:ext uri="{FF2B5EF4-FFF2-40B4-BE49-F238E27FC236}">
                <a16:creationId xmlns:a16="http://schemas.microsoft.com/office/drawing/2014/main" id="{B1139CEE-B70E-49E1-9D75-42CD21C691E4}"/>
              </a:ext>
            </a:extLst>
          </p:cNvPr>
          <p:cNvPicPr>
            <a:picLocks noChangeAspect="1"/>
          </p:cNvPicPr>
          <p:nvPr/>
        </p:nvPicPr>
        <p:blipFill>
          <a:blip r:embed="rId8"/>
          <a:srcRect l="13007" r="11438"/>
          <a:stretch>
            <a:fillRect/>
          </a:stretch>
        </p:blipFill>
        <p:spPr bwMode="auto">
          <a:xfrm>
            <a:off x="8142610" y="1570780"/>
            <a:ext cx="1604963" cy="1165225"/>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TextBox 9">
            <a:extLst>
              <a:ext uri="{FF2B5EF4-FFF2-40B4-BE49-F238E27FC236}">
                <a16:creationId xmlns:a16="http://schemas.microsoft.com/office/drawing/2014/main" id="{38850383-5D1B-4301-A6F6-EDFC585DAD4C}"/>
              </a:ext>
            </a:extLst>
          </p:cNvPr>
          <p:cNvSpPr txBox="1">
            <a:spLocks noChangeArrowheads="1"/>
          </p:cNvSpPr>
          <p:nvPr/>
        </p:nvSpPr>
        <p:spPr bwMode="auto">
          <a:xfrm>
            <a:off x="7463371" y="1075873"/>
            <a:ext cx="262937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2200" b="1" dirty="0">
                <a:solidFill>
                  <a:srgbClr val="000000"/>
                </a:solidFill>
                <a:latin typeface="Calibri"/>
                <a:ea typeface="MS PGothic" panose="020B0600070205080204" pitchFamily="34" charset="-128"/>
              </a:rPr>
              <a:t>Feed Crops Database</a:t>
            </a:r>
          </a:p>
        </p:txBody>
      </p:sp>
      <p:pic>
        <p:nvPicPr>
          <p:cNvPr id="17423" name="Picture 15">
            <a:extLst>
              <a:ext uri="{FF2B5EF4-FFF2-40B4-BE49-F238E27FC236}">
                <a16:creationId xmlns:a16="http://schemas.microsoft.com/office/drawing/2014/main" id="{09F4DDBA-7837-4C04-A7E5-B2A51354807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91245" y="3320856"/>
            <a:ext cx="1112837"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TextBox 8">
            <a:extLst>
              <a:ext uri="{FF2B5EF4-FFF2-40B4-BE49-F238E27FC236}">
                <a16:creationId xmlns:a16="http://schemas.microsoft.com/office/drawing/2014/main" id="{E806C3CA-19D7-4030-857C-7261DF7372AB}"/>
              </a:ext>
            </a:extLst>
          </p:cNvPr>
          <p:cNvSpPr txBox="1">
            <a:spLocks noChangeArrowheads="1"/>
          </p:cNvSpPr>
          <p:nvPr/>
        </p:nvSpPr>
        <p:spPr bwMode="auto">
          <a:xfrm>
            <a:off x="7608136" y="2800025"/>
            <a:ext cx="379189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2200" b="1" dirty="0">
                <a:solidFill>
                  <a:srgbClr val="000000"/>
                </a:solidFill>
                <a:latin typeface="Calibri"/>
                <a:ea typeface="MS PGothic" panose="020B0600070205080204" pitchFamily="34" charset="-128"/>
              </a:rPr>
              <a:t>Methodological notes</a:t>
            </a:r>
          </a:p>
        </p:txBody>
      </p:sp>
      <p:pic>
        <p:nvPicPr>
          <p:cNvPr id="17425" name="Picture 9">
            <a:extLst>
              <a:ext uri="{FF2B5EF4-FFF2-40B4-BE49-F238E27FC236}">
                <a16:creationId xmlns:a16="http://schemas.microsoft.com/office/drawing/2014/main" id="{5057985A-A4AA-4B6C-9B6A-05A34538B322}"/>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3125" y="3088656"/>
            <a:ext cx="1080000" cy="149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6" name="TextBox 7">
            <a:extLst>
              <a:ext uri="{FF2B5EF4-FFF2-40B4-BE49-F238E27FC236}">
                <a16:creationId xmlns:a16="http://schemas.microsoft.com/office/drawing/2014/main" id="{3AFE03CA-3A8D-4773-98A5-4C6F9366FD4D}"/>
              </a:ext>
            </a:extLst>
          </p:cNvPr>
          <p:cNvSpPr txBox="1">
            <a:spLocks noChangeArrowheads="1"/>
          </p:cNvSpPr>
          <p:nvPr/>
        </p:nvSpPr>
        <p:spPr bwMode="auto">
          <a:xfrm>
            <a:off x="2494136" y="2708921"/>
            <a:ext cx="6495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2200" b="1" dirty="0">
                <a:solidFill>
                  <a:srgbClr val="000000"/>
                </a:solidFill>
                <a:latin typeface="Calibri"/>
                <a:ea typeface="MS PGothic" panose="020B0600070205080204" pitchFamily="34" charset="-128"/>
              </a:rPr>
              <a:t>Pigs</a:t>
            </a:r>
          </a:p>
        </p:txBody>
      </p:sp>
      <p:pic>
        <p:nvPicPr>
          <p:cNvPr id="17427" name="Picture 1">
            <a:extLst>
              <a:ext uri="{FF2B5EF4-FFF2-40B4-BE49-F238E27FC236}">
                <a16:creationId xmlns:a16="http://schemas.microsoft.com/office/drawing/2014/main" id="{E0DD0ED9-0AC5-4ADE-8A1D-B1DBACD2E8D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35161" y="5009241"/>
            <a:ext cx="1080000" cy="152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8" name="Picture 2">
            <a:extLst>
              <a:ext uri="{FF2B5EF4-FFF2-40B4-BE49-F238E27FC236}">
                <a16:creationId xmlns:a16="http://schemas.microsoft.com/office/drawing/2014/main" id="{9155E62A-123A-4F7B-9F86-3469303FFE9C}"/>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926991" y="5009242"/>
            <a:ext cx="1080000" cy="153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9" name="TextBox 7">
            <a:extLst>
              <a:ext uri="{FF2B5EF4-FFF2-40B4-BE49-F238E27FC236}">
                <a16:creationId xmlns:a16="http://schemas.microsoft.com/office/drawing/2014/main" id="{F3234B38-850B-4413-B98A-18F8BD8FA9AD}"/>
              </a:ext>
            </a:extLst>
          </p:cNvPr>
          <p:cNvSpPr txBox="1">
            <a:spLocks noChangeArrowheads="1"/>
          </p:cNvSpPr>
          <p:nvPr/>
        </p:nvSpPr>
        <p:spPr bwMode="auto">
          <a:xfrm>
            <a:off x="3515796" y="4581129"/>
            <a:ext cx="193213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2200" b="1" dirty="0">
                <a:solidFill>
                  <a:srgbClr val="000000"/>
                </a:solidFill>
                <a:latin typeface="Calibri"/>
                <a:ea typeface="MS PGothic" panose="020B0600070205080204" pitchFamily="34" charset="-128"/>
              </a:rPr>
              <a:t>Nutrients cycle</a:t>
            </a:r>
          </a:p>
        </p:txBody>
      </p:sp>
      <p:sp>
        <p:nvSpPr>
          <p:cNvPr id="17430" name="TextBox 7">
            <a:extLst>
              <a:ext uri="{FF2B5EF4-FFF2-40B4-BE49-F238E27FC236}">
                <a16:creationId xmlns:a16="http://schemas.microsoft.com/office/drawing/2014/main" id="{C7CBA204-17EB-4E55-8E5D-3AB1C47F58A1}"/>
              </a:ext>
            </a:extLst>
          </p:cNvPr>
          <p:cNvSpPr txBox="1">
            <a:spLocks noChangeArrowheads="1"/>
          </p:cNvSpPr>
          <p:nvPr/>
        </p:nvSpPr>
        <p:spPr bwMode="auto">
          <a:xfrm>
            <a:off x="2020678" y="4582290"/>
            <a:ext cx="148303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2200" b="1" dirty="0">
                <a:solidFill>
                  <a:srgbClr val="000000"/>
                </a:solidFill>
                <a:latin typeface="Calibri"/>
                <a:ea typeface="MS PGothic" panose="020B0600070205080204" pitchFamily="34" charset="-128"/>
              </a:rPr>
              <a:t>Soil carbon</a:t>
            </a:r>
          </a:p>
        </p:txBody>
      </p:sp>
      <p:grpSp>
        <p:nvGrpSpPr>
          <p:cNvPr id="17431" name="Group 8">
            <a:extLst>
              <a:ext uri="{FF2B5EF4-FFF2-40B4-BE49-F238E27FC236}">
                <a16:creationId xmlns:a16="http://schemas.microsoft.com/office/drawing/2014/main" id="{6CF1C1BC-EC0A-4B6F-9692-01EE32C8A74C}"/>
              </a:ext>
            </a:extLst>
          </p:cNvPr>
          <p:cNvGrpSpPr>
            <a:grpSpLocks/>
          </p:cNvGrpSpPr>
          <p:nvPr/>
        </p:nvGrpSpPr>
        <p:grpSpPr bwMode="auto">
          <a:xfrm>
            <a:off x="5713310" y="5016292"/>
            <a:ext cx="1167870" cy="1613895"/>
            <a:chOff x="4956999" y="2042315"/>
            <a:chExt cx="1828800" cy="2590800"/>
          </a:xfrm>
        </p:grpSpPr>
        <p:pic>
          <p:nvPicPr>
            <p:cNvPr id="17435" name="Picture 9">
              <a:extLst>
                <a:ext uri="{FF2B5EF4-FFF2-40B4-BE49-F238E27FC236}">
                  <a16:creationId xmlns:a16="http://schemas.microsoft.com/office/drawing/2014/main" id="{444069DE-2EE0-49D5-8400-F43E4DFC59E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56999" y="2042315"/>
              <a:ext cx="1828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6" name="Picture 2">
              <a:extLst>
                <a:ext uri="{FF2B5EF4-FFF2-40B4-BE49-F238E27FC236}">
                  <a16:creationId xmlns:a16="http://schemas.microsoft.com/office/drawing/2014/main" id="{C93EEE82-3978-4082-BD55-30F795B7AC3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6999" y="2433755"/>
              <a:ext cx="1828800" cy="92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32" name="TextBox 7">
            <a:extLst>
              <a:ext uri="{FF2B5EF4-FFF2-40B4-BE49-F238E27FC236}">
                <a16:creationId xmlns:a16="http://schemas.microsoft.com/office/drawing/2014/main" id="{6BA1EB59-BDAF-469F-8A90-725FCBFF1D4B}"/>
              </a:ext>
            </a:extLst>
          </p:cNvPr>
          <p:cNvSpPr txBox="1">
            <a:spLocks noChangeArrowheads="1"/>
          </p:cNvSpPr>
          <p:nvPr/>
        </p:nvSpPr>
        <p:spPr bwMode="auto">
          <a:xfrm>
            <a:off x="7224183" y="5489868"/>
            <a:ext cx="174759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2200" b="1" dirty="0">
                <a:solidFill>
                  <a:srgbClr val="008000"/>
                </a:solidFill>
                <a:latin typeface="Trebuchet MS" panose="020B0603020202020204" pitchFamily="34" charset="0"/>
                <a:ea typeface="MS PGothic" panose="020B0600070205080204" pitchFamily="34" charset="-128"/>
              </a:rPr>
              <a:t>Biodiversity</a:t>
            </a:r>
            <a:endParaRPr lang="en-US" altLang="en-US" b="1" dirty="0">
              <a:solidFill>
                <a:srgbClr val="FF0000"/>
              </a:solidFill>
              <a:latin typeface="Trebuchet MS" panose="020B0603020202020204" pitchFamily="34" charset="0"/>
              <a:ea typeface="MS PGothic" panose="020B0600070205080204" pitchFamily="34" charset="-128"/>
            </a:endParaRPr>
          </a:p>
        </p:txBody>
      </p:sp>
      <p:sp>
        <p:nvSpPr>
          <p:cNvPr id="17433" name="TextBox 7">
            <a:extLst>
              <a:ext uri="{FF2B5EF4-FFF2-40B4-BE49-F238E27FC236}">
                <a16:creationId xmlns:a16="http://schemas.microsoft.com/office/drawing/2014/main" id="{72906BB6-B0AE-4A58-AFAA-BC6971F11CD9}"/>
              </a:ext>
            </a:extLst>
          </p:cNvPr>
          <p:cNvSpPr txBox="1">
            <a:spLocks noChangeArrowheads="1"/>
          </p:cNvSpPr>
          <p:nvPr/>
        </p:nvSpPr>
        <p:spPr bwMode="auto">
          <a:xfrm>
            <a:off x="7268951" y="5034268"/>
            <a:ext cx="211314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2200" b="1" dirty="0">
                <a:solidFill>
                  <a:srgbClr val="008000"/>
                </a:solidFill>
                <a:latin typeface="Trebuchet MS" panose="020B0603020202020204" pitchFamily="34" charset="0"/>
                <a:ea typeface="MS PGothic" panose="020B0600070205080204" pitchFamily="34" charset="-128"/>
              </a:rPr>
              <a:t>Feed Additives</a:t>
            </a:r>
            <a:endParaRPr lang="en-US" altLang="en-US" b="1" dirty="0">
              <a:solidFill>
                <a:srgbClr val="FF0000"/>
              </a:solidFill>
              <a:latin typeface="Trebuchet MS" panose="020B0603020202020204" pitchFamily="34" charset="0"/>
              <a:ea typeface="MS PGothic" panose="020B0600070205080204" pitchFamily="34" charset="-128"/>
            </a:endParaRPr>
          </a:p>
        </p:txBody>
      </p:sp>
      <p:sp>
        <p:nvSpPr>
          <p:cNvPr id="17434" name="TextBox 7">
            <a:extLst>
              <a:ext uri="{FF2B5EF4-FFF2-40B4-BE49-F238E27FC236}">
                <a16:creationId xmlns:a16="http://schemas.microsoft.com/office/drawing/2014/main" id="{7D0FEB9A-6C4A-4727-9643-DBEBBAEDF8B8}"/>
              </a:ext>
            </a:extLst>
          </p:cNvPr>
          <p:cNvSpPr txBox="1">
            <a:spLocks noChangeArrowheads="1"/>
          </p:cNvSpPr>
          <p:nvPr/>
        </p:nvSpPr>
        <p:spPr bwMode="auto">
          <a:xfrm>
            <a:off x="5807969" y="4581129"/>
            <a:ext cx="90576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2200" b="1" dirty="0">
                <a:solidFill>
                  <a:srgbClr val="000000"/>
                </a:solidFill>
                <a:latin typeface="Calibri"/>
                <a:ea typeface="MS PGothic" panose="020B0600070205080204" pitchFamily="34" charset="-128"/>
              </a:rPr>
              <a:t>Water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oup of cattle standing on top of a building&#10;&#10;Description automatically generated">
            <a:extLst>
              <a:ext uri="{FF2B5EF4-FFF2-40B4-BE49-F238E27FC236}">
                <a16:creationId xmlns:a16="http://schemas.microsoft.com/office/drawing/2014/main" id="{0CDE6828-A10B-4137-B449-338DBC7031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3872" y="2752164"/>
            <a:ext cx="5225172" cy="3485149"/>
          </a:xfrm>
          <a:prstGeom prst="rect">
            <a:avLst/>
          </a:prstGeom>
        </p:spPr>
      </p:pic>
      <p:grpSp>
        <p:nvGrpSpPr>
          <p:cNvPr id="9" name="Group 8">
            <a:extLst>
              <a:ext uri="{FF2B5EF4-FFF2-40B4-BE49-F238E27FC236}">
                <a16:creationId xmlns:a16="http://schemas.microsoft.com/office/drawing/2014/main" id="{04E46094-6B29-44AF-9B61-1E666CAD0F0C}"/>
              </a:ext>
            </a:extLst>
          </p:cNvPr>
          <p:cNvGrpSpPr/>
          <p:nvPr/>
        </p:nvGrpSpPr>
        <p:grpSpPr>
          <a:xfrm>
            <a:off x="2082088" y="1772816"/>
            <a:ext cx="8027824" cy="977951"/>
            <a:chOff x="558088" y="1916832"/>
            <a:chExt cx="8027824" cy="947390"/>
          </a:xfrm>
        </p:grpSpPr>
        <p:sp>
          <p:nvSpPr>
            <p:cNvPr id="10" name="Content Placeholder 2">
              <a:extLst>
                <a:ext uri="{FF2B5EF4-FFF2-40B4-BE49-F238E27FC236}">
                  <a16:creationId xmlns:a16="http://schemas.microsoft.com/office/drawing/2014/main" id="{6367D71D-FF41-444C-9FC3-782E20B4DA9F}"/>
                </a:ext>
              </a:extLst>
            </p:cNvPr>
            <p:cNvSpPr txBox="1">
              <a:spLocks/>
            </p:cNvSpPr>
            <p:nvPr/>
          </p:nvSpPr>
          <p:spPr>
            <a:xfrm>
              <a:off x="558088" y="1916832"/>
              <a:ext cx="2213712" cy="875364"/>
            </a:xfrm>
            <a:prstGeom prst="rect">
              <a:avLst/>
            </a:prstGeom>
            <a:solidFill>
              <a:schemeClr val="bg1"/>
            </a:solidFill>
          </p:spPr>
          <p:txBody>
            <a:bodyPr vert="horz" lIns="91440" tIns="45720" rIns="91440" bIns="45720" rtlCol="0">
              <a:normAutofit/>
            </a:bodyPr>
            <a:lstStyle>
              <a:defPPr>
                <a:defRPr lang="fr-FR"/>
              </a:defPPr>
              <a:lvl1pPr marL="0" indent="0" algn="just" defTabSz="914400" eaLnBrk="1" latinLnBrk="0" hangingPunct="1">
                <a:lnSpc>
                  <a:spcPct val="90000"/>
                </a:lnSpc>
                <a:spcBef>
                  <a:spcPts val="1000"/>
                </a:spcBef>
                <a:buFontTx/>
                <a:buNone/>
                <a:defRPr sz="1800">
                  <a:solidFill>
                    <a:srgbClr val="3162C5"/>
                  </a:solidFill>
                  <a:latin typeface="Calibri Light" panose="020F0302020204030204" pitchFamily="34" charset="0"/>
                  <a:cs typeface="Calibri Light" panose="020F0302020204030204" pitchFamily="34" charset="0"/>
                </a:defRPr>
              </a:lvl1pPr>
              <a:lvl2pPr marL="685800" indent="-228600" defTabSz="914400" eaLnBrk="1" latinLnBrk="0" hangingPunct="1">
                <a:lnSpc>
                  <a:spcPct val="90000"/>
                </a:lnSpc>
                <a:spcBef>
                  <a:spcPts val="500"/>
                </a:spcBef>
                <a:buFontTx/>
                <a:buBlip>
                  <a:blip r:embed="rId4"/>
                </a:buBlip>
                <a:defRPr sz="2400">
                  <a:latin typeface="+mn-lt"/>
                </a:defRPr>
              </a:lvl2pPr>
              <a:lvl3pPr marL="1143000" indent="-228600" defTabSz="914400" eaLnBrk="1" latinLnBrk="0" hangingPunct="1">
                <a:lnSpc>
                  <a:spcPct val="90000"/>
                </a:lnSpc>
                <a:spcBef>
                  <a:spcPts val="500"/>
                </a:spcBef>
                <a:buFontTx/>
                <a:buBlip>
                  <a:blip r:embed="rId4"/>
                </a:buBlip>
                <a:defRPr sz="2000">
                  <a:latin typeface="+mn-lt"/>
                </a:defRPr>
              </a:lvl3pPr>
              <a:lvl4pPr marL="1600200" indent="-228600" defTabSz="914400" eaLnBrk="1" latinLnBrk="0" hangingPunct="1">
                <a:lnSpc>
                  <a:spcPct val="90000"/>
                </a:lnSpc>
                <a:spcBef>
                  <a:spcPts val="500"/>
                </a:spcBef>
                <a:buFontTx/>
                <a:buBlip>
                  <a:blip r:embed="rId4"/>
                </a:buBlip>
                <a:defRPr sz="1800">
                  <a:latin typeface="+mn-lt"/>
                </a:defRPr>
              </a:lvl4pPr>
              <a:lvl5pPr marL="2057400" indent="-228600" defTabSz="914400" eaLnBrk="1" latinLnBrk="0" hangingPunct="1">
                <a:lnSpc>
                  <a:spcPct val="90000"/>
                </a:lnSpc>
                <a:spcBef>
                  <a:spcPts val="500"/>
                </a:spcBef>
                <a:buFontTx/>
                <a:buBlip>
                  <a:blip r:embed="rId4"/>
                </a:buBlip>
                <a:defRPr sz="18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endParaRPr lang="en-GB" sz="2000" dirty="0"/>
            </a:p>
            <a:p>
              <a:r>
                <a:rPr lang="en-GB" sz="2000" dirty="0">
                  <a:solidFill>
                    <a:schemeClr val="tx1"/>
                  </a:solidFill>
                  <a:latin typeface="+mj-lt"/>
                </a:rPr>
                <a:t>One Health	</a:t>
              </a:r>
            </a:p>
            <a:p>
              <a:endParaRPr lang="en-GB" sz="2000" dirty="0"/>
            </a:p>
          </p:txBody>
        </p:sp>
        <p:sp>
          <p:nvSpPr>
            <p:cNvPr id="14" name="Content Placeholder 2">
              <a:extLst>
                <a:ext uri="{FF2B5EF4-FFF2-40B4-BE49-F238E27FC236}">
                  <a16:creationId xmlns:a16="http://schemas.microsoft.com/office/drawing/2014/main" id="{C57C6157-4D2E-4FF3-838E-49ACF9233502}"/>
                </a:ext>
              </a:extLst>
            </p:cNvPr>
            <p:cNvSpPr txBox="1">
              <a:spLocks/>
            </p:cNvSpPr>
            <p:nvPr/>
          </p:nvSpPr>
          <p:spPr>
            <a:xfrm>
              <a:off x="3995936" y="2265622"/>
              <a:ext cx="4589976" cy="598600"/>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4"/>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2000" dirty="0">
                  <a:latin typeface="+mj-lt"/>
                  <a:cs typeface="Calibri Light" panose="020F0302020204030204" pitchFamily="34" charset="0"/>
                </a:rPr>
                <a:t>Animal Health and Welfare</a:t>
              </a:r>
            </a:p>
          </p:txBody>
        </p:sp>
      </p:grpSp>
      <p:pic>
        <p:nvPicPr>
          <p:cNvPr id="3" name="Picture 2" descr="A close up of a logo&#10;&#10;Description automatically generated">
            <a:extLst>
              <a:ext uri="{FF2B5EF4-FFF2-40B4-BE49-F238E27FC236}">
                <a16:creationId xmlns:a16="http://schemas.microsoft.com/office/drawing/2014/main" id="{B34C459B-EE4D-4E06-88FF-A985FC7E6C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5520" y="2780928"/>
            <a:ext cx="3073400" cy="2946400"/>
          </a:xfrm>
          <a:prstGeom prst="rect">
            <a:avLst/>
          </a:prstGeom>
        </p:spPr>
      </p:pic>
      <p:sp>
        <p:nvSpPr>
          <p:cNvPr id="8" name="Title 2">
            <a:extLst>
              <a:ext uri="{FF2B5EF4-FFF2-40B4-BE49-F238E27FC236}">
                <a16:creationId xmlns:a16="http://schemas.microsoft.com/office/drawing/2014/main" id="{1BDF45DF-B91D-4A1B-93B7-2F3C8F907F69}"/>
              </a:ext>
            </a:extLst>
          </p:cNvPr>
          <p:cNvSpPr>
            <a:spLocks noGrp="1"/>
          </p:cNvSpPr>
          <p:nvPr>
            <p:ph type="title"/>
          </p:nvPr>
        </p:nvSpPr>
        <p:spPr>
          <a:xfrm>
            <a:off x="539771" y="542894"/>
            <a:ext cx="10017733" cy="1325563"/>
          </a:xfrm>
        </p:spPr>
        <p:txBody>
          <a:bodyPr vert="horz" lIns="0" tIns="0" rIns="0" bIns="0" rtlCol="0" anchor="ctr">
            <a:normAutofit/>
          </a:bodyPr>
          <a:lstStyle/>
          <a:p>
            <a:pPr>
              <a:spcAft>
                <a:spcPts val="600"/>
              </a:spcAft>
              <a:defRPr/>
            </a:pPr>
            <a:r>
              <a:rPr lang="en-US" sz="3600" b="1" kern="1200" cap="all" baseline="0" dirty="0">
                <a:latin typeface="Arial" panose="020B0604020202020204" pitchFamily="34" charset="0"/>
                <a:ea typeface="+mj-ea"/>
                <a:cs typeface="Arial" panose="020B0604020202020204" pitchFamily="34" charset="0"/>
              </a:rPr>
              <a:t>Global key drivers:</a:t>
            </a:r>
            <a:br>
              <a:rPr lang="en-US" sz="3600" b="1" kern="1200" cap="all" baseline="0" dirty="0">
                <a:latin typeface="Arial" panose="020B0604020202020204" pitchFamily="34" charset="0"/>
                <a:ea typeface="+mj-ea"/>
                <a:cs typeface="Arial" panose="020B0604020202020204" pitchFamily="34" charset="0"/>
              </a:rPr>
            </a:br>
            <a:r>
              <a:rPr lang="en-US" sz="3600" b="1" kern="1200" cap="all" baseline="0" dirty="0">
                <a:latin typeface="Arial" panose="020B0604020202020204" pitchFamily="34" charset="0"/>
                <a:ea typeface="+mj-ea"/>
                <a:cs typeface="Arial" panose="020B0604020202020204" pitchFamily="34" charset="0"/>
              </a:rPr>
              <a:t>productive and healthy cattle</a:t>
            </a:r>
          </a:p>
        </p:txBody>
      </p:sp>
    </p:spTree>
    <p:extLst>
      <p:ext uri="{BB962C8B-B14F-4D97-AF65-F5344CB8AC3E}">
        <p14:creationId xmlns:p14="http://schemas.microsoft.com/office/powerpoint/2010/main" val="3971862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FBEB1FC6-3730-41AA-8C29-508913E3B272}"/>
              </a:ext>
            </a:extLst>
          </p:cNvPr>
          <p:cNvSpPr txBox="1">
            <a:spLocks/>
          </p:cNvSpPr>
          <p:nvPr/>
        </p:nvSpPr>
        <p:spPr>
          <a:xfrm>
            <a:off x="2882586" y="285405"/>
            <a:ext cx="7461886" cy="583151"/>
          </a:xfrm>
          <a:prstGeom prst="rect">
            <a:avLst/>
          </a:prstGeom>
        </p:spPr>
        <p:txBody>
          <a:bodyPr/>
          <a:lstStyle>
            <a:defPPr>
              <a:defRPr lang="en-US"/>
            </a:defPPr>
            <a:lvl1pPr>
              <a:defRPr sz="4000" b="1" cap="small">
                <a:solidFill>
                  <a:srgbClr val="0065B0"/>
                </a:solidFill>
              </a:defRPr>
            </a:lvl1pPr>
          </a:lstStyle>
          <a:p>
            <a:endParaRPr lang="en-GB" sz="3600" dirty="0">
              <a:solidFill>
                <a:srgbClr val="006699"/>
              </a:solidFill>
              <a:latin typeface="+mj-lt"/>
            </a:endParaRPr>
          </a:p>
        </p:txBody>
      </p:sp>
      <p:sp>
        <p:nvSpPr>
          <p:cNvPr id="24" name="Rectangle 23">
            <a:extLst>
              <a:ext uri="{FF2B5EF4-FFF2-40B4-BE49-F238E27FC236}">
                <a16:creationId xmlns:a16="http://schemas.microsoft.com/office/drawing/2014/main" id="{C71D339C-E8EA-43C8-BAAC-F6DD1FE05CFD}"/>
              </a:ext>
            </a:extLst>
          </p:cNvPr>
          <p:cNvSpPr/>
          <p:nvPr/>
        </p:nvSpPr>
        <p:spPr>
          <a:xfrm>
            <a:off x="6506003" y="2796204"/>
            <a:ext cx="4815147" cy="677108"/>
          </a:xfrm>
          <a:prstGeom prst="rect">
            <a:avLst/>
          </a:prstGeom>
        </p:spPr>
        <p:txBody>
          <a:bodyPr wrap="square">
            <a:spAutoFit/>
          </a:bodyPr>
          <a:lstStyle/>
          <a:p>
            <a:pPr lvl="0" algn="just"/>
            <a:endParaRPr lang="en-GB" sz="1000" dirty="0">
              <a:solidFill>
                <a:srgbClr val="0070C0"/>
              </a:solidFill>
            </a:endParaRPr>
          </a:p>
          <a:p>
            <a:pPr lvl="0" algn="just"/>
            <a:endParaRPr lang="en-GB" sz="2800" dirty="0">
              <a:solidFill>
                <a:srgbClr val="0070C0"/>
              </a:solidFill>
            </a:endParaRPr>
          </a:p>
        </p:txBody>
      </p:sp>
      <p:pic>
        <p:nvPicPr>
          <p:cNvPr id="21" name="Picture 20">
            <a:extLst>
              <a:ext uri="{FF2B5EF4-FFF2-40B4-BE49-F238E27FC236}">
                <a16:creationId xmlns:a16="http://schemas.microsoft.com/office/drawing/2014/main" id="{FD073423-B02D-4A65-B626-E5F78B69A8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8388" y="5473198"/>
            <a:ext cx="1048047" cy="1048047"/>
          </a:xfrm>
          <a:prstGeom prst="rect">
            <a:avLst/>
          </a:prstGeom>
        </p:spPr>
      </p:pic>
      <p:pic>
        <p:nvPicPr>
          <p:cNvPr id="16" name="Picture 15">
            <a:extLst>
              <a:ext uri="{FF2B5EF4-FFF2-40B4-BE49-F238E27FC236}">
                <a16:creationId xmlns:a16="http://schemas.microsoft.com/office/drawing/2014/main" id="{ED4CA631-79EE-42CA-A583-7010F2B2BC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3175" y="5473198"/>
            <a:ext cx="1051541" cy="1051541"/>
          </a:xfrm>
          <a:prstGeom prst="rect">
            <a:avLst/>
          </a:prstGeom>
        </p:spPr>
      </p:pic>
      <p:grpSp>
        <p:nvGrpSpPr>
          <p:cNvPr id="4" name="Group 3">
            <a:extLst>
              <a:ext uri="{FF2B5EF4-FFF2-40B4-BE49-F238E27FC236}">
                <a16:creationId xmlns:a16="http://schemas.microsoft.com/office/drawing/2014/main" id="{3302349E-AE62-4E85-A250-A4CDE5B636EB}"/>
              </a:ext>
            </a:extLst>
          </p:cNvPr>
          <p:cNvGrpSpPr/>
          <p:nvPr/>
        </p:nvGrpSpPr>
        <p:grpSpPr>
          <a:xfrm>
            <a:off x="4819801" y="5698095"/>
            <a:ext cx="2655736" cy="709076"/>
            <a:chOff x="3077480" y="3354389"/>
            <a:chExt cx="2655736" cy="709076"/>
          </a:xfrm>
        </p:grpSpPr>
        <p:pic>
          <p:nvPicPr>
            <p:cNvPr id="22" name="Picture 21">
              <a:extLst>
                <a:ext uri="{FF2B5EF4-FFF2-40B4-BE49-F238E27FC236}">
                  <a16:creationId xmlns:a16="http://schemas.microsoft.com/office/drawing/2014/main" id="{91DA39DE-915E-4419-A59E-100026B8E16C}"/>
                </a:ext>
              </a:extLst>
            </p:cNvPr>
            <p:cNvPicPr>
              <a:picLocks noChangeAspect="1"/>
            </p:cNvPicPr>
            <p:nvPr/>
          </p:nvPicPr>
          <p:blipFill>
            <a:blip r:embed="rId5"/>
            <a:stretch>
              <a:fillRect/>
            </a:stretch>
          </p:blipFill>
          <p:spPr>
            <a:xfrm>
              <a:off x="4716465" y="3377428"/>
              <a:ext cx="1016751" cy="646332"/>
            </a:xfrm>
            <a:prstGeom prst="rect">
              <a:avLst/>
            </a:prstGeom>
          </p:spPr>
        </p:pic>
        <p:pic>
          <p:nvPicPr>
            <p:cNvPr id="5" name="Picture 4" descr="A close up of a sign&#10;&#10;Description automatically generated">
              <a:extLst>
                <a:ext uri="{FF2B5EF4-FFF2-40B4-BE49-F238E27FC236}">
                  <a16:creationId xmlns:a16="http://schemas.microsoft.com/office/drawing/2014/main" id="{70C6D2FF-937A-4FD5-AF70-53F4241623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7480" y="3354389"/>
              <a:ext cx="709076" cy="709076"/>
            </a:xfrm>
            <a:prstGeom prst="rect">
              <a:avLst/>
            </a:prstGeom>
          </p:spPr>
        </p:pic>
        <p:pic>
          <p:nvPicPr>
            <p:cNvPr id="7" name="Picture 6" descr="A sign on a pole&#10;&#10;Description automatically generated">
              <a:extLst>
                <a:ext uri="{FF2B5EF4-FFF2-40B4-BE49-F238E27FC236}">
                  <a16:creationId xmlns:a16="http://schemas.microsoft.com/office/drawing/2014/main" id="{F8D00419-5E03-44E4-8E8F-EB4E1A42FC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42689" y="3363466"/>
              <a:ext cx="645959" cy="645959"/>
            </a:xfrm>
            <a:prstGeom prst="rect">
              <a:avLst/>
            </a:prstGeom>
          </p:spPr>
        </p:pic>
      </p:grpSp>
      <p:sp>
        <p:nvSpPr>
          <p:cNvPr id="3" name="Content Placeholder 2">
            <a:extLst>
              <a:ext uri="{FF2B5EF4-FFF2-40B4-BE49-F238E27FC236}">
                <a16:creationId xmlns:a16="http://schemas.microsoft.com/office/drawing/2014/main" id="{CFAE2400-51AB-4C22-BF5D-E198E535FCF9}"/>
              </a:ext>
            </a:extLst>
          </p:cNvPr>
          <p:cNvSpPr>
            <a:spLocks noGrp="1"/>
          </p:cNvSpPr>
          <p:nvPr>
            <p:ph idx="1"/>
          </p:nvPr>
        </p:nvSpPr>
        <p:spPr>
          <a:xfrm>
            <a:off x="515938" y="1825625"/>
            <a:ext cx="6755719" cy="4351338"/>
          </a:xfrm>
        </p:spPr>
        <p:txBody>
          <a:bodyPr/>
          <a:lstStyle/>
          <a:p>
            <a:r>
              <a:rPr lang="en-GB" dirty="0"/>
              <a:t>IDF Guide to Good Animal Welfare in Dairy Production 2.0</a:t>
            </a:r>
          </a:p>
          <a:p>
            <a:r>
              <a:rPr lang="en-US" dirty="0"/>
              <a:t>I</a:t>
            </a:r>
            <a:r>
              <a:rPr lang="en-US" sz="2800" kern="1200" dirty="0">
                <a:solidFill>
                  <a:schemeClr val="tx1"/>
                </a:solidFill>
                <a:effectLst/>
                <a:latin typeface="+mn-lt"/>
                <a:ea typeface="+mn-ea"/>
                <a:cs typeface="+mn-cs"/>
              </a:rPr>
              <a:t>mplements the current standards of the OIE and the technical specification of ISO on welfare and provides a practical approach for farmers</a:t>
            </a:r>
            <a:endParaRPr lang="en-GB" sz="2800" kern="1200" dirty="0">
              <a:solidFill>
                <a:schemeClr val="tx1"/>
              </a:solidFill>
              <a:effectLst/>
              <a:latin typeface="+mn-lt"/>
              <a:ea typeface="+mn-ea"/>
              <a:cs typeface="+mn-cs"/>
            </a:endParaRPr>
          </a:p>
          <a:p>
            <a:endParaRPr lang="en-GB" dirty="0"/>
          </a:p>
        </p:txBody>
      </p:sp>
      <p:sp>
        <p:nvSpPr>
          <p:cNvPr id="2" name="Title 1">
            <a:extLst>
              <a:ext uri="{FF2B5EF4-FFF2-40B4-BE49-F238E27FC236}">
                <a16:creationId xmlns:a16="http://schemas.microsoft.com/office/drawing/2014/main" id="{EC3672C6-D2EC-4922-9FD8-DBBEC8DB4A9D}"/>
              </a:ext>
            </a:extLst>
          </p:cNvPr>
          <p:cNvSpPr>
            <a:spLocks noGrp="1"/>
          </p:cNvSpPr>
          <p:nvPr>
            <p:ph type="title"/>
          </p:nvPr>
        </p:nvSpPr>
        <p:spPr/>
        <p:txBody>
          <a:bodyPr/>
          <a:lstStyle/>
          <a:p>
            <a:r>
              <a:rPr lang="en-US" dirty="0"/>
              <a:t>IDF Guidance facilitates Good Animal Welfare Practices</a:t>
            </a:r>
            <a:endParaRPr lang="en-GB" dirty="0"/>
          </a:p>
        </p:txBody>
      </p:sp>
      <p:pic>
        <p:nvPicPr>
          <p:cNvPr id="6" name="Picture 5">
            <a:extLst>
              <a:ext uri="{FF2B5EF4-FFF2-40B4-BE49-F238E27FC236}">
                <a16:creationId xmlns:a16="http://schemas.microsoft.com/office/drawing/2014/main" id="{AE64FB21-A6F7-412B-A11F-93BB744A2320}"/>
              </a:ext>
            </a:extLst>
          </p:cNvPr>
          <p:cNvPicPr>
            <a:picLocks noChangeAspect="1"/>
          </p:cNvPicPr>
          <p:nvPr/>
        </p:nvPicPr>
        <p:blipFill>
          <a:blip r:embed="rId8"/>
          <a:stretch>
            <a:fillRect/>
          </a:stretch>
        </p:blipFill>
        <p:spPr>
          <a:xfrm>
            <a:off x="7993036" y="1671133"/>
            <a:ext cx="3057525" cy="4381500"/>
          </a:xfrm>
          <a:prstGeom prst="rect">
            <a:avLst/>
          </a:prstGeom>
        </p:spPr>
      </p:pic>
    </p:spTree>
    <p:extLst>
      <p:ext uri="{BB962C8B-B14F-4D97-AF65-F5344CB8AC3E}">
        <p14:creationId xmlns:p14="http://schemas.microsoft.com/office/powerpoint/2010/main" val="11495871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5A671D-8FF1-4A39-83EF-F6B723C78F37}"/>
              </a:ext>
            </a:extLst>
          </p:cNvPr>
          <p:cNvSpPr>
            <a:spLocks noGrp="1"/>
          </p:cNvSpPr>
          <p:nvPr>
            <p:ph type="title"/>
          </p:nvPr>
        </p:nvSpPr>
        <p:spPr>
          <a:xfrm>
            <a:off x="515938" y="392279"/>
            <a:ext cx="11150600" cy="485921"/>
          </a:xfrm>
        </p:spPr>
        <p:txBody>
          <a:bodyPr/>
          <a:lstStyle/>
          <a:p>
            <a:r>
              <a:rPr lang="en-GB" dirty="0"/>
              <a:t>ANIMAL HEALTH AND WELFARE</a:t>
            </a:r>
          </a:p>
        </p:txBody>
      </p:sp>
      <p:sp>
        <p:nvSpPr>
          <p:cNvPr id="30" name="TextBox 29">
            <a:extLst>
              <a:ext uri="{FF2B5EF4-FFF2-40B4-BE49-F238E27FC236}">
                <a16:creationId xmlns:a16="http://schemas.microsoft.com/office/drawing/2014/main" id="{86C8281F-FE25-4FE6-BE92-BA8B74E43FE4}"/>
              </a:ext>
            </a:extLst>
          </p:cNvPr>
          <p:cNvSpPr txBox="1"/>
          <p:nvPr/>
        </p:nvSpPr>
        <p:spPr>
          <a:xfrm>
            <a:off x="480367" y="1081711"/>
            <a:ext cx="5615633" cy="2616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rial" panose="020B0604020202020204"/>
                <a:ea typeface="+mn-ea"/>
                <a:cs typeface="+mn-cs"/>
              </a:rPr>
              <a:t>IDF Animal Health Report n14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006298"/>
                </a:solidFill>
                <a:effectLst/>
                <a:uLnTx/>
                <a:uFillTx/>
                <a:latin typeface="Arial" panose="020B0604020202020204"/>
                <a:ea typeface="+mn-ea"/>
                <a:cs typeface="+mn-cs"/>
              </a:rPr>
              <a:t>17 Articles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srgbClr val="006298"/>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006298"/>
                </a:solidFill>
                <a:effectLst/>
                <a:uLnTx/>
                <a:uFillTx/>
                <a:latin typeface="Arial" panose="020B0604020202020204"/>
                <a:ea typeface="+mn-ea"/>
                <a:cs typeface="+mn-cs"/>
              </a:rPr>
              <a:t>Expertise from 11 different countries and 3 international organisations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srgbClr val="006298"/>
              </a:solidFill>
              <a:effectLst/>
              <a:uLnTx/>
              <a:uFillTx/>
              <a:latin typeface="Arial" panose="020B060402020202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GB" sz="2000" b="1" i="0" u="none" strike="noStrike" kern="1200" cap="none" spc="0" normalizeH="0" baseline="0" noProof="0" dirty="0">
              <a:ln>
                <a:noFill/>
              </a:ln>
              <a:solidFill>
                <a:srgbClr val="006298"/>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07B015BB-B2AA-4FBB-AD29-6BFC4B426B25}"/>
              </a:ext>
            </a:extLst>
          </p:cNvPr>
          <p:cNvPicPr>
            <a:picLocks noChangeAspect="1"/>
          </p:cNvPicPr>
          <p:nvPr/>
        </p:nvPicPr>
        <p:blipFill>
          <a:blip r:embed="rId3"/>
          <a:stretch>
            <a:fillRect/>
          </a:stretch>
        </p:blipFill>
        <p:spPr>
          <a:xfrm>
            <a:off x="7252733" y="392280"/>
            <a:ext cx="4353305" cy="6136818"/>
          </a:xfrm>
          <a:prstGeom prst="rect">
            <a:avLst/>
          </a:prstGeom>
        </p:spPr>
      </p:pic>
      <p:sp>
        <p:nvSpPr>
          <p:cNvPr id="5" name="TextBox 4">
            <a:extLst>
              <a:ext uri="{FF2B5EF4-FFF2-40B4-BE49-F238E27FC236}">
                <a16:creationId xmlns:a16="http://schemas.microsoft.com/office/drawing/2014/main" id="{BA787EA8-4A82-48D8-B56B-E9615ACA15F2}"/>
              </a:ext>
            </a:extLst>
          </p:cNvPr>
          <p:cNvSpPr txBox="1"/>
          <p:nvPr/>
        </p:nvSpPr>
        <p:spPr>
          <a:xfrm>
            <a:off x="1007390" y="3998563"/>
            <a:ext cx="184731" cy="369332"/>
          </a:xfrm>
          <a:prstGeom prst="rect">
            <a:avLst/>
          </a:prstGeom>
          <a:noFill/>
        </p:spPr>
        <p:txBody>
          <a:bodyPr wrap="none" rtlCol="0">
            <a:spAutoFit/>
          </a:bodyPr>
          <a:lstStyle/>
          <a:p>
            <a:endParaRPr lang="en-GB" dirty="0"/>
          </a:p>
        </p:txBody>
      </p:sp>
      <p:sp>
        <p:nvSpPr>
          <p:cNvPr id="6" name="TextBox 5">
            <a:extLst>
              <a:ext uri="{FF2B5EF4-FFF2-40B4-BE49-F238E27FC236}">
                <a16:creationId xmlns:a16="http://schemas.microsoft.com/office/drawing/2014/main" id="{970C7FBA-2B44-48DF-BBD9-FC0E9D246326}"/>
              </a:ext>
            </a:extLst>
          </p:cNvPr>
          <p:cNvSpPr txBox="1"/>
          <p:nvPr/>
        </p:nvSpPr>
        <p:spPr>
          <a:xfrm>
            <a:off x="1007390" y="3429000"/>
            <a:ext cx="4959458" cy="2246769"/>
          </a:xfrm>
          <a:prstGeom prst="rect">
            <a:avLst/>
          </a:prstGeom>
          <a:noFill/>
        </p:spPr>
        <p:txBody>
          <a:bodyPr wrap="square" rtlCol="0">
            <a:spAutoFit/>
          </a:bodyPr>
          <a:lstStyle/>
          <a:p>
            <a:r>
              <a:rPr lang="en-GB" sz="2800" b="1" dirty="0"/>
              <a:t>IDF is member of the DISARM coalition to disseminate innovative solutions for antibiotic resistance (2019-2021)</a:t>
            </a:r>
          </a:p>
        </p:txBody>
      </p:sp>
    </p:spTree>
    <p:extLst>
      <p:ext uri="{BB962C8B-B14F-4D97-AF65-F5344CB8AC3E}">
        <p14:creationId xmlns:p14="http://schemas.microsoft.com/office/powerpoint/2010/main" val="1364094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FE4DCE2-7542-4824-8A84-A3250E002636}"/>
              </a:ext>
            </a:extLst>
          </p:cNvPr>
          <p:cNvSpPr>
            <a:spLocks noGrp="1"/>
          </p:cNvSpPr>
          <p:nvPr>
            <p:ph idx="1"/>
          </p:nvPr>
        </p:nvSpPr>
        <p:spPr>
          <a:xfrm>
            <a:off x="583992" y="1590847"/>
            <a:ext cx="5167452" cy="5267153"/>
          </a:xfrm>
        </p:spPr>
        <p:txBody>
          <a:bodyPr/>
          <a:lstStyle/>
          <a:p>
            <a:pPr marL="0" indent="0">
              <a:buNone/>
            </a:pPr>
            <a:r>
              <a:rPr lang="en-GB" dirty="0"/>
              <a:t>In 2021, UN Secretary-General António Guterres will convene a Food Systems Summit to raise global awareness and land </a:t>
            </a:r>
            <a:r>
              <a:rPr lang="en-GB" dirty="0">
                <a:solidFill>
                  <a:srgbClr val="00B0F0"/>
                </a:solidFill>
              </a:rPr>
              <a:t>global commitments</a:t>
            </a:r>
            <a:r>
              <a:rPr lang="en-GB" dirty="0"/>
              <a:t> and </a:t>
            </a:r>
            <a:r>
              <a:rPr lang="en-GB" dirty="0">
                <a:solidFill>
                  <a:srgbClr val="00B0F0"/>
                </a:solidFill>
              </a:rPr>
              <a:t>actions</a:t>
            </a:r>
            <a:r>
              <a:rPr lang="en-GB" dirty="0"/>
              <a:t> that transform food systems to resolve not only hunger, but to reduce diet-related disease and heal the planet. The Secretary General is calling for collective action of all citizens to </a:t>
            </a:r>
            <a:r>
              <a:rPr lang="en-GB" dirty="0">
                <a:solidFill>
                  <a:srgbClr val="00B0F0"/>
                </a:solidFill>
              </a:rPr>
              <a:t>radically change the way we produce, process, and consume food</a:t>
            </a:r>
            <a:r>
              <a:rPr lang="en-GB" dirty="0"/>
              <a:t>.</a:t>
            </a:r>
          </a:p>
        </p:txBody>
      </p:sp>
      <p:pic>
        <p:nvPicPr>
          <p:cNvPr id="5" name="Picture Placeholder 4" descr="A picture containing outdoor, grass, flying, kite&#10;&#10;Description automatically generated">
            <a:extLst>
              <a:ext uri="{FF2B5EF4-FFF2-40B4-BE49-F238E27FC236}">
                <a16:creationId xmlns:a16="http://schemas.microsoft.com/office/drawing/2014/main" id="{325E26D6-9727-4C7D-B217-8DFCB4701626}"/>
              </a:ext>
            </a:extLst>
          </p:cNvPr>
          <p:cNvPicPr>
            <a:picLocks noGrp="1" noChangeAspect="1"/>
          </p:cNvPicPr>
          <p:nvPr>
            <p:ph type="pic" sz="quarter" idx="13"/>
          </p:nvPr>
        </p:nvPicPr>
        <p:blipFill>
          <a:blip r:embed="rId2"/>
          <a:srcRect l="18401" r="18401"/>
          <a:stretch>
            <a:fillRect/>
          </a:stretch>
        </p:blipFill>
        <p:spPr>
          <a:xfrm>
            <a:off x="6028678" y="0"/>
            <a:ext cx="6163324" cy="5844209"/>
          </a:xfrm>
        </p:spPr>
      </p:pic>
      <p:sp>
        <p:nvSpPr>
          <p:cNvPr id="13" name="Title 12">
            <a:extLst>
              <a:ext uri="{FF2B5EF4-FFF2-40B4-BE49-F238E27FC236}">
                <a16:creationId xmlns:a16="http://schemas.microsoft.com/office/drawing/2014/main" id="{EE80A7AF-0244-4321-9A9A-464C7EFFCA52}"/>
              </a:ext>
            </a:extLst>
          </p:cNvPr>
          <p:cNvSpPr>
            <a:spLocks noGrp="1"/>
          </p:cNvSpPr>
          <p:nvPr>
            <p:ph type="title"/>
          </p:nvPr>
        </p:nvSpPr>
        <p:spPr>
          <a:xfrm>
            <a:off x="491225" y="265284"/>
            <a:ext cx="4937211" cy="1325563"/>
          </a:xfrm>
        </p:spPr>
        <p:txBody>
          <a:bodyPr/>
          <a:lstStyle/>
          <a:p>
            <a:r>
              <a:rPr lang="en-US" dirty="0"/>
              <a:t>Food systems dialogue </a:t>
            </a:r>
            <a:endParaRPr lang="en-BE" dirty="0"/>
          </a:p>
        </p:txBody>
      </p:sp>
    </p:spTree>
    <p:extLst>
      <p:ext uri="{BB962C8B-B14F-4D97-AF65-F5344CB8AC3E}">
        <p14:creationId xmlns:p14="http://schemas.microsoft.com/office/powerpoint/2010/main" val="983589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E80A7AF-0244-4321-9A9A-464C7EFFCA52}"/>
              </a:ext>
            </a:extLst>
          </p:cNvPr>
          <p:cNvSpPr>
            <a:spLocks noGrp="1"/>
          </p:cNvSpPr>
          <p:nvPr>
            <p:ph type="title"/>
          </p:nvPr>
        </p:nvSpPr>
        <p:spPr>
          <a:xfrm>
            <a:off x="679293" y="122611"/>
            <a:ext cx="10429694" cy="1325563"/>
          </a:xfrm>
        </p:spPr>
        <p:txBody>
          <a:bodyPr/>
          <a:lstStyle/>
          <a:p>
            <a:r>
              <a:rPr lang="en-US" dirty="0"/>
              <a:t>Food systems Action Tracks </a:t>
            </a:r>
            <a:endParaRPr lang="en-BE" dirty="0"/>
          </a:p>
        </p:txBody>
      </p:sp>
      <p:sp>
        <p:nvSpPr>
          <p:cNvPr id="10" name="TextBox 9">
            <a:extLst>
              <a:ext uri="{FF2B5EF4-FFF2-40B4-BE49-F238E27FC236}">
                <a16:creationId xmlns:a16="http://schemas.microsoft.com/office/drawing/2014/main" id="{5BED03BF-5898-4DA7-A3F1-52C4FAA157A7}"/>
              </a:ext>
            </a:extLst>
          </p:cNvPr>
          <p:cNvSpPr txBox="1"/>
          <p:nvPr/>
        </p:nvSpPr>
        <p:spPr>
          <a:xfrm>
            <a:off x="629056" y="1054975"/>
            <a:ext cx="11070075" cy="489364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Ensuring access to safe and nutritious food for all</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(enabling all people to be nourished and healthy, progressive realization of the right to food)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Shifting to sustainable consumption patterns </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(promoting and creating demand for healthy and sustainable diets, reducing waste)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Boosting nature-positive production at sufficient scale </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(acting on climate change, reducing emissions and increasing carbon capture, regenerating and protecting critical ecosystems and reducing food loss and energy usage, without undermining health or nutritious diets)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Advancing equitable livelihoods and value distribution</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(raising incomes, distributing risk, expanding inclusion, promote full and productive employment and decent work for all)</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Building resilience to vulnerabilities, shocks and stress </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(ensuring the continued functionality of healthy and sustainable food systems)</a:t>
            </a:r>
          </a:p>
        </p:txBody>
      </p:sp>
    </p:spTree>
    <p:extLst>
      <p:ext uri="{BB962C8B-B14F-4D97-AF65-F5344CB8AC3E}">
        <p14:creationId xmlns:p14="http://schemas.microsoft.com/office/powerpoint/2010/main" val="1792475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3D532F-074F-48DC-9F81-CAAEAD498694}"/>
              </a:ext>
            </a:extLst>
          </p:cNvPr>
          <p:cNvPicPr>
            <a:picLocks noGrp="1" noChangeAspect="1"/>
          </p:cNvPicPr>
          <p:nvPr>
            <p:ph idx="1"/>
          </p:nvPr>
        </p:nvPicPr>
        <p:blipFill>
          <a:blip r:embed="rId3"/>
          <a:stretch>
            <a:fillRect/>
          </a:stretch>
        </p:blipFill>
        <p:spPr>
          <a:xfrm>
            <a:off x="515938" y="1254918"/>
            <a:ext cx="5638978" cy="4348163"/>
          </a:xfrm>
        </p:spPr>
      </p:pic>
      <p:sp>
        <p:nvSpPr>
          <p:cNvPr id="3" name="Title 2">
            <a:extLst>
              <a:ext uri="{FF2B5EF4-FFF2-40B4-BE49-F238E27FC236}">
                <a16:creationId xmlns:a16="http://schemas.microsoft.com/office/drawing/2014/main" id="{2F1DE88D-911B-4132-A401-759475F46F0C}"/>
              </a:ext>
            </a:extLst>
          </p:cNvPr>
          <p:cNvSpPr>
            <a:spLocks noGrp="1"/>
          </p:cNvSpPr>
          <p:nvPr>
            <p:ph type="title"/>
          </p:nvPr>
        </p:nvSpPr>
        <p:spPr/>
        <p:txBody>
          <a:bodyPr/>
          <a:lstStyle/>
          <a:p>
            <a:r>
              <a:rPr lang="fr-CA" dirty="0"/>
              <a:t>IDF and the UN Food </a:t>
            </a:r>
            <a:r>
              <a:rPr lang="fr-CA" dirty="0" err="1"/>
              <a:t>systems</a:t>
            </a:r>
            <a:r>
              <a:rPr lang="fr-CA" dirty="0"/>
              <a:t> Summit</a:t>
            </a:r>
            <a:endParaRPr lang="en-GB" dirty="0"/>
          </a:p>
        </p:txBody>
      </p:sp>
      <p:sp>
        <p:nvSpPr>
          <p:cNvPr id="6" name="TextBox 5">
            <a:extLst>
              <a:ext uri="{FF2B5EF4-FFF2-40B4-BE49-F238E27FC236}">
                <a16:creationId xmlns:a16="http://schemas.microsoft.com/office/drawing/2014/main" id="{6485C90B-628A-4614-8D6C-55CDE7919C92}"/>
              </a:ext>
            </a:extLst>
          </p:cNvPr>
          <p:cNvSpPr txBox="1"/>
          <p:nvPr/>
        </p:nvSpPr>
        <p:spPr>
          <a:xfrm>
            <a:off x="6091239" y="4552941"/>
            <a:ext cx="2900362" cy="1477328"/>
          </a:xfrm>
          <a:prstGeom prst="rect">
            <a:avLst/>
          </a:prstGeom>
          <a:noFill/>
        </p:spPr>
        <p:txBody>
          <a:bodyPr wrap="square" rtlCol="0">
            <a:spAutoFit/>
          </a:bodyPr>
          <a:lstStyle/>
          <a:p>
            <a:r>
              <a:rPr lang="en-GB" dirty="0"/>
              <a:t>Blog: UN Food Systems Summit: Game changing solutions for dairy by Dr Judith Bryans, Lead IDF Task Force on FSS</a:t>
            </a:r>
          </a:p>
        </p:txBody>
      </p:sp>
      <p:sp>
        <p:nvSpPr>
          <p:cNvPr id="7" name="TextBox 6">
            <a:extLst>
              <a:ext uri="{FF2B5EF4-FFF2-40B4-BE49-F238E27FC236}">
                <a16:creationId xmlns:a16="http://schemas.microsoft.com/office/drawing/2014/main" id="{69B781E0-93D7-4F93-BE1F-5EDB46C5606C}"/>
              </a:ext>
            </a:extLst>
          </p:cNvPr>
          <p:cNvSpPr txBox="1"/>
          <p:nvPr/>
        </p:nvSpPr>
        <p:spPr>
          <a:xfrm>
            <a:off x="8991600" y="4552941"/>
            <a:ext cx="3113315" cy="1477328"/>
          </a:xfrm>
          <a:prstGeom prst="rect">
            <a:avLst/>
          </a:prstGeom>
          <a:noFill/>
        </p:spPr>
        <p:txBody>
          <a:bodyPr wrap="square" rtlCol="0">
            <a:spAutoFit/>
          </a:bodyPr>
          <a:lstStyle/>
          <a:p>
            <a:r>
              <a:rPr lang="en-GB" dirty="0"/>
              <a:t>Blog: Dairy as part of the recipe to transition food systems and to achieve the SDG 2030 agenda by Caroline Emond IDF DG</a:t>
            </a:r>
          </a:p>
        </p:txBody>
      </p:sp>
      <p:sp>
        <p:nvSpPr>
          <p:cNvPr id="8" name="TextBox 7">
            <a:extLst>
              <a:ext uri="{FF2B5EF4-FFF2-40B4-BE49-F238E27FC236}">
                <a16:creationId xmlns:a16="http://schemas.microsoft.com/office/drawing/2014/main" id="{25EE7D27-C832-43DB-9A1A-0714E97A4555}"/>
              </a:ext>
            </a:extLst>
          </p:cNvPr>
          <p:cNvSpPr txBox="1"/>
          <p:nvPr/>
        </p:nvSpPr>
        <p:spPr>
          <a:xfrm>
            <a:off x="6379028" y="1459787"/>
            <a:ext cx="5351189" cy="2862322"/>
          </a:xfrm>
          <a:prstGeom prst="rect">
            <a:avLst/>
          </a:prstGeom>
          <a:noFill/>
        </p:spPr>
        <p:txBody>
          <a:bodyPr wrap="square" rtlCol="0">
            <a:spAutoFit/>
          </a:bodyPr>
          <a:lstStyle/>
          <a:p>
            <a:pPr marL="285750" indent="-285750">
              <a:buFont typeface="Arial" panose="020B0604020202020204" pitchFamily="34" charset="0"/>
              <a:buChar char="•"/>
            </a:pPr>
            <a:r>
              <a:rPr lang="en-GB" b="1" dirty="0"/>
              <a:t>IDF Task Force on Food Systems</a:t>
            </a:r>
            <a:r>
              <a:rPr lang="en-GB" dirty="0"/>
              <a:t>: strategic plan, key messages, Q&amp;A, statement.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IDF active </a:t>
            </a:r>
            <a:r>
              <a:rPr lang="en-GB" b="1" dirty="0"/>
              <a:t>contribution to CFS </a:t>
            </a:r>
            <a:r>
              <a:rPr lang="en-GB" dirty="0"/>
              <a:t>guidelines on Nutrition and Food Systems.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IDF and its members </a:t>
            </a:r>
            <a:r>
              <a:rPr lang="en-GB" b="1" dirty="0"/>
              <a:t>participating in food systems dialogues and meetings </a:t>
            </a:r>
            <a:r>
              <a:rPr lang="en-GB" dirty="0"/>
              <a:t>to promote the role and substantial contribution of dairy</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 in healthy and sustainable diets and food systems.</a:t>
            </a:r>
            <a:r>
              <a:rPr lang="en-GB" dirty="0"/>
              <a:t>  </a:t>
            </a:r>
          </a:p>
        </p:txBody>
      </p:sp>
    </p:spTree>
    <p:extLst>
      <p:ext uri="{BB962C8B-B14F-4D97-AF65-F5344CB8AC3E}">
        <p14:creationId xmlns:p14="http://schemas.microsoft.com/office/powerpoint/2010/main" val="2846968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17182F-B6CE-4ABE-97D9-66429CC69C30}"/>
              </a:ext>
            </a:extLst>
          </p:cNvPr>
          <p:cNvSpPr>
            <a:spLocks noGrp="1"/>
          </p:cNvSpPr>
          <p:nvPr>
            <p:ph idx="1"/>
          </p:nvPr>
        </p:nvSpPr>
        <p:spPr/>
        <p:txBody>
          <a:bodyPr/>
          <a:lstStyle/>
          <a:p>
            <a:r>
              <a:rPr lang="en-GB" dirty="0"/>
              <a:t>Social license to operate: environment, animal health &amp; welfare</a:t>
            </a:r>
          </a:p>
          <a:p>
            <a:r>
              <a:rPr lang="en-GB" dirty="0"/>
              <a:t>Food policies on sugar, fat and salt: Front of pack labelling, sugar tax, marketing ban, review of government-issued dietary guidelines </a:t>
            </a:r>
          </a:p>
          <a:p>
            <a:r>
              <a:rPr lang="en-GB" dirty="0"/>
              <a:t>Perception that plant based products are more sustainable</a:t>
            </a:r>
          </a:p>
          <a:p>
            <a:r>
              <a:rPr lang="en-GB" dirty="0"/>
              <a:t>The importance of science based facts in a world of fast and fake news</a:t>
            </a:r>
          </a:p>
          <a:p>
            <a:endParaRPr lang="en-GB" dirty="0"/>
          </a:p>
        </p:txBody>
      </p:sp>
      <p:sp>
        <p:nvSpPr>
          <p:cNvPr id="3" name="Title 2">
            <a:extLst>
              <a:ext uri="{FF2B5EF4-FFF2-40B4-BE49-F238E27FC236}">
                <a16:creationId xmlns:a16="http://schemas.microsoft.com/office/drawing/2014/main" id="{47433295-3DBF-47CB-907F-235AB0FA51E2}"/>
              </a:ext>
            </a:extLst>
          </p:cNvPr>
          <p:cNvSpPr>
            <a:spLocks noGrp="1"/>
          </p:cNvSpPr>
          <p:nvPr>
            <p:ph type="title"/>
          </p:nvPr>
        </p:nvSpPr>
        <p:spPr/>
        <p:txBody>
          <a:bodyPr/>
          <a:lstStyle/>
          <a:p>
            <a:r>
              <a:rPr lang="en-GB" dirty="0"/>
              <a:t>Global Challenges</a:t>
            </a:r>
          </a:p>
        </p:txBody>
      </p:sp>
    </p:spTree>
    <p:extLst>
      <p:ext uri="{BB962C8B-B14F-4D97-AF65-F5344CB8AC3E}">
        <p14:creationId xmlns:p14="http://schemas.microsoft.com/office/powerpoint/2010/main" val="1969339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6AB3216-2B98-4A46-917C-802F471A3D44}"/>
              </a:ext>
            </a:extLst>
          </p:cNvPr>
          <p:cNvSpPr txBox="1">
            <a:spLocks/>
          </p:cNvSpPr>
          <p:nvPr/>
        </p:nvSpPr>
        <p:spPr>
          <a:xfrm>
            <a:off x="447917" y="344213"/>
            <a:ext cx="7785414" cy="767332"/>
          </a:xfrm>
          <a:prstGeom prst="rect">
            <a:avLst/>
          </a:prstGeom>
        </p:spPr>
        <p:txBody>
          <a:bodyPr/>
          <a:lstStyle>
            <a:defPPr>
              <a:defRPr lang="en-US"/>
            </a:defPPr>
            <a:lvl1pPr>
              <a:defRPr sz="4000" b="1" cap="small">
                <a:solidFill>
                  <a:srgbClr val="0065B0"/>
                </a:solidFill>
              </a:defRPr>
            </a:lvl1pPr>
          </a:lstStyle>
          <a:p>
            <a:endParaRPr lang="en-US" sz="4800">
              <a:latin typeface="+mj-lt"/>
            </a:endParaRPr>
          </a:p>
        </p:txBody>
      </p:sp>
      <p:grpSp>
        <p:nvGrpSpPr>
          <p:cNvPr id="3" name="Group 2">
            <a:extLst>
              <a:ext uri="{FF2B5EF4-FFF2-40B4-BE49-F238E27FC236}">
                <a16:creationId xmlns:a16="http://schemas.microsoft.com/office/drawing/2014/main" id="{56BE5F8D-D76D-4CBA-BA46-518086D91D06}"/>
              </a:ext>
            </a:extLst>
          </p:cNvPr>
          <p:cNvGrpSpPr/>
          <p:nvPr/>
        </p:nvGrpSpPr>
        <p:grpSpPr>
          <a:xfrm>
            <a:off x="1921362" y="1772816"/>
            <a:ext cx="8636143" cy="4608512"/>
            <a:chOff x="397362" y="1916832"/>
            <a:chExt cx="8636143" cy="4464496"/>
          </a:xfrm>
        </p:grpSpPr>
        <p:sp>
          <p:nvSpPr>
            <p:cNvPr id="5" name="Content Placeholder 2">
              <a:extLst>
                <a:ext uri="{FF2B5EF4-FFF2-40B4-BE49-F238E27FC236}">
                  <a16:creationId xmlns:a16="http://schemas.microsoft.com/office/drawing/2014/main" id="{4D892C3D-9228-40F7-B474-7708982050FC}"/>
                </a:ext>
              </a:extLst>
            </p:cNvPr>
            <p:cNvSpPr txBox="1">
              <a:spLocks/>
            </p:cNvSpPr>
            <p:nvPr/>
          </p:nvSpPr>
          <p:spPr>
            <a:xfrm>
              <a:off x="968176" y="1916832"/>
              <a:ext cx="2595712" cy="875364"/>
            </a:xfrm>
            <a:prstGeom prst="rect">
              <a:avLst/>
            </a:prstGeom>
            <a:solidFill>
              <a:schemeClr val="bg1"/>
            </a:solidFill>
          </p:spPr>
          <p:txBody>
            <a:bodyPr vert="horz" lIns="91440" tIns="45720" rIns="91440" bIns="45720" rtlCol="0">
              <a:normAutofit fontScale="92500" lnSpcReduction="20000"/>
            </a:bodyPr>
            <a:lstStyle>
              <a:defPPr>
                <a:defRPr lang="fr-FR"/>
              </a:defPPr>
              <a:lvl1pPr marL="0" indent="0" algn="just" defTabSz="914400" eaLnBrk="1" latinLnBrk="0" hangingPunct="1">
                <a:lnSpc>
                  <a:spcPct val="90000"/>
                </a:lnSpc>
                <a:spcBef>
                  <a:spcPts val="1000"/>
                </a:spcBef>
                <a:buFontTx/>
                <a:buNone/>
                <a:defRPr sz="1800">
                  <a:solidFill>
                    <a:srgbClr val="3162C5"/>
                  </a:solidFill>
                  <a:latin typeface="Calibri Light" panose="020F0302020204030204" pitchFamily="34" charset="0"/>
                  <a:cs typeface="Calibri Light" panose="020F0302020204030204" pitchFamily="34" charset="0"/>
                </a:defRPr>
              </a:lvl1pPr>
              <a:lvl2pPr marL="685800" indent="-228600" defTabSz="914400" eaLnBrk="1" latinLnBrk="0" hangingPunct="1">
                <a:lnSpc>
                  <a:spcPct val="90000"/>
                </a:lnSpc>
                <a:spcBef>
                  <a:spcPts val="500"/>
                </a:spcBef>
                <a:buFontTx/>
                <a:buBlip>
                  <a:blip r:embed="rId3"/>
                </a:buBlip>
                <a:defRPr sz="2400">
                  <a:latin typeface="+mn-lt"/>
                </a:defRPr>
              </a:lvl2pPr>
              <a:lvl3pPr marL="1143000" indent="-228600" defTabSz="914400" eaLnBrk="1" latinLnBrk="0" hangingPunct="1">
                <a:lnSpc>
                  <a:spcPct val="90000"/>
                </a:lnSpc>
                <a:spcBef>
                  <a:spcPts val="500"/>
                </a:spcBef>
                <a:buFontTx/>
                <a:buBlip>
                  <a:blip r:embed="rId3"/>
                </a:buBlip>
                <a:defRPr sz="2000">
                  <a:latin typeface="+mn-lt"/>
                </a:defRPr>
              </a:lvl3pPr>
              <a:lvl4pPr marL="1600200" indent="-228600" defTabSz="914400" eaLnBrk="1" latinLnBrk="0" hangingPunct="1">
                <a:lnSpc>
                  <a:spcPct val="90000"/>
                </a:lnSpc>
                <a:spcBef>
                  <a:spcPts val="500"/>
                </a:spcBef>
                <a:buFontTx/>
                <a:buBlip>
                  <a:blip r:embed="rId3"/>
                </a:buBlip>
                <a:defRPr sz="1800">
                  <a:latin typeface="+mn-lt"/>
                </a:defRPr>
              </a:lvl4pPr>
              <a:lvl5pPr marL="2057400" indent="-228600" defTabSz="914400" eaLnBrk="1" latinLnBrk="0" hangingPunct="1">
                <a:lnSpc>
                  <a:spcPct val="90000"/>
                </a:lnSpc>
                <a:spcBef>
                  <a:spcPts val="500"/>
                </a:spcBef>
                <a:buFontTx/>
                <a:buBlip>
                  <a:blip r:embed="rId3"/>
                </a:buBlip>
                <a:defRPr sz="18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endParaRPr lang="en-GB" sz="2000"/>
            </a:p>
            <a:p>
              <a:pPr algn="l"/>
              <a:r>
                <a:rPr lang="en-GB" sz="2000">
                  <a:solidFill>
                    <a:schemeClr val="tx1"/>
                  </a:solidFill>
                  <a:latin typeface="Arial" panose="020B0604020202020204" pitchFamily="34" charset="0"/>
                  <a:cs typeface="Arial" panose="020B0604020202020204" pitchFamily="34" charset="0"/>
                </a:rPr>
                <a:t>By 2050 &gt;9 billion	</a:t>
              </a:r>
            </a:p>
            <a:p>
              <a:endParaRPr lang="en-GB" sz="2000"/>
            </a:p>
          </p:txBody>
        </p:sp>
        <p:pic>
          <p:nvPicPr>
            <p:cNvPr id="7" name="Picture 6">
              <a:extLst>
                <a:ext uri="{FF2B5EF4-FFF2-40B4-BE49-F238E27FC236}">
                  <a16:creationId xmlns:a16="http://schemas.microsoft.com/office/drawing/2014/main" id="{FD8CAF46-6893-446D-86C9-43368C64D8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62" y="2792196"/>
              <a:ext cx="3166526" cy="3166526"/>
            </a:xfrm>
            <a:prstGeom prst="rect">
              <a:avLst/>
            </a:prstGeom>
          </p:spPr>
        </p:pic>
        <p:grpSp>
          <p:nvGrpSpPr>
            <p:cNvPr id="2" name="Group 1">
              <a:extLst>
                <a:ext uri="{FF2B5EF4-FFF2-40B4-BE49-F238E27FC236}">
                  <a16:creationId xmlns:a16="http://schemas.microsoft.com/office/drawing/2014/main" id="{84AA7636-0D82-4003-848F-9425AB1C6BB3}"/>
                </a:ext>
              </a:extLst>
            </p:cNvPr>
            <p:cNvGrpSpPr/>
            <p:nvPr/>
          </p:nvGrpSpPr>
          <p:grpSpPr>
            <a:xfrm>
              <a:off x="3768019" y="2101540"/>
              <a:ext cx="5265486" cy="4279788"/>
              <a:chOff x="3903133" y="2101540"/>
              <a:chExt cx="5265486" cy="4279788"/>
            </a:xfrm>
          </p:grpSpPr>
          <p:pic>
            <p:nvPicPr>
              <p:cNvPr id="13" name="Picture 2">
                <a:extLst>
                  <a:ext uri="{FF2B5EF4-FFF2-40B4-BE49-F238E27FC236}">
                    <a16:creationId xmlns:a16="http://schemas.microsoft.com/office/drawing/2014/main" id="{1BB87744-501C-4AF9-A97C-B136C04D93E7}"/>
                  </a:ext>
                </a:extLst>
              </p:cNvPr>
              <p:cNvPicPr>
                <a:picLocks noChangeAspect="1" noChangeArrowheads="1"/>
              </p:cNvPicPr>
              <p:nvPr/>
            </p:nvPicPr>
            <p:blipFill>
              <a:blip r:embed="rId5" cstate="print"/>
              <a:srcRect/>
              <a:stretch>
                <a:fillRect/>
              </a:stretch>
            </p:blipFill>
            <p:spPr bwMode="auto">
              <a:xfrm>
                <a:off x="4037082" y="2393549"/>
                <a:ext cx="4997588" cy="3699747"/>
              </a:xfrm>
              <a:prstGeom prst="rect">
                <a:avLst/>
              </a:prstGeom>
              <a:noFill/>
              <a:ln w="9525">
                <a:noFill/>
                <a:miter lim="800000"/>
                <a:headEnd/>
                <a:tailEnd/>
              </a:ln>
            </p:spPr>
          </p:pic>
          <p:sp>
            <p:nvSpPr>
              <p:cNvPr id="8" name="Content Placeholder 2">
                <a:extLst>
                  <a:ext uri="{FF2B5EF4-FFF2-40B4-BE49-F238E27FC236}">
                    <a16:creationId xmlns:a16="http://schemas.microsoft.com/office/drawing/2014/main" id="{101CECDE-91E6-4D72-8AF7-816400635715}"/>
                  </a:ext>
                </a:extLst>
              </p:cNvPr>
              <p:cNvSpPr txBox="1">
                <a:spLocks/>
              </p:cNvSpPr>
              <p:nvPr/>
            </p:nvSpPr>
            <p:spPr>
              <a:xfrm>
                <a:off x="3903133" y="2101540"/>
                <a:ext cx="5265486" cy="598600"/>
              </a:xfrm>
              <a:prstGeom prst="rect">
                <a:avLst/>
              </a:prstGeom>
              <a:solidFill>
                <a:schemeClr val="bg1"/>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800">
                    <a:latin typeface="Arial" panose="020B0604020202020204" pitchFamily="34" charset="0"/>
                    <a:cs typeface="Arial" panose="020B0604020202020204" pitchFamily="34" charset="0"/>
                  </a:rPr>
                  <a:t>Projected percentage in agricultural yields by 2050 given current agricultural practices and crop varieties</a:t>
                </a:r>
              </a:p>
            </p:txBody>
          </p:sp>
          <p:sp>
            <p:nvSpPr>
              <p:cNvPr id="10" name="Content Placeholder 2">
                <a:extLst>
                  <a:ext uri="{FF2B5EF4-FFF2-40B4-BE49-F238E27FC236}">
                    <a16:creationId xmlns:a16="http://schemas.microsoft.com/office/drawing/2014/main" id="{C2DCAC55-0B64-47E4-8042-071FD2C1C46D}"/>
                  </a:ext>
                </a:extLst>
              </p:cNvPr>
              <p:cNvSpPr txBox="1">
                <a:spLocks/>
              </p:cNvSpPr>
              <p:nvPr/>
            </p:nvSpPr>
            <p:spPr>
              <a:xfrm>
                <a:off x="5251293" y="5930325"/>
                <a:ext cx="3353155" cy="451003"/>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200">
                    <a:solidFill>
                      <a:srgbClr val="3162C5"/>
                    </a:solidFill>
                    <a:latin typeface="Calibri Light" panose="020F0302020204030204" pitchFamily="34" charset="0"/>
                    <a:cs typeface="Calibri Light" panose="020F0302020204030204" pitchFamily="34" charset="0"/>
                  </a:rPr>
                  <a:t>Source: World Bank (Development Report 2010)</a:t>
                </a:r>
              </a:p>
            </p:txBody>
          </p:sp>
          <p:sp>
            <p:nvSpPr>
              <p:cNvPr id="11" name="Content Placeholder 2">
                <a:extLst>
                  <a:ext uri="{FF2B5EF4-FFF2-40B4-BE49-F238E27FC236}">
                    <a16:creationId xmlns:a16="http://schemas.microsoft.com/office/drawing/2014/main" id="{71643D5E-08EE-422F-A0C3-D9489F37B381}"/>
                  </a:ext>
                </a:extLst>
              </p:cNvPr>
              <p:cNvSpPr txBox="1">
                <a:spLocks/>
              </p:cNvSpPr>
              <p:nvPr/>
            </p:nvSpPr>
            <p:spPr>
              <a:xfrm>
                <a:off x="4932041" y="5247657"/>
                <a:ext cx="3824808" cy="298603"/>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200">
                    <a:solidFill>
                      <a:srgbClr val="3162C5"/>
                    </a:solidFill>
                    <a:latin typeface="Calibri Light" panose="020F0302020204030204" pitchFamily="34" charset="0"/>
                    <a:cs typeface="Calibri Light" panose="020F0302020204030204" pitchFamily="34" charset="0"/>
                  </a:rPr>
                  <a:t>Percentage change in yield between present and 2050</a:t>
                </a:r>
              </a:p>
            </p:txBody>
          </p:sp>
        </p:grpSp>
      </p:grpSp>
      <p:sp>
        <p:nvSpPr>
          <p:cNvPr id="12" name="Title 2">
            <a:extLst>
              <a:ext uri="{FF2B5EF4-FFF2-40B4-BE49-F238E27FC236}">
                <a16:creationId xmlns:a16="http://schemas.microsoft.com/office/drawing/2014/main" id="{1C66B968-B048-49C4-BFAC-20754A55221B}"/>
              </a:ext>
            </a:extLst>
          </p:cNvPr>
          <p:cNvSpPr>
            <a:spLocks noGrp="1"/>
          </p:cNvSpPr>
          <p:nvPr>
            <p:ph type="title"/>
          </p:nvPr>
        </p:nvSpPr>
        <p:spPr>
          <a:xfrm>
            <a:off x="539771" y="542894"/>
            <a:ext cx="10017733" cy="1325563"/>
          </a:xfrm>
        </p:spPr>
        <p:txBody>
          <a:bodyPr vert="horz" lIns="0" tIns="0" rIns="0" bIns="0" rtlCol="0" anchor="ctr">
            <a:normAutofit fontScale="90000"/>
          </a:bodyPr>
          <a:lstStyle/>
          <a:p>
            <a:pPr>
              <a:spcAft>
                <a:spcPts val="600"/>
              </a:spcAft>
              <a:defRPr/>
            </a:pPr>
            <a:r>
              <a:rPr lang="en-US" sz="4000" b="1" kern="1200" cap="all" baseline="0">
                <a:latin typeface="Arial" panose="020B0604020202020204" pitchFamily="34" charset="0"/>
                <a:ea typeface="+mj-ea"/>
                <a:cs typeface="Arial" panose="020B0604020202020204" pitchFamily="34" charset="0"/>
              </a:rPr>
              <a:t>Global key drivers:</a:t>
            </a:r>
            <a:br>
              <a:rPr lang="en-US" sz="4000" b="1" kern="1200" cap="all" baseline="0">
                <a:latin typeface="Arial" panose="020B0604020202020204" pitchFamily="34" charset="0"/>
                <a:ea typeface="+mj-ea"/>
                <a:cs typeface="Arial" panose="020B0604020202020204" pitchFamily="34" charset="0"/>
              </a:rPr>
            </a:br>
            <a:r>
              <a:rPr lang="en-US" sz="4000" b="1" kern="1200" cap="all" baseline="0">
                <a:latin typeface="Arial" panose="020B0604020202020204" pitchFamily="34" charset="0"/>
                <a:ea typeface="+mj-ea"/>
                <a:cs typeface="Arial" panose="020B0604020202020204" pitchFamily="34" charset="0"/>
              </a:rPr>
              <a:t>Population growth, climate change</a:t>
            </a:r>
          </a:p>
        </p:txBody>
      </p:sp>
    </p:spTree>
    <p:extLst>
      <p:ext uri="{BB962C8B-B14F-4D97-AF65-F5344CB8AC3E}">
        <p14:creationId xmlns:p14="http://schemas.microsoft.com/office/powerpoint/2010/main" val="34812016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DA3AF97-3CBD-42EC-9C05-CC932850D5C6}"/>
              </a:ext>
            </a:extLst>
          </p:cNvPr>
          <p:cNvPicPr>
            <a:picLocks noGrp="1" noChangeAspect="1"/>
          </p:cNvPicPr>
          <p:nvPr>
            <p:ph sz="half" idx="1"/>
          </p:nvPr>
        </p:nvPicPr>
        <p:blipFill>
          <a:blip r:embed="rId3"/>
          <a:stretch>
            <a:fillRect/>
          </a:stretch>
        </p:blipFill>
        <p:spPr>
          <a:xfrm>
            <a:off x="1567543" y="1594582"/>
            <a:ext cx="3237421" cy="4582381"/>
          </a:xfrm>
          <a:prstGeom prst="rect">
            <a:avLst/>
          </a:prstGeom>
        </p:spPr>
      </p:pic>
      <p:sp>
        <p:nvSpPr>
          <p:cNvPr id="4" name="Title 3">
            <a:extLst>
              <a:ext uri="{FF2B5EF4-FFF2-40B4-BE49-F238E27FC236}">
                <a16:creationId xmlns:a16="http://schemas.microsoft.com/office/drawing/2014/main" id="{5249ED77-7015-4707-A316-2250B7373561}"/>
              </a:ext>
            </a:extLst>
          </p:cNvPr>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EE44C0D8-88AE-416C-9237-9C5FBE845002}"/>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538220" y="1594582"/>
            <a:ext cx="4235981" cy="4582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2755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00FC8-9DA2-450A-8ADE-FCA4F0EE5B76}"/>
              </a:ext>
            </a:extLst>
          </p:cNvPr>
          <p:cNvSpPr>
            <a:spLocks noGrp="1"/>
          </p:cNvSpPr>
          <p:nvPr>
            <p:ph type="title"/>
          </p:nvPr>
        </p:nvSpPr>
        <p:spPr/>
        <p:txBody>
          <a:bodyPr/>
          <a:lstStyle/>
          <a:p>
            <a:r>
              <a:rPr lang="en-GB" dirty="0"/>
              <a:t>Joint statement GDP-IDF on plant based</a:t>
            </a:r>
          </a:p>
        </p:txBody>
      </p:sp>
      <p:sp>
        <p:nvSpPr>
          <p:cNvPr id="5" name="TextBox 4">
            <a:extLst>
              <a:ext uri="{FF2B5EF4-FFF2-40B4-BE49-F238E27FC236}">
                <a16:creationId xmlns:a16="http://schemas.microsoft.com/office/drawing/2014/main" id="{FE070A61-E1C8-48E1-8719-4E89DFF6847C}"/>
              </a:ext>
            </a:extLst>
          </p:cNvPr>
          <p:cNvSpPr txBox="1"/>
          <p:nvPr/>
        </p:nvSpPr>
        <p:spPr>
          <a:xfrm>
            <a:off x="515938" y="1614791"/>
            <a:ext cx="6483485" cy="440120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629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Diet quality is defined by whole foods, not individual nutrients: the food matrix matters</a:t>
            </a:r>
          </a:p>
          <a:p>
            <a:pPr marL="285750" marR="0" lvl="0" indent="-285750" algn="l" defTabSz="914400" rtl="0" eaLnBrk="1" fontAlgn="auto" latinLnBrk="0" hangingPunct="1">
              <a:lnSpc>
                <a:spcPct val="100000"/>
              </a:lnSpc>
              <a:spcBef>
                <a:spcPts val="0"/>
              </a:spcBef>
              <a:spcAft>
                <a:spcPts val="0"/>
              </a:spcAft>
              <a:buClr>
                <a:srgbClr val="00629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Plant-based diets, complemented with animal-based foods, increases the variety and bioavailability of vitamins and minerals, and ensures a high-quality source of protein</a:t>
            </a:r>
          </a:p>
          <a:p>
            <a:pPr marL="285750" marR="0" lvl="0" indent="-285750" algn="l" defTabSz="914400" rtl="0" eaLnBrk="1" fontAlgn="auto" latinLnBrk="0" hangingPunct="1">
              <a:lnSpc>
                <a:spcPct val="100000"/>
              </a:lnSpc>
              <a:spcBef>
                <a:spcPts val="0"/>
              </a:spcBef>
              <a:spcAft>
                <a:spcPts val="0"/>
              </a:spcAft>
              <a:buClr>
                <a:srgbClr val="00629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There is a need for greater recognition of the positive role of livestock in sustainable food systems, in all its dimensions: nutrition and health, economic, social, and environmental</a:t>
            </a:r>
          </a:p>
          <a:p>
            <a:pPr marL="285750" marR="0" lvl="0" indent="-285750" algn="l" defTabSz="914400" rtl="0" eaLnBrk="1" fontAlgn="auto" latinLnBrk="0" hangingPunct="1">
              <a:lnSpc>
                <a:spcPct val="100000"/>
              </a:lnSpc>
              <a:spcBef>
                <a:spcPts val="0"/>
              </a:spcBef>
              <a:spcAft>
                <a:spcPts val="0"/>
              </a:spcAft>
              <a:buClr>
                <a:srgbClr val="00629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Animal and plant-foods should not be thought of as competing entities, but rather as synergistic food sources that provide different nutritional, social, economic, and environmental benefits </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BE2EF3DB-000F-4FBB-8852-7A5750B37355}"/>
              </a:ext>
            </a:extLst>
          </p:cNvPr>
          <p:cNvPicPr>
            <a:picLocks noChangeAspect="1"/>
          </p:cNvPicPr>
          <p:nvPr/>
        </p:nvPicPr>
        <p:blipFill>
          <a:blip r:embed="rId2"/>
          <a:stretch>
            <a:fillRect/>
          </a:stretch>
        </p:blipFill>
        <p:spPr>
          <a:xfrm>
            <a:off x="7398934" y="1614791"/>
            <a:ext cx="3316692" cy="4697244"/>
          </a:xfrm>
          <a:prstGeom prst="rect">
            <a:avLst/>
          </a:prstGeom>
        </p:spPr>
      </p:pic>
    </p:spTree>
    <p:extLst>
      <p:ext uri="{BB962C8B-B14F-4D97-AF65-F5344CB8AC3E}">
        <p14:creationId xmlns:p14="http://schemas.microsoft.com/office/powerpoint/2010/main" val="30016931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17182F-B6CE-4ABE-97D9-66429CC69C30}"/>
              </a:ext>
            </a:extLst>
          </p:cNvPr>
          <p:cNvSpPr>
            <a:spLocks noGrp="1"/>
          </p:cNvSpPr>
          <p:nvPr>
            <p:ph idx="1"/>
          </p:nvPr>
        </p:nvSpPr>
        <p:spPr>
          <a:xfrm>
            <a:off x="515938" y="1491343"/>
            <a:ext cx="10837862" cy="4685620"/>
          </a:xfrm>
        </p:spPr>
        <p:txBody>
          <a:bodyPr/>
          <a:lstStyle/>
          <a:p>
            <a:r>
              <a:rPr lang="en-GB" dirty="0"/>
              <a:t>Promote the role of dairy in healthy diets produced in a sustainable manner and the contribution of dairy to the UN SDGs. E.g. UN Food Systems Summit.</a:t>
            </a:r>
          </a:p>
          <a:p>
            <a:r>
              <a:rPr lang="en-GB" dirty="0"/>
              <a:t>Continue to support research and innovation and promote the science behind dairy. </a:t>
            </a:r>
          </a:p>
          <a:p>
            <a:r>
              <a:rPr lang="en-GB" dirty="0"/>
              <a:t>Provide knowledge and expertise to IGO such as Codex and OIE and regulators. </a:t>
            </a:r>
          </a:p>
          <a:p>
            <a:r>
              <a:rPr lang="en-GB" dirty="0"/>
              <a:t>Contribute to the work of IDF thru IDF National Committee Russia. </a:t>
            </a:r>
          </a:p>
          <a:p>
            <a:pPr marL="0" indent="0">
              <a:buNone/>
            </a:pPr>
            <a:endParaRPr lang="en-GB" dirty="0"/>
          </a:p>
          <a:p>
            <a:endParaRPr lang="en-GB" dirty="0"/>
          </a:p>
        </p:txBody>
      </p:sp>
      <p:sp>
        <p:nvSpPr>
          <p:cNvPr id="3" name="Title 2">
            <a:extLst>
              <a:ext uri="{FF2B5EF4-FFF2-40B4-BE49-F238E27FC236}">
                <a16:creationId xmlns:a16="http://schemas.microsoft.com/office/drawing/2014/main" id="{47433295-3DBF-47CB-907F-235AB0FA51E2}"/>
              </a:ext>
            </a:extLst>
          </p:cNvPr>
          <p:cNvSpPr>
            <a:spLocks noGrp="1"/>
          </p:cNvSpPr>
          <p:nvPr>
            <p:ph type="title"/>
          </p:nvPr>
        </p:nvSpPr>
        <p:spPr/>
        <p:txBody>
          <a:bodyPr/>
          <a:lstStyle/>
          <a:p>
            <a:r>
              <a:rPr lang="en-GB" dirty="0"/>
              <a:t>Global Opportunities</a:t>
            </a:r>
          </a:p>
        </p:txBody>
      </p:sp>
    </p:spTree>
    <p:extLst>
      <p:ext uri="{BB962C8B-B14F-4D97-AF65-F5344CB8AC3E}">
        <p14:creationId xmlns:p14="http://schemas.microsoft.com/office/powerpoint/2010/main" val="3808683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B3AB6E-5132-48BC-B02C-DE4672BDA131}"/>
              </a:ext>
            </a:extLst>
          </p:cNvPr>
          <p:cNvSpPr>
            <a:spLocks noGrp="1"/>
          </p:cNvSpPr>
          <p:nvPr>
            <p:ph idx="1"/>
          </p:nvPr>
        </p:nvSpPr>
        <p:spPr>
          <a:xfrm>
            <a:off x="515938" y="1513114"/>
            <a:ext cx="10837862" cy="4663849"/>
          </a:xfrm>
        </p:spPr>
        <p:txBody>
          <a:bodyPr/>
          <a:lstStyle/>
          <a:p>
            <a:pPr marL="0" indent="0">
              <a:buNone/>
            </a:pPr>
            <a:r>
              <a:rPr lang="en-GB" dirty="0"/>
              <a:t>The global dairy sector is:</a:t>
            </a:r>
          </a:p>
          <a:p>
            <a:r>
              <a:rPr lang="en-GB" dirty="0"/>
              <a:t>expanding (or prospering), due to population and per capita consumption growth</a:t>
            </a:r>
          </a:p>
          <a:p>
            <a:r>
              <a:rPr lang="en-GB" dirty="0"/>
              <a:t>key to global nutrition and food security</a:t>
            </a:r>
          </a:p>
          <a:p>
            <a:r>
              <a:rPr lang="en-GB" dirty="0"/>
              <a:t>significant contributors to achieve the UN SDGs</a:t>
            </a:r>
          </a:p>
          <a:p>
            <a:r>
              <a:rPr lang="en-GB" dirty="0"/>
              <a:t>dynamic and resilient</a:t>
            </a:r>
          </a:p>
          <a:p>
            <a:endParaRPr lang="en-GB" dirty="0"/>
          </a:p>
          <a:p>
            <a:pPr marL="0" indent="0">
              <a:buNone/>
            </a:pPr>
            <a:r>
              <a:rPr lang="en-GB" dirty="0"/>
              <a:t>Dairy is part of healthy and sustainable diets.</a:t>
            </a:r>
          </a:p>
        </p:txBody>
      </p:sp>
      <p:sp>
        <p:nvSpPr>
          <p:cNvPr id="3" name="Title 2">
            <a:extLst>
              <a:ext uri="{FF2B5EF4-FFF2-40B4-BE49-F238E27FC236}">
                <a16:creationId xmlns:a16="http://schemas.microsoft.com/office/drawing/2014/main" id="{33121ABE-CEDA-4085-A928-06D289D20D4E}"/>
              </a:ext>
            </a:extLst>
          </p:cNvPr>
          <p:cNvSpPr>
            <a:spLocks noGrp="1"/>
          </p:cNvSpPr>
          <p:nvPr>
            <p:ph type="title"/>
          </p:nvPr>
        </p:nvSpPr>
        <p:spPr/>
        <p:txBody>
          <a:bodyPr/>
          <a:lstStyle/>
          <a:p>
            <a:r>
              <a:rPr lang="fr-CA" dirty="0"/>
              <a:t>Conclusions </a:t>
            </a:r>
            <a:endParaRPr lang="en-GB" dirty="0"/>
          </a:p>
        </p:txBody>
      </p:sp>
    </p:spTree>
    <p:extLst>
      <p:ext uri="{BB962C8B-B14F-4D97-AF65-F5344CB8AC3E}">
        <p14:creationId xmlns:p14="http://schemas.microsoft.com/office/powerpoint/2010/main" val="16787094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PCC Activities since Belfast">
            <a:extLst>
              <a:ext uri="{FF2B5EF4-FFF2-40B4-BE49-F238E27FC236}">
                <a16:creationId xmlns:a16="http://schemas.microsoft.com/office/drawing/2014/main" id="{721A4A65-0DD4-4297-A72C-AEA960300BB1}"/>
              </a:ext>
            </a:extLst>
          </p:cNvPr>
          <p:cNvSpPr txBox="1"/>
          <p:nvPr/>
        </p:nvSpPr>
        <p:spPr>
          <a:xfrm>
            <a:off x="3087453" y="575378"/>
            <a:ext cx="52001" cy="559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717" tIns="25717" rIns="25717" bIns="25717">
            <a:spAutoFit/>
          </a:bodyPr>
          <a:lstStyle>
            <a:lvl1pPr>
              <a:defRPr sz="3600" b="1" i="1">
                <a:solidFill>
                  <a:schemeClr val="accent5"/>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300" b="1" i="0" u="none" strike="noStrike" kern="1200" cap="none" spc="0" normalizeH="0" baseline="0" noProof="0" dirty="0">
              <a:ln>
                <a:noFill/>
              </a:ln>
              <a:solidFill>
                <a:srgbClr val="0070C0"/>
              </a:solidFill>
              <a:effectLst/>
              <a:uLnTx/>
              <a:uFillTx/>
              <a:latin typeface="Calibri"/>
              <a:ea typeface="+mn-ea"/>
              <a:cs typeface="+mn-cs"/>
            </a:endParaRPr>
          </a:p>
        </p:txBody>
      </p:sp>
      <p:sp>
        <p:nvSpPr>
          <p:cNvPr id="3" name="Title 2">
            <a:extLst>
              <a:ext uri="{FF2B5EF4-FFF2-40B4-BE49-F238E27FC236}">
                <a16:creationId xmlns:a16="http://schemas.microsoft.com/office/drawing/2014/main" id="{AB8E4A62-5676-4B3C-9BBE-761EE2F77B92}"/>
              </a:ext>
            </a:extLst>
          </p:cNvPr>
          <p:cNvSpPr>
            <a:spLocks noGrp="1"/>
          </p:cNvSpPr>
          <p:nvPr>
            <p:ph type="title"/>
          </p:nvPr>
        </p:nvSpPr>
        <p:spPr/>
        <p:txBody>
          <a:bodyPr/>
          <a:lstStyle/>
          <a:p>
            <a:r>
              <a:rPr lang="en-GB" dirty="0"/>
              <a:t>Idf programme of work delivered 2020</a:t>
            </a:r>
          </a:p>
        </p:txBody>
      </p:sp>
      <p:sp>
        <p:nvSpPr>
          <p:cNvPr id="4" name="Content Placeholder 3">
            <a:extLst>
              <a:ext uri="{FF2B5EF4-FFF2-40B4-BE49-F238E27FC236}">
                <a16:creationId xmlns:a16="http://schemas.microsoft.com/office/drawing/2014/main" id="{70F5C794-AA22-414B-93BB-4CD7DC754D37}"/>
              </a:ext>
            </a:extLst>
          </p:cNvPr>
          <p:cNvSpPr>
            <a:spLocks noGrp="1"/>
          </p:cNvSpPr>
          <p:nvPr>
            <p:ph sz="half" idx="4294967295"/>
          </p:nvPr>
        </p:nvSpPr>
        <p:spPr>
          <a:xfrm>
            <a:off x="515938" y="1397863"/>
            <a:ext cx="5503863" cy="2790089"/>
          </a:xfrm>
        </p:spPr>
        <p:txBody>
          <a:bodyPr>
            <a:normAutofit fontScale="92500" lnSpcReduction="20000"/>
          </a:bodyPr>
          <a:lstStyle/>
          <a:p>
            <a:pPr marL="0" indent="0">
              <a:lnSpc>
                <a:spcPct val="120000"/>
              </a:lnSpc>
              <a:buNone/>
            </a:pPr>
            <a:r>
              <a:rPr lang="en-GB" sz="1800" b="1" dirty="0"/>
              <a:t>5 Bulletins</a:t>
            </a:r>
          </a:p>
          <a:p>
            <a:pPr>
              <a:lnSpc>
                <a:spcPct val="110000"/>
              </a:lnSpc>
            </a:pPr>
            <a:r>
              <a:rPr lang="en-GB" sz="1700" dirty="0"/>
              <a:t>The World Dairy Situation 2019</a:t>
            </a:r>
          </a:p>
          <a:p>
            <a:pPr>
              <a:lnSpc>
                <a:spcPct val="110000"/>
              </a:lnSpc>
            </a:pPr>
            <a:r>
              <a:rPr lang="en-GB" sz="1700" dirty="0"/>
              <a:t>Ecology of Listeria in Dairy Production</a:t>
            </a:r>
          </a:p>
          <a:p>
            <a:pPr>
              <a:lnSpc>
                <a:spcPct val="110000"/>
              </a:lnSpc>
            </a:pPr>
            <a:r>
              <a:rPr lang="en-GB" sz="1700" dirty="0"/>
              <a:t>Global Marketing Trends, Understanding changes in dairy consumption around the world</a:t>
            </a:r>
          </a:p>
          <a:p>
            <a:pPr>
              <a:lnSpc>
                <a:spcPct val="110000"/>
              </a:lnSpc>
            </a:pPr>
            <a:r>
              <a:rPr lang="en-GB" sz="1700" dirty="0"/>
              <a:t>Applications of MIR spectrometry: Quality assurance practices</a:t>
            </a:r>
          </a:p>
          <a:p>
            <a:pPr>
              <a:lnSpc>
                <a:spcPct val="110000"/>
              </a:lnSpc>
            </a:pPr>
            <a:r>
              <a:rPr lang="en-GB" sz="1700" dirty="0"/>
              <a:t>The contribution of school milk programmes to the nutrition of children worldwide – Edition 2020</a:t>
            </a:r>
          </a:p>
          <a:p>
            <a:pPr>
              <a:lnSpc>
                <a:spcPct val="120000"/>
              </a:lnSpc>
            </a:pPr>
            <a:endParaRPr lang="en-GB" dirty="0"/>
          </a:p>
          <a:p>
            <a:endParaRPr lang="en-GB" dirty="0"/>
          </a:p>
        </p:txBody>
      </p:sp>
      <p:sp>
        <p:nvSpPr>
          <p:cNvPr id="5" name="Content Placeholder 4">
            <a:extLst>
              <a:ext uri="{FF2B5EF4-FFF2-40B4-BE49-F238E27FC236}">
                <a16:creationId xmlns:a16="http://schemas.microsoft.com/office/drawing/2014/main" id="{F109ED9C-84BE-48D8-95D4-A58CAAD45EBD}"/>
              </a:ext>
            </a:extLst>
          </p:cNvPr>
          <p:cNvSpPr>
            <a:spLocks noGrp="1"/>
          </p:cNvSpPr>
          <p:nvPr>
            <p:ph sz="half" idx="4294967295"/>
          </p:nvPr>
        </p:nvSpPr>
        <p:spPr>
          <a:xfrm>
            <a:off x="5868987" y="1397863"/>
            <a:ext cx="5807075" cy="833273"/>
          </a:xfrm>
        </p:spPr>
        <p:txBody>
          <a:bodyPr>
            <a:noAutofit/>
          </a:bodyPr>
          <a:lstStyle/>
          <a:p>
            <a:pPr marL="0" indent="0">
              <a:lnSpc>
                <a:spcPct val="120000"/>
              </a:lnSpc>
              <a:buNone/>
            </a:pPr>
            <a:r>
              <a:rPr lang="en-GB" sz="1800" b="1" dirty="0">
                <a:effectLst/>
                <a:ea typeface="Calibri" panose="020F0502020204030204" pitchFamily="34" charset="0"/>
              </a:rPr>
              <a:t>6 Joint IDF/ISO standards</a:t>
            </a:r>
          </a:p>
          <a:p>
            <a:pPr marL="0" indent="0">
              <a:lnSpc>
                <a:spcPct val="120000"/>
              </a:lnSpc>
              <a:buNone/>
            </a:pPr>
            <a:r>
              <a:rPr lang="en-GB" sz="1800" b="1" dirty="0">
                <a:ea typeface="Calibri" panose="020F0502020204030204" pitchFamily="34" charset="0"/>
              </a:rPr>
              <a:t>27 submissions to IGOs </a:t>
            </a:r>
            <a:endParaRPr lang="en-GB" sz="1800" b="1" dirty="0">
              <a:effectLst/>
              <a:ea typeface="Calibri" panose="020F0502020204030204" pitchFamily="34" charset="0"/>
            </a:endParaRPr>
          </a:p>
        </p:txBody>
      </p:sp>
      <p:pic>
        <p:nvPicPr>
          <p:cNvPr id="2" name="Picture 1">
            <a:extLst>
              <a:ext uri="{FF2B5EF4-FFF2-40B4-BE49-F238E27FC236}">
                <a16:creationId xmlns:a16="http://schemas.microsoft.com/office/drawing/2014/main" id="{6EF2083F-D39C-4A52-84EE-B9219C0564E5}"/>
              </a:ext>
            </a:extLst>
          </p:cNvPr>
          <p:cNvPicPr>
            <a:picLocks noChangeAspect="1"/>
          </p:cNvPicPr>
          <p:nvPr/>
        </p:nvPicPr>
        <p:blipFill>
          <a:blip r:embed="rId3"/>
          <a:stretch>
            <a:fillRect/>
          </a:stretch>
        </p:blipFill>
        <p:spPr>
          <a:xfrm>
            <a:off x="0" y="5661117"/>
            <a:ext cx="5807075" cy="1183480"/>
          </a:xfrm>
          <a:prstGeom prst="rect">
            <a:avLst/>
          </a:prstGeom>
        </p:spPr>
      </p:pic>
      <p:sp>
        <p:nvSpPr>
          <p:cNvPr id="6" name="TextBox 5">
            <a:extLst>
              <a:ext uri="{FF2B5EF4-FFF2-40B4-BE49-F238E27FC236}">
                <a16:creationId xmlns:a16="http://schemas.microsoft.com/office/drawing/2014/main" id="{03E81A0D-17FB-42FB-ADBA-A448B68BA054}"/>
              </a:ext>
            </a:extLst>
          </p:cNvPr>
          <p:cNvSpPr txBox="1"/>
          <p:nvPr/>
        </p:nvSpPr>
        <p:spPr>
          <a:xfrm>
            <a:off x="6384927" y="5568696"/>
            <a:ext cx="512368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Technical Webinars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Between April and November 2020, we organized 24 webinars on a broad range of topics for IDF experts.</a:t>
            </a:r>
          </a:p>
        </p:txBody>
      </p:sp>
      <p:sp>
        <p:nvSpPr>
          <p:cNvPr id="7" name="TextBox 6">
            <a:extLst>
              <a:ext uri="{FF2B5EF4-FFF2-40B4-BE49-F238E27FC236}">
                <a16:creationId xmlns:a16="http://schemas.microsoft.com/office/drawing/2014/main" id="{45CD1AA0-73CB-46B2-A803-885A4665C985}"/>
              </a:ext>
            </a:extLst>
          </p:cNvPr>
          <p:cNvSpPr txBox="1"/>
          <p:nvPr/>
        </p:nvSpPr>
        <p:spPr>
          <a:xfrm>
            <a:off x="6091238" y="2306717"/>
            <a:ext cx="5503863"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8 Position papers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Impacts of COVID-19 on food security and nutrition: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Lactose, an important nutrient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Sustainable healthy diets: balance between plant and animal-source foods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Front of Pack Nutrition Labelling - Delivering meaningful public health outcomes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Nutrition Profiling Models:</a:t>
            </a:r>
          </a:p>
        </p:txBody>
      </p:sp>
      <p:sp>
        <p:nvSpPr>
          <p:cNvPr id="8" name="TextBox 7">
            <a:extLst>
              <a:ext uri="{FF2B5EF4-FFF2-40B4-BE49-F238E27FC236}">
                <a16:creationId xmlns:a16="http://schemas.microsoft.com/office/drawing/2014/main" id="{890B8DB5-4BB7-44A5-BA71-C844317602A8}"/>
              </a:ext>
            </a:extLst>
          </p:cNvPr>
          <p:cNvSpPr txBox="1"/>
          <p:nvPr/>
        </p:nvSpPr>
        <p:spPr>
          <a:xfrm>
            <a:off x="515938" y="4399598"/>
            <a:ext cx="5353049"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3 reports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IDF Dairy Sustainability Outlook</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IDF Animal Health Report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IDF Animal Health Report</a:t>
            </a:r>
          </a:p>
        </p:txBody>
      </p:sp>
      <p:sp>
        <p:nvSpPr>
          <p:cNvPr id="9" name="TextBox 8">
            <a:extLst>
              <a:ext uri="{FF2B5EF4-FFF2-40B4-BE49-F238E27FC236}">
                <a16:creationId xmlns:a16="http://schemas.microsoft.com/office/drawing/2014/main" id="{71744212-E6DA-47B9-A0B2-C57A0180441B}"/>
              </a:ext>
            </a:extLst>
          </p:cNvPr>
          <p:cNvSpPr txBox="1"/>
          <p:nvPr/>
        </p:nvSpPr>
        <p:spPr>
          <a:xfrm>
            <a:off x="5030534" y="4429923"/>
            <a:ext cx="5417378"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7 Factsheets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Reproductive Technology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Dairy’s role in supporting a healthy immune system</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Lactose</a:t>
            </a:r>
          </a:p>
        </p:txBody>
      </p:sp>
    </p:spTree>
    <p:extLst>
      <p:ext uri="{BB962C8B-B14F-4D97-AF65-F5344CB8AC3E}">
        <p14:creationId xmlns:p14="http://schemas.microsoft.com/office/powerpoint/2010/main" val="997414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 shot of a person&#10;&#10;Description automatically generated">
            <a:extLst>
              <a:ext uri="{FF2B5EF4-FFF2-40B4-BE49-F238E27FC236}">
                <a16:creationId xmlns:a16="http://schemas.microsoft.com/office/drawing/2014/main" id="{531F4768-967E-494E-8A91-AAF04557ED5B}"/>
              </a:ext>
            </a:extLst>
          </p:cNvPr>
          <p:cNvPicPr>
            <a:picLocks noChangeAspect="1"/>
          </p:cNvPicPr>
          <p:nvPr/>
        </p:nvPicPr>
        <p:blipFill rotWithShape="1">
          <a:blip r:embed="rId3">
            <a:extLst>
              <a:ext uri="{28A0092B-C50C-407E-A947-70E740481C1C}">
                <a14:useLocalDpi xmlns:a14="http://schemas.microsoft.com/office/drawing/2010/main" val="0"/>
              </a:ext>
            </a:extLst>
          </a:blip>
          <a:srcRect r="13333" b="-1"/>
          <a:stretch/>
        </p:blipFill>
        <p:spPr>
          <a:xfrm>
            <a:off x="20" y="10"/>
            <a:ext cx="12191980" cy="6857990"/>
          </a:xfrm>
          <a:prstGeom prst="rect">
            <a:avLst/>
          </a:prstGeom>
          <a:noFill/>
        </p:spPr>
      </p:pic>
    </p:spTree>
    <p:extLst>
      <p:ext uri="{BB962C8B-B14F-4D97-AF65-F5344CB8AC3E}">
        <p14:creationId xmlns:p14="http://schemas.microsoft.com/office/powerpoint/2010/main" val="10182999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6BEB2AD2-4F0F-4B3C-B846-E840814303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3537" y="1024558"/>
            <a:ext cx="1692081" cy="1692081"/>
          </a:xfrm>
          <a:prstGeom prst="rect">
            <a:avLst/>
          </a:prstGeom>
        </p:spPr>
      </p:pic>
      <p:pic>
        <p:nvPicPr>
          <p:cNvPr id="8" name="Picture 7">
            <a:extLst>
              <a:ext uri="{FF2B5EF4-FFF2-40B4-BE49-F238E27FC236}">
                <a16:creationId xmlns:a16="http://schemas.microsoft.com/office/drawing/2014/main" id="{D94C4D87-372E-4ED2-AF36-26F6E2CF2C19}"/>
              </a:ext>
            </a:extLst>
          </p:cNvPr>
          <p:cNvPicPr>
            <a:picLocks noChangeAspect="1"/>
          </p:cNvPicPr>
          <p:nvPr/>
        </p:nvPicPr>
        <p:blipFill>
          <a:blip r:embed="rId4"/>
          <a:stretch>
            <a:fillRect/>
          </a:stretch>
        </p:blipFill>
        <p:spPr>
          <a:xfrm>
            <a:off x="2224431" y="911780"/>
            <a:ext cx="4705350" cy="2200275"/>
          </a:xfrm>
          <a:prstGeom prst="rect">
            <a:avLst/>
          </a:prstGeom>
        </p:spPr>
      </p:pic>
      <p:pic>
        <p:nvPicPr>
          <p:cNvPr id="9" name="Picture 8">
            <a:extLst>
              <a:ext uri="{FF2B5EF4-FFF2-40B4-BE49-F238E27FC236}">
                <a16:creationId xmlns:a16="http://schemas.microsoft.com/office/drawing/2014/main" id="{25A3CDFD-C16D-471A-8DBD-099DE6B79615}"/>
              </a:ext>
            </a:extLst>
          </p:cNvPr>
          <p:cNvPicPr>
            <a:picLocks noChangeAspect="1"/>
          </p:cNvPicPr>
          <p:nvPr/>
        </p:nvPicPr>
        <p:blipFill rotWithShape="1">
          <a:blip r:embed="rId5">
            <a:extLst>
              <a:ext uri="{28A0092B-C50C-407E-A947-70E740481C1C}">
                <a14:useLocalDpi xmlns:a14="http://schemas.microsoft.com/office/drawing/2010/main" val="0"/>
              </a:ext>
            </a:extLst>
          </a:blip>
          <a:srcRect b="48579"/>
          <a:stretch/>
        </p:blipFill>
        <p:spPr>
          <a:xfrm>
            <a:off x="2331266" y="3429000"/>
            <a:ext cx="9197030" cy="1372859"/>
          </a:xfrm>
          <a:prstGeom prst="rect">
            <a:avLst/>
          </a:prstGeom>
        </p:spPr>
      </p:pic>
      <p:pic>
        <p:nvPicPr>
          <p:cNvPr id="5" name="Picture 4">
            <a:extLst>
              <a:ext uri="{FF2B5EF4-FFF2-40B4-BE49-F238E27FC236}">
                <a16:creationId xmlns:a16="http://schemas.microsoft.com/office/drawing/2014/main" id="{5F403660-64B9-43C0-B329-E0A7E41C3D7A}"/>
              </a:ext>
            </a:extLst>
          </p:cNvPr>
          <p:cNvPicPr>
            <a:picLocks noChangeAspect="1"/>
          </p:cNvPicPr>
          <p:nvPr/>
        </p:nvPicPr>
        <p:blipFill rotWithShape="1">
          <a:blip r:embed="rId5">
            <a:extLst>
              <a:ext uri="{28A0092B-C50C-407E-A947-70E740481C1C}">
                <a14:useLocalDpi xmlns:a14="http://schemas.microsoft.com/office/drawing/2010/main" val="0"/>
              </a:ext>
            </a:extLst>
          </a:blip>
          <a:srcRect t="71502"/>
          <a:stretch/>
        </p:blipFill>
        <p:spPr>
          <a:xfrm>
            <a:off x="2311515" y="5118804"/>
            <a:ext cx="9197030" cy="760842"/>
          </a:xfrm>
          <a:prstGeom prst="rect">
            <a:avLst/>
          </a:prstGeom>
        </p:spPr>
      </p:pic>
    </p:spTree>
    <p:extLst>
      <p:ext uri="{BB962C8B-B14F-4D97-AF65-F5344CB8AC3E}">
        <p14:creationId xmlns:p14="http://schemas.microsoft.com/office/powerpoint/2010/main" val="679801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0728E1-6B56-C247-A71C-98B92E240E88}"/>
              </a:ext>
            </a:extLst>
          </p:cNvPr>
          <p:cNvSpPr>
            <a:spLocks noGrp="1"/>
          </p:cNvSpPr>
          <p:nvPr>
            <p:ph type="title"/>
          </p:nvPr>
        </p:nvSpPr>
        <p:spPr>
          <a:xfrm>
            <a:off x="824536" y="-137552"/>
            <a:ext cx="8568846" cy="1159877"/>
          </a:xfrm>
        </p:spPr>
        <p:txBody>
          <a:bodyPr>
            <a:normAutofit/>
          </a:bodyPr>
          <a:lstStyle/>
          <a:p>
            <a:r>
              <a:rPr lang="it-IT" sz="3200"/>
              <a:t>Global </a:t>
            </a:r>
            <a:r>
              <a:rPr lang="it-IT" sz="3200" err="1"/>
              <a:t>key</a:t>
            </a:r>
            <a:r>
              <a:rPr lang="it-IT" sz="3200"/>
              <a:t> drivers of </a:t>
            </a:r>
            <a:r>
              <a:rPr lang="it-IT" sz="3200" err="1"/>
              <a:t>Dairy</a:t>
            </a:r>
            <a:r>
              <a:rPr lang="it-IT" sz="3200"/>
              <a:t> </a:t>
            </a:r>
            <a:r>
              <a:rPr lang="it-IT" sz="3200" err="1"/>
              <a:t>industry</a:t>
            </a:r>
            <a:br>
              <a:rPr lang="it-IT" sz="3200"/>
            </a:br>
            <a:r>
              <a:rPr lang="it-IT" sz="3200"/>
              <a:t>from the consumer </a:t>
            </a:r>
            <a:r>
              <a:rPr lang="it-IT" sz="3200" err="1"/>
              <a:t>perspective</a:t>
            </a:r>
            <a:endParaRPr lang="it-IT" sz="3200"/>
          </a:p>
        </p:txBody>
      </p:sp>
      <p:sp>
        <p:nvSpPr>
          <p:cNvPr id="3" name="Segnaposto contenuto 2">
            <a:extLst>
              <a:ext uri="{FF2B5EF4-FFF2-40B4-BE49-F238E27FC236}">
                <a16:creationId xmlns:a16="http://schemas.microsoft.com/office/drawing/2014/main" id="{C452ECD9-4B8D-014B-82C0-AC0D010ABD2A}"/>
              </a:ext>
            </a:extLst>
          </p:cNvPr>
          <p:cNvSpPr>
            <a:spLocks noGrp="1"/>
          </p:cNvSpPr>
          <p:nvPr>
            <p:ph idx="1"/>
          </p:nvPr>
        </p:nvSpPr>
        <p:spPr/>
        <p:txBody>
          <a:bodyPr/>
          <a:lstStyle/>
          <a:p>
            <a:endParaRPr lang="it-IT"/>
          </a:p>
        </p:txBody>
      </p:sp>
      <p:sp>
        <p:nvSpPr>
          <p:cNvPr id="4" name="Segnaposto numero diapositiva 3">
            <a:extLst>
              <a:ext uri="{FF2B5EF4-FFF2-40B4-BE49-F238E27FC236}">
                <a16:creationId xmlns:a16="http://schemas.microsoft.com/office/drawing/2014/main" id="{F1F33F76-6CBC-654D-9ABE-7955A21D4AF3}"/>
              </a:ext>
            </a:extLst>
          </p:cNvPr>
          <p:cNvSpPr>
            <a:spLocks noGrp="1"/>
          </p:cNvSpPr>
          <p:nvPr>
            <p:ph type="sldNum" sz="quarter" idx="12"/>
          </p:nvPr>
        </p:nvSpPr>
        <p:spPr/>
        <p:txBody>
          <a:bodyPr/>
          <a:lstStyle/>
          <a:p>
            <a:fld id="{393757EF-F72F-412D-915B-34A6E7BB7839}" type="slidenum">
              <a:rPr lang="fr-FR" smtClean="0"/>
              <a:pPr/>
              <a:t>4</a:t>
            </a:fld>
            <a:endParaRPr lang="fr-FR" sz="1400"/>
          </a:p>
        </p:txBody>
      </p:sp>
      <p:sp>
        <p:nvSpPr>
          <p:cNvPr id="5" name="Ellipse 57">
            <a:extLst>
              <a:ext uri="{FF2B5EF4-FFF2-40B4-BE49-F238E27FC236}">
                <a16:creationId xmlns:a16="http://schemas.microsoft.com/office/drawing/2014/main" id="{F09BC3CF-2E7D-7E45-B87E-D143F1CDC9EC}"/>
              </a:ext>
            </a:extLst>
          </p:cNvPr>
          <p:cNvSpPr/>
          <p:nvPr/>
        </p:nvSpPr>
        <p:spPr>
          <a:xfrm>
            <a:off x="101580" y="1000230"/>
            <a:ext cx="12011561" cy="5871791"/>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mj-lt"/>
            </a:endParaRPr>
          </a:p>
        </p:txBody>
      </p:sp>
      <p:sp>
        <p:nvSpPr>
          <p:cNvPr id="8" name="Ellipse 5">
            <a:extLst>
              <a:ext uri="{FF2B5EF4-FFF2-40B4-BE49-F238E27FC236}">
                <a16:creationId xmlns:a16="http://schemas.microsoft.com/office/drawing/2014/main" id="{749233E7-C853-B548-BFA9-DB27552B039E}"/>
              </a:ext>
            </a:extLst>
          </p:cNvPr>
          <p:cNvSpPr/>
          <p:nvPr/>
        </p:nvSpPr>
        <p:spPr>
          <a:xfrm>
            <a:off x="2455002" y="1735647"/>
            <a:ext cx="7281993" cy="44400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mj-lt"/>
            </a:endParaRPr>
          </a:p>
        </p:txBody>
      </p:sp>
      <p:sp>
        <p:nvSpPr>
          <p:cNvPr id="9" name="ZoneTexte 7">
            <a:extLst>
              <a:ext uri="{FF2B5EF4-FFF2-40B4-BE49-F238E27FC236}">
                <a16:creationId xmlns:a16="http://schemas.microsoft.com/office/drawing/2014/main" id="{11F12586-D662-F546-84A5-82DDFA3E4094}"/>
              </a:ext>
            </a:extLst>
          </p:cNvPr>
          <p:cNvSpPr txBox="1"/>
          <p:nvPr/>
        </p:nvSpPr>
        <p:spPr>
          <a:xfrm>
            <a:off x="3449844" y="4139461"/>
            <a:ext cx="2159997" cy="379656"/>
          </a:xfrm>
          <a:prstGeom prst="rect">
            <a:avLst/>
          </a:prstGeom>
        </p:spPr>
        <p:txBody>
          <a:bodyPr wrap="square" rtlCol="0">
            <a:spAutoFit/>
          </a:bodyPr>
          <a:lstStyle/>
          <a:p>
            <a:pPr algn="ctr"/>
            <a:r>
              <a:rPr lang="en-GB" sz="1867">
                <a:latin typeface="+mj-lt"/>
                <a:ea typeface="Calibri"/>
              </a:rPr>
              <a:t>Food safety</a:t>
            </a:r>
          </a:p>
        </p:txBody>
      </p:sp>
      <p:sp>
        <p:nvSpPr>
          <p:cNvPr id="10" name="ZoneTexte 9">
            <a:extLst>
              <a:ext uri="{FF2B5EF4-FFF2-40B4-BE49-F238E27FC236}">
                <a16:creationId xmlns:a16="http://schemas.microsoft.com/office/drawing/2014/main" id="{3F91007A-2B15-7145-869C-FAD5D9A77AF5}"/>
              </a:ext>
            </a:extLst>
          </p:cNvPr>
          <p:cNvSpPr txBox="1"/>
          <p:nvPr/>
        </p:nvSpPr>
        <p:spPr>
          <a:xfrm>
            <a:off x="3788369" y="2555889"/>
            <a:ext cx="1979996" cy="666977"/>
          </a:xfrm>
          <a:prstGeom prst="rect">
            <a:avLst/>
          </a:prstGeom>
        </p:spPr>
        <p:txBody>
          <a:bodyPr wrap="square" rtlCol="0">
            <a:spAutoFit/>
          </a:bodyPr>
          <a:lstStyle/>
          <a:p>
            <a:pPr algn="ctr"/>
            <a:r>
              <a:rPr lang="en-GB" sz="1867">
                <a:latin typeface="+mj-lt"/>
                <a:ea typeface="Calibri"/>
              </a:rPr>
              <a:t>Health &amp; nutrition</a:t>
            </a:r>
          </a:p>
        </p:txBody>
      </p:sp>
      <p:sp>
        <p:nvSpPr>
          <p:cNvPr id="11" name="ZoneTexte 11">
            <a:extLst>
              <a:ext uri="{FF2B5EF4-FFF2-40B4-BE49-F238E27FC236}">
                <a16:creationId xmlns:a16="http://schemas.microsoft.com/office/drawing/2014/main" id="{092D52C2-961C-0440-9B1D-50C1F93B552C}"/>
              </a:ext>
            </a:extLst>
          </p:cNvPr>
          <p:cNvSpPr txBox="1"/>
          <p:nvPr/>
        </p:nvSpPr>
        <p:spPr>
          <a:xfrm>
            <a:off x="6186967" y="5018481"/>
            <a:ext cx="1979996" cy="379656"/>
          </a:xfrm>
          <a:prstGeom prst="rect">
            <a:avLst/>
          </a:prstGeom>
        </p:spPr>
        <p:txBody>
          <a:bodyPr wrap="square" rtlCol="0">
            <a:spAutoFit/>
          </a:bodyPr>
          <a:lstStyle/>
          <a:p>
            <a:pPr algn="ctr"/>
            <a:r>
              <a:rPr lang="en-GB" sz="1867">
                <a:latin typeface="+mj-lt"/>
                <a:ea typeface="Calibri"/>
              </a:rPr>
              <a:t>Sustainability</a:t>
            </a:r>
          </a:p>
        </p:txBody>
      </p:sp>
      <p:sp>
        <p:nvSpPr>
          <p:cNvPr id="12" name="ZoneTexte 13">
            <a:extLst>
              <a:ext uri="{FF2B5EF4-FFF2-40B4-BE49-F238E27FC236}">
                <a16:creationId xmlns:a16="http://schemas.microsoft.com/office/drawing/2014/main" id="{A2A6C665-90E2-7540-8241-77B646A4BC01}"/>
              </a:ext>
            </a:extLst>
          </p:cNvPr>
          <p:cNvSpPr txBox="1"/>
          <p:nvPr/>
        </p:nvSpPr>
        <p:spPr>
          <a:xfrm>
            <a:off x="6389519" y="3000314"/>
            <a:ext cx="1979996" cy="379656"/>
          </a:xfrm>
          <a:prstGeom prst="rect">
            <a:avLst/>
          </a:prstGeom>
        </p:spPr>
        <p:txBody>
          <a:bodyPr wrap="square" rtlCol="0">
            <a:spAutoFit/>
          </a:bodyPr>
          <a:lstStyle/>
          <a:p>
            <a:pPr algn="ctr"/>
            <a:r>
              <a:rPr lang="en-GB" sz="1867">
                <a:latin typeface="+mj-lt"/>
                <a:ea typeface="Calibri"/>
              </a:rPr>
              <a:t>New experience</a:t>
            </a:r>
          </a:p>
        </p:txBody>
      </p:sp>
      <p:sp>
        <p:nvSpPr>
          <p:cNvPr id="13" name="ZoneTexte 17">
            <a:extLst>
              <a:ext uri="{FF2B5EF4-FFF2-40B4-BE49-F238E27FC236}">
                <a16:creationId xmlns:a16="http://schemas.microsoft.com/office/drawing/2014/main" id="{268E9236-7E81-E84A-B1C4-CC13A79009C8}"/>
              </a:ext>
            </a:extLst>
          </p:cNvPr>
          <p:cNvSpPr txBox="1"/>
          <p:nvPr/>
        </p:nvSpPr>
        <p:spPr>
          <a:xfrm>
            <a:off x="5768365" y="3684799"/>
            <a:ext cx="2095859" cy="666977"/>
          </a:xfrm>
          <a:prstGeom prst="rect">
            <a:avLst/>
          </a:prstGeom>
        </p:spPr>
        <p:txBody>
          <a:bodyPr wrap="square" rtlCol="0">
            <a:spAutoFit/>
          </a:bodyPr>
          <a:lstStyle/>
          <a:p>
            <a:pPr algn="ctr"/>
            <a:r>
              <a:rPr lang="en-GB" sz="1867">
                <a:latin typeface="+mj-lt"/>
                <a:ea typeface="Calibri"/>
              </a:rPr>
              <a:t>Animal health  Animal welfare</a:t>
            </a:r>
          </a:p>
        </p:txBody>
      </p:sp>
      <p:sp>
        <p:nvSpPr>
          <p:cNvPr id="14" name="ZoneTexte 19">
            <a:extLst>
              <a:ext uri="{FF2B5EF4-FFF2-40B4-BE49-F238E27FC236}">
                <a16:creationId xmlns:a16="http://schemas.microsoft.com/office/drawing/2014/main" id="{F93AB827-8290-5740-A103-B425FC9142B2}"/>
              </a:ext>
            </a:extLst>
          </p:cNvPr>
          <p:cNvSpPr txBox="1"/>
          <p:nvPr/>
        </p:nvSpPr>
        <p:spPr>
          <a:xfrm>
            <a:off x="4518697" y="1818456"/>
            <a:ext cx="3154600" cy="502766"/>
          </a:xfrm>
          <a:prstGeom prst="rect">
            <a:avLst/>
          </a:prstGeom>
        </p:spPr>
        <p:txBody>
          <a:bodyPr wrap="square" rtlCol="0">
            <a:spAutoFit/>
          </a:bodyPr>
          <a:lstStyle/>
          <a:p>
            <a:pPr algn="ctr"/>
            <a:r>
              <a:rPr lang="en-US" sz="2667" b="1">
                <a:solidFill>
                  <a:schemeClr val="accent1">
                    <a:lumMod val="50000"/>
                  </a:schemeClr>
                </a:solidFill>
                <a:latin typeface="+mj-lt"/>
                <a:ea typeface="Calibri"/>
              </a:rPr>
              <a:t>Consumer</a:t>
            </a:r>
          </a:p>
        </p:txBody>
      </p:sp>
      <p:sp>
        <p:nvSpPr>
          <p:cNvPr id="15" name="ZoneTexte 21">
            <a:extLst>
              <a:ext uri="{FF2B5EF4-FFF2-40B4-BE49-F238E27FC236}">
                <a16:creationId xmlns:a16="http://schemas.microsoft.com/office/drawing/2014/main" id="{3317621C-6AB3-9447-BC18-2704DD702766}"/>
              </a:ext>
            </a:extLst>
          </p:cNvPr>
          <p:cNvSpPr txBox="1"/>
          <p:nvPr/>
        </p:nvSpPr>
        <p:spPr>
          <a:xfrm>
            <a:off x="4640891" y="1208009"/>
            <a:ext cx="2910212" cy="502766"/>
          </a:xfrm>
          <a:prstGeom prst="rect">
            <a:avLst/>
          </a:prstGeom>
        </p:spPr>
        <p:txBody>
          <a:bodyPr wrap="square" rtlCol="0">
            <a:spAutoFit/>
          </a:bodyPr>
          <a:lstStyle/>
          <a:p>
            <a:pPr algn="ctr"/>
            <a:r>
              <a:rPr lang="en-US" sz="2667" b="1">
                <a:solidFill>
                  <a:schemeClr val="accent2"/>
                </a:solidFill>
                <a:latin typeface="+mj-lt"/>
                <a:ea typeface="Calibri"/>
              </a:rPr>
              <a:t>Industry</a:t>
            </a:r>
          </a:p>
        </p:txBody>
      </p:sp>
      <p:sp>
        <p:nvSpPr>
          <p:cNvPr id="16" name="ZoneTexte 24">
            <a:extLst>
              <a:ext uri="{FF2B5EF4-FFF2-40B4-BE49-F238E27FC236}">
                <a16:creationId xmlns:a16="http://schemas.microsoft.com/office/drawing/2014/main" id="{200DDF38-18B5-E648-AC48-EABC3458471B}"/>
              </a:ext>
            </a:extLst>
          </p:cNvPr>
          <p:cNvSpPr txBox="1"/>
          <p:nvPr/>
        </p:nvSpPr>
        <p:spPr>
          <a:xfrm>
            <a:off x="370573" y="4370653"/>
            <a:ext cx="2350499" cy="307777"/>
          </a:xfrm>
          <a:prstGeom prst="rect">
            <a:avLst/>
          </a:prstGeom>
        </p:spPr>
        <p:txBody>
          <a:bodyPr wrap="square" rtlCol="0">
            <a:spAutoFit/>
          </a:bodyPr>
          <a:lstStyle/>
          <a:p>
            <a:pPr algn="ctr"/>
            <a:r>
              <a:rPr lang="en-GB" sz="1400" dirty="0" err="1">
                <a:latin typeface="+mj-lt"/>
                <a:ea typeface="Calibri"/>
              </a:rPr>
              <a:t>Comunication</a:t>
            </a:r>
            <a:endParaRPr lang="en-GB" sz="1400" dirty="0">
              <a:latin typeface="+mj-lt"/>
              <a:ea typeface="Calibri"/>
            </a:endParaRPr>
          </a:p>
        </p:txBody>
      </p:sp>
      <p:sp>
        <p:nvSpPr>
          <p:cNvPr id="17" name="ZoneTexte 26">
            <a:extLst>
              <a:ext uri="{FF2B5EF4-FFF2-40B4-BE49-F238E27FC236}">
                <a16:creationId xmlns:a16="http://schemas.microsoft.com/office/drawing/2014/main" id="{0A791F9D-206D-6E4C-96A2-DABFD1B4C4F9}"/>
              </a:ext>
            </a:extLst>
          </p:cNvPr>
          <p:cNvSpPr txBox="1"/>
          <p:nvPr/>
        </p:nvSpPr>
        <p:spPr>
          <a:xfrm>
            <a:off x="1344857" y="5519217"/>
            <a:ext cx="2722179" cy="307777"/>
          </a:xfrm>
          <a:prstGeom prst="rect">
            <a:avLst/>
          </a:prstGeom>
        </p:spPr>
        <p:txBody>
          <a:bodyPr wrap="square" rtlCol="0">
            <a:spAutoFit/>
          </a:bodyPr>
          <a:lstStyle/>
          <a:p>
            <a:pPr algn="ctr"/>
            <a:r>
              <a:rPr lang="en-GB" sz="1400" dirty="0">
                <a:latin typeface="+mj-lt"/>
                <a:ea typeface="Calibri"/>
              </a:rPr>
              <a:t>Clean and clear </a:t>
            </a:r>
            <a:r>
              <a:rPr lang="en-GB" sz="1400" dirty="0" err="1">
                <a:latin typeface="+mj-lt"/>
                <a:ea typeface="Calibri"/>
              </a:rPr>
              <a:t>lable</a:t>
            </a:r>
            <a:endParaRPr lang="en-GB" sz="1400" dirty="0">
              <a:latin typeface="+mj-lt"/>
              <a:ea typeface="Calibri"/>
            </a:endParaRPr>
          </a:p>
        </p:txBody>
      </p:sp>
      <p:sp>
        <p:nvSpPr>
          <p:cNvPr id="18" name="ZoneTexte 28">
            <a:extLst>
              <a:ext uri="{FF2B5EF4-FFF2-40B4-BE49-F238E27FC236}">
                <a16:creationId xmlns:a16="http://schemas.microsoft.com/office/drawing/2014/main" id="{2D46DDE3-7CF9-0148-BDCD-3B2ACE33A876}"/>
              </a:ext>
            </a:extLst>
          </p:cNvPr>
          <p:cNvSpPr txBox="1"/>
          <p:nvPr/>
        </p:nvSpPr>
        <p:spPr>
          <a:xfrm>
            <a:off x="3763879" y="6292635"/>
            <a:ext cx="3900000" cy="307777"/>
          </a:xfrm>
          <a:prstGeom prst="rect">
            <a:avLst/>
          </a:prstGeom>
        </p:spPr>
        <p:txBody>
          <a:bodyPr wrap="square" rtlCol="0">
            <a:spAutoFit/>
          </a:bodyPr>
          <a:lstStyle/>
          <a:p>
            <a:pPr algn="l"/>
            <a:r>
              <a:rPr lang="en-GB" sz="1400">
                <a:latin typeface="+mj-lt"/>
                <a:ea typeface="Calibri"/>
              </a:rPr>
              <a:t>Corporate structure changes: agility</a:t>
            </a:r>
          </a:p>
        </p:txBody>
      </p:sp>
      <p:sp>
        <p:nvSpPr>
          <p:cNvPr id="19" name="ZoneTexte 30">
            <a:extLst>
              <a:ext uri="{FF2B5EF4-FFF2-40B4-BE49-F238E27FC236}">
                <a16:creationId xmlns:a16="http://schemas.microsoft.com/office/drawing/2014/main" id="{3C84A2FC-B030-7D43-8260-E5DF91953C87}"/>
              </a:ext>
            </a:extLst>
          </p:cNvPr>
          <p:cNvSpPr txBox="1"/>
          <p:nvPr/>
        </p:nvSpPr>
        <p:spPr>
          <a:xfrm>
            <a:off x="8764806" y="1935085"/>
            <a:ext cx="1979996" cy="307777"/>
          </a:xfrm>
          <a:prstGeom prst="rect">
            <a:avLst/>
          </a:prstGeom>
        </p:spPr>
        <p:txBody>
          <a:bodyPr wrap="square" rtlCol="0">
            <a:spAutoFit/>
          </a:bodyPr>
          <a:lstStyle/>
          <a:p>
            <a:pPr algn="ctr"/>
            <a:r>
              <a:rPr lang="en-GB" sz="1400">
                <a:latin typeface="+mj-lt"/>
                <a:ea typeface="Calibri"/>
              </a:rPr>
              <a:t>Branding</a:t>
            </a:r>
          </a:p>
        </p:txBody>
      </p:sp>
      <p:sp>
        <p:nvSpPr>
          <p:cNvPr id="20" name="ZoneTexte 56">
            <a:extLst>
              <a:ext uri="{FF2B5EF4-FFF2-40B4-BE49-F238E27FC236}">
                <a16:creationId xmlns:a16="http://schemas.microsoft.com/office/drawing/2014/main" id="{7940841D-C0A2-F846-AD8D-5033090DE0BA}"/>
              </a:ext>
            </a:extLst>
          </p:cNvPr>
          <p:cNvSpPr txBox="1"/>
          <p:nvPr/>
        </p:nvSpPr>
        <p:spPr>
          <a:xfrm>
            <a:off x="1896000" y="1761791"/>
            <a:ext cx="2350499" cy="307777"/>
          </a:xfrm>
          <a:prstGeom prst="rect">
            <a:avLst/>
          </a:prstGeom>
        </p:spPr>
        <p:txBody>
          <a:bodyPr wrap="square" rtlCol="0">
            <a:spAutoFit/>
          </a:bodyPr>
          <a:lstStyle/>
          <a:p>
            <a:pPr algn="ctr"/>
            <a:r>
              <a:rPr lang="en-GB" sz="1400">
                <a:latin typeface="+mj-lt"/>
                <a:ea typeface="Calibri"/>
              </a:rPr>
              <a:t>Ingredient list shortening</a:t>
            </a:r>
          </a:p>
        </p:txBody>
      </p:sp>
      <p:sp>
        <p:nvSpPr>
          <p:cNvPr id="21" name="ZoneTexte 34">
            <a:extLst>
              <a:ext uri="{FF2B5EF4-FFF2-40B4-BE49-F238E27FC236}">
                <a16:creationId xmlns:a16="http://schemas.microsoft.com/office/drawing/2014/main" id="{16835141-35BF-B440-A485-34CF78502B99}"/>
              </a:ext>
            </a:extLst>
          </p:cNvPr>
          <p:cNvSpPr txBox="1"/>
          <p:nvPr/>
        </p:nvSpPr>
        <p:spPr>
          <a:xfrm>
            <a:off x="9194155" y="4867028"/>
            <a:ext cx="2068788" cy="523220"/>
          </a:xfrm>
          <a:prstGeom prst="rect">
            <a:avLst/>
          </a:prstGeom>
        </p:spPr>
        <p:txBody>
          <a:bodyPr wrap="square" rtlCol="0">
            <a:spAutoFit/>
          </a:bodyPr>
          <a:lstStyle/>
          <a:p>
            <a:pPr algn="ctr"/>
            <a:r>
              <a:rPr lang="en-GB" sz="1400">
                <a:latin typeface="+mj-lt"/>
                <a:ea typeface="Calibri"/>
              </a:rPr>
              <a:t>Traceability </a:t>
            </a:r>
          </a:p>
          <a:p>
            <a:pPr algn="ctr"/>
            <a:r>
              <a:rPr lang="en-GB" sz="1400">
                <a:latin typeface="+mj-lt"/>
                <a:ea typeface="Calibri"/>
              </a:rPr>
              <a:t> Clean supply chain</a:t>
            </a:r>
          </a:p>
        </p:txBody>
      </p:sp>
      <p:sp>
        <p:nvSpPr>
          <p:cNvPr id="22" name="ZoneTexte 36">
            <a:extLst>
              <a:ext uri="{FF2B5EF4-FFF2-40B4-BE49-F238E27FC236}">
                <a16:creationId xmlns:a16="http://schemas.microsoft.com/office/drawing/2014/main" id="{91F641C8-E6E1-714B-8612-7185D5BFFB26}"/>
              </a:ext>
            </a:extLst>
          </p:cNvPr>
          <p:cNvSpPr txBox="1"/>
          <p:nvPr/>
        </p:nvSpPr>
        <p:spPr>
          <a:xfrm>
            <a:off x="8256001" y="6017430"/>
            <a:ext cx="2864001" cy="307777"/>
          </a:xfrm>
          <a:prstGeom prst="rect">
            <a:avLst/>
          </a:prstGeom>
        </p:spPr>
        <p:txBody>
          <a:bodyPr wrap="square" rtlCol="0">
            <a:spAutoFit/>
          </a:bodyPr>
          <a:lstStyle/>
          <a:p>
            <a:pPr algn="l"/>
            <a:r>
              <a:rPr lang="en-GB" sz="1400" dirty="0">
                <a:latin typeface="+mj-lt"/>
                <a:ea typeface="Calibri"/>
              </a:rPr>
              <a:t>  New ingredients</a:t>
            </a:r>
          </a:p>
        </p:txBody>
      </p:sp>
      <p:sp>
        <p:nvSpPr>
          <p:cNvPr id="23" name="ZoneTexte 38">
            <a:extLst>
              <a:ext uri="{FF2B5EF4-FFF2-40B4-BE49-F238E27FC236}">
                <a16:creationId xmlns:a16="http://schemas.microsoft.com/office/drawing/2014/main" id="{8BEA998A-004A-574F-8C0C-36B58F442EC2}"/>
              </a:ext>
            </a:extLst>
          </p:cNvPr>
          <p:cNvSpPr txBox="1"/>
          <p:nvPr/>
        </p:nvSpPr>
        <p:spPr>
          <a:xfrm>
            <a:off x="824536" y="3249942"/>
            <a:ext cx="2864001" cy="307777"/>
          </a:xfrm>
          <a:prstGeom prst="rect">
            <a:avLst/>
          </a:prstGeom>
        </p:spPr>
        <p:txBody>
          <a:bodyPr wrap="square" rtlCol="0">
            <a:spAutoFit/>
          </a:bodyPr>
          <a:lstStyle/>
          <a:p>
            <a:pPr algn="l"/>
            <a:r>
              <a:rPr lang="en-GB" sz="1400">
                <a:latin typeface="+mj-lt"/>
                <a:ea typeface="Calibri"/>
              </a:rPr>
              <a:t>Lowering valuation</a:t>
            </a:r>
          </a:p>
        </p:txBody>
      </p:sp>
      <p:sp>
        <p:nvSpPr>
          <p:cNvPr id="24" name="ZoneTexte 40">
            <a:extLst>
              <a:ext uri="{FF2B5EF4-FFF2-40B4-BE49-F238E27FC236}">
                <a16:creationId xmlns:a16="http://schemas.microsoft.com/office/drawing/2014/main" id="{8B37D528-51AC-8043-B13B-A9876F40E599}"/>
              </a:ext>
            </a:extLst>
          </p:cNvPr>
          <p:cNvSpPr txBox="1"/>
          <p:nvPr/>
        </p:nvSpPr>
        <p:spPr>
          <a:xfrm>
            <a:off x="9231876" y="2740709"/>
            <a:ext cx="3139529" cy="307777"/>
          </a:xfrm>
          <a:prstGeom prst="rect">
            <a:avLst/>
          </a:prstGeom>
        </p:spPr>
        <p:txBody>
          <a:bodyPr wrap="square" rtlCol="0">
            <a:spAutoFit/>
          </a:bodyPr>
          <a:lstStyle/>
          <a:p>
            <a:pPr algn="l"/>
            <a:r>
              <a:rPr lang="en-GB" sz="1400" dirty="0">
                <a:latin typeface="+mj-lt"/>
                <a:ea typeface="Calibri"/>
              </a:rPr>
              <a:t>Rights and welfare of workers</a:t>
            </a:r>
          </a:p>
        </p:txBody>
      </p:sp>
      <p:cxnSp>
        <p:nvCxnSpPr>
          <p:cNvPr id="25" name="Connecteur droit avec flèche 42">
            <a:extLst>
              <a:ext uri="{FF2B5EF4-FFF2-40B4-BE49-F238E27FC236}">
                <a16:creationId xmlns:a16="http://schemas.microsoft.com/office/drawing/2014/main" id="{37D17A61-CC1A-794D-82A3-84C69AAC1A1A}"/>
              </a:ext>
            </a:extLst>
          </p:cNvPr>
          <p:cNvCxnSpPr>
            <a:cxnSpLocks/>
          </p:cNvCxnSpPr>
          <p:nvPr/>
        </p:nvCxnSpPr>
        <p:spPr>
          <a:xfrm>
            <a:off x="2988699" y="2268471"/>
            <a:ext cx="569981" cy="633251"/>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46">
            <a:extLst>
              <a:ext uri="{FF2B5EF4-FFF2-40B4-BE49-F238E27FC236}">
                <a16:creationId xmlns:a16="http://schemas.microsoft.com/office/drawing/2014/main" id="{2661D779-2F30-0E4F-89ED-2E9619EE48A8}"/>
              </a:ext>
            </a:extLst>
          </p:cNvPr>
          <p:cNvCxnSpPr>
            <a:cxnSpLocks/>
          </p:cNvCxnSpPr>
          <p:nvPr/>
        </p:nvCxnSpPr>
        <p:spPr>
          <a:xfrm>
            <a:off x="8481148" y="5135430"/>
            <a:ext cx="622680" cy="659129"/>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52">
            <a:extLst>
              <a:ext uri="{FF2B5EF4-FFF2-40B4-BE49-F238E27FC236}">
                <a16:creationId xmlns:a16="http://schemas.microsoft.com/office/drawing/2014/main" id="{C3576093-78D4-AD48-A09B-7F7FC0352881}"/>
              </a:ext>
            </a:extLst>
          </p:cNvPr>
          <p:cNvCxnSpPr>
            <a:cxnSpLocks/>
          </p:cNvCxnSpPr>
          <p:nvPr/>
        </p:nvCxnSpPr>
        <p:spPr>
          <a:xfrm flipH="1">
            <a:off x="8837205" y="2555889"/>
            <a:ext cx="706537" cy="515284"/>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54">
            <a:extLst>
              <a:ext uri="{FF2B5EF4-FFF2-40B4-BE49-F238E27FC236}">
                <a16:creationId xmlns:a16="http://schemas.microsoft.com/office/drawing/2014/main" id="{82629687-8504-774F-A5ED-D373634B31E2}"/>
              </a:ext>
            </a:extLst>
          </p:cNvPr>
          <p:cNvCxnSpPr>
            <a:cxnSpLocks/>
          </p:cNvCxnSpPr>
          <p:nvPr/>
        </p:nvCxnSpPr>
        <p:spPr>
          <a:xfrm flipH="1">
            <a:off x="2452708" y="4719414"/>
            <a:ext cx="749355" cy="450293"/>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ZoneTexte 59">
            <a:extLst>
              <a:ext uri="{FF2B5EF4-FFF2-40B4-BE49-F238E27FC236}">
                <a16:creationId xmlns:a16="http://schemas.microsoft.com/office/drawing/2014/main" id="{AE04D7C0-1CB3-604F-8E6E-7761BB3C009F}"/>
              </a:ext>
            </a:extLst>
          </p:cNvPr>
          <p:cNvSpPr txBox="1"/>
          <p:nvPr/>
        </p:nvSpPr>
        <p:spPr>
          <a:xfrm>
            <a:off x="8758191" y="3580406"/>
            <a:ext cx="1979996" cy="523220"/>
          </a:xfrm>
          <a:prstGeom prst="rect">
            <a:avLst/>
          </a:prstGeom>
        </p:spPr>
        <p:txBody>
          <a:bodyPr wrap="square" rtlCol="0">
            <a:spAutoFit/>
          </a:bodyPr>
          <a:lstStyle/>
          <a:p>
            <a:pPr algn="ctr"/>
            <a:r>
              <a:rPr lang="en-GB" sz="1400">
                <a:latin typeface="+mj-lt"/>
                <a:ea typeface="Calibri"/>
              </a:rPr>
              <a:t>Convenience and snack</a:t>
            </a:r>
          </a:p>
        </p:txBody>
      </p:sp>
      <p:sp>
        <p:nvSpPr>
          <p:cNvPr id="30" name="Ellipse 3">
            <a:extLst>
              <a:ext uri="{FF2B5EF4-FFF2-40B4-BE49-F238E27FC236}">
                <a16:creationId xmlns:a16="http://schemas.microsoft.com/office/drawing/2014/main" id="{3B119836-7288-8943-BFFB-7B694C069A1D}"/>
              </a:ext>
            </a:extLst>
          </p:cNvPr>
          <p:cNvSpPr/>
          <p:nvPr/>
        </p:nvSpPr>
        <p:spPr>
          <a:xfrm>
            <a:off x="3963108" y="2449855"/>
            <a:ext cx="1680000" cy="941683"/>
          </a:xfrm>
          <a:prstGeom prst="ellipse">
            <a:avLst/>
          </a:prstGeom>
          <a:no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1" name="Ellipse 27">
            <a:extLst>
              <a:ext uri="{FF2B5EF4-FFF2-40B4-BE49-F238E27FC236}">
                <a16:creationId xmlns:a16="http://schemas.microsoft.com/office/drawing/2014/main" id="{6880CC22-43AF-3246-8087-3880A5F83824}"/>
              </a:ext>
            </a:extLst>
          </p:cNvPr>
          <p:cNvSpPr/>
          <p:nvPr/>
        </p:nvSpPr>
        <p:spPr>
          <a:xfrm>
            <a:off x="3613960" y="3999440"/>
            <a:ext cx="1903713" cy="878096"/>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32" name="Image 29">
            <a:extLst>
              <a:ext uri="{FF2B5EF4-FFF2-40B4-BE49-F238E27FC236}">
                <a16:creationId xmlns:a16="http://schemas.microsoft.com/office/drawing/2014/main" id="{C4A8D3F5-4BFA-124D-BF71-5ECADD699287}"/>
              </a:ext>
            </a:extLst>
          </p:cNvPr>
          <p:cNvPicPr>
            <a:picLocks noChangeAspect="1"/>
          </p:cNvPicPr>
          <p:nvPr/>
        </p:nvPicPr>
        <p:blipFill>
          <a:blip r:embed="rId3"/>
          <a:stretch>
            <a:fillRect/>
          </a:stretch>
        </p:blipFill>
        <p:spPr>
          <a:xfrm>
            <a:off x="392033" y="1170641"/>
            <a:ext cx="721311" cy="725683"/>
          </a:xfrm>
          <a:prstGeom prst="rect">
            <a:avLst/>
          </a:prstGeom>
        </p:spPr>
      </p:pic>
      <p:sp>
        <p:nvSpPr>
          <p:cNvPr id="33" name="Ellipse 33">
            <a:extLst>
              <a:ext uri="{FF2B5EF4-FFF2-40B4-BE49-F238E27FC236}">
                <a16:creationId xmlns:a16="http://schemas.microsoft.com/office/drawing/2014/main" id="{DE33D961-D371-7043-9068-95946EB2E266}"/>
              </a:ext>
            </a:extLst>
          </p:cNvPr>
          <p:cNvSpPr/>
          <p:nvPr/>
        </p:nvSpPr>
        <p:spPr>
          <a:xfrm>
            <a:off x="5846058" y="3657506"/>
            <a:ext cx="1903713" cy="741701"/>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4" name="Ellipse 35">
            <a:extLst>
              <a:ext uri="{FF2B5EF4-FFF2-40B4-BE49-F238E27FC236}">
                <a16:creationId xmlns:a16="http://schemas.microsoft.com/office/drawing/2014/main" id="{E7E0A3A2-035C-384D-BA2A-0C9AC28AD131}"/>
              </a:ext>
            </a:extLst>
          </p:cNvPr>
          <p:cNvSpPr/>
          <p:nvPr/>
        </p:nvSpPr>
        <p:spPr>
          <a:xfrm>
            <a:off x="8623565" y="3429000"/>
            <a:ext cx="2272387" cy="96275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5" name="Ellipse 37">
            <a:extLst>
              <a:ext uri="{FF2B5EF4-FFF2-40B4-BE49-F238E27FC236}">
                <a16:creationId xmlns:a16="http://schemas.microsoft.com/office/drawing/2014/main" id="{85E5AB2B-2109-0246-80C8-B6CA6FC2ED6F}"/>
              </a:ext>
            </a:extLst>
          </p:cNvPr>
          <p:cNvSpPr/>
          <p:nvPr/>
        </p:nvSpPr>
        <p:spPr>
          <a:xfrm>
            <a:off x="834050" y="4244440"/>
            <a:ext cx="1558305" cy="624329"/>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6" name="Ellipse 39">
            <a:extLst>
              <a:ext uri="{FF2B5EF4-FFF2-40B4-BE49-F238E27FC236}">
                <a16:creationId xmlns:a16="http://schemas.microsoft.com/office/drawing/2014/main" id="{F8296C28-E229-DC46-A7F5-C6EF73C3EAC6}"/>
              </a:ext>
            </a:extLst>
          </p:cNvPr>
          <p:cNvSpPr/>
          <p:nvPr/>
        </p:nvSpPr>
        <p:spPr>
          <a:xfrm>
            <a:off x="3706276" y="6217886"/>
            <a:ext cx="3127464" cy="492132"/>
          </a:xfrm>
          <a:prstGeom prst="ellipse">
            <a:avLst/>
          </a:prstGeom>
          <a:no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7" name="Ellipse 41">
            <a:extLst>
              <a:ext uri="{FF2B5EF4-FFF2-40B4-BE49-F238E27FC236}">
                <a16:creationId xmlns:a16="http://schemas.microsoft.com/office/drawing/2014/main" id="{F90E0B4A-9618-3C49-AEBE-056D0DB93568}"/>
              </a:ext>
            </a:extLst>
          </p:cNvPr>
          <p:cNvSpPr/>
          <p:nvPr/>
        </p:nvSpPr>
        <p:spPr>
          <a:xfrm>
            <a:off x="1646790" y="5398691"/>
            <a:ext cx="2118313" cy="579604"/>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8" name="Ellipse 43">
            <a:extLst>
              <a:ext uri="{FF2B5EF4-FFF2-40B4-BE49-F238E27FC236}">
                <a16:creationId xmlns:a16="http://schemas.microsoft.com/office/drawing/2014/main" id="{CC320A74-F562-124C-B2BE-E25D0F0543E2}"/>
              </a:ext>
            </a:extLst>
          </p:cNvPr>
          <p:cNvSpPr/>
          <p:nvPr/>
        </p:nvSpPr>
        <p:spPr>
          <a:xfrm>
            <a:off x="6196282" y="4877536"/>
            <a:ext cx="1903713" cy="741701"/>
          </a:xfrm>
          <a:prstGeom prst="ellipse">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9" name="CasellaDiTesto 38">
            <a:extLst>
              <a:ext uri="{FF2B5EF4-FFF2-40B4-BE49-F238E27FC236}">
                <a16:creationId xmlns:a16="http://schemas.microsoft.com/office/drawing/2014/main" id="{24AEFC3A-B929-B549-B78A-12A1F3A95C82}"/>
              </a:ext>
            </a:extLst>
          </p:cNvPr>
          <p:cNvSpPr txBox="1"/>
          <p:nvPr/>
        </p:nvSpPr>
        <p:spPr>
          <a:xfrm>
            <a:off x="9194155" y="194607"/>
            <a:ext cx="2918986" cy="881308"/>
          </a:xfrm>
          <a:prstGeom prst="rect">
            <a:avLst/>
          </a:prstGeom>
          <a:solidFill>
            <a:schemeClr val="bg1"/>
          </a:solidFill>
        </p:spPr>
        <p:txBody>
          <a:bodyPr wrap="square" rtlCol="0">
            <a:spAutoFit/>
          </a:bodyPr>
          <a:lstStyle/>
          <a:p>
            <a:endParaRPr lang="it-IT"/>
          </a:p>
        </p:txBody>
      </p:sp>
    </p:spTree>
    <p:extLst>
      <p:ext uri="{BB962C8B-B14F-4D97-AF65-F5344CB8AC3E}">
        <p14:creationId xmlns:p14="http://schemas.microsoft.com/office/powerpoint/2010/main" val="374380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3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3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3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par>
                                <p:cTn id="71" presetID="1" presetClass="exit" presetSubtype="0" fill="hold" grpId="1" nodeType="withEffect">
                                  <p:stCondLst>
                                    <p:cond delay="0"/>
                                  </p:stCondLst>
                                  <p:childTnLst>
                                    <p:set>
                                      <p:cBhvr>
                                        <p:cTn id="72" dur="1" fill="hold">
                                          <p:stCondLst>
                                            <p:cond delay="0"/>
                                          </p:stCondLst>
                                        </p:cTn>
                                        <p:tgtEl>
                                          <p:spTgt spid="3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par>
                                <p:cTn id="77" presetID="1" presetClass="exit"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par>
                                <p:cTn id="83" presetID="1" presetClass="exit" presetSubtype="0" fill="hold" grpId="1" nodeType="withEffect">
                                  <p:stCondLst>
                                    <p:cond delay="0"/>
                                  </p:stCondLst>
                                  <p:childTnLst>
                                    <p:set>
                                      <p:cBhvr>
                                        <p:cTn id="84" dur="1" fill="hold">
                                          <p:stCondLst>
                                            <p:cond delay="0"/>
                                          </p:stCondLst>
                                        </p:cTn>
                                        <p:tgtEl>
                                          <p:spTgt spid="35"/>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7"/>
                                        </p:tgtEl>
                                        <p:attrNameLst>
                                          <p:attrName>style.visibility</p:attrName>
                                        </p:attrNameLst>
                                      </p:cBhvr>
                                      <p:to>
                                        <p:strVal val="visible"/>
                                      </p:to>
                                    </p:set>
                                  </p:childTnLst>
                                </p:cTn>
                              </p:par>
                              <p:par>
                                <p:cTn id="89" presetID="1" presetClass="exit" presetSubtype="0" fill="hold" grpId="1" nodeType="withEffect">
                                  <p:stCondLst>
                                    <p:cond delay="0"/>
                                  </p:stCondLst>
                                  <p:childTnLst>
                                    <p:set>
                                      <p:cBhvr>
                                        <p:cTn id="90" dur="1" fill="hold">
                                          <p:stCondLst>
                                            <p:cond delay="0"/>
                                          </p:stCondLst>
                                        </p:cTn>
                                        <p:tgtEl>
                                          <p:spTgt spid="36"/>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6" grpId="0"/>
      <p:bldP spid="17" grpId="0"/>
      <p:bldP spid="18" grpId="0"/>
      <p:bldP spid="19" grpId="0"/>
      <p:bldP spid="20" grpId="0"/>
      <p:bldP spid="21" grpId="0"/>
      <p:bldP spid="22" grpId="0"/>
      <p:bldP spid="23" grpId="0"/>
      <p:bldP spid="24" grpId="0"/>
      <p:bldP spid="29" grpId="0"/>
      <p:bldP spid="30" grpId="0" animBg="1"/>
      <p:bldP spid="30" grpId="1" animBg="1"/>
      <p:bldP spid="31" grpId="0" animBg="1"/>
      <p:bldP spid="31"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E2541D-EE9F-844A-9EB6-96907D3A4C45}"/>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C534F4DF-A197-6C43-8100-D8647EB5AAB4}"/>
              </a:ext>
            </a:extLst>
          </p:cNvPr>
          <p:cNvSpPr>
            <a:spLocks noGrp="1"/>
          </p:cNvSpPr>
          <p:nvPr>
            <p:ph idx="1"/>
          </p:nvPr>
        </p:nvSpPr>
        <p:spPr/>
        <p:txBody>
          <a:bodyPr/>
          <a:lstStyle/>
          <a:p>
            <a:endParaRPr lang="it-IT"/>
          </a:p>
        </p:txBody>
      </p:sp>
      <p:sp>
        <p:nvSpPr>
          <p:cNvPr id="4" name="Segnaposto numero diapositiva 3">
            <a:extLst>
              <a:ext uri="{FF2B5EF4-FFF2-40B4-BE49-F238E27FC236}">
                <a16:creationId xmlns:a16="http://schemas.microsoft.com/office/drawing/2014/main" id="{B017FE6E-F280-3C49-9447-EA726EDCA7FE}"/>
              </a:ext>
            </a:extLst>
          </p:cNvPr>
          <p:cNvSpPr>
            <a:spLocks noGrp="1"/>
          </p:cNvSpPr>
          <p:nvPr>
            <p:ph type="sldNum" sz="quarter" idx="12"/>
          </p:nvPr>
        </p:nvSpPr>
        <p:spPr/>
        <p:txBody>
          <a:bodyPr/>
          <a:lstStyle/>
          <a:p>
            <a:fld id="{393757EF-F72F-412D-915B-34A6E7BB7839}" type="slidenum">
              <a:rPr lang="fr-FR" smtClean="0"/>
              <a:pPr/>
              <a:t>5</a:t>
            </a:fld>
            <a:endParaRPr lang="fr-FR" sz="1400"/>
          </a:p>
        </p:txBody>
      </p:sp>
      <p:sp>
        <p:nvSpPr>
          <p:cNvPr id="6" name="Espace réservé du texte 2">
            <a:extLst>
              <a:ext uri="{FF2B5EF4-FFF2-40B4-BE49-F238E27FC236}">
                <a16:creationId xmlns:a16="http://schemas.microsoft.com/office/drawing/2014/main" id="{12CF9A4E-1A10-C644-8F83-BE801483723B}"/>
              </a:ext>
            </a:extLst>
          </p:cNvPr>
          <p:cNvSpPr txBox="1">
            <a:spLocks/>
          </p:cNvSpPr>
          <p:nvPr/>
        </p:nvSpPr>
        <p:spPr>
          <a:xfrm>
            <a:off x="194821" y="115241"/>
            <a:ext cx="9919679" cy="375755"/>
          </a:xfrm>
          <a:prstGeom prst="rect">
            <a:avLst/>
          </a:prstGeom>
        </p:spPr>
        <p:txBody>
          <a:bodyPr>
            <a:normAutofit fontScale="92500" lnSpcReduction="20000"/>
          </a:bodyPr>
          <a:lstStyle>
            <a:lvl1pPr marL="457200" indent="-457200" algn="l" defTabSz="914400" rtl="0" eaLnBrk="1" latinLnBrk="0" hangingPunct="1">
              <a:lnSpc>
                <a:spcPct val="90000"/>
              </a:lnSpc>
              <a:spcBef>
                <a:spcPts val="1000"/>
              </a:spcBef>
              <a:buClr>
                <a:srgbClr val="2C567A"/>
              </a:buClr>
              <a:buFont typeface="Wingdings" panose="05000000000000000000"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2C567A"/>
              </a:buClr>
              <a:buFont typeface="Wingdings" panose="05000000000000000000" pitchFamily="2" charset="2"/>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rgbClr val="2C567A"/>
              </a:buClr>
              <a:buFont typeface="Wingdings" panose="05000000000000000000" pitchFamily="2" charset="2"/>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rgbClr val="2C567A"/>
              </a:buClr>
              <a:buFont typeface="Wingdings" panose="05000000000000000000"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2C567A"/>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Where do the Major Trends Actually Sit?</a:t>
            </a:r>
          </a:p>
        </p:txBody>
      </p:sp>
      <p:grpSp>
        <p:nvGrpSpPr>
          <p:cNvPr id="7" name="Group 1">
            <a:extLst>
              <a:ext uri="{FF2B5EF4-FFF2-40B4-BE49-F238E27FC236}">
                <a16:creationId xmlns:a16="http://schemas.microsoft.com/office/drawing/2014/main" id="{C84D70E0-C26D-BE45-A607-E10364F79C5E}"/>
              </a:ext>
            </a:extLst>
          </p:cNvPr>
          <p:cNvGrpSpPr/>
          <p:nvPr/>
        </p:nvGrpSpPr>
        <p:grpSpPr>
          <a:xfrm>
            <a:off x="8451071" y="1696156"/>
            <a:ext cx="2353176" cy="2539612"/>
            <a:chOff x="6398350" y="2574101"/>
            <a:chExt cx="1911955" cy="1904709"/>
          </a:xfrm>
          <a:solidFill>
            <a:srgbClr val="FFC000"/>
          </a:solidFill>
        </p:grpSpPr>
        <p:sp>
          <p:nvSpPr>
            <p:cNvPr id="8" name="Oval 7">
              <a:extLst>
                <a:ext uri="{FF2B5EF4-FFF2-40B4-BE49-F238E27FC236}">
                  <a16:creationId xmlns:a16="http://schemas.microsoft.com/office/drawing/2014/main" id="{3B74BED0-DBD2-B940-A3DA-2F78A9C375B1}"/>
                </a:ext>
              </a:extLst>
            </p:cNvPr>
            <p:cNvSpPr/>
            <p:nvPr/>
          </p:nvSpPr>
          <p:spPr>
            <a:xfrm>
              <a:off x="6398350" y="2574101"/>
              <a:ext cx="1878623" cy="1904709"/>
            </a:xfrm>
            <a:custGeom>
              <a:avLst/>
              <a:gdLst>
                <a:gd name="connsiteX0" fmla="*/ 1845966 w 1847088"/>
                <a:gd name="connsiteY0" fmla="*/ 0 h 2307481"/>
                <a:gd name="connsiteX1" fmla="*/ 1847088 w 1847088"/>
                <a:gd name="connsiteY1" fmla="*/ 124617 h 2307481"/>
                <a:gd name="connsiteX2" fmla="*/ 1847088 w 1847088"/>
                <a:gd name="connsiteY2" fmla="*/ 2307481 h 2307481"/>
                <a:gd name="connsiteX3" fmla="*/ 518606 w 1847088"/>
                <a:gd name="connsiteY3" fmla="*/ 2307481 h 2307481"/>
                <a:gd name="connsiteX4" fmla="*/ 0 w 1847088"/>
                <a:gd name="connsiteY4" fmla="*/ 2202200 h 2307481"/>
                <a:gd name="connsiteX5" fmla="*/ 0 w 1847088"/>
                <a:gd name="connsiteY5" fmla="*/ 816332 h 2307481"/>
                <a:gd name="connsiteX6" fmla="*/ 8297 w 1847088"/>
                <a:gd name="connsiteY6" fmla="*/ 803205 h 2307481"/>
                <a:gd name="connsiteX7" fmla="*/ 1845966 w 1847088"/>
                <a:gd name="connsiteY7" fmla="*/ 0 h 2307481"/>
                <a:gd name="connsiteX0" fmla="*/ 1845966 w 1847088"/>
                <a:gd name="connsiteY0" fmla="*/ 0 h 2307481"/>
                <a:gd name="connsiteX1" fmla="*/ 1847088 w 1847088"/>
                <a:gd name="connsiteY1" fmla="*/ 908388 h 2307481"/>
                <a:gd name="connsiteX2" fmla="*/ 1847088 w 1847088"/>
                <a:gd name="connsiteY2" fmla="*/ 2307481 h 2307481"/>
                <a:gd name="connsiteX3" fmla="*/ 518606 w 1847088"/>
                <a:gd name="connsiteY3" fmla="*/ 2307481 h 2307481"/>
                <a:gd name="connsiteX4" fmla="*/ 0 w 1847088"/>
                <a:gd name="connsiteY4" fmla="*/ 2202200 h 2307481"/>
                <a:gd name="connsiteX5" fmla="*/ 0 w 1847088"/>
                <a:gd name="connsiteY5" fmla="*/ 816332 h 2307481"/>
                <a:gd name="connsiteX6" fmla="*/ 8297 w 1847088"/>
                <a:gd name="connsiteY6" fmla="*/ 803205 h 2307481"/>
                <a:gd name="connsiteX7" fmla="*/ 1845966 w 1847088"/>
                <a:gd name="connsiteY7" fmla="*/ 0 h 2307481"/>
                <a:gd name="connsiteX0" fmla="*/ 1878623 w 1878623"/>
                <a:gd name="connsiteY0" fmla="*/ 0 h 1904709"/>
                <a:gd name="connsiteX1" fmla="*/ 1847088 w 1878623"/>
                <a:gd name="connsiteY1" fmla="*/ 505616 h 1904709"/>
                <a:gd name="connsiteX2" fmla="*/ 1847088 w 1878623"/>
                <a:gd name="connsiteY2" fmla="*/ 1904709 h 1904709"/>
                <a:gd name="connsiteX3" fmla="*/ 518606 w 1878623"/>
                <a:gd name="connsiteY3" fmla="*/ 1904709 h 1904709"/>
                <a:gd name="connsiteX4" fmla="*/ 0 w 1878623"/>
                <a:gd name="connsiteY4" fmla="*/ 1799428 h 1904709"/>
                <a:gd name="connsiteX5" fmla="*/ 0 w 1878623"/>
                <a:gd name="connsiteY5" fmla="*/ 413560 h 1904709"/>
                <a:gd name="connsiteX6" fmla="*/ 8297 w 1878623"/>
                <a:gd name="connsiteY6" fmla="*/ 400433 h 1904709"/>
                <a:gd name="connsiteX7" fmla="*/ 1878623 w 1878623"/>
                <a:gd name="connsiteY7" fmla="*/ 0 h 1904709"/>
                <a:gd name="connsiteX0" fmla="*/ 1878623 w 1878623"/>
                <a:gd name="connsiteY0" fmla="*/ 0 h 1904709"/>
                <a:gd name="connsiteX1" fmla="*/ 1835172 w 1878623"/>
                <a:gd name="connsiteY1" fmla="*/ 29410 h 1904709"/>
                <a:gd name="connsiteX2" fmla="*/ 1847088 w 1878623"/>
                <a:gd name="connsiteY2" fmla="*/ 505616 h 1904709"/>
                <a:gd name="connsiteX3" fmla="*/ 1847088 w 1878623"/>
                <a:gd name="connsiteY3" fmla="*/ 1904709 h 1904709"/>
                <a:gd name="connsiteX4" fmla="*/ 518606 w 1878623"/>
                <a:gd name="connsiteY4" fmla="*/ 1904709 h 1904709"/>
                <a:gd name="connsiteX5" fmla="*/ 0 w 1878623"/>
                <a:gd name="connsiteY5" fmla="*/ 1799428 h 1904709"/>
                <a:gd name="connsiteX6" fmla="*/ 0 w 1878623"/>
                <a:gd name="connsiteY6" fmla="*/ 413560 h 1904709"/>
                <a:gd name="connsiteX7" fmla="*/ 8297 w 1878623"/>
                <a:gd name="connsiteY7" fmla="*/ 400433 h 1904709"/>
                <a:gd name="connsiteX8" fmla="*/ 1878623 w 1878623"/>
                <a:gd name="connsiteY8" fmla="*/ 0 h 190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8623" h="1904709">
                  <a:moveTo>
                    <a:pt x="1878623" y="0"/>
                  </a:moveTo>
                  <a:cubicBezTo>
                    <a:pt x="1875025" y="17060"/>
                    <a:pt x="1838770" y="12350"/>
                    <a:pt x="1835172" y="29410"/>
                  </a:cubicBezTo>
                  <a:lnTo>
                    <a:pt x="1847088" y="505616"/>
                  </a:lnTo>
                  <a:lnTo>
                    <a:pt x="1847088" y="1904709"/>
                  </a:lnTo>
                  <a:lnTo>
                    <a:pt x="518606" y="1904709"/>
                  </a:lnTo>
                  <a:lnTo>
                    <a:pt x="0" y="1799428"/>
                  </a:lnTo>
                  <a:lnTo>
                    <a:pt x="0" y="413560"/>
                  </a:lnTo>
                  <a:lnTo>
                    <a:pt x="8297" y="400433"/>
                  </a:lnTo>
                  <a:cubicBezTo>
                    <a:pt x="489695" y="799142"/>
                    <a:pt x="1134630" y="96852"/>
                    <a:pt x="187862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3733">
                <a:solidFill>
                  <a:prstClr val="white"/>
                </a:solidFill>
              </a:endParaRPr>
            </a:p>
          </p:txBody>
        </p:sp>
        <p:sp>
          <p:nvSpPr>
            <p:cNvPr id="9" name="TextBox 21">
              <a:extLst>
                <a:ext uri="{FF2B5EF4-FFF2-40B4-BE49-F238E27FC236}">
                  <a16:creationId xmlns:a16="http://schemas.microsoft.com/office/drawing/2014/main" id="{830966DE-F9F4-914B-818D-4BC87CBDCE4D}"/>
                </a:ext>
              </a:extLst>
            </p:cNvPr>
            <p:cNvSpPr txBox="1"/>
            <p:nvPr/>
          </p:nvSpPr>
          <p:spPr>
            <a:xfrm>
              <a:off x="6805618" y="3132217"/>
              <a:ext cx="1504687" cy="515429"/>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eaLnBrk="0" fontAlgn="base" hangingPunct="0">
                <a:spcBef>
                  <a:spcPct val="0"/>
                </a:spcBef>
                <a:spcAft>
                  <a:spcPct val="0"/>
                </a:spcAft>
              </a:pPr>
              <a:r>
                <a:rPr lang="en-US" sz="1933">
                  <a:solidFill>
                    <a:srgbClr val="FFFFFF"/>
                  </a:solidFill>
                  <a:latin typeface="Arial"/>
                </a:rPr>
                <a:t>RELAUNCH</a:t>
              </a:r>
            </a:p>
            <a:p>
              <a:pPr eaLnBrk="0" fontAlgn="base" hangingPunct="0">
                <a:spcBef>
                  <a:spcPct val="0"/>
                </a:spcBef>
                <a:spcAft>
                  <a:spcPct val="0"/>
                </a:spcAft>
              </a:pPr>
              <a:r>
                <a:rPr lang="en-US" sz="1933">
                  <a:solidFill>
                    <a:srgbClr val="FFFFFF"/>
                  </a:solidFill>
                  <a:latin typeface="Arial"/>
                </a:rPr>
                <a:t>&amp; innovation</a:t>
              </a:r>
            </a:p>
          </p:txBody>
        </p:sp>
      </p:grpSp>
      <p:sp>
        <p:nvSpPr>
          <p:cNvPr id="10" name="Rectangle 14">
            <a:extLst>
              <a:ext uri="{FF2B5EF4-FFF2-40B4-BE49-F238E27FC236}">
                <a16:creationId xmlns:a16="http://schemas.microsoft.com/office/drawing/2014/main" id="{75F19818-3009-E04F-B521-5A42748FCAC9}"/>
              </a:ext>
            </a:extLst>
          </p:cNvPr>
          <p:cNvSpPr/>
          <p:nvPr/>
        </p:nvSpPr>
        <p:spPr>
          <a:xfrm>
            <a:off x="3912811" y="2235417"/>
            <a:ext cx="2273339" cy="4013891"/>
          </a:xfrm>
          <a:custGeom>
            <a:avLst/>
            <a:gdLst/>
            <a:ahLst/>
            <a:cxnLst/>
            <a:rect l="l" t="t" r="r" b="b"/>
            <a:pathLst>
              <a:path w="1847088" h="3010418">
                <a:moveTo>
                  <a:pt x="1847088" y="0"/>
                </a:moveTo>
                <a:lnTo>
                  <a:pt x="1847088" y="3010418"/>
                </a:lnTo>
                <a:lnTo>
                  <a:pt x="0" y="3010418"/>
                </a:lnTo>
                <a:lnTo>
                  <a:pt x="0" y="2217293"/>
                </a:lnTo>
                <a:cubicBezTo>
                  <a:pt x="196868" y="2064304"/>
                  <a:pt x="389169" y="1885914"/>
                  <a:pt x="575414" y="1679240"/>
                </a:cubicBezTo>
                <a:cubicBezTo>
                  <a:pt x="1029843" y="1174967"/>
                  <a:pt x="1402408" y="468456"/>
                  <a:pt x="1847088"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3733">
              <a:solidFill>
                <a:prstClr val="white"/>
              </a:solidFill>
            </a:endParaRPr>
          </a:p>
        </p:txBody>
      </p:sp>
      <p:sp>
        <p:nvSpPr>
          <p:cNvPr id="11" name="Rectangle 15">
            <a:extLst>
              <a:ext uri="{FF2B5EF4-FFF2-40B4-BE49-F238E27FC236}">
                <a16:creationId xmlns:a16="http://schemas.microsoft.com/office/drawing/2014/main" id="{F7B117E9-218E-7B4D-BB95-6C2D6D7D2728}"/>
              </a:ext>
            </a:extLst>
          </p:cNvPr>
          <p:cNvSpPr/>
          <p:nvPr/>
        </p:nvSpPr>
        <p:spPr>
          <a:xfrm>
            <a:off x="6186149" y="1575635"/>
            <a:ext cx="2273339" cy="4673679"/>
          </a:xfrm>
          <a:custGeom>
            <a:avLst/>
            <a:gdLst/>
            <a:ahLst/>
            <a:cxnLst/>
            <a:rect l="l" t="t" r="r" b="b"/>
            <a:pathLst>
              <a:path w="1847088" h="3505259">
                <a:moveTo>
                  <a:pt x="964886" y="58"/>
                </a:moveTo>
                <a:cubicBezTo>
                  <a:pt x="1353180" y="4150"/>
                  <a:pt x="1591544" y="213043"/>
                  <a:pt x="1847088" y="492418"/>
                </a:cubicBezTo>
                <a:lnTo>
                  <a:pt x="1847088" y="3505259"/>
                </a:lnTo>
                <a:lnTo>
                  <a:pt x="0" y="3505259"/>
                </a:lnTo>
                <a:lnTo>
                  <a:pt x="0" y="494841"/>
                </a:lnTo>
                <a:cubicBezTo>
                  <a:pt x="279765" y="197749"/>
                  <a:pt x="588752" y="-3905"/>
                  <a:pt x="964886" y="58"/>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3733">
              <a:solidFill>
                <a:prstClr val="white"/>
              </a:solidFill>
            </a:endParaRPr>
          </a:p>
        </p:txBody>
      </p:sp>
      <p:sp>
        <p:nvSpPr>
          <p:cNvPr id="12" name="Oval 7">
            <a:extLst>
              <a:ext uri="{FF2B5EF4-FFF2-40B4-BE49-F238E27FC236}">
                <a16:creationId xmlns:a16="http://schemas.microsoft.com/office/drawing/2014/main" id="{BDB92DD1-F120-754C-A7C1-6F17F7DC1F52}"/>
              </a:ext>
            </a:extLst>
          </p:cNvPr>
          <p:cNvSpPr/>
          <p:nvPr/>
        </p:nvSpPr>
        <p:spPr>
          <a:xfrm>
            <a:off x="8451071" y="2222219"/>
            <a:ext cx="2273339" cy="4027095"/>
          </a:xfrm>
          <a:custGeom>
            <a:avLst/>
            <a:gdLst/>
            <a:ahLst/>
            <a:cxnLst/>
            <a:rect l="l" t="t" r="r" b="b"/>
            <a:pathLst>
              <a:path w="1847088" h="3020321">
                <a:moveTo>
                  <a:pt x="0" y="0"/>
                </a:moveTo>
                <a:cubicBezTo>
                  <a:pt x="386645" y="419241"/>
                  <a:pt x="809636" y="1001609"/>
                  <a:pt x="1847088" y="1282227"/>
                </a:cubicBezTo>
                <a:lnTo>
                  <a:pt x="1847088" y="1282242"/>
                </a:lnTo>
                <a:lnTo>
                  <a:pt x="1847088" y="3020321"/>
                </a:lnTo>
                <a:lnTo>
                  <a:pt x="0" y="3020321"/>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3733">
              <a:solidFill>
                <a:prstClr val="white"/>
              </a:solidFill>
            </a:endParaRPr>
          </a:p>
        </p:txBody>
      </p:sp>
      <p:sp>
        <p:nvSpPr>
          <p:cNvPr id="13" name="Oval 7">
            <a:extLst>
              <a:ext uri="{FF2B5EF4-FFF2-40B4-BE49-F238E27FC236}">
                <a16:creationId xmlns:a16="http://schemas.microsoft.com/office/drawing/2014/main" id="{CCFB7317-DE6A-454F-86CB-09FFB4199029}"/>
              </a:ext>
            </a:extLst>
          </p:cNvPr>
          <p:cNvSpPr/>
          <p:nvPr/>
        </p:nvSpPr>
        <p:spPr>
          <a:xfrm>
            <a:off x="1647888" y="5184636"/>
            <a:ext cx="2273339" cy="1064672"/>
          </a:xfrm>
          <a:custGeom>
            <a:avLst/>
            <a:gdLst/>
            <a:ahLst/>
            <a:cxnLst/>
            <a:rect l="l" t="t" r="r" b="b"/>
            <a:pathLst>
              <a:path w="1847088" h="798504">
                <a:moveTo>
                  <a:pt x="1847088" y="0"/>
                </a:moveTo>
                <a:lnTo>
                  <a:pt x="1847088" y="798504"/>
                </a:lnTo>
                <a:lnTo>
                  <a:pt x="0" y="798504"/>
                </a:lnTo>
                <a:lnTo>
                  <a:pt x="0" y="776617"/>
                </a:lnTo>
                <a:lnTo>
                  <a:pt x="0" y="776616"/>
                </a:lnTo>
                <a:cubicBezTo>
                  <a:pt x="628914" y="692489"/>
                  <a:pt x="1258363" y="459955"/>
                  <a:pt x="18470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3733">
              <a:solidFill>
                <a:prstClr val="white"/>
              </a:solidFill>
            </a:endParaRPr>
          </a:p>
        </p:txBody>
      </p:sp>
      <p:sp>
        <p:nvSpPr>
          <p:cNvPr id="14" name="Oval 7">
            <a:extLst>
              <a:ext uri="{FF2B5EF4-FFF2-40B4-BE49-F238E27FC236}">
                <a16:creationId xmlns:a16="http://schemas.microsoft.com/office/drawing/2014/main" id="{731A32E6-295D-D941-B96D-AB0252F7FFF6}"/>
              </a:ext>
            </a:extLst>
          </p:cNvPr>
          <p:cNvSpPr/>
          <p:nvPr/>
        </p:nvSpPr>
        <p:spPr>
          <a:xfrm>
            <a:off x="1647889" y="1575631"/>
            <a:ext cx="9076521" cy="4644493"/>
          </a:xfrm>
          <a:custGeom>
            <a:avLst/>
            <a:gdLst>
              <a:gd name="connsiteX0" fmla="*/ 0 w 1676400"/>
              <a:gd name="connsiteY0" fmla="*/ 865824 h 1731647"/>
              <a:gd name="connsiteX1" fmla="*/ 838200 w 1676400"/>
              <a:gd name="connsiteY1" fmla="*/ 0 h 1731647"/>
              <a:gd name="connsiteX2" fmla="*/ 1676400 w 1676400"/>
              <a:gd name="connsiteY2" fmla="*/ 865824 h 1731647"/>
              <a:gd name="connsiteX3" fmla="*/ 838200 w 1676400"/>
              <a:gd name="connsiteY3" fmla="*/ 1731648 h 1731647"/>
              <a:gd name="connsiteX4" fmla="*/ 0 w 1676400"/>
              <a:gd name="connsiteY4" fmla="*/ 865824 h 1731647"/>
              <a:gd name="connsiteX0" fmla="*/ 838200 w 1676400"/>
              <a:gd name="connsiteY0" fmla="*/ 1731648 h 1823088"/>
              <a:gd name="connsiteX1" fmla="*/ 0 w 1676400"/>
              <a:gd name="connsiteY1" fmla="*/ 865824 h 1823088"/>
              <a:gd name="connsiteX2" fmla="*/ 838200 w 1676400"/>
              <a:gd name="connsiteY2" fmla="*/ 0 h 1823088"/>
              <a:gd name="connsiteX3" fmla="*/ 1676400 w 1676400"/>
              <a:gd name="connsiteY3" fmla="*/ 865824 h 1823088"/>
              <a:gd name="connsiteX4" fmla="*/ 929640 w 1676400"/>
              <a:gd name="connsiteY4" fmla="*/ 1823088 h 1823088"/>
              <a:gd name="connsiteX0" fmla="*/ 45180 w 5210054"/>
              <a:gd name="connsiteY0" fmla="*/ 2556839 h 2556839"/>
              <a:gd name="connsiteX1" fmla="*/ 3533654 w 5210054"/>
              <a:gd name="connsiteY1" fmla="*/ 865824 h 2556839"/>
              <a:gd name="connsiteX2" fmla="*/ 4371854 w 5210054"/>
              <a:gd name="connsiteY2" fmla="*/ 0 h 2556839"/>
              <a:gd name="connsiteX3" fmla="*/ 5210054 w 5210054"/>
              <a:gd name="connsiteY3" fmla="*/ 865824 h 2556839"/>
              <a:gd name="connsiteX4" fmla="*/ 4463294 w 5210054"/>
              <a:gd name="connsiteY4" fmla="*/ 1823088 h 2556839"/>
              <a:gd name="connsiteX0" fmla="*/ 0 w 5164874"/>
              <a:gd name="connsiteY0" fmla="*/ 2556839 h 2556839"/>
              <a:gd name="connsiteX1" fmla="*/ 3488474 w 5164874"/>
              <a:gd name="connsiteY1" fmla="*/ 865824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556839 h 2556839"/>
              <a:gd name="connsiteX1" fmla="*/ 3488474 w 5164874"/>
              <a:gd name="connsiteY1" fmla="*/ 865824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556839 h 2556839"/>
              <a:gd name="connsiteX1" fmla="*/ 2651754 w 5164874"/>
              <a:gd name="connsiteY1" fmla="*/ 1180491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876435 h 2876435"/>
              <a:gd name="connsiteX1" fmla="*/ 2234503 w 5164874"/>
              <a:gd name="connsiteY1" fmla="*/ 1801928 h 2876435"/>
              <a:gd name="connsiteX2" fmla="*/ 4317797 w 5164874"/>
              <a:gd name="connsiteY2" fmla="*/ 0 h 2876435"/>
              <a:gd name="connsiteX3" fmla="*/ 5164874 w 5164874"/>
              <a:gd name="connsiteY3" fmla="*/ 1185420 h 2876435"/>
              <a:gd name="connsiteX4" fmla="*/ 4418114 w 5164874"/>
              <a:gd name="connsiteY4" fmla="*/ 2142684 h 2876435"/>
              <a:gd name="connsiteX0" fmla="*/ 0 w 5164874"/>
              <a:gd name="connsiteY0" fmla="*/ 2883790 h 2883790"/>
              <a:gd name="connsiteX1" fmla="*/ 2110216 w 5164874"/>
              <a:gd name="connsiteY1" fmla="*/ 1747140 h 2883790"/>
              <a:gd name="connsiteX2" fmla="*/ 4317797 w 5164874"/>
              <a:gd name="connsiteY2" fmla="*/ 7355 h 2883790"/>
              <a:gd name="connsiteX3" fmla="*/ 5164874 w 5164874"/>
              <a:gd name="connsiteY3" fmla="*/ 1192775 h 2883790"/>
              <a:gd name="connsiteX4" fmla="*/ 4418114 w 5164874"/>
              <a:gd name="connsiteY4" fmla="*/ 2150039 h 2883790"/>
              <a:gd name="connsiteX0" fmla="*/ 0 w 5164874"/>
              <a:gd name="connsiteY0" fmla="*/ 2857388 h 2857388"/>
              <a:gd name="connsiteX1" fmla="*/ 2110216 w 5164874"/>
              <a:gd name="connsiteY1" fmla="*/ 1720738 h 2857388"/>
              <a:gd name="connsiteX2" fmla="*/ 4442085 w 5164874"/>
              <a:gd name="connsiteY2" fmla="*/ 7586 h 2857388"/>
              <a:gd name="connsiteX3" fmla="*/ 5164874 w 5164874"/>
              <a:gd name="connsiteY3" fmla="*/ 1166373 h 2857388"/>
              <a:gd name="connsiteX4" fmla="*/ 4418114 w 5164874"/>
              <a:gd name="connsiteY4" fmla="*/ 2123637 h 2857388"/>
              <a:gd name="connsiteX0" fmla="*/ 0 w 5963864"/>
              <a:gd name="connsiteY0" fmla="*/ 2866842 h 2866842"/>
              <a:gd name="connsiteX1" fmla="*/ 2110216 w 5963864"/>
              <a:gd name="connsiteY1" fmla="*/ 1730192 h 2866842"/>
              <a:gd name="connsiteX2" fmla="*/ 4442085 w 5963864"/>
              <a:gd name="connsiteY2" fmla="*/ 17040 h 2866842"/>
              <a:gd name="connsiteX3" fmla="*/ 5963864 w 5963864"/>
              <a:gd name="connsiteY3" fmla="*/ 971640 h 2866842"/>
              <a:gd name="connsiteX4" fmla="*/ 4418114 w 5963864"/>
              <a:gd name="connsiteY4" fmla="*/ 2133091 h 2866842"/>
              <a:gd name="connsiteX0" fmla="*/ 0 w 7021215"/>
              <a:gd name="connsiteY0" fmla="*/ 2866842 h 2866842"/>
              <a:gd name="connsiteX1" fmla="*/ 2110216 w 7021215"/>
              <a:gd name="connsiteY1" fmla="*/ 1730192 h 2866842"/>
              <a:gd name="connsiteX2" fmla="*/ 4442085 w 7021215"/>
              <a:gd name="connsiteY2" fmla="*/ 17040 h 2866842"/>
              <a:gd name="connsiteX3" fmla="*/ 5963864 w 7021215"/>
              <a:gd name="connsiteY3" fmla="*/ 971640 h 2866842"/>
              <a:gd name="connsiteX4" fmla="*/ 6957128 w 7021215"/>
              <a:gd name="connsiteY4" fmla="*/ 1458388 h 2866842"/>
              <a:gd name="connsiteX0" fmla="*/ 0 w 7021215"/>
              <a:gd name="connsiteY0" fmla="*/ 2866842 h 2866842"/>
              <a:gd name="connsiteX1" fmla="*/ 2110216 w 7021215"/>
              <a:gd name="connsiteY1" fmla="*/ 1730192 h 2866842"/>
              <a:gd name="connsiteX2" fmla="*/ 4442085 w 7021215"/>
              <a:gd name="connsiteY2" fmla="*/ 17040 h 2866842"/>
              <a:gd name="connsiteX3" fmla="*/ 5963864 w 7021215"/>
              <a:gd name="connsiteY3" fmla="*/ 971640 h 2866842"/>
              <a:gd name="connsiteX4" fmla="*/ 6957128 w 7021215"/>
              <a:gd name="connsiteY4" fmla="*/ 1458388 h 2866842"/>
              <a:gd name="connsiteX0" fmla="*/ 0 w 6957128"/>
              <a:gd name="connsiteY0" fmla="*/ 2866842 h 2866842"/>
              <a:gd name="connsiteX1" fmla="*/ 2110216 w 6957128"/>
              <a:gd name="connsiteY1" fmla="*/ 1730192 h 2866842"/>
              <a:gd name="connsiteX2" fmla="*/ 4442085 w 6957128"/>
              <a:gd name="connsiteY2" fmla="*/ 17040 h 2866842"/>
              <a:gd name="connsiteX3" fmla="*/ 5963864 w 6957128"/>
              <a:gd name="connsiteY3" fmla="*/ 971640 h 2866842"/>
              <a:gd name="connsiteX4" fmla="*/ 6957128 w 6957128"/>
              <a:gd name="connsiteY4" fmla="*/ 1458388 h 2866842"/>
              <a:gd name="connsiteX0" fmla="*/ 0 w 6957128"/>
              <a:gd name="connsiteY0" fmla="*/ 2879635 h 2879635"/>
              <a:gd name="connsiteX1" fmla="*/ 2110216 w 6957128"/>
              <a:gd name="connsiteY1" fmla="*/ 1742985 h 2879635"/>
              <a:gd name="connsiteX2" fmla="*/ 4442085 w 6957128"/>
              <a:gd name="connsiteY2" fmla="*/ 29833 h 2879635"/>
              <a:gd name="connsiteX3" fmla="*/ 5448220 w 6957128"/>
              <a:gd name="connsiteY3" fmla="*/ 677663 h 2879635"/>
              <a:gd name="connsiteX4" fmla="*/ 5963864 w 6957128"/>
              <a:gd name="connsiteY4" fmla="*/ 984433 h 2879635"/>
              <a:gd name="connsiteX5" fmla="*/ 6957128 w 6957128"/>
              <a:gd name="connsiteY5" fmla="*/ 1471181 h 2879635"/>
              <a:gd name="connsiteX0" fmla="*/ 0 w 6957128"/>
              <a:gd name="connsiteY0" fmla="*/ 2888186 h 2888186"/>
              <a:gd name="connsiteX1" fmla="*/ 2110216 w 6957128"/>
              <a:gd name="connsiteY1" fmla="*/ 1751536 h 2888186"/>
              <a:gd name="connsiteX2" fmla="*/ 4388819 w 6957128"/>
              <a:gd name="connsiteY2" fmla="*/ 29506 h 2888186"/>
              <a:gd name="connsiteX3" fmla="*/ 5448220 w 6957128"/>
              <a:gd name="connsiteY3" fmla="*/ 686214 h 2888186"/>
              <a:gd name="connsiteX4" fmla="*/ 5963864 w 6957128"/>
              <a:gd name="connsiteY4" fmla="*/ 992984 h 2888186"/>
              <a:gd name="connsiteX5" fmla="*/ 6957128 w 6957128"/>
              <a:gd name="connsiteY5" fmla="*/ 1479732 h 2888186"/>
              <a:gd name="connsiteX0" fmla="*/ 0 w 6957128"/>
              <a:gd name="connsiteY0" fmla="*/ 2858866 h 2858866"/>
              <a:gd name="connsiteX1" fmla="*/ 2110216 w 6957128"/>
              <a:gd name="connsiteY1" fmla="*/ 1722216 h 2858866"/>
              <a:gd name="connsiteX2" fmla="*/ 4388819 w 6957128"/>
              <a:gd name="connsiteY2" fmla="*/ 186 h 2858866"/>
              <a:gd name="connsiteX3" fmla="*/ 5448220 w 6957128"/>
              <a:gd name="connsiteY3" fmla="*/ 656894 h 2858866"/>
              <a:gd name="connsiteX4" fmla="*/ 5963864 w 6957128"/>
              <a:gd name="connsiteY4" fmla="*/ 963664 h 2858866"/>
              <a:gd name="connsiteX5" fmla="*/ 6957128 w 6957128"/>
              <a:gd name="connsiteY5" fmla="*/ 1450412 h 2858866"/>
              <a:gd name="connsiteX0" fmla="*/ 0 w 6957128"/>
              <a:gd name="connsiteY0" fmla="*/ 2871449 h 2871449"/>
              <a:gd name="connsiteX1" fmla="*/ 2110216 w 6957128"/>
              <a:gd name="connsiteY1" fmla="*/ 1734799 h 2871449"/>
              <a:gd name="connsiteX2" fmla="*/ 4388819 w 6957128"/>
              <a:gd name="connsiteY2" fmla="*/ 12769 h 2871449"/>
              <a:gd name="connsiteX3" fmla="*/ 5963864 w 6957128"/>
              <a:gd name="connsiteY3" fmla="*/ 976247 h 2871449"/>
              <a:gd name="connsiteX4" fmla="*/ 6957128 w 6957128"/>
              <a:gd name="connsiteY4" fmla="*/ 1462995 h 2871449"/>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94 h 2858694"/>
              <a:gd name="connsiteX1" fmla="*/ 2278891 w 6957128"/>
              <a:gd name="connsiteY1" fmla="*/ 1784188 h 2858694"/>
              <a:gd name="connsiteX2" fmla="*/ 4388819 w 6957128"/>
              <a:gd name="connsiteY2" fmla="*/ 14 h 2858694"/>
              <a:gd name="connsiteX3" fmla="*/ 5963864 w 6957128"/>
              <a:gd name="connsiteY3" fmla="*/ 963492 h 2858694"/>
              <a:gd name="connsiteX4" fmla="*/ 6957128 w 6957128"/>
              <a:gd name="connsiteY4" fmla="*/ 1450240 h 2858694"/>
              <a:gd name="connsiteX0" fmla="*/ 0 w 6957128"/>
              <a:gd name="connsiteY0" fmla="*/ 2858696 h 2858696"/>
              <a:gd name="connsiteX1" fmla="*/ 2278891 w 6957128"/>
              <a:gd name="connsiteY1" fmla="*/ 1784190 h 2858696"/>
              <a:gd name="connsiteX2" fmla="*/ 4388819 w 6957128"/>
              <a:gd name="connsiteY2" fmla="*/ 16 h 2858696"/>
              <a:gd name="connsiteX3" fmla="*/ 5963864 w 6957128"/>
              <a:gd name="connsiteY3" fmla="*/ 963494 h 2858696"/>
              <a:gd name="connsiteX4" fmla="*/ 6957128 w 6957128"/>
              <a:gd name="connsiteY4" fmla="*/ 1450242 h 2858696"/>
              <a:gd name="connsiteX0" fmla="*/ 0 w 6957128"/>
              <a:gd name="connsiteY0" fmla="*/ 2860548 h 2860548"/>
              <a:gd name="connsiteX1" fmla="*/ 2278891 w 6957128"/>
              <a:gd name="connsiteY1" fmla="*/ 1786042 h 2860548"/>
              <a:gd name="connsiteX2" fmla="*/ 4388819 w 6957128"/>
              <a:gd name="connsiteY2" fmla="*/ 1868 h 2860548"/>
              <a:gd name="connsiteX3" fmla="*/ 6957128 w 6957128"/>
              <a:gd name="connsiteY3" fmla="*/ 1452094 h 2860548"/>
              <a:gd name="connsiteX0" fmla="*/ 0 w 6957128"/>
              <a:gd name="connsiteY0" fmla="*/ 2860619 h 2860619"/>
              <a:gd name="connsiteX1" fmla="*/ 2278891 w 6957128"/>
              <a:gd name="connsiteY1" fmla="*/ 1786113 h 2860619"/>
              <a:gd name="connsiteX2" fmla="*/ 4388819 w 6957128"/>
              <a:gd name="connsiteY2" fmla="*/ 1939 h 2860619"/>
              <a:gd name="connsiteX3" fmla="*/ 6957128 w 6957128"/>
              <a:gd name="connsiteY3" fmla="*/ 1452165 h 2860619"/>
              <a:gd name="connsiteX0" fmla="*/ 0 w 6957128"/>
              <a:gd name="connsiteY0" fmla="*/ 2860634 h 2860634"/>
              <a:gd name="connsiteX1" fmla="*/ 2278891 w 6957128"/>
              <a:gd name="connsiteY1" fmla="*/ 1786128 h 2860634"/>
              <a:gd name="connsiteX2" fmla="*/ 4388819 w 6957128"/>
              <a:gd name="connsiteY2" fmla="*/ 1954 h 2860634"/>
              <a:gd name="connsiteX3" fmla="*/ 6957128 w 6957128"/>
              <a:gd name="connsiteY3" fmla="*/ 1452180 h 2860634"/>
              <a:gd name="connsiteX0" fmla="*/ 0 w 6957128"/>
              <a:gd name="connsiteY0" fmla="*/ 2858747 h 2858747"/>
              <a:gd name="connsiteX1" fmla="*/ 2278891 w 6957128"/>
              <a:gd name="connsiteY1" fmla="*/ 1784241 h 2858747"/>
              <a:gd name="connsiteX2" fmla="*/ 4388819 w 6957128"/>
              <a:gd name="connsiteY2" fmla="*/ 67 h 2858747"/>
              <a:gd name="connsiteX3" fmla="*/ 6957128 w 6957128"/>
              <a:gd name="connsiteY3" fmla="*/ 1450293 h 2858747"/>
              <a:gd name="connsiteX0" fmla="*/ 0 w 6957128"/>
              <a:gd name="connsiteY0" fmla="*/ 2858723 h 2858723"/>
              <a:gd name="connsiteX1" fmla="*/ 2278891 w 6957128"/>
              <a:gd name="connsiteY1" fmla="*/ 1784217 h 2858723"/>
              <a:gd name="connsiteX2" fmla="*/ 4388819 w 6957128"/>
              <a:gd name="connsiteY2" fmla="*/ 43 h 2858723"/>
              <a:gd name="connsiteX3" fmla="*/ 6957128 w 6957128"/>
              <a:gd name="connsiteY3" fmla="*/ 1450269 h 2858723"/>
              <a:gd name="connsiteX0" fmla="*/ 0 w 6957128"/>
              <a:gd name="connsiteY0" fmla="*/ 2858721 h 2858721"/>
              <a:gd name="connsiteX1" fmla="*/ 2278891 w 6957128"/>
              <a:gd name="connsiteY1" fmla="*/ 1784215 h 2858721"/>
              <a:gd name="connsiteX2" fmla="*/ 4388819 w 6957128"/>
              <a:gd name="connsiteY2" fmla="*/ 41 h 2858721"/>
              <a:gd name="connsiteX3" fmla="*/ 6957128 w 6957128"/>
              <a:gd name="connsiteY3" fmla="*/ 1450267 h 2858721"/>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4" fmla="*/ 0 w 6957128"/>
              <a:gd name="connsiteY4" fmla="*/ 2858727 h 2858727"/>
              <a:gd name="connsiteX0" fmla="*/ 0 w 6957328"/>
              <a:gd name="connsiteY0" fmla="*/ 2858727 h 2858727"/>
              <a:gd name="connsiteX1" fmla="*/ 2278891 w 6957328"/>
              <a:gd name="connsiteY1" fmla="*/ 1784221 h 2858727"/>
              <a:gd name="connsiteX2" fmla="*/ 4388819 w 6957328"/>
              <a:gd name="connsiteY2" fmla="*/ 47 h 2858727"/>
              <a:gd name="connsiteX3" fmla="*/ 6957128 w 6957328"/>
              <a:gd name="connsiteY3" fmla="*/ 1450273 h 2858727"/>
              <a:gd name="connsiteX4" fmla="*/ 4261321 w 6957328"/>
              <a:gd name="connsiteY4" fmla="*/ 1998140 h 2858727"/>
              <a:gd name="connsiteX5" fmla="*/ 0 w 6957328"/>
              <a:gd name="connsiteY5" fmla="*/ 2858727 h 2858727"/>
              <a:gd name="connsiteX0" fmla="*/ 0 w 6957328"/>
              <a:gd name="connsiteY0" fmla="*/ 2858727 h 2858727"/>
              <a:gd name="connsiteX1" fmla="*/ 2278891 w 6957328"/>
              <a:gd name="connsiteY1" fmla="*/ 1784221 h 2858727"/>
              <a:gd name="connsiteX2" fmla="*/ 4388819 w 6957328"/>
              <a:gd name="connsiteY2" fmla="*/ 47 h 2858727"/>
              <a:gd name="connsiteX3" fmla="*/ 6957128 w 6957328"/>
              <a:gd name="connsiteY3" fmla="*/ 1450273 h 2858727"/>
              <a:gd name="connsiteX4" fmla="*/ 4261321 w 6957328"/>
              <a:gd name="connsiteY4" fmla="*/ 1998140 h 2858727"/>
              <a:gd name="connsiteX5" fmla="*/ 2420348 w 6957328"/>
              <a:gd name="connsiteY5" fmla="*/ 2373354 h 2858727"/>
              <a:gd name="connsiteX6" fmla="*/ 0 w 6957328"/>
              <a:gd name="connsiteY6" fmla="*/ 2858727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4" fmla="*/ 4860953 w 6957128"/>
              <a:gd name="connsiteY4" fmla="*/ 1851715 h 2858727"/>
              <a:gd name="connsiteX5" fmla="*/ 4261321 w 6957128"/>
              <a:gd name="connsiteY5" fmla="*/ 1998140 h 2858727"/>
              <a:gd name="connsiteX6" fmla="*/ 2420348 w 6957128"/>
              <a:gd name="connsiteY6" fmla="*/ 2373354 h 2858727"/>
              <a:gd name="connsiteX7" fmla="*/ 0 w 6957128"/>
              <a:gd name="connsiteY7" fmla="*/ 2858727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4" fmla="*/ 4261321 w 6957128"/>
              <a:gd name="connsiteY4" fmla="*/ 1998140 h 2858727"/>
              <a:gd name="connsiteX5" fmla="*/ 2420348 w 6957128"/>
              <a:gd name="connsiteY5" fmla="*/ 2373354 h 2858727"/>
              <a:gd name="connsiteX6" fmla="*/ 0 w 6957128"/>
              <a:gd name="connsiteY6" fmla="*/ 2858727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4" fmla="*/ 4261321 w 6957128"/>
              <a:gd name="connsiteY4" fmla="*/ 1998140 h 2858727"/>
              <a:gd name="connsiteX5" fmla="*/ 0 w 6957128"/>
              <a:gd name="connsiteY5" fmla="*/ 2858727 h 2858727"/>
              <a:gd name="connsiteX0" fmla="*/ 0 w 7038562"/>
              <a:gd name="connsiteY0" fmla="*/ 2858727 h 3288510"/>
              <a:gd name="connsiteX1" fmla="*/ 2278891 w 7038562"/>
              <a:gd name="connsiteY1" fmla="*/ 1784221 h 3288510"/>
              <a:gd name="connsiteX2" fmla="*/ 4388819 w 7038562"/>
              <a:gd name="connsiteY2" fmla="*/ 47 h 3288510"/>
              <a:gd name="connsiteX3" fmla="*/ 6957128 w 7038562"/>
              <a:gd name="connsiteY3" fmla="*/ 1450273 h 3288510"/>
              <a:gd name="connsiteX4" fmla="*/ 7038562 w 7038562"/>
              <a:gd name="connsiteY4" fmla="*/ 3288510 h 3288510"/>
              <a:gd name="connsiteX5" fmla="*/ 0 w 7038562"/>
              <a:gd name="connsiteY5" fmla="*/ 2858727 h 3288510"/>
              <a:gd name="connsiteX0" fmla="*/ 0 w 7038562"/>
              <a:gd name="connsiteY0" fmla="*/ 2858727 h 3288510"/>
              <a:gd name="connsiteX1" fmla="*/ 2278891 w 7038562"/>
              <a:gd name="connsiteY1" fmla="*/ 1784221 h 3288510"/>
              <a:gd name="connsiteX2" fmla="*/ 4388819 w 7038562"/>
              <a:gd name="connsiteY2" fmla="*/ 47 h 3288510"/>
              <a:gd name="connsiteX3" fmla="*/ 6957128 w 7038562"/>
              <a:gd name="connsiteY3" fmla="*/ 1450273 h 3288510"/>
              <a:gd name="connsiteX4" fmla="*/ 7038562 w 7038562"/>
              <a:gd name="connsiteY4" fmla="*/ 3288510 h 3288510"/>
              <a:gd name="connsiteX5" fmla="*/ 1052767 w 7038562"/>
              <a:gd name="connsiteY5" fmla="*/ 2931599 h 3288510"/>
              <a:gd name="connsiteX6" fmla="*/ 0 w 7038562"/>
              <a:gd name="connsiteY6" fmla="*/ 2858727 h 3288510"/>
              <a:gd name="connsiteX0" fmla="*/ 609369 w 7647931"/>
              <a:gd name="connsiteY0" fmla="*/ 2858727 h 3380025"/>
              <a:gd name="connsiteX1" fmla="*/ 2888260 w 7647931"/>
              <a:gd name="connsiteY1" fmla="*/ 1784221 h 3380025"/>
              <a:gd name="connsiteX2" fmla="*/ 4998188 w 7647931"/>
              <a:gd name="connsiteY2" fmla="*/ 47 h 3380025"/>
              <a:gd name="connsiteX3" fmla="*/ 7566497 w 7647931"/>
              <a:gd name="connsiteY3" fmla="*/ 1450273 h 3380025"/>
              <a:gd name="connsiteX4" fmla="*/ 7647931 w 7647931"/>
              <a:gd name="connsiteY4" fmla="*/ 3288510 h 3380025"/>
              <a:gd name="connsiteX5" fmla="*/ 0 w 7647931"/>
              <a:gd name="connsiteY5" fmla="*/ 3380025 h 3380025"/>
              <a:gd name="connsiteX6" fmla="*/ 609369 w 7647931"/>
              <a:gd name="connsiteY6" fmla="*/ 2858727 h 3380025"/>
              <a:gd name="connsiteX0" fmla="*/ 609369 w 7647931"/>
              <a:gd name="connsiteY0" fmla="*/ 2858727 h 3380025"/>
              <a:gd name="connsiteX1" fmla="*/ 2888260 w 7647931"/>
              <a:gd name="connsiteY1" fmla="*/ 1784221 h 3380025"/>
              <a:gd name="connsiteX2" fmla="*/ 4998188 w 7647931"/>
              <a:gd name="connsiteY2" fmla="*/ 47 h 3380025"/>
              <a:gd name="connsiteX3" fmla="*/ 7566497 w 7647931"/>
              <a:gd name="connsiteY3" fmla="*/ 1450273 h 3380025"/>
              <a:gd name="connsiteX4" fmla="*/ 7647931 w 7647931"/>
              <a:gd name="connsiteY4" fmla="*/ 3288510 h 3380025"/>
              <a:gd name="connsiteX5" fmla="*/ 0 w 7647931"/>
              <a:gd name="connsiteY5" fmla="*/ 3380025 h 3380025"/>
              <a:gd name="connsiteX6" fmla="*/ 609369 w 7647931"/>
              <a:gd name="connsiteY6" fmla="*/ 2858727 h 3380025"/>
              <a:gd name="connsiteX0" fmla="*/ 609369 w 7647931"/>
              <a:gd name="connsiteY0" fmla="*/ 2858727 h 3380025"/>
              <a:gd name="connsiteX1" fmla="*/ 2888260 w 7647931"/>
              <a:gd name="connsiteY1" fmla="*/ 1784221 h 3380025"/>
              <a:gd name="connsiteX2" fmla="*/ 4998188 w 7647931"/>
              <a:gd name="connsiteY2" fmla="*/ 47 h 3380025"/>
              <a:gd name="connsiteX3" fmla="*/ 7566497 w 7647931"/>
              <a:gd name="connsiteY3" fmla="*/ 1450273 h 3380025"/>
              <a:gd name="connsiteX4" fmla="*/ 7647931 w 7647931"/>
              <a:gd name="connsiteY4" fmla="*/ 3288510 h 3380025"/>
              <a:gd name="connsiteX5" fmla="*/ 0 w 7647931"/>
              <a:gd name="connsiteY5" fmla="*/ 3380025 h 3380025"/>
              <a:gd name="connsiteX6" fmla="*/ 609369 w 7647931"/>
              <a:gd name="connsiteY6" fmla="*/ 2858727 h 3380025"/>
              <a:gd name="connsiteX0" fmla="*/ 609369 w 7647931"/>
              <a:gd name="connsiteY0" fmla="*/ 2858727 h 3380025"/>
              <a:gd name="connsiteX1" fmla="*/ 2888260 w 7647931"/>
              <a:gd name="connsiteY1" fmla="*/ 1784221 h 3380025"/>
              <a:gd name="connsiteX2" fmla="*/ 4998188 w 7647931"/>
              <a:gd name="connsiteY2" fmla="*/ 47 h 3380025"/>
              <a:gd name="connsiteX3" fmla="*/ 7566497 w 7647931"/>
              <a:gd name="connsiteY3" fmla="*/ 1450273 h 3380025"/>
              <a:gd name="connsiteX4" fmla="*/ 7647931 w 7647931"/>
              <a:gd name="connsiteY4" fmla="*/ 3288510 h 3380025"/>
              <a:gd name="connsiteX5" fmla="*/ 0 w 7647931"/>
              <a:gd name="connsiteY5" fmla="*/ 3380025 h 3380025"/>
              <a:gd name="connsiteX6" fmla="*/ 609369 w 7647931"/>
              <a:gd name="connsiteY6" fmla="*/ 2858727 h 3380025"/>
              <a:gd name="connsiteX0" fmla="*/ 7647931 w 7734194"/>
              <a:gd name="connsiteY0" fmla="*/ 3288510 h 3380025"/>
              <a:gd name="connsiteX1" fmla="*/ 0 w 7734194"/>
              <a:gd name="connsiteY1" fmla="*/ 3380025 h 3380025"/>
              <a:gd name="connsiteX2" fmla="*/ 609369 w 7734194"/>
              <a:gd name="connsiteY2" fmla="*/ 2858727 h 3380025"/>
              <a:gd name="connsiteX3" fmla="*/ 2888260 w 7734194"/>
              <a:gd name="connsiteY3" fmla="*/ 1784221 h 3380025"/>
              <a:gd name="connsiteX4" fmla="*/ 4998188 w 7734194"/>
              <a:gd name="connsiteY4" fmla="*/ 47 h 3380025"/>
              <a:gd name="connsiteX5" fmla="*/ 7566497 w 7734194"/>
              <a:gd name="connsiteY5" fmla="*/ 1450273 h 3380025"/>
              <a:gd name="connsiteX6" fmla="*/ 7734194 w 7734194"/>
              <a:gd name="connsiteY6" fmla="*/ 3363553 h 3380025"/>
              <a:gd name="connsiteX0" fmla="*/ 7647931 w 7647931"/>
              <a:gd name="connsiteY0" fmla="*/ 3288510 h 3380025"/>
              <a:gd name="connsiteX1" fmla="*/ 0 w 7647931"/>
              <a:gd name="connsiteY1" fmla="*/ 3380025 h 3380025"/>
              <a:gd name="connsiteX2" fmla="*/ 609369 w 7647931"/>
              <a:gd name="connsiteY2" fmla="*/ 2858727 h 3380025"/>
              <a:gd name="connsiteX3" fmla="*/ 2888260 w 7647931"/>
              <a:gd name="connsiteY3" fmla="*/ 1784221 h 3380025"/>
              <a:gd name="connsiteX4" fmla="*/ 4998188 w 7647931"/>
              <a:gd name="connsiteY4" fmla="*/ 47 h 3380025"/>
              <a:gd name="connsiteX5" fmla="*/ 7566497 w 7647931"/>
              <a:gd name="connsiteY5" fmla="*/ 1450273 h 3380025"/>
              <a:gd name="connsiteX0" fmla="*/ 0 w 7566497"/>
              <a:gd name="connsiteY0" fmla="*/ 3380025 h 3380025"/>
              <a:gd name="connsiteX1" fmla="*/ 609369 w 7566497"/>
              <a:gd name="connsiteY1" fmla="*/ 2858727 h 3380025"/>
              <a:gd name="connsiteX2" fmla="*/ 2888260 w 7566497"/>
              <a:gd name="connsiteY2" fmla="*/ 1784221 h 3380025"/>
              <a:gd name="connsiteX3" fmla="*/ 4998188 w 7566497"/>
              <a:gd name="connsiteY3" fmla="*/ 47 h 3380025"/>
              <a:gd name="connsiteX4" fmla="*/ 7566497 w 7566497"/>
              <a:gd name="connsiteY4" fmla="*/ 1450273 h 3380025"/>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Lst>
            <a:ahLst/>
            <a:cxnLst>
              <a:cxn ang="0">
                <a:pos x="connsiteX0" y="connsiteY0"/>
              </a:cxn>
              <a:cxn ang="0">
                <a:pos x="connsiteX1" y="connsiteY1"/>
              </a:cxn>
              <a:cxn ang="0">
                <a:pos x="connsiteX2" y="connsiteY2"/>
              </a:cxn>
              <a:cxn ang="0">
                <a:pos x="connsiteX3" y="connsiteY3"/>
              </a:cxn>
            </a:cxnLst>
            <a:rect l="l" t="t" r="r" b="b"/>
            <a:pathLst>
              <a:path w="6957128" h="2858727">
                <a:moveTo>
                  <a:pt x="0" y="2858727"/>
                </a:moveTo>
                <a:cubicBezTo>
                  <a:pt x="789222" y="2766887"/>
                  <a:pt x="1579339" y="2459536"/>
                  <a:pt x="2278891" y="1784221"/>
                </a:cubicBezTo>
                <a:cubicBezTo>
                  <a:pt x="2978443" y="1108906"/>
                  <a:pt x="3472354" y="-8355"/>
                  <a:pt x="4388819" y="47"/>
                </a:cubicBezTo>
                <a:cubicBezTo>
                  <a:pt x="5305284" y="8449"/>
                  <a:pt x="5336404" y="1068907"/>
                  <a:pt x="6957128" y="1450273"/>
                </a:cubicBezTo>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3733">
              <a:solidFill>
                <a:prstClr val="white"/>
              </a:solidFill>
            </a:endParaRPr>
          </a:p>
        </p:txBody>
      </p:sp>
      <p:sp>
        <p:nvSpPr>
          <p:cNvPr id="15" name="Oval 7">
            <a:extLst>
              <a:ext uri="{FF2B5EF4-FFF2-40B4-BE49-F238E27FC236}">
                <a16:creationId xmlns:a16="http://schemas.microsoft.com/office/drawing/2014/main" id="{2F601866-0C77-C44A-93CE-30F57B064885}"/>
              </a:ext>
            </a:extLst>
          </p:cNvPr>
          <p:cNvSpPr/>
          <p:nvPr/>
        </p:nvSpPr>
        <p:spPr>
          <a:xfrm>
            <a:off x="8461285" y="1635862"/>
            <a:ext cx="2256919" cy="687199"/>
          </a:xfrm>
          <a:custGeom>
            <a:avLst/>
            <a:gdLst>
              <a:gd name="connsiteX0" fmla="*/ 0 w 1676400"/>
              <a:gd name="connsiteY0" fmla="*/ 865824 h 1731647"/>
              <a:gd name="connsiteX1" fmla="*/ 838200 w 1676400"/>
              <a:gd name="connsiteY1" fmla="*/ 0 h 1731647"/>
              <a:gd name="connsiteX2" fmla="*/ 1676400 w 1676400"/>
              <a:gd name="connsiteY2" fmla="*/ 865824 h 1731647"/>
              <a:gd name="connsiteX3" fmla="*/ 838200 w 1676400"/>
              <a:gd name="connsiteY3" fmla="*/ 1731648 h 1731647"/>
              <a:gd name="connsiteX4" fmla="*/ 0 w 1676400"/>
              <a:gd name="connsiteY4" fmla="*/ 865824 h 1731647"/>
              <a:gd name="connsiteX0" fmla="*/ 838200 w 1676400"/>
              <a:gd name="connsiteY0" fmla="*/ 1731648 h 1823088"/>
              <a:gd name="connsiteX1" fmla="*/ 0 w 1676400"/>
              <a:gd name="connsiteY1" fmla="*/ 865824 h 1823088"/>
              <a:gd name="connsiteX2" fmla="*/ 838200 w 1676400"/>
              <a:gd name="connsiteY2" fmla="*/ 0 h 1823088"/>
              <a:gd name="connsiteX3" fmla="*/ 1676400 w 1676400"/>
              <a:gd name="connsiteY3" fmla="*/ 865824 h 1823088"/>
              <a:gd name="connsiteX4" fmla="*/ 929640 w 1676400"/>
              <a:gd name="connsiteY4" fmla="*/ 1823088 h 1823088"/>
              <a:gd name="connsiteX0" fmla="*/ 45180 w 5210054"/>
              <a:gd name="connsiteY0" fmla="*/ 2556839 h 2556839"/>
              <a:gd name="connsiteX1" fmla="*/ 3533654 w 5210054"/>
              <a:gd name="connsiteY1" fmla="*/ 865824 h 2556839"/>
              <a:gd name="connsiteX2" fmla="*/ 4371854 w 5210054"/>
              <a:gd name="connsiteY2" fmla="*/ 0 h 2556839"/>
              <a:gd name="connsiteX3" fmla="*/ 5210054 w 5210054"/>
              <a:gd name="connsiteY3" fmla="*/ 865824 h 2556839"/>
              <a:gd name="connsiteX4" fmla="*/ 4463294 w 5210054"/>
              <a:gd name="connsiteY4" fmla="*/ 1823088 h 2556839"/>
              <a:gd name="connsiteX0" fmla="*/ 0 w 5164874"/>
              <a:gd name="connsiteY0" fmla="*/ 2556839 h 2556839"/>
              <a:gd name="connsiteX1" fmla="*/ 3488474 w 5164874"/>
              <a:gd name="connsiteY1" fmla="*/ 865824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556839 h 2556839"/>
              <a:gd name="connsiteX1" fmla="*/ 3488474 w 5164874"/>
              <a:gd name="connsiteY1" fmla="*/ 865824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556839 h 2556839"/>
              <a:gd name="connsiteX1" fmla="*/ 2651754 w 5164874"/>
              <a:gd name="connsiteY1" fmla="*/ 1180491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876435 h 2876435"/>
              <a:gd name="connsiteX1" fmla="*/ 2234503 w 5164874"/>
              <a:gd name="connsiteY1" fmla="*/ 1801928 h 2876435"/>
              <a:gd name="connsiteX2" fmla="*/ 4317797 w 5164874"/>
              <a:gd name="connsiteY2" fmla="*/ 0 h 2876435"/>
              <a:gd name="connsiteX3" fmla="*/ 5164874 w 5164874"/>
              <a:gd name="connsiteY3" fmla="*/ 1185420 h 2876435"/>
              <a:gd name="connsiteX4" fmla="*/ 4418114 w 5164874"/>
              <a:gd name="connsiteY4" fmla="*/ 2142684 h 2876435"/>
              <a:gd name="connsiteX0" fmla="*/ 0 w 5164874"/>
              <a:gd name="connsiteY0" fmla="*/ 2883790 h 2883790"/>
              <a:gd name="connsiteX1" fmla="*/ 2110216 w 5164874"/>
              <a:gd name="connsiteY1" fmla="*/ 1747140 h 2883790"/>
              <a:gd name="connsiteX2" fmla="*/ 4317797 w 5164874"/>
              <a:gd name="connsiteY2" fmla="*/ 7355 h 2883790"/>
              <a:gd name="connsiteX3" fmla="*/ 5164874 w 5164874"/>
              <a:gd name="connsiteY3" fmla="*/ 1192775 h 2883790"/>
              <a:gd name="connsiteX4" fmla="*/ 4418114 w 5164874"/>
              <a:gd name="connsiteY4" fmla="*/ 2150039 h 2883790"/>
              <a:gd name="connsiteX0" fmla="*/ 0 w 5164874"/>
              <a:gd name="connsiteY0" fmla="*/ 2857388 h 2857388"/>
              <a:gd name="connsiteX1" fmla="*/ 2110216 w 5164874"/>
              <a:gd name="connsiteY1" fmla="*/ 1720738 h 2857388"/>
              <a:gd name="connsiteX2" fmla="*/ 4442085 w 5164874"/>
              <a:gd name="connsiteY2" fmla="*/ 7586 h 2857388"/>
              <a:gd name="connsiteX3" fmla="*/ 5164874 w 5164874"/>
              <a:gd name="connsiteY3" fmla="*/ 1166373 h 2857388"/>
              <a:gd name="connsiteX4" fmla="*/ 4418114 w 5164874"/>
              <a:gd name="connsiteY4" fmla="*/ 2123637 h 2857388"/>
              <a:gd name="connsiteX0" fmla="*/ 0 w 5963864"/>
              <a:gd name="connsiteY0" fmla="*/ 2866842 h 2866842"/>
              <a:gd name="connsiteX1" fmla="*/ 2110216 w 5963864"/>
              <a:gd name="connsiteY1" fmla="*/ 1730192 h 2866842"/>
              <a:gd name="connsiteX2" fmla="*/ 4442085 w 5963864"/>
              <a:gd name="connsiteY2" fmla="*/ 17040 h 2866842"/>
              <a:gd name="connsiteX3" fmla="*/ 5963864 w 5963864"/>
              <a:gd name="connsiteY3" fmla="*/ 971640 h 2866842"/>
              <a:gd name="connsiteX4" fmla="*/ 4418114 w 5963864"/>
              <a:gd name="connsiteY4" fmla="*/ 2133091 h 2866842"/>
              <a:gd name="connsiteX0" fmla="*/ 0 w 7021215"/>
              <a:gd name="connsiteY0" fmla="*/ 2866842 h 2866842"/>
              <a:gd name="connsiteX1" fmla="*/ 2110216 w 7021215"/>
              <a:gd name="connsiteY1" fmla="*/ 1730192 h 2866842"/>
              <a:gd name="connsiteX2" fmla="*/ 4442085 w 7021215"/>
              <a:gd name="connsiteY2" fmla="*/ 17040 h 2866842"/>
              <a:gd name="connsiteX3" fmla="*/ 5963864 w 7021215"/>
              <a:gd name="connsiteY3" fmla="*/ 971640 h 2866842"/>
              <a:gd name="connsiteX4" fmla="*/ 6957128 w 7021215"/>
              <a:gd name="connsiteY4" fmla="*/ 1458388 h 2866842"/>
              <a:gd name="connsiteX0" fmla="*/ 0 w 7021215"/>
              <a:gd name="connsiteY0" fmla="*/ 2866842 h 2866842"/>
              <a:gd name="connsiteX1" fmla="*/ 2110216 w 7021215"/>
              <a:gd name="connsiteY1" fmla="*/ 1730192 h 2866842"/>
              <a:gd name="connsiteX2" fmla="*/ 4442085 w 7021215"/>
              <a:gd name="connsiteY2" fmla="*/ 17040 h 2866842"/>
              <a:gd name="connsiteX3" fmla="*/ 5963864 w 7021215"/>
              <a:gd name="connsiteY3" fmla="*/ 971640 h 2866842"/>
              <a:gd name="connsiteX4" fmla="*/ 6957128 w 7021215"/>
              <a:gd name="connsiteY4" fmla="*/ 1458388 h 2866842"/>
              <a:gd name="connsiteX0" fmla="*/ 0 w 6957128"/>
              <a:gd name="connsiteY0" fmla="*/ 2866842 h 2866842"/>
              <a:gd name="connsiteX1" fmla="*/ 2110216 w 6957128"/>
              <a:gd name="connsiteY1" fmla="*/ 1730192 h 2866842"/>
              <a:gd name="connsiteX2" fmla="*/ 4442085 w 6957128"/>
              <a:gd name="connsiteY2" fmla="*/ 17040 h 2866842"/>
              <a:gd name="connsiteX3" fmla="*/ 5963864 w 6957128"/>
              <a:gd name="connsiteY3" fmla="*/ 971640 h 2866842"/>
              <a:gd name="connsiteX4" fmla="*/ 6957128 w 6957128"/>
              <a:gd name="connsiteY4" fmla="*/ 1458388 h 2866842"/>
              <a:gd name="connsiteX0" fmla="*/ 0 w 6957128"/>
              <a:gd name="connsiteY0" fmla="*/ 2879635 h 2879635"/>
              <a:gd name="connsiteX1" fmla="*/ 2110216 w 6957128"/>
              <a:gd name="connsiteY1" fmla="*/ 1742985 h 2879635"/>
              <a:gd name="connsiteX2" fmla="*/ 4442085 w 6957128"/>
              <a:gd name="connsiteY2" fmla="*/ 29833 h 2879635"/>
              <a:gd name="connsiteX3" fmla="*/ 5448220 w 6957128"/>
              <a:gd name="connsiteY3" fmla="*/ 677663 h 2879635"/>
              <a:gd name="connsiteX4" fmla="*/ 5963864 w 6957128"/>
              <a:gd name="connsiteY4" fmla="*/ 984433 h 2879635"/>
              <a:gd name="connsiteX5" fmla="*/ 6957128 w 6957128"/>
              <a:gd name="connsiteY5" fmla="*/ 1471181 h 2879635"/>
              <a:gd name="connsiteX0" fmla="*/ 0 w 6957128"/>
              <a:gd name="connsiteY0" fmla="*/ 2888186 h 2888186"/>
              <a:gd name="connsiteX1" fmla="*/ 2110216 w 6957128"/>
              <a:gd name="connsiteY1" fmla="*/ 1751536 h 2888186"/>
              <a:gd name="connsiteX2" fmla="*/ 4388819 w 6957128"/>
              <a:gd name="connsiteY2" fmla="*/ 29506 h 2888186"/>
              <a:gd name="connsiteX3" fmla="*/ 5448220 w 6957128"/>
              <a:gd name="connsiteY3" fmla="*/ 686214 h 2888186"/>
              <a:gd name="connsiteX4" fmla="*/ 5963864 w 6957128"/>
              <a:gd name="connsiteY4" fmla="*/ 992984 h 2888186"/>
              <a:gd name="connsiteX5" fmla="*/ 6957128 w 6957128"/>
              <a:gd name="connsiteY5" fmla="*/ 1479732 h 2888186"/>
              <a:gd name="connsiteX0" fmla="*/ 0 w 6957128"/>
              <a:gd name="connsiteY0" fmla="*/ 2858866 h 2858866"/>
              <a:gd name="connsiteX1" fmla="*/ 2110216 w 6957128"/>
              <a:gd name="connsiteY1" fmla="*/ 1722216 h 2858866"/>
              <a:gd name="connsiteX2" fmla="*/ 4388819 w 6957128"/>
              <a:gd name="connsiteY2" fmla="*/ 186 h 2858866"/>
              <a:gd name="connsiteX3" fmla="*/ 5448220 w 6957128"/>
              <a:gd name="connsiteY3" fmla="*/ 656894 h 2858866"/>
              <a:gd name="connsiteX4" fmla="*/ 5963864 w 6957128"/>
              <a:gd name="connsiteY4" fmla="*/ 963664 h 2858866"/>
              <a:gd name="connsiteX5" fmla="*/ 6957128 w 6957128"/>
              <a:gd name="connsiteY5" fmla="*/ 1450412 h 2858866"/>
              <a:gd name="connsiteX0" fmla="*/ 0 w 6957128"/>
              <a:gd name="connsiteY0" fmla="*/ 2871449 h 2871449"/>
              <a:gd name="connsiteX1" fmla="*/ 2110216 w 6957128"/>
              <a:gd name="connsiteY1" fmla="*/ 1734799 h 2871449"/>
              <a:gd name="connsiteX2" fmla="*/ 4388819 w 6957128"/>
              <a:gd name="connsiteY2" fmla="*/ 12769 h 2871449"/>
              <a:gd name="connsiteX3" fmla="*/ 5963864 w 6957128"/>
              <a:gd name="connsiteY3" fmla="*/ 976247 h 2871449"/>
              <a:gd name="connsiteX4" fmla="*/ 6957128 w 6957128"/>
              <a:gd name="connsiteY4" fmla="*/ 1462995 h 2871449"/>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94 h 2858694"/>
              <a:gd name="connsiteX1" fmla="*/ 2278891 w 6957128"/>
              <a:gd name="connsiteY1" fmla="*/ 1784188 h 2858694"/>
              <a:gd name="connsiteX2" fmla="*/ 4388819 w 6957128"/>
              <a:gd name="connsiteY2" fmla="*/ 14 h 2858694"/>
              <a:gd name="connsiteX3" fmla="*/ 5963864 w 6957128"/>
              <a:gd name="connsiteY3" fmla="*/ 963492 h 2858694"/>
              <a:gd name="connsiteX4" fmla="*/ 6957128 w 6957128"/>
              <a:gd name="connsiteY4" fmla="*/ 1450240 h 2858694"/>
              <a:gd name="connsiteX0" fmla="*/ 0 w 6957128"/>
              <a:gd name="connsiteY0" fmla="*/ 2858696 h 2858696"/>
              <a:gd name="connsiteX1" fmla="*/ 2278891 w 6957128"/>
              <a:gd name="connsiteY1" fmla="*/ 1784190 h 2858696"/>
              <a:gd name="connsiteX2" fmla="*/ 4388819 w 6957128"/>
              <a:gd name="connsiteY2" fmla="*/ 16 h 2858696"/>
              <a:gd name="connsiteX3" fmla="*/ 5963864 w 6957128"/>
              <a:gd name="connsiteY3" fmla="*/ 963494 h 2858696"/>
              <a:gd name="connsiteX4" fmla="*/ 6957128 w 6957128"/>
              <a:gd name="connsiteY4" fmla="*/ 1450242 h 2858696"/>
              <a:gd name="connsiteX0" fmla="*/ 0 w 6957128"/>
              <a:gd name="connsiteY0" fmla="*/ 2860548 h 2860548"/>
              <a:gd name="connsiteX1" fmla="*/ 2278891 w 6957128"/>
              <a:gd name="connsiteY1" fmla="*/ 1786042 h 2860548"/>
              <a:gd name="connsiteX2" fmla="*/ 4388819 w 6957128"/>
              <a:gd name="connsiteY2" fmla="*/ 1868 h 2860548"/>
              <a:gd name="connsiteX3" fmla="*/ 6957128 w 6957128"/>
              <a:gd name="connsiteY3" fmla="*/ 1452094 h 2860548"/>
              <a:gd name="connsiteX0" fmla="*/ 0 w 6957128"/>
              <a:gd name="connsiteY0" fmla="*/ 2860619 h 2860619"/>
              <a:gd name="connsiteX1" fmla="*/ 2278891 w 6957128"/>
              <a:gd name="connsiteY1" fmla="*/ 1786113 h 2860619"/>
              <a:gd name="connsiteX2" fmla="*/ 4388819 w 6957128"/>
              <a:gd name="connsiteY2" fmla="*/ 1939 h 2860619"/>
              <a:gd name="connsiteX3" fmla="*/ 6957128 w 6957128"/>
              <a:gd name="connsiteY3" fmla="*/ 1452165 h 2860619"/>
              <a:gd name="connsiteX0" fmla="*/ 0 w 6957128"/>
              <a:gd name="connsiteY0" fmla="*/ 2860634 h 2860634"/>
              <a:gd name="connsiteX1" fmla="*/ 2278891 w 6957128"/>
              <a:gd name="connsiteY1" fmla="*/ 1786128 h 2860634"/>
              <a:gd name="connsiteX2" fmla="*/ 4388819 w 6957128"/>
              <a:gd name="connsiteY2" fmla="*/ 1954 h 2860634"/>
              <a:gd name="connsiteX3" fmla="*/ 6957128 w 6957128"/>
              <a:gd name="connsiteY3" fmla="*/ 1452180 h 2860634"/>
              <a:gd name="connsiteX0" fmla="*/ 0 w 6957128"/>
              <a:gd name="connsiteY0" fmla="*/ 2858747 h 2858747"/>
              <a:gd name="connsiteX1" fmla="*/ 2278891 w 6957128"/>
              <a:gd name="connsiteY1" fmla="*/ 1784241 h 2858747"/>
              <a:gd name="connsiteX2" fmla="*/ 4388819 w 6957128"/>
              <a:gd name="connsiteY2" fmla="*/ 67 h 2858747"/>
              <a:gd name="connsiteX3" fmla="*/ 6957128 w 6957128"/>
              <a:gd name="connsiteY3" fmla="*/ 1450293 h 2858747"/>
              <a:gd name="connsiteX0" fmla="*/ 0 w 6957128"/>
              <a:gd name="connsiteY0" fmla="*/ 2858723 h 2858723"/>
              <a:gd name="connsiteX1" fmla="*/ 2278891 w 6957128"/>
              <a:gd name="connsiteY1" fmla="*/ 1784217 h 2858723"/>
              <a:gd name="connsiteX2" fmla="*/ 4388819 w 6957128"/>
              <a:gd name="connsiteY2" fmla="*/ 43 h 2858723"/>
              <a:gd name="connsiteX3" fmla="*/ 6957128 w 6957128"/>
              <a:gd name="connsiteY3" fmla="*/ 1450269 h 2858723"/>
              <a:gd name="connsiteX0" fmla="*/ 0 w 6957128"/>
              <a:gd name="connsiteY0" fmla="*/ 2858721 h 2858721"/>
              <a:gd name="connsiteX1" fmla="*/ 2278891 w 6957128"/>
              <a:gd name="connsiteY1" fmla="*/ 1784215 h 2858721"/>
              <a:gd name="connsiteX2" fmla="*/ 4388819 w 6957128"/>
              <a:gd name="connsiteY2" fmla="*/ 41 h 2858721"/>
              <a:gd name="connsiteX3" fmla="*/ 6957128 w 6957128"/>
              <a:gd name="connsiteY3" fmla="*/ 1450267 h 2858721"/>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0" fmla="*/ 0 w 4678237"/>
              <a:gd name="connsiteY0" fmla="*/ 1784221 h 1784221"/>
              <a:gd name="connsiteX1" fmla="*/ 2109928 w 4678237"/>
              <a:gd name="connsiteY1" fmla="*/ 47 h 1784221"/>
              <a:gd name="connsiteX2" fmla="*/ 4678237 w 4678237"/>
              <a:gd name="connsiteY2" fmla="*/ 1450273 h 1784221"/>
              <a:gd name="connsiteX0" fmla="*/ 0 w 2568309"/>
              <a:gd name="connsiteY0" fmla="*/ 0 h 1450226"/>
              <a:gd name="connsiteX1" fmla="*/ 2568309 w 2568309"/>
              <a:gd name="connsiteY1" fmla="*/ 1450226 h 1450226"/>
              <a:gd name="connsiteX0" fmla="*/ 0 w 2473630"/>
              <a:gd name="connsiteY0" fmla="*/ 0 h 1733925"/>
              <a:gd name="connsiteX1" fmla="*/ 2473630 w 2473630"/>
              <a:gd name="connsiteY1" fmla="*/ 1733925 h 1733925"/>
              <a:gd name="connsiteX0" fmla="*/ 0 w 1716201"/>
              <a:gd name="connsiteY0" fmla="*/ 627863 h 627920"/>
              <a:gd name="connsiteX1" fmla="*/ 1716201 w 1716201"/>
              <a:gd name="connsiteY1" fmla="*/ 83049 h 627920"/>
              <a:gd name="connsiteX0" fmla="*/ 0 w 1716201"/>
              <a:gd name="connsiteY0" fmla="*/ 544814 h 545025"/>
              <a:gd name="connsiteX1" fmla="*/ 1716201 w 1716201"/>
              <a:gd name="connsiteY1" fmla="*/ 0 h 545025"/>
              <a:gd name="connsiteX0" fmla="*/ 0 w 1716201"/>
              <a:gd name="connsiteY0" fmla="*/ 544814 h 608003"/>
              <a:gd name="connsiteX1" fmla="*/ 1716201 w 1716201"/>
              <a:gd name="connsiteY1" fmla="*/ 0 h 608003"/>
              <a:gd name="connsiteX0" fmla="*/ 0 w 1716201"/>
              <a:gd name="connsiteY0" fmla="*/ 544814 h 592492"/>
              <a:gd name="connsiteX1" fmla="*/ 1716201 w 1716201"/>
              <a:gd name="connsiteY1" fmla="*/ 0 h 592492"/>
              <a:gd name="connsiteX0" fmla="*/ 0 w 1716201"/>
              <a:gd name="connsiteY0" fmla="*/ 544814 h 623614"/>
              <a:gd name="connsiteX1" fmla="*/ 1716201 w 1716201"/>
              <a:gd name="connsiteY1" fmla="*/ 0 h 623614"/>
              <a:gd name="connsiteX0" fmla="*/ 0 w 1719652"/>
              <a:gd name="connsiteY0" fmla="*/ 826976 h 888784"/>
              <a:gd name="connsiteX1" fmla="*/ 1719652 w 1719652"/>
              <a:gd name="connsiteY1" fmla="*/ 0 h 888784"/>
              <a:gd name="connsiteX0" fmla="*/ 0 w 1719652"/>
              <a:gd name="connsiteY0" fmla="*/ 653096 h 724385"/>
              <a:gd name="connsiteX1" fmla="*/ 1719652 w 1719652"/>
              <a:gd name="connsiteY1" fmla="*/ 0 h 724385"/>
              <a:gd name="connsiteX0" fmla="*/ 0 w 1729922"/>
              <a:gd name="connsiteY0" fmla="*/ 322550 h 422977"/>
              <a:gd name="connsiteX1" fmla="*/ 1729922 w 1729922"/>
              <a:gd name="connsiteY1" fmla="*/ 0 h 422977"/>
            </a:gdLst>
            <a:ahLst/>
            <a:cxnLst>
              <a:cxn ang="0">
                <a:pos x="connsiteX0" y="connsiteY0"/>
              </a:cxn>
              <a:cxn ang="0">
                <a:pos x="connsiteX1" y="connsiteY1"/>
              </a:cxn>
            </a:cxnLst>
            <a:rect l="l" t="t" r="r" b="b"/>
            <a:pathLst>
              <a:path w="1729922" h="422977">
                <a:moveTo>
                  <a:pt x="0" y="322550"/>
                </a:moveTo>
                <a:cubicBezTo>
                  <a:pt x="454142" y="649762"/>
                  <a:pt x="1028053" y="79484"/>
                  <a:pt x="1729922" y="0"/>
                </a:cubicBezTo>
              </a:path>
            </a:pathLst>
          </a:custGeom>
          <a:noFill/>
          <a:ln w="38100" cap="rnd">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3733">
              <a:solidFill>
                <a:prstClr val="white"/>
              </a:solidFill>
            </a:endParaRPr>
          </a:p>
        </p:txBody>
      </p:sp>
      <p:sp>
        <p:nvSpPr>
          <p:cNvPr id="16" name="TextBox 17">
            <a:extLst>
              <a:ext uri="{FF2B5EF4-FFF2-40B4-BE49-F238E27FC236}">
                <a16:creationId xmlns:a16="http://schemas.microsoft.com/office/drawing/2014/main" id="{4961532D-29D6-764E-AA77-A74517BEF587}"/>
              </a:ext>
            </a:extLst>
          </p:cNvPr>
          <p:cNvSpPr txBox="1"/>
          <p:nvPr/>
        </p:nvSpPr>
        <p:spPr>
          <a:xfrm>
            <a:off x="2205725" y="6350908"/>
            <a:ext cx="1157688" cy="420564"/>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eaLnBrk="0" fontAlgn="base" hangingPunct="0">
              <a:spcBef>
                <a:spcPct val="0"/>
              </a:spcBef>
              <a:spcAft>
                <a:spcPct val="0"/>
              </a:spcAft>
            </a:pPr>
            <a:r>
              <a:rPr lang="en-US" sz="2133" b="0">
                <a:solidFill>
                  <a:srgbClr val="000000"/>
                </a:solidFill>
                <a:latin typeface="Arial"/>
              </a:rPr>
              <a:t>Start-up</a:t>
            </a:r>
          </a:p>
        </p:txBody>
      </p:sp>
      <p:sp>
        <p:nvSpPr>
          <p:cNvPr id="17" name="TextBox 18">
            <a:extLst>
              <a:ext uri="{FF2B5EF4-FFF2-40B4-BE49-F238E27FC236}">
                <a16:creationId xmlns:a16="http://schemas.microsoft.com/office/drawing/2014/main" id="{CEEC91C6-8873-C741-B890-A3C1CDFD95AB}"/>
              </a:ext>
            </a:extLst>
          </p:cNvPr>
          <p:cNvSpPr txBox="1"/>
          <p:nvPr/>
        </p:nvSpPr>
        <p:spPr>
          <a:xfrm>
            <a:off x="4516326" y="6350908"/>
            <a:ext cx="1066318" cy="420564"/>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eaLnBrk="0" fontAlgn="base" hangingPunct="0">
              <a:spcBef>
                <a:spcPct val="0"/>
              </a:spcBef>
              <a:spcAft>
                <a:spcPct val="0"/>
              </a:spcAft>
            </a:pPr>
            <a:r>
              <a:rPr lang="en-US" sz="2133" b="0">
                <a:solidFill>
                  <a:srgbClr val="000000"/>
                </a:solidFill>
                <a:latin typeface="Arial"/>
              </a:rPr>
              <a:t>Growth</a:t>
            </a:r>
          </a:p>
        </p:txBody>
      </p:sp>
      <p:sp>
        <p:nvSpPr>
          <p:cNvPr id="18" name="TextBox 19">
            <a:extLst>
              <a:ext uri="{FF2B5EF4-FFF2-40B4-BE49-F238E27FC236}">
                <a16:creationId xmlns:a16="http://schemas.microsoft.com/office/drawing/2014/main" id="{CCD54F4E-8FFE-D84B-BA55-0AB89CB4F453}"/>
              </a:ext>
            </a:extLst>
          </p:cNvPr>
          <p:cNvSpPr txBox="1"/>
          <p:nvPr/>
        </p:nvSpPr>
        <p:spPr>
          <a:xfrm>
            <a:off x="6744780" y="6350908"/>
            <a:ext cx="1156086" cy="420564"/>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eaLnBrk="0" fontAlgn="base" hangingPunct="0">
              <a:spcBef>
                <a:spcPct val="0"/>
              </a:spcBef>
              <a:spcAft>
                <a:spcPct val="0"/>
              </a:spcAft>
            </a:pPr>
            <a:r>
              <a:rPr lang="en-US" sz="2133" b="0">
                <a:solidFill>
                  <a:srgbClr val="000000"/>
                </a:solidFill>
                <a:latin typeface="Arial"/>
              </a:rPr>
              <a:t>Maturity</a:t>
            </a:r>
          </a:p>
        </p:txBody>
      </p:sp>
      <p:sp>
        <p:nvSpPr>
          <p:cNvPr id="19" name="TextBox 20">
            <a:extLst>
              <a:ext uri="{FF2B5EF4-FFF2-40B4-BE49-F238E27FC236}">
                <a16:creationId xmlns:a16="http://schemas.microsoft.com/office/drawing/2014/main" id="{EB4D4CD0-8FFA-984C-B7F0-CF04A8138599}"/>
              </a:ext>
            </a:extLst>
          </p:cNvPr>
          <p:cNvSpPr txBox="1"/>
          <p:nvPr/>
        </p:nvSpPr>
        <p:spPr>
          <a:xfrm>
            <a:off x="9039357" y="6350908"/>
            <a:ext cx="1096775" cy="420564"/>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eaLnBrk="0" fontAlgn="base" hangingPunct="0">
              <a:spcBef>
                <a:spcPct val="0"/>
              </a:spcBef>
              <a:spcAft>
                <a:spcPct val="0"/>
              </a:spcAft>
            </a:pPr>
            <a:r>
              <a:rPr lang="en-US" sz="2133" b="0">
                <a:solidFill>
                  <a:srgbClr val="000000"/>
                </a:solidFill>
                <a:latin typeface="Arial"/>
              </a:rPr>
              <a:t>Decline</a:t>
            </a:r>
          </a:p>
        </p:txBody>
      </p:sp>
      <p:cxnSp>
        <p:nvCxnSpPr>
          <p:cNvPr id="20" name="Straight Arrow Connector 22">
            <a:extLst>
              <a:ext uri="{FF2B5EF4-FFF2-40B4-BE49-F238E27FC236}">
                <a16:creationId xmlns:a16="http://schemas.microsoft.com/office/drawing/2014/main" id="{276B5CED-B537-F34B-8004-5EEC0FAE60E2}"/>
              </a:ext>
            </a:extLst>
          </p:cNvPr>
          <p:cNvCxnSpPr/>
          <p:nvPr/>
        </p:nvCxnSpPr>
        <p:spPr>
          <a:xfrm flipV="1">
            <a:off x="1626037" y="6239151"/>
            <a:ext cx="9109857" cy="10157"/>
          </a:xfrm>
          <a:prstGeom prst="straightConnector1">
            <a:avLst/>
          </a:prstGeom>
          <a:ln w="41275" cap="rnd">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3">
            <a:extLst>
              <a:ext uri="{FF2B5EF4-FFF2-40B4-BE49-F238E27FC236}">
                <a16:creationId xmlns:a16="http://schemas.microsoft.com/office/drawing/2014/main" id="{7C8DDCE7-F21E-3340-8AB2-08C74A54922A}"/>
              </a:ext>
            </a:extLst>
          </p:cNvPr>
          <p:cNvCxnSpPr/>
          <p:nvPr/>
        </p:nvCxnSpPr>
        <p:spPr>
          <a:xfrm flipV="1">
            <a:off x="1626035" y="1107825"/>
            <a:ext cx="0" cy="5141483"/>
          </a:xfrm>
          <a:prstGeom prst="straightConnector1">
            <a:avLst/>
          </a:prstGeom>
          <a:ln w="41275" cap="rnd">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22" name="TextBox 28">
            <a:extLst>
              <a:ext uri="{FF2B5EF4-FFF2-40B4-BE49-F238E27FC236}">
                <a16:creationId xmlns:a16="http://schemas.microsoft.com/office/drawing/2014/main" id="{2490C343-8C74-C44F-9AF6-ED1A0F4E2A7B}"/>
              </a:ext>
            </a:extLst>
          </p:cNvPr>
          <p:cNvSpPr txBox="1"/>
          <p:nvPr/>
        </p:nvSpPr>
        <p:spPr>
          <a:xfrm rot="16200000">
            <a:off x="-530575" y="3338689"/>
            <a:ext cx="3573414" cy="502766"/>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eaLnBrk="0" fontAlgn="base" hangingPunct="0">
              <a:spcBef>
                <a:spcPct val="0"/>
              </a:spcBef>
              <a:spcAft>
                <a:spcPct val="0"/>
              </a:spcAft>
            </a:pPr>
            <a:r>
              <a:rPr lang="en-US" sz="2667" b="0">
                <a:solidFill>
                  <a:srgbClr val="000000"/>
                </a:solidFill>
                <a:latin typeface="Arial"/>
              </a:rPr>
              <a:t>Degree of progression</a:t>
            </a:r>
          </a:p>
        </p:txBody>
      </p:sp>
      <p:sp>
        <p:nvSpPr>
          <p:cNvPr id="23" name="ZoneTexte 13">
            <a:extLst>
              <a:ext uri="{FF2B5EF4-FFF2-40B4-BE49-F238E27FC236}">
                <a16:creationId xmlns:a16="http://schemas.microsoft.com/office/drawing/2014/main" id="{A5C8474B-5C2E-5744-B603-2A0B335187CE}"/>
              </a:ext>
            </a:extLst>
          </p:cNvPr>
          <p:cNvSpPr txBox="1"/>
          <p:nvPr/>
        </p:nvSpPr>
        <p:spPr>
          <a:xfrm>
            <a:off x="4171831" y="2023166"/>
            <a:ext cx="1860000" cy="379656"/>
          </a:xfrm>
          <a:prstGeom prst="rect">
            <a:avLst/>
          </a:prstGeom>
        </p:spPr>
        <p:txBody>
          <a:bodyPr wrap="square" rtlCol="0">
            <a:spAutoFit/>
          </a:bodyPr>
          <a:lstStyle/>
          <a:p>
            <a:pPr algn="ctr"/>
            <a:r>
              <a:rPr lang="en-GB" sz="1867" b="1">
                <a:solidFill>
                  <a:schemeClr val="accent1">
                    <a:lumMod val="75000"/>
                  </a:schemeClr>
                </a:solidFill>
                <a:ea typeface="Calibri"/>
              </a:rPr>
              <a:t>Convenience</a:t>
            </a:r>
          </a:p>
        </p:txBody>
      </p:sp>
      <p:sp>
        <p:nvSpPr>
          <p:cNvPr id="24" name="ZoneTexte 14">
            <a:extLst>
              <a:ext uri="{FF2B5EF4-FFF2-40B4-BE49-F238E27FC236}">
                <a16:creationId xmlns:a16="http://schemas.microsoft.com/office/drawing/2014/main" id="{5C8E11A2-B6EB-0647-B70B-A231EAC9EC97}"/>
              </a:ext>
            </a:extLst>
          </p:cNvPr>
          <p:cNvSpPr txBox="1"/>
          <p:nvPr/>
        </p:nvSpPr>
        <p:spPr>
          <a:xfrm>
            <a:off x="8705965" y="1407059"/>
            <a:ext cx="1860000" cy="379656"/>
          </a:xfrm>
          <a:prstGeom prst="rect">
            <a:avLst/>
          </a:prstGeom>
        </p:spPr>
        <p:txBody>
          <a:bodyPr wrap="square" rtlCol="0">
            <a:spAutoFit/>
          </a:bodyPr>
          <a:lstStyle/>
          <a:p>
            <a:pPr algn="ctr"/>
            <a:r>
              <a:rPr lang="en-GB" sz="1867" b="1">
                <a:solidFill>
                  <a:schemeClr val="accent1">
                    <a:lumMod val="75000"/>
                  </a:schemeClr>
                </a:solidFill>
                <a:ea typeface="Calibri"/>
              </a:rPr>
              <a:t>Health</a:t>
            </a:r>
          </a:p>
        </p:txBody>
      </p:sp>
      <p:sp>
        <p:nvSpPr>
          <p:cNvPr id="25" name="ZoneTexte 15">
            <a:extLst>
              <a:ext uri="{FF2B5EF4-FFF2-40B4-BE49-F238E27FC236}">
                <a16:creationId xmlns:a16="http://schemas.microsoft.com/office/drawing/2014/main" id="{2BABB943-0231-E24C-9CA2-7E4834FBE75C}"/>
              </a:ext>
            </a:extLst>
          </p:cNvPr>
          <p:cNvSpPr txBox="1"/>
          <p:nvPr/>
        </p:nvSpPr>
        <p:spPr>
          <a:xfrm>
            <a:off x="3780601" y="2519674"/>
            <a:ext cx="1860000" cy="379656"/>
          </a:xfrm>
          <a:prstGeom prst="rect">
            <a:avLst/>
          </a:prstGeom>
        </p:spPr>
        <p:txBody>
          <a:bodyPr wrap="square" rtlCol="0">
            <a:spAutoFit/>
          </a:bodyPr>
          <a:lstStyle/>
          <a:p>
            <a:pPr algn="ctr"/>
            <a:r>
              <a:rPr lang="en-GB" sz="1867" b="1">
                <a:solidFill>
                  <a:schemeClr val="accent1">
                    <a:lumMod val="75000"/>
                  </a:schemeClr>
                </a:solidFill>
                <a:ea typeface="Calibri"/>
              </a:rPr>
              <a:t>Sustainability</a:t>
            </a:r>
          </a:p>
        </p:txBody>
      </p:sp>
      <p:sp>
        <p:nvSpPr>
          <p:cNvPr id="26" name="ZoneTexte 33">
            <a:extLst>
              <a:ext uri="{FF2B5EF4-FFF2-40B4-BE49-F238E27FC236}">
                <a16:creationId xmlns:a16="http://schemas.microsoft.com/office/drawing/2014/main" id="{74AD37D6-A163-0C45-AF8C-3AE90F7FF6CF}"/>
              </a:ext>
            </a:extLst>
          </p:cNvPr>
          <p:cNvSpPr txBox="1"/>
          <p:nvPr/>
        </p:nvSpPr>
        <p:spPr>
          <a:xfrm>
            <a:off x="1712355" y="4933556"/>
            <a:ext cx="1860000" cy="666977"/>
          </a:xfrm>
          <a:prstGeom prst="rect">
            <a:avLst/>
          </a:prstGeom>
        </p:spPr>
        <p:txBody>
          <a:bodyPr wrap="square" rtlCol="0">
            <a:spAutoFit/>
          </a:bodyPr>
          <a:lstStyle/>
          <a:p>
            <a:pPr algn="ctr"/>
            <a:r>
              <a:rPr lang="en-GB" sz="1867" b="1">
                <a:solidFill>
                  <a:schemeClr val="accent1">
                    <a:lumMod val="75000"/>
                  </a:schemeClr>
                </a:solidFill>
                <a:ea typeface="Calibri"/>
              </a:rPr>
              <a:t>Mental health</a:t>
            </a:r>
          </a:p>
          <a:p>
            <a:pPr algn="ctr"/>
            <a:r>
              <a:rPr lang="en-GB" sz="1867" b="1">
                <a:solidFill>
                  <a:schemeClr val="accent1">
                    <a:lumMod val="75000"/>
                  </a:schemeClr>
                </a:solidFill>
                <a:ea typeface="Calibri"/>
              </a:rPr>
              <a:t>&amp; immunity</a:t>
            </a:r>
          </a:p>
        </p:txBody>
      </p:sp>
      <p:sp>
        <p:nvSpPr>
          <p:cNvPr id="27" name="ZoneTexte 35">
            <a:extLst>
              <a:ext uri="{FF2B5EF4-FFF2-40B4-BE49-F238E27FC236}">
                <a16:creationId xmlns:a16="http://schemas.microsoft.com/office/drawing/2014/main" id="{E00634F0-507D-E543-9CDD-CC4ABA853679}"/>
              </a:ext>
            </a:extLst>
          </p:cNvPr>
          <p:cNvSpPr txBox="1"/>
          <p:nvPr/>
        </p:nvSpPr>
        <p:spPr>
          <a:xfrm>
            <a:off x="2903265" y="3592544"/>
            <a:ext cx="2137151" cy="666977"/>
          </a:xfrm>
          <a:prstGeom prst="rect">
            <a:avLst/>
          </a:prstGeom>
        </p:spPr>
        <p:txBody>
          <a:bodyPr wrap="square" rtlCol="0">
            <a:spAutoFit/>
          </a:bodyPr>
          <a:lstStyle/>
          <a:p>
            <a:pPr algn="l"/>
            <a:r>
              <a:rPr lang="en-GB" sz="1867" b="1">
                <a:solidFill>
                  <a:schemeClr val="accent1">
                    <a:lumMod val="75000"/>
                  </a:schemeClr>
                </a:solidFill>
                <a:ea typeface="Calibri"/>
              </a:rPr>
              <a:t>New experience</a:t>
            </a:r>
          </a:p>
          <a:p>
            <a:pPr algn="l"/>
            <a:r>
              <a:rPr lang="en-GB" sz="1867" b="1">
                <a:solidFill>
                  <a:schemeClr val="accent1">
                    <a:lumMod val="75000"/>
                  </a:schemeClr>
                </a:solidFill>
                <a:ea typeface="Calibri"/>
              </a:rPr>
              <a:t>&amp; storytelling</a:t>
            </a:r>
          </a:p>
        </p:txBody>
      </p:sp>
      <p:sp>
        <p:nvSpPr>
          <p:cNvPr id="28" name="ZoneTexte 71">
            <a:extLst>
              <a:ext uri="{FF2B5EF4-FFF2-40B4-BE49-F238E27FC236}">
                <a16:creationId xmlns:a16="http://schemas.microsoft.com/office/drawing/2014/main" id="{D3996C03-DD16-EC4F-BD13-FDB6203620AB}"/>
              </a:ext>
            </a:extLst>
          </p:cNvPr>
          <p:cNvSpPr txBox="1"/>
          <p:nvPr/>
        </p:nvSpPr>
        <p:spPr>
          <a:xfrm>
            <a:off x="2221855" y="4398479"/>
            <a:ext cx="2137151" cy="379656"/>
          </a:xfrm>
          <a:prstGeom prst="rect">
            <a:avLst/>
          </a:prstGeom>
        </p:spPr>
        <p:txBody>
          <a:bodyPr wrap="square" rtlCol="0">
            <a:spAutoFit/>
          </a:bodyPr>
          <a:lstStyle/>
          <a:p>
            <a:pPr algn="ctr"/>
            <a:r>
              <a:rPr lang="en-GB" sz="1867" b="1">
                <a:solidFill>
                  <a:schemeClr val="accent1">
                    <a:lumMod val="75000"/>
                  </a:schemeClr>
                </a:solidFill>
                <a:ea typeface="Calibri"/>
              </a:rPr>
              <a:t>New ingredients</a:t>
            </a:r>
          </a:p>
        </p:txBody>
      </p:sp>
      <p:sp>
        <p:nvSpPr>
          <p:cNvPr id="29" name="ZoneTexte 73">
            <a:extLst>
              <a:ext uri="{FF2B5EF4-FFF2-40B4-BE49-F238E27FC236}">
                <a16:creationId xmlns:a16="http://schemas.microsoft.com/office/drawing/2014/main" id="{73D6B505-15F7-6040-8572-E364F80D6C59}"/>
              </a:ext>
            </a:extLst>
          </p:cNvPr>
          <p:cNvSpPr txBox="1"/>
          <p:nvPr/>
        </p:nvSpPr>
        <p:spPr>
          <a:xfrm>
            <a:off x="3512291" y="3105045"/>
            <a:ext cx="1860000" cy="379656"/>
          </a:xfrm>
          <a:prstGeom prst="rect">
            <a:avLst/>
          </a:prstGeom>
        </p:spPr>
        <p:txBody>
          <a:bodyPr wrap="square" rtlCol="0">
            <a:spAutoFit/>
          </a:bodyPr>
          <a:lstStyle/>
          <a:p>
            <a:pPr algn="ctr"/>
            <a:r>
              <a:rPr lang="en-GB" sz="1867" b="1">
                <a:solidFill>
                  <a:schemeClr val="accent1">
                    <a:lumMod val="75000"/>
                  </a:schemeClr>
                </a:solidFill>
                <a:ea typeface="Calibri"/>
              </a:rPr>
              <a:t>Traceability</a:t>
            </a:r>
          </a:p>
        </p:txBody>
      </p:sp>
      <p:sp>
        <p:nvSpPr>
          <p:cNvPr id="30" name="CasellaDiTesto 29">
            <a:extLst>
              <a:ext uri="{FF2B5EF4-FFF2-40B4-BE49-F238E27FC236}">
                <a16:creationId xmlns:a16="http://schemas.microsoft.com/office/drawing/2014/main" id="{E8A6C366-7487-0141-BDD3-A9F1E5C7B968}"/>
              </a:ext>
            </a:extLst>
          </p:cNvPr>
          <p:cNvSpPr txBox="1"/>
          <p:nvPr/>
        </p:nvSpPr>
        <p:spPr>
          <a:xfrm>
            <a:off x="9351818" y="115240"/>
            <a:ext cx="2840182" cy="810260"/>
          </a:xfrm>
          <a:prstGeom prst="rect">
            <a:avLst/>
          </a:prstGeom>
          <a:solidFill>
            <a:schemeClr val="bg1"/>
          </a:solidFill>
        </p:spPr>
        <p:txBody>
          <a:bodyPr wrap="square" rtlCol="0">
            <a:spAutoFit/>
          </a:bodyPr>
          <a:lstStyle/>
          <a:p>
            <a:endParaRPr lang="it-IT"/>
          </a:p>
        </p:txBody>
      </p:sp>
    </p:spTree>
    <p:extLst>
      <p:ext uri="{BB962C8B-B14F-4D97-AF65-F5344CB8AC3E}">
        <p14:creationId xmlns:p14="http://schemas.microsoft.com/office/powerpoint/2010/main" val="380040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23" grpId="0"/>
      <p:bldP spid="24" grpId="0"/>
      <p:bldP spid="25"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A32CE6-6B27-CD42-A00F-E3B4E2384C24}"/>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126B6852-BEB6-1442-ADBB-09D73F4E16CF}"/>
              </a:ext>
            </a:extLst>
          </p:cNvPr>
          <p:cNvSpPr>
            <a:spLocks noGrp="1"/>
          </p:cNvSpPr>
          <p:nvPr>
            <p:ph idx="1"/>
          </p:nvPr>
        </p:nvSpPr>
        <p:spPr/>
        <p:txBody>
          <a:bodyPr/>
          <a:lstStyle/>
          <a:p>
            <a:endParaRPr lang="it-IT"/>
          </a:p>
        </p:txBody>
      </p:sp>
      <p:sp>
        <p:nvSpPr>
          <p:cNvPr id="4" name="Segnaposto numero diapositiva 3">
            <a:extLst>
              <a:ext uri="{FF2B5EF4-FFF2-40B4-BE49-F238E27FC236}">
                <a16:creationId xmlns:a16="http://schemas.microsoft.com/office/drawing/2014/main" id="{43B7EAC2-4A57-6F46-A590-D7DEC8721FFC}"/>
              </a:ext>
            </a:extLst>
          </p:cNvPr>
          <p:cNvSpPr>
            <a:spLocks noGrp="1"/>
          </p:cNvSpPr>
          <p:nvPr>
            <p:ph type="sldNum" sz="quarter" idx="12"/>
          </p:nvPr>
        </p:nvSpPr>
        <p:spPr/>
        <p:txBody>
          <a:bodyPr/>
          <a:lstStyle/>
          <a:p>
            <a:fld id="{393757EF-F72F-412D-915B-34A6E7BB7839}" type="slidenum">
              <a:rPr lang="fr-FR" smtClean="0"/>
              <a:pPr/>
              <a:t>6</a:t>
            </a:fld>
            <a:endParaRPr lang="fr-FR" sz="1400"/>
          </a:p>
        </p:txBody>
      </p:sp>
      <p:sp>
        <p:nvSpPr>
          <p:cNvPr id="5" name="Espace réservé du texte 1">
            <a:extLst>
              <a:ext uri="{FF2B5EF4-FFF2-40B4-BE49-F238E27FC236}">
                <a16:creationId xmlns:a16="http://schemas.microsoft.com/office/drawing/2014/main" id="{F6D9A2EF-74D4-5F4F-96AF-181034744CBF}"/>
              </a:ext>
            </a:extLst>
          </p:cNvPr>
          <p:cNvSpPr txBox="1">
            <a:spLocks/>
          </p:cNvSpPr>
          <p:nvPr/>
        </p:nvSpPr>
        <p:spPr>
          <a:xfrm>
            <a:off x="194821" y="519216"/>
            <a:ext cx="9919679" cy="427024"/>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a:t>Health through food is accentuate by the current crisis</a:t>
            </a:r>
          </a:p>
        </p:txBody>
      </p:sp>
      <p:sp>
        <p:nvSpPr>
          <p:cNvPr id="6" name="Espace réservé du texte 2">
            <a:extLst>
              <a:ext uri="{FF2B5EF4-FFF2-40B4-BE49-F238E27FC236}">
                <a16:creationId xmlns:a16="http://schemas.microsoft.com/office/drawing/2014/main" id="{F5BF447A-60E9-5849-80B2-619263707F24}"/>
              </a:ext>
            </a:extLst>
          </p:cNvPr>
          <p:cNvSpPr txBox="1">
            <a:spLocks/>
          </p:cNvSpPr>
          <p:nvPr/>
        </p:nvSpPr>
        <p:spPr>
          <a:xfrm>
            <a:off x="194821" y="115241"/>
            <a:ext cx="9919679" cy="375755"/>
          </a:xfrm>
          <a:prstGeom prst="rect">
            <a:avLst/>
          </a:prstGeom>
        </p:spPr>
        <p:txBody>
          <a:bodyPr>
            <a:normAutofit fontScale="92500" lnSpcReduction="20000"/>
          </a:bodyPr>
          <a:lstStyle>
            <a:lvl1pPr marL="457200" indent="-457200" algn="l" defTabSz="914400" rtl="0" eaLnBrk="1" latinLnBrk="0" hangingPunct="1">
              <a:lnSpc>
                <a:spcPct val="90000"/>
              </a:lnSpc>
              <a:spcBef>
                <a:spcPts val="1000"/>
              </a:spcBef>
              <a:buClr>
                <a:srgbClr val="2C567A"/>
              </a:buClr>
              <a:buFont typeface="Wingdings" panose="05000000000000000000"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2C567A"/>
              </a:buClr>
              <a:buFont typeface="Wingdings" panose="05000000000000000000" pitchFamily="2" charset="2"/>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rgbClr val="2C567A"/>
              </a:buClr>
              <a:buFont typeface="Wingdings" panose="05000000000000000000" pitchFamily="2" charset="2"/>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rgbClr val="2C567A"/>
              </a:buClr>
              <a:buFont typeface="Wingdings" panose="05000000000000000000"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2C567A"/>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6 Major Drivers of Change in the food Sector</a:t>
            </a:r>
          </a:p>
        </p:txBody>
      </p:sp>
      <p:sp>
        <p:nvSpPr>
          <p:cNvPr id="7" name="Title 1">
            <a:extLst>
              <a:ext uri="{FF2B5EF4-FFF2-40B4-BE49-F238E27FC236}">
                <a16:creationId xmlns:a16="http://schemas.microsoft.com/office/drawing/2014/main" id="{DD4AB6C0-5F1D-C64E-98D4-8C86877753BA}"/>
              </a:ext>
            </a:extLst>
          </p:cNvPr>
          <p:cNvSpPr txBox="1">
            <a:spLocks/>
          </p:cNvSpPr>
          <p:nvPr/>
        </p:nvSpPr>
        <p:spPr>
          <a:xfrm>
            <a:off x="194816" y="952207"/>
            <a:ext cx="11796433" cy="427024"/>
          </a:xfrm>
          <a:prstGeom prst="rect">
            <a:avLst/>
          </a:prstGeom>
        </p:spPr>
        <p:txBody>
          <a:bodyPr vert="horz" lIns="121920" tIns="60960" rIns="121920" bIns="60960" rtlCol="0" anchor="ctr">
            <a:normAutofit fontScale="92500" lnSpcReduction="10000"/>
          </a:bodyPr>
          <a:lstStyle>
            <a:lvl1pPr algn="l" defTabSz="914400" rtl="0" eaLnBrk="1" latinLnBrk="0" hangingPunct="1">
              <a:lnSpc>
                <a:spcPct val="100000"/>
              </a:lnSpc>
              <a:spcBef>
                <a:spcPct val="0"/>
              </a:spcBef>
              <a:buNone/>
              <a:defRPr sz="3600" b="1" kern="1200" baseline="0">
                <a:solidFill>
                  <a:srgbClr val="E14D28"/>
                </a:solidFill>
                <a:latin typeface="Calibri" panose="020F0502020204030204" pitchFamily="34" charset="0"/>
                <a:ea typeface="+mj-ea"/>
                <a:cs typeface="+mj-cs"/>
              </a:defRPr>
            </a:lvl1pPr>
          </a:lstStyle>
          <a:p>
            <a:pPr algn="ctr" defTabSz="1219170" fontAlgn="base">
              <a:spcAft>
                <a:spcPct val="0"/>
              </a:spcAft>
              <a:defRPr/>
            </a:pPr>
            <a:r>
              <a:rPr lang="en-GB" sz="2400">
                <a:solidFill>
                  <a:prstClr val="black"/>
                </a:solidFill>
              </a:rPr>
              <a:t>Six Global Game Changers</a:t>
            </a:r>
          </a:p>
        </p:txBody>
      </p:sp>
      <p:pic>
        <p:nvPicPr>
          <p:cNvPr id="8" name="图片 56">
            <a:extLst>
              <a:ext uri="{FF2B5EF4-FFF2-40B4-BE49-F238E27FC236}">
                <a16:creationId xmlns:a16="http://schemas.microsoft.com/office/drawing/2014/main" id="{1A94FC71-2C82-9949-B646-96BF7D183BC4}"/>
              </a:ext>
            </a:extLst>
          </p:cNvPr>
          <p:cNvPicPr>
            <a:picLocks noChangeAspect="1"/>
          </p:cNvPicPr>
          <p:nvPr/>
        </p:nvPicPr>
        <p:blipFill>
          <a:blip r:embed="rId2"/>
          <a:stretch>
            <a:fillRect/>
          </a:stretch>
        </p:blipFill>
        <p:spPr>
          <a:xfrm>
            <a:off x="6299895" y="1276967"/>
            <a:ext cx="1497771" cy="1399636"/>
          </a:xfrm>
          <a:prstGeom prst="rect">
            <a:avLst/>
          </a:prstGeom>
        </p:spPr>
      </p:pic>
      <p:sp>
        <p:nvSpPr>
          <p:cNvPr id="9" name="文本框 57">
            <a:extLst>
              <a:ext uri="{FF2B5EF4-FFF2-40B4-BE49-F238E27FC236}">
                <a16:creationId xmlns:a16="http://schemas.microsoft.com/office/drawing/2014/main" id="{7659A726-88AA-BB4F-8F32-73F9FB9D7335}"/>
              </a:ext>
            </a:extLst>
          </p:cNvPr>
          <p:cNvSpPr txBox="1"/>
          <p:nvPr/>
        </p:nvSpPr>
        <p:spPr>
          <a:xfrm>
            <a:off x="6050142" y="2589694"/>
            <a:ext cx="2124021" cy="954107"/>
          </a:xfrm>
          <a:prstGeom prst="rect">
            <a:avLst/>
          </a:prstGeom>
          <a:noFill/>
        </p:spPr>
        <p:txBody>
          <a:bodyPr wrap="square" rtlCol="0">
            <a:spAutoFit/>
          </a:bodyPr>
          <a:lstStyle/>
          <a:p>
            <a:pPr algn="ctr" defTabSz="914377" eaLnBrk="0" fontAlgn="base" hangingPunct="0">
              <a:spcBef>
                <a:spcPct val="0"/>
              </a:spcBef>
              <a:spcAft>
                <a:spcPct val="0"/>
              </a:spcAft>
              <a:defRPr/>
            </a:pPr>
            <a:r>
              <a:rPr lang="en-US" altLang="zh-CN" sz="2400" b="1" kern="0">
                <a:solidFill>
                  <a:srgbClr val="CAB4A7"/>
                </a:solidFill>
                <a:latin typeface="Calibri" panose="020F0502020204030204"/>
                <a:ea typeface="宋体" panose="02010600030101010101" pitchFamily="2" charset="-122"/>
                <a:cs typeface="Arial" charset="0"/>
              </a:rPr>
              <a:t>RESOURCE </a:t>
            </a:r>
          </a:p>
          <a:p>
            <a:pPr algn="ctr" defTabSz="914377" eaLnBrk="0" fontAlgn="base" hangingPunct="0">
              <a:spcBef>
                <a:spcPct val="0"/>
              </a:spcBef>
              <a:spcAft>
                <a:spcPct val="0"/>
              </a:spcAft>
              <a:defRPr/>
            </a:pPr>
            <a:r>
              <a:rPr lang="en-US" altLang="zh-CN" sz="1600" b="1" kern="0">
                <a:solidFill>
                  <a:srgbClr val="CAB4A7"/>
                </a:solidFill>
                <a:latin typeface="Calibri" panose="020F0502020204030204"/>
                <a:ea typeface="宋体" panose="02010600030101010101" pitchFamily="2" charset="-122"/>
                <a:cs typeface="Arial" charset="0"/>
              </a:rPr>
              <a:t>Are </a:t>
            </a:r>
          </a:p>
          <a:p>
            <a:pPr algn="ctr" defTabSz="914377" eaLnBrk="0" fontAlgn="base" hangingPunct="0">
              <a:spcBef>
                <a:spcPct val="0"/>
              </a:spcBef>
              <a:spcAft>
                <a:spcPct val="0"/>
              </a:spcAft>
              <a:defRPr/>
            </a:pPr>
            <a:r>
              <a:rPr lang="en-US" altLang="zh-CN" sz="1600" b="1" kern="0">
                <a:solidFill>
                  <a:srgbClr val="CAB4A7"/>
                </a:solidFill>
                <a:latin typeface="Calibri" panose="020F0502020204030204"/>
                <a:ea typeface="宋体" panose="02010600030101010101" pitchFamily="2" charset="-122"/>
                <a:cs typeface="Arial" charset="0"/>
              </a:rPr>
              <a:t>getting Scarce</a:t>
            </a:r>
          </a:p>
        </p:txBody>
      </p:sp>
      <p:pic>
        <p:nvPicPr>
          <p:cNvPr id="10" name="图片 58">
            <a:extLst>
              <a:ext uri="{FF2B5EF4-FFF2-40B4-BE49-F238E27FC236}">
                <a16:creationId xmlns:a16="http://schemas.microsoft.com/office/drawing/2014/main" id="{D4A008B2-C651-BB42-8976-2E76AE1D1F9C}"/>
              </a:ext>
            </a:extLst>
          </p:cNvPr>
          <p:cNvPicPr>
            <a:picLocks noChangeAspect="1"/>
          </p:cNvPicPr>
          <p:nvPr/>
        </p:nvPicPr>
        <p:blipFill>
          <a:blip r:embed="rId3"/>
          <a:stretch>
            <a:fillRect/>
          </a:stretch>
        </p:blipFill>
        <p:spPr>
          <a:xfrm>
            <a:off x="2036423" y="1304384"/>
            <a:ext cx="1416507" cy="1338403"/>
          </a:xfrm>
          <a:prstGeom prst="rect">
            <a:avLst/>
          </a:prstGeom>
        </p:spPr>
      </p:pic>
      <p:sp>
        <p:nvSpPr>
          <p:cNvPr id="11" name="文本框 59">
            <a:extLst>
              <a:ext uri="{FF2B5EF4-FFF2-40B4-BE49-F238E27FC236}">
                <a16:creationId xmlns:a16="http://schemas.microsoft.com/office/drawing/2014/main" id="{66DC57DE-482E-F844-8A71-FC86C69F2C59}"/>
              </a:ext>
            </a:extLst>
          </p:cNvPr>
          <p:cNvSpPr txBox="1"/>
          <p:nvPr/>
        </p:nvSpPr>
        <p:spPr>
          <a:xfrm>
            <a:off x="1575431" y="2572127"/>
            <a:ext cx="2420085" cy="913199"/>
          </a:xfrm>
          <a:prstGeom prst="rect">
            <a:avLst/>
          </a:prstGeom>
          <a:noFill/>
        </p:spPr>
        <p:txBody>
          <a:bodyPr wrap="square" rtlCol="0">
            <a:spAutoFit/>
          </a:bodyPr>
          <a:lstStyle/>
          <a:p>
            <a:pPr algn="ctr" defTabSz="914377" eaLnBrk="0" fontAlgn="base" hangingPunct="0">
              <a:spcBef>
                <a:spcPct val="0"/>
              </a:spcBef>
              <a:spcAft>
                <a:spcPct val="0"/>
              </a:spcAft>
              <a:defRPr/>
            </a:pPr>
            <a:r>
              <a:rPr lang="en-US" altLang="zh-CN" sz="2400" b="1" kern="0">
                <a:solidFill>
                  <a:srgbClr val="000000"/>
                </a:solidFill>
                <a:latin typeface="Calibri" panose="020F0502020204030204"/>
                <a:ea typeface="宋体" panose="02010600030101010101" pitchFamily="2" charset="-122"/>
                <a:cs typeface="Arial" charset="0"/>
              </a:rPr>
              <a:t>PRODUCTION </a:t>
            </a:r>
          </a:p>
          <a:p>
            <a:pPr algn="ctr" defTabSz="914377" eaLnBrk="0" fontAlgn="base" hangingPunct="0">
              <a:spcBef>
                <a:spcPct val="0"/>
              </a:spcBef>
              <a:spcAft>
                <a:spcPct val="0"/>
              </a:spcAft>
              <a:defRPr/>
            </a:pPr>
            <a:r>
              <a:rPr lang="en-US" altLang="zh-CN" sz="1467" b="1" kern="0">
                <a:solidFill>
                  <a:srgbClr val="000000"/>
                </a:solidFill>
                <a:latin typeface="Calibri" panose="020F0502020204030204"/>
                <a:ea typeface="宋体" panose="02010600030101010101" pitchFamily="2" charset="-122"/>
                <a:cs typeface="Arial" charset="0"/>
              </a:rPr>
              <a:t>With Natural &amp;Transparent Processes</a:t>
            </a:r>
          </a:p>
        </p:txBody>
      </p:sp>
      <p:pic>
        <p:nvPicPr>
          <p:cNvPr id="12" name="图片 60">
            <a:extLst>
              <a:ext uri="{FF2B5EF4-FFF2-40B4-BE49-F238E27FC236}">
                <a16:creationId xmlns:a16="http://schemas.microsoft.com/office/drawing/2014/main" id="{DC41F48E-3BDE-9147-9723-823B4E46CF1E}"/>
              </a:ext>
            </a:extLst>
          </p:cNvPr>
          <p:cNvPicPr>
            <a:picLocks noChangeAspect="1"/>
          </p:cNvPicPr>
          <p:nvPr/>
        </p:nvPicPr>
        <p:blipFill>
          <a:blip r:embed="rId4"/>
          <a:stretch>
            <a:fillRect/>
          </a:stretch>
        </p:blipFill>
        <p:spPr>
          <a:xfrm>
            <a:off x="4288353" y="1308275"/>
            <a:ext cx="1433259" cy="1415231"/>
          </a:xfrm>
          <a:prstGeom prst="rect">
            <a:avLst/>
          </a:prstGeom>
        </p:spPr>
      </p:pic>
      <p:sp>
        <p:nvSpPr>
          <p:cNvPr id="13" name="文本框 61">
            <a:extLst>
              <a:ext uri="{FF2B5EF4-FFF2-40B4-BE49-F238E27FC236}">
                <a16:creationId xmlns:a16="http://schemas.microsoft.com/office/drawing/2014/main" id="{BA42195E-7D30-E848-9093-B76A85CA633D}"/>
              </a:ext>
            </a:extLst>
          </p:cNvPr>
          <p:cNvSpPr txBox="1"/>
          <p:nvPr/>
        </p:nvSpPr>
        <p:spPr>
          <a:xfrm>
            <a:off x="4317641" y="2572127"/>
            <a:ext cx="1352353" cy="954107"/>
          </a:xfrm>
          <a:prstGeom prst="rect">
            <a:avLst/>
          </a:prstGeom>
          <a:noFill/>
        </p:spPr>
        <p:txBody>
          <a:bodyPr wrap="square" rtlCol="0">
            <a:spAutoFit/>
          </a:bodyPr>
          <a:lstStyle/>
          <a:p>
            <a:pPr algn="ctr" defTabSz="914377" eaLnBrk="0" fontAlgn="base" hangingPunct="0">
              <a:spcBef>
                <a:spcPct val="0"/>
              </a:spcBef>
              <a:spcAft>
                <a:spcPct val="0"/>
              </a:spcAft>
              <a:defRPr/>
            </a:pPr>
            <a:r>
              <a:rPr lang="en-US" altLang="zh-CN" sz="2400" b="1" kern="0">
                <a:solidFill>
                  <a:srgbClr val="25B7D3"/>
                </a:solidFill>
                <a:latin typeface="Calibri" panose="020F0502020204030204"/>
                <a:ea typeface="宋体" panose="02010600030101010101" pitchFamily="2" charset="-122"/>
                <a:cs typeface="Arial" charset="0"/>
              </a:rPr>
              <a:t>FOOD</a:t>
            </a:r>
          </a:p>
          <a:p>
            <a:pPr algn="ctr" defTabSz="914377" eaLnBrk="0" fontAlgn="base" hangingPunct="0">
              <a:spcBef>
                <a:spcPct val="0"/>
              </a:spcBef>
              <a:spcAft>
                <a:spcPct val="0"/>
              </a:spcAft>
              <a:defRPr/>
            </a:pPr>
            <a:r>
              <a:rPr lang="en-US" altLang="zh-CN" sz="1600" b="1" kern="0">
                <a:solidFill>
                  <a:srgbClr val="25B7D3"/>
                </a:solidFill>
                <a:latin typeface="Calibri" panose="020F0502020204030204"/>
                <a:ea typeface="宋体" panose="02010600030101010101" pitchFamily="2" charset="-122"/>
                <a:cs typeface="Arial" charset="0"/>
              </a:rPr>
              <a:t>For Health</a:t>
            </a:r>
          </a:p>
          <a:p>
            <a:pPr algn="ctr" defTabSz="914377" eaLnBrk="0" fontAlgn="base" hangingPunct="0">
              <a:spcBef>
                <a:spcPct val="0"/>
              </a:spcBef>
              <a:spcAft>
                <a:spcPct val="0"/>
              </a:spcAft>
              <a:defRPr/>
            </a:pPr>
            <a:r>
              <a:rPr lang="en-US" altLang="zh-CN" sz="1600" b="1" kern="0">
                <a:solidFill>
                  <a:srgbClr val="25B7D3"/>
                </a:solidFill>
                <a:latin typeface="Calibri" panose="020F0502020204030204"/>
                <a:ea typeface="宋体" panose="02010600030101010101" pitchFamily="2" charset="-122"/>
                <a:cs typeface="Arial" charset="0"/>
              </a:rPr>
              <a:t>&amp; Wellbeing</a:t>
            </a:r>
          </a:p>
        </p:txBody>
      </p:sp>
      <p:pic>
        <p:nvPicPr>
          <p:cNvPr id="14" name="图片 62">
            <a:extLst>
              <a:ext uri="{FF2B5EF4-FFF2-40B4-BE49-F238E27FC236}">
                <a16:creationId xmlns:a16="http://schemas.microsoft.com/office/drawing/2014/main" id="{24293F98-438A-8B4B-A368-3FBEE7EFC22A}"/>
              </a:ext>
            </a:extLst>
          </p:cNvPr>
          <p:cNvPicPr>
            <a:picLocks noChangeAspect="1"/>
          </p:cNvPicPr>
          <p:nvPr/>
        </p:nvPicPr>
        <p:blipFill>
          <a:blip r:embed="rId5"/>
          <a:stretch>
            <a:fillRect/>
          </a:stretch>
        </p:blipFill>
        <p:spPr>
          <a:xfrm>
            <a:off x="8442333" y="1284143"/>
            <a:ext cx="1452123" cy="1392460"/>
          </a:xfrm>
          <a:prstGeom prst="rect">
            <a:avLst/>
          </a:prstGeom>
        </p:spPr>
      </p:pic>
      <p:sp>
        <p:nvSpPr>
          <p:cNvPr id="15" name="文本框 63">
            <a:extLst>
              <a:ext uri="{FF2B5EF4-FFF2-40B4-BE49-F238E27FC236}">
                <a16:creationId xmlns:a16="http://schemas.microsoft.com/office/drawing/2014/main" id="{C1303CA9-87F7-B74F-869E-AFC652237D01}"/>
              </a:ext>
            </a:extLst>
          </p:cNvPr>
          <p:cNvSpPr txBox="1"/>
          <p:nvPr/>
        </p:nvSpPr>
        <p:spPr>
          <a:xfrm>
            <a:off x="8063314" y="2589694"/>
            <a:ext cx="2124021" cy="954107"/>
          </a:xfrm>
          <a:prstGeom prst="rect">
            <a:avLst/>
          </a:prstGeom>
          <a:noFill/>
        </p:spPr>
        <p:txBody>
          <a:bodyPr wrap="square" rtlCol="0">
            <a:spAutoFit/>
          </a:bodyPr>
          <a:lstStyle/>
          <a:p>
            <a:pPr algn="ctr" defTabSz="914377" eaLnBrk="0" fontAlgn="base" hangingPunct="0">
              <a:spcBef>
                <a:spcPct val="0"/>
              </a:spcBef>
              <a:spcAft>
                <a:spcPct val="0"/>
              </a:spcAft>
              <a:defRPr/>
            </a:pPr>
            <a:r>
              <a:rPr lang="en-US" altLang="zh-CN" sz="2400" b="1" kern="0">
                <a:solidFill>
                  <a:srgbClr val="E5B806"/>
                </a:solidFill>
                <a:latin typeface="Calibri" panose="020F0502020204030204"/>
                <a:ea typeface="宋体" panose="02010600030101010101" pitchFamily="2" charset="-122"/>
                <a:cs typeface="Arial" charset="0"/>
              </a:rPr>
              <a:t>TECHNOLOGY </a:t>
            </a:r>
          </a:p>
          <a:p>
            <a:pPr algn="ctr" defTabSz="914377" eaLnBrk="0" fontAlgn="base" hangingPunct="0">
              <a:spcBef>
                <a:spcPct val="0"/>
              </a:spcBef>
              <a:spcAft>
                <a:spcPct val="0"/>
              </a:spcAft>
              <a:defRPr/>
            </a:pPr>
            <a:r>
              <a:rPr lang="en-US" altLang="zh-CN" sz="1600" b="1" kern="0">
                <a:solidFill>
                  <a:srgbClr val="E5B806"/>
                </a:solidFill>
                <a:latin typeface="Calibri" panose="020F0502020204030204"/>
                <a:ea typeface="宋体" panose="02010600030101010101" pitchFamily="2" charset="-122"/>
                <a:cs typeface="Arial" charset="0"/>
              </a:rPr>
              <a:t>Empower </a:t>
            </a:r>
          </a:p>
          <a:p>
            <a:pPr algn="ctr" defTabSz="914377" eaLnBrk="0" fontAlgn="base" hangingPunct="0">
              <a:spcBef>
                <a:spcPct val="0"/>
              </a:spcBef>
              <a:spcAft>
                <a:spcPct val="0"/>
              </a:spcAft>
              <a:defRPr/>
            </a:pPr>
            <a:r>
              <a:rPr lang="en-US" altLang="zh-CN" sz="1600" b="1" kern="0">
                <a:solidFill>
                  <a:srgbClr val="E5B806"/>
                </a:solidFill>
                <a:latin typeface="Calibri" panose="020F0502020204030204"/>
                <a:ea typeface="宋体" panose="02010600030101010101" pitchFamily="2" charset="-122"/>
                <a:cs typeface="Arial" charset="0"/>
              </a:rPr>
              <a:t>Consumers</a:t>
            </a:r>
          </a:p>
        </p:txBody>
      </p:sp>
      <p:pic>
        <p:nvPicPr>
          <p:cNvPr id="16" name="Picture 74">
            <a:extLst>
              <a:ext uri="{FF2B5EF4-FFF2-40B4-BE49-F238E27FC236}">
                <a16:creationId xmlns:a16="http://schemas.microsoft.com/office/drawing/2014/main" id="{2273BC7C-05DC-2342-889F-CA0936FFD93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52983" y="1250326"/>
            <a:ext cx="1414820" cy="1392461"/>
          </a:xfrm>
          <a:prstGeom prst="rect">
            <a:avLst/>
          </a:prstGeom>
        </p:spPr>
      </p:pic>
      <p:sp>
        <p:nvSpPr>
          <p:cNvPr id="17" name="文本框 65">
            <a:extLst>
              <a:ext uri="{FF2B5EF4-FFF2-40B4-BE49-F238E27FC236}">
                <a16:creationId xmlns:a16="http://schemas.microsoft.com/office/drawing/2014/main" id="{A0C6D141-3B16-BB41-B645-01F378098359}"/>
              </a:ext>
            </a:extLst>
          </p:cNvPr>
          <p:cNvSpPr txBox="1"/>
          <p:nvPr/>
        </p:nvSpPr>
        <p:spPr>
          <a:xfrm>
            <a:off x="10187335" y="2571775"/>
            <a:ext cx="1887612" cy="954107"/>
          </a:xfrm>
          <a:prstGeom prst="rect">
            <a:avLst/>
          </a:prstGeom>
          <a:noFill/>
        </p:spPr>
        <p:txBody>
          <a:bodyPr wrap="square" rtlCol="0">
            <a:spAutoFit/>
          </a:bodyPr>
          <a:lstStyle/>
          <a:p>
            <a:pPr algn="ctr" defTabSz="914377" eaLnBrk="0" fontAlgn="base" hangingPunct="0">
              <a:spcBef>
                <a:spcPct val="0"/>
              </a:spcBef>
              <a:spcAft>
                <a:spcPct val="0"/>
              </a:spcAft>
              <a:defRPr/>
            </a:pPr>
            <a:r>
              <a:rPr lang="en-US" altLang="zh-CN" sz="2400" b="1" kern="0">
                <a:solidFill>
                  <a:srgbClr val="367A2F"/>
                </a:solidFill>
                <a:latin typeface="Calibri" panose="020F0502020204030204"/>
                <a:ea typeface="宋体" panose="02010600030101010101" pitchFamily="2" charset="-122"/>
                <a:cs typeface="Arial" charset="0"/>
              </a:rPr>
              <a:t>SCIENCE </a:t>
            </a:r>
          </a:p>
          <a:p>
            <a:pPr algn="ctr" defTabSz="914377" eaLnBrk="0" fontAlgn="base" hangingPunct="0">
              <a:spcBef>
                <a:spcPct val="0"/>
              </a:spcBef>
              <a:spcAft>
                <a:spcPct val="0"/>
              </a:spcAft>
              <a:defRPr/>
            </a:pPr>
            <a:r>
              <a:rPr lang="en-US" altLang="zh-CN" sz="1600" b="1" kern="0">
                <a:solidFill>
                  <a:srgbClr val="367A2F"/>
                </a:solidFill>
                <a:latin typeface="Calibri" panose="020F0502020204030204"/>
                <a:ea typeface="宋体" panose="02010600030101010101" pitchFamily="2" charset="-122"/>
                <a:cs typeface="Arial" charset="0"/>
              </a:rPr>
              <a:t>For a Smarter Future</a:t>
            </a:r>
          </a:p>
        </p:txBody>
      </p:sp>
      <p:pic>
        <p:nvPicPr>
          <p:cNvPr id="18" name="Picture 46">
            <a:extLst>
              <a:ext uri="{FF2B5EF4-FFF2-40B4-BE49-F238E27FC236}">
                <a16:creationId xmlns:a16="http://schemas.microsoft.com/office/drawing/2014/main" id="{410A5670-27FF-DC4D-82C3-FFAAD43D590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0949" y="1304385"/>
            <a:ext cx="1276211" cy="1189977"/>
          </a:xfrm>
          <a:prstGeom prst="rect">
            <a:avLst/>
          </a:prstGeom>
        </p:spPr>
      </p:pic>
      <p:sp>
        <p:nvSpPr>
          <p:cNvPr id="19" name="文本框 67">
            <a:extLst>
              <a:ext uri="{FF2B5EF4-FFF2-40B4-BE49-F238E27FC236}">
                <a16:creationId xmlns:a16="http://schemas.microsoft.com/office/drawing/2014/main" id="{4F19DA18-E007-014D-8856-98B5B1039345}"/>
              </a:ext>
            </a:extLst>
          </p:cNvPr>
          <p:cNvSpPr txBox="1"/>
          <p:nvPr/>
        </p:nvSpPr>
        <p:spPr>
          <a:xfrm>
            <a:off x="151144" y="2571775"/>
            <a:ext cx="1606016" cy="1200329"/>
          </a:xfrm>
          <a:prstGeom prst="rect">
            <a:avLst/>
          </a:prstGeom>
          <a:noFill/>
        </p:spPr>
        <p:txBody>
          <a:bodyPr wrap="square" rtlCol="0">
            <a:spAutoFit/>
          </a:bodyPr>
          <a:lstStyle/>
          <a:p>
            <a:pPr algn="ctr" defTabSz="914377" eaLnBrk="0" fontAlgn="base" hangingPunct="0">
              <a:spcBef>
                <a:spcPct val="0"/>
              </a:spcBef>
              <a:spcAft>
                <a:spcPct val="0"/>
              </a:spcAft>
              <a:defRPr/>
            </a:pPr>
            <a:r>
              <a:rPr lang="en-US" altLang="zh-CN" sz="2400" b="1" kern="0">
                <a:solidFill>
                  <a:srgbClr val="28AB60"/>
                </a:solidFill>
                <a:latin typeface="Calibri" panose="020F0502020204030204"/>
                <a:ea typeface="宋体" panose="02010600030101010101" pitchFamily="2" charset="-122"/>
                <a:cs typeface="Arial" charset="0"/>
              </a:rPr>
              <a:t>PEOPLE </a:t>
            </a:r>
          </a:p>
          <a:p>
            <a:pPr algn="ctr" defTabSz="914377" eaLnBrk="0" fontAlgn="base" hangingPunct="0">
              <a:spcBef>
                <a:spcPct val="0"/>
              </a:spcBef>
              <a:spcAft>
                <a:spcPct val="0"/>
              </a:spcAft>
              <a:defRPr/>
            </a:pPr>
            <a:r>
              <a:rPr lang="en-US" altLang="zh-CN" sz="1600" b="1" kern="0">
                <a:solidFill>
                  <a:srgbClr val="28AB60"/>
                </a:solidFill>
                <a:latin typeface="Calibri" panose="020F0502020204030204"/>
                <a:ea typeface="宋体" panose="02010600030101010101" pitchFamily="2" charset="-122"/>
                <a:cs typeface="Arial" charset="0"/>
              </a:rPr>
              <a:t>Are getting more, Older &amp; Wealthier</a:t>
            </a:r>
            <a:endParaRPr lang="en-US" altLang="zh-CN" sz="1600" kern="0">
              <a:solidFill>
                <a:srgbClr val="28AB60"/>
              </a:solidFill>
              <a:latin typeface="Calibri" panose="020F0502020204030204"/>
              <a:ea typeface="宋体" panose="02010600030101010101" pitchFamily="2" charset="-122"/>
              <a:cs typeface="Arial" charset="0"/>
            </a:endParaRPr>
          </a:p>
        </p:txBody>
      </p:sp>
      <p:sp>
        <p:nvSpPr>
          <p:cNvPr id="20" name="ZoneTexte 33">
            <a:extLst>
              <a:ext uri="{FF2B5EF4-FFF2-40B4-BE49-F238E27FC236}">
                <a16:creationId xmlns:a16="http://schemas.microsoft.com/office/drawing/2014/main" id="{D14F32F5-1383-F845-8445-509ACBC09F1C}"/>
              </a:ext>
            </a:extLst>
          </p:cNvPr>
          <p:cNvSpPr txBox="1"/>
          <p:nvPr/>
        </p:nvSpPr>
        <p:spPr>
          <a:xfrm>
            <a:off x="9610652" y="955848"/>
            <a:ext cx="2411429" cy="297454"/>
          </a:xfrm>
          <a:prstGeom prst="rect">
            <a:avLst/>
          </a:prstGeom>
        </p:spPr>
        <p:txBody>
          <a:bodyPr wrap="none" rtlCol="0">
            <a:spAutoFit/>
          </a:bodyPr>
          <a:lstStyle/>
          <a:p>
            <a:pPr algn="r" defTabSz="1219170" eaLnBrk="0" fontAlgn="base" hangingPunct="0">
              <a:spcBef>
                <a:spcPct val="0"/>
              </a:spcBef>
              <a:spcAft>
                <a:spcPct val="0"/>
              </a:spcAft>
              <a:defRPr/>
            </a:pPr>
            <a:r>
              <a:rPr lang="fr-FR" sz="1333" i="1">
                <a:solidFill>
                  <a:prstClr val="black"/>
                </a:solidFill>
                <a:latin typeface="Calibri" panose="020F0502020204030204"/>
                <a:ea typeface="Calibri"/>
                <a:cs typeface="Arial" charset="0"/>
              </a:rPr>
              <a:t>Source: Healthy marketing team</a:t>
            </a:r>
          </a:p>
        </p:txBody>
      </p:sp>
      <p:pic>
        <p:nvPicPr>
          <p:cNvPr id="21" name="Image 70">
            <a:extLst>
              <a:ext uri="{FF2B5EF4-FFF2-40B4-BE49-F238E27FC236}">
                <a16:creationId xmlns:a16="http://schemas.microsoft.com/office/drawing/2014/main" id="{5A5E5F18-D1E8-2448-9ACC-805E2783C096}"/>
              </a:ext>
            </a:extLst>
          </p:cNvPr>
          <p:cNvPicPr>
            <a:picLocks noChangeAspect="1"/>
          </p:cNvPicPr>
          <p:nvPr/>
        </p:nvPicPr>
        <p:blipFill>
          <a:blip r:embed="rId8"/>
          <a:stretch>
            <a:fillRect/>
          </a:stretch>
        </p:blipFill>
        <p:spPr>
          <a:xfrm>
            <a:off x="1802197" y="4113012"/>
            <a:ext cx="877960" cy="1385801"/>
          </a:xfrm>
          <a:prstGeom prst="rect">
            <a:avLst/>
          </a:prstGeom>
        </p:spPr>
      </p:pic>
      <p:sp>
        <p:nvSpPr>
          <p:cNvPr id="22" name="ZoneTexte 72">
            <a:extLst>
              <a:ext uri="{FF2B5EF4-FFF2-40B4-BE49-F238E27FC236}">
                <a16:creationId xmlns:a16="http://schemas.microsoft.com/office/drawing/2014/main" id="{C2F6D660-BC47-A94B-8ED1-A5937B770792}"/>
              </a:ext>
            </a:extLst>
          </p:cNvPr>
          <p:cNvSpPr txBox="1"/>
          <p:nvPr/>
        </p:nvSpPr>
        <p:spPr>
          <a:xfrm>
            <a:off x="1444113" y="5498812"/>
            <a:ext cx="1539204" cy="379656"/>
          </a:xfrm>
          <a:prstGeom prst="rect">
            <a:avLst/>
          </a:prstGeom>
        </p:spPr>
        <p:txBody>
          <a:bodyPr wrap="none" rtlCol="0">
            <a:spAutoFit/>
          </a:bodyPr>
          <a:lstStyle/>
          <a:p>
            <a:pPr algn="r" defTabSz="1219170" eaLnBrk="0" fontAlgn="base" hangingPunct="0">
              <a:spcBef>
                <a:spcPct val="0"/>
              </a:spcBef>
              <a:spcAft>
                <a:spcPct val="0"/>
              </a:spcAft>
              <a:defRPr/>
            </a:pPr>
            <a:r>
              <a:rPr lang="en-GB" sz="1867" b="1">
                <a:solidFill>
                  <a:prstClr val="black"/>
                </a:solidFill>
                <a:latin typeface="Calibri" panose="020F0502020204030204"/>
                <a:ea typeface="Calibri"/>
                <a:cs typeface="Arial" charset="0"/>
              </a:rPr>
              <a:t>Bones health </a:t>
            </a:r>
          </a:p>
        </p:txBody>
      </p:sp>
      <p:sp>
        <p:nvSpPr>
          <p:cNvPr id="23" name="ZoneTexte 74">
            <a:extLst>
              <a:ext uri="{FF2B5EF4-FFF2-40B4-BE49-F238E27FC236}">
                <a16:creationId xmlns:a16="http://schemas.microsoft.com/office/drawing/2014/main" id="{AD6902B5-475E-0849-BB0A-F0AA947686DE}"/>
              </a:ext>
            </a:extLst>
          </p:cNvPr>
          <p:cNvSpPr txBox="1"/>
          <p:nvPr/>
        </p:nvSpPr>
        <p:spPr>
          <a:xfrm>
            <a:off x="-2763" y="4944814"/>
            <a:ext cx="1213852" cy="1077026"/>
          </a:xfrm>
          <a:prstGeom prst="rect">
            <a:avLst/>
          </a:prstGeom>
        </p:spPr>
        <p:txBody>
          <a:bodyPr wrap="square" rtlCol="0">
            <a:spAutoFit/>
          </a:bodyPr>
          <a:lstStyle/>
          <a:p>
            <a:pPr algn="ctr" defTabSz="1219170" eaLnBrk="0" fontAlgn="base" hangingPunct="0">
              <a:spcBef>
                <a:spcPct val="0"/>
              </a:spcBef>
              <a:spcAft>
                <a:spcPct val="0"/>
              </a:spcAft>
              <a:defRPr/>
            </a:pPr>
            <a:r>
              <a:rPr lang="fr-FR" sz="2133" b="1">
                <a:solidFill>
                  <a:srgbClr val="00559D"/>
                </a:solidFill>
                <a:latin typeface="Calibri" panose="020F0502020204030204"/>
                <a:ea typeface="Calibri"/>
                <a:cs typeface="Arial" charset="0"/>
              </a:rPr>
              <a:t>Dairy Health benefits</a:t>
            </a:r>
          </a:p>
        </p:txBody>
      </p:sp>
      <p:pic>
        <p:nvPicPr>
          <p:cNvPr id="24" name="Image 76">
            <a:extLst>
              <a:ext uri="{FF2B5EF4-FFF2-40B4-BE49-F238E27FC236}">
                <a16:creationId xmlns:a16="http://schemas.microsoft.com/office/drawing/2014/main" id="{1ED0D0A1-7949-FB41-8CF7-B13CEEB554C1}"/>
              </a:ext>
            </a:extLst>
          </p:cNvPr>
          <p:cNvPicPr>
            <a:picLocks noChangeAspect="1"/>
          </p:cNvPicPr>
          <p:nvPr/>
        </p:nvPicPr>
        <p:blipFill rotWithShape="1">
          <a:blip r:embed="rId9"/>
          <a:srcRect l="21666" t="5424" r="20114" b="12653"/>
          <a:stretch/>
        </p:blipFill>
        <p:spPr>
          <a:xfrm>
            <a:off x="3207550" y="4085462"/>
            <a:ext cx="937607" cy="1416956"/>
          </a:xfrm>
          <a:prstGeom prst="rect">
            <a:avLst/>
          </a:prstGeom>
        </p:spPr>
      </p:pic>
      <p:sp>
        <p:nvSpPr>
          <p:cNvPr id="25" name="ZoneTexte 78">
            <a:extLst>
              <a:ext uri="{FF2B5EF4-FFF2-40B4-BE49-F238E27FC236}">
                <a16:creationId xmlns:a16="http://schemas.microsoft.com/office/drawing/2014/main" id="{B6C71A5D-1143-4745-859E-EBF985D573F6}"/>
              </a:ext>
            </a:extLst>
          </p:cNvPr>
          <p:cNvSpPr txBox="1"/>
          <p:nvPr/>
        </p:nvSpPr>
        <p:spPr>
          <a:xfrm>
            <a:off x="3195841" y="5519872"/>
            <a:ext cx="947695" cy="379656"/>
          </a:xfrm>
          <a:prstGeom prst="rect">
            <a:avLst/>
          </a:prstGeom>
        </p:spPr>
        <p:txBody>
          <a:bodyPr wrap="none" rtlCol="0">
            <a:spAutoFit/>
          </a:bodyPr>
          <a:lstStyle/>
          <a:p>
            <a:pPr algn="r" defTabSz="1219170" eaLnBrk="0" fontAlgn="base" hangingPunct="0">
              <a:spcBef>
                <a:spcPct val="0"/>
              </a:spcBef>
              <a:spcAft>
                <a:spcPct val="0"/>
              </a:spcAft>
              <a:defRPr/>
            </a:pPr>
            <a:r>
              <a:rPr lang="en-GB" sz="1867" b="1">
                <a:solidFill>
                  <a:prstClr val="black"/>
                </a:solidFill>
                <a:latin typeface="Calibri" panose="020F0502020204030204"/>
                <a:ea typeface="Calibri"/>
                <a:cs typeface="Arial" charset="0"/>
              </a:rPr>
              <a:t>Obesity</a:t>
            </a:r>
          </a:p>
        </p:txBody>
      </p:sp>
      <p:sp>
        <p:nvSpPr>
          <p:cNvPr id="26" name="ZoneTexte 80">
            <a:extLst>
              <a:ext uri="{FF2B5EF4-FFF2-40B4-BE49-F238E27FC236}">
                <a16:creationId xmlns:a16="http://schemas.microsoft.com/office/drawing/2014/main" id="{DA57BDA0-89A0-994B-B7E6-599AEEE72BA4}"/>
              </a:ext>
            </a:extLst>
          </p:cNvPr>
          <p:cNvSpPr txBox="1"/>
          <p:nvPr/>
        </p:nvSpPr>
        <p:spPr>
          <a:xfrm>
            <a:off x="4450796" y="5521600"/>
            <a:ext cx="2107372" cy="379656"/>
          </a:xfrm>
          <a:prstGeom prst="rect">
            <a:avLst/>
          </a:prstGeom>
        </p:spPr>
        <p:txBody>
          <a:bodyPr wrap="none" rtlCol="0">
            <a:spAutoFit/>
          </a:bodyPr>
          <a:lstStyle/>
          <a:p>
            <a:pPr algn="r" defTabSz="1219170" eaLnBrk="0" fontAlgn="base" hangingPunct="0">
              <a:spcBef>
                <a:spcPct val="0"/>
              </a:spcBef>
              <a:spcAft>
                <a:spcPct val="0"/>
              </a:spcAft>
              <a:defRPr/>
            </a:pPr>
            <a:r>
              <a:rPr lang="en-GB" sz="1867" b="1">
                <a:solidFill>
                  <a:prstClr val="black"/>
                </a:solidFill>
                <a:latin typeface="Calibri" panose="020F0502020204030204"/>
                <a:ea typeface="Calibri"/>
                <a:cs typeface="Arial" charset="0"/>
              </a:rPr>
              <a:t>Lactose intolerance</a:t>
            </a:r>
          </a:p>
        </p:txBody>
      </p:sp>
      <p:sp>
        <p:nvSpPr>
          <p:cNvPr id="27" name="ZoneTexte 82">
            <a:extLst>
              <a:ext uri="{FF2B5EF4-FFF2-40B4-BE49-F238E27FC236}">
                <a16:creationId xmlns:a16="http://schemas.microsoft.com/office/drawing/2014/main" id="{2DEEDD98-0DB9-014D-8574-F0B1748569AC}"/>
              </a:ext>
            </a:extLst>
          </p:cNvPr>
          <p:cNvSpPr txBox="1"/>
          <p:nvPr/>
        </p:nvSpPr>
        <p:spPr>
          <a:xfrm>
            <a:off x="6712676" y="5502417"/>
            <a:ext cx="1786579" cy="379656"/>
          </a:xfrm>
          <a:prstGeom prst="rect">
            <a:avLst/>
          </a:prstGeom>
        </p:spPr>
        <p:txBody>
          <a:bodyPr wrap="none" rtlCol="0">
            <a:spAutoFit/>
          </a:bodyPr>
          <a:lstStyle/>
          <a:p>
            <a:pPr algn="r" defTabSz="1219170" eaLnBrk="0" fontAlgn="base" hangingPunct="0">
              <a:spcBef>
                <a:spcPct val="0"/>
              </a:spcBef>
              <a:spcAft>
                <a:spcPct val="0"/>
              </a:spcAft>
              <a:defRPr/>
            </a:pPr>
            <a:r>
              <a:rPr lang="en-GB" sz="1867" b="1">
                <a:solidFill>
                  <a:prstClr val="black"/>
                </a:solidFill>
                <a:latin typeface="Calibri" panose="020F0502020204030204"/>
                <a:ea typeface="Calibri"/>
                <a:cs typeface="Arial" charset="0"/>
              </a:rPr>
              <a:t>Digestive health</a:t>
            </a:r>
          </a:p>
        </p:txBody>
      </p:sp>
      <p:sp>
        <p:nvSpPr>
          <p:cNvPr id="28" name="ZoneTexte 84">
            <a:extLst>
              <a:ext uri="{FF2B5EF4-FFF2-40B4-BE49-F238E27FC236}">
                <a16:creationId xmlns:a16="http://schemas.microsoft.com/office/drawing/2014/main" id="{1F64539D-5CEE-1340-921B-AEF78E7487CE}"/>
              </a:ext>
            </a:extLst>
          </p:cNvPr>
          <p:cNvSpPr txBox="1"/>
          <p:nvPr/>
        </p:nvSpPr>
        <p:spPr>
          <a:xfrm>
            <a:off x="8695848" y="5502416"/>
            <a:ext cx="1417889" cy="379656"/>
          </a:xfrm>
          <a:prstGeom prst="rect">
            <a:avLst/>
          </a:prstGeom>
        </p:spPr>
        <p:txBody>
          <a:bodyPr wrap="none" rtlCol="0">
            <a:spAutoFit/>
          </a:bodyPr>
          <a:lstStyle/>
          <a:p>
            <a:pPr algn="r" defTabSz="1219170" eaLnBrk="0" fontAlgn="base" hangingPunct="0">
              <a:spcBef>
                <a:spcPct val="0"/>
              </a:spcBef>
              <a:spcAft>
                <a:spcPct val="0"/>
              </a:spcAft>
              <a:defRPr/>
            </a:pPr>
            <a:r>
              <a:rPr lang="en-GB" sz="1867" b="1">
                <a:solidFill>
                  <a:prstClr val="black"/>
                </a:solidFill>
                <a:latin typeface="Calibri" panose="020F0502020204030204"/>
                <a:ea typeface="Calibri"/>
                <a:cs typeface="Arial" charset="0"/>
              </a:rPr>
              <a:t>High protein</a:t>
            </a:r>
          </a:p>
        </p:txBody>
      </p:sp>
      <p:pic>
        <p:nvPicPr>
          <p:cNvPr id="29" name="Image 86">
            <a:extLst>
              <a:ext uri="{FF2B5EF4-FFF2-40B4-BE49-F238E27FC236}">
                <a16:creationId xmlns:a16="http://schemas.microsoft.com/office/drawing/2014/main" id="{404F8947-0E30-E04F-BB92-54E1F5BF7233}"/>
              </a:ext>
            </a:extLst>
          </p:cNvPr>
          <p:cNvPicPr>
            <a:picLocks noChangeAspect="1"/>
          </p:cNvPicPr>
          <p:nvPr/>
        </p:nvPicPr>
        <p:blipFill rotWithShape="1">
          <a:blip r:embed="rId10"/>
          <a:srcRect l="26697" t="12543" r="27735" b="22168"/>
          <a:stretch/>
        </p:blipFill>
        <p:spPr>
          <a:xfrm>
            <a:off x="4959856" y="4225867"/>
            <a:ext cx="1062105" cy="1181107"/>
          </a:xfrm>
          <a:prstGeom prst="rect">
            <a:avLst/>
          </a:prstGeom>
        </p:spPr>
      </p:pic>
      <p:pic>
        <p:nvPicPr>
          <p:cNvPr id="30" name="Image 90">
            <a:extLst>
              <a:ext uri="{FF2B5EF4-FFF2-40B4-BE49-F238E27FC236}">
                <a16:creationId xmlns:a16="http://schemas.microsoft.com/office/drawing/2014/main" id="{E1DFB292-AEC5-2646-A2A4-63423CE88CF6}"/>
              </a:ext>
            </a:extLst>
          </p:cNvPr>
          <p:cNvPicPr>
            <a:picLocks noChangeAspect="1"/>
          </p:cNvPicPr>
          <p:nvPr/>
        </p:nvPicPr>
        <p:blipFill rotWithShape="1">
          <a:blip r:embed="rId11"/>
          <a:srcRect l="22172" t="9126" r="10396" b="17406"/>
          <a:stretch/>
        </p:blipFill>
        <p:spPr>
          <a:xfrm>
            <a:off x="7117162" y="4203385"/>
            <a:ext cx="1029277" cy="1207667"/>
          </a:xfrm>
          <a:prstGeom prst="rect">
            <a:avLst/>
          </a:prstGeom>
        </p:spPr>
      </p:pic>
      <p:pic>
        <p:nvPicPr>
          <p:cNvPr id="31" name="Image 92">
            <a:extLst>
              <a:ext uri="{FF2B5EF4-FFF2-40B4-BE49-F238E27FC236}">
                <a16:creationId xmlns:a16="http://schemas.microsoft.com/office/drawing/2014/main" id="{04649D0B-ED69-834B-8E1E-72DF935C77C7}"/>
              </a:ext>
            </a:extLst>
          </p:cNvPr>
          <p:cNvPicPr>
            <a:picLocks noChangeAspect="1"/>
          </p:cNvPicPr>
          <p:nvPr/>
        </p:nvPicPr>
        <p:blipFill>
          <a:blip r:embed="rId12"/>
          <a:stretch>
            <a:fillRect/>
          </a:stretch>
        </p:blipFill>
        <p:spPr>
          <a:xfrm>
            <a:off x="8851458" y="4159699"/>
            <a:ext cx="959877" cy="1279836"/>
          </a:xfrm>
          <a:prstGeom prst="rect">
            <a:avLst/>
          </a:prstGeom>
        </p:spPr>
      </p:pic>
      <p:pic>
        <p:nvPicPr>
          <p:cNvPr id="32" name="Image 94">
            <a:extLst>
              <a:ext uri="{FF2B5EF4-FFF2-40B4-BE49-F238E27FC236}">
                <a16:creationId xmlns:a16="http://schemas.microsoft.com/office/drawing/2014/main" id="{311DF95F-1772-0A49-AD8F-6CBFEB61E984}"/>
              </a:ext>
            </a:extLst>
          </p:cNvPr>
          <p:cNvPicPr>
            <a:picLocks noChangeAspect="1"/>
          </p:cNvPicPr>
          <p:nvPr/>
        </p:nvPicPr>
        <p:blipFill rotWithShape="1">
          <a:blip r:embed="rId13"/>
          <a:srcRect l="22722" t="20395" r="22526" b="25503"/>
          <a:stretch/>
        </p:blipFill>
        <p:spPr>
          <a:xfrm>
            <a:off x="10548214" y="4225868"/>
            <a:ext cx="1220356" cy="1272945"/>
          </a:xfrm>
          <a:prstGeom prst="rect">
            <a:avLst/>
          </a:prstGeom>
        </p:spPr>
      </p:pic>
      <p:cxnSp>
        <p:nvCxnSpPr>
          <p:cNvPr id="33" name="Connecteur : en arc 96">
            <a:extLst>
              <a:ext uri="{FF2B5EF4-FFF2-40B4-BE49-F238E27FC236}">
                <a16:creationId xmlns:a16="http://schemas.microsoft.com/office/drawing/2014/main" id="{19DECCE5-2C22-854F-9C69-B6BA899714C2}"/>
              </a:ext>
            </a:extLst>
          </p:cNvPr>
          <p:cNvCxnSpPr>
            <a:cxnSpLocks/>
            <a:stCxn id="13" idx="2"/>
            <a:endCxn id="23" idx="0"/>
          </p:cNvCxnSpPr>
          <p:nvPr/>
        </p:nvCxnSpPr>
        <p:spPr>
          <a:xfrm rot="5400000">
            <a:off x="2089701" y="2040697"/>
            <a:ext cx="1418580" cy="4389655"/>
          </a:xfrm>
          <a:prstGeom prst="curvedConnector3">
            <a:avLst>
              <a:gd name="adj1" fmla="val 50000"/>
            </a:avLst>
          </a:prstGeom>
          <a:ln>
            <a:solidFill>
              <a:srgbClr val="00559D"/>
            </a:solidFill>
            <a:tailEnd type="triangle"/>
          </a:ln>
        </p:spPr>
        <p:style>
          <a:lnRef idx="1">
            <a:schemeClr val="accent1"/>
          </a:lnRef>
          <a:fillRef idx="0">
            <a:schemeClr val="accent1"/>
          </a:fillRef>
          <a:effectRef idx="0">
            <a:schemeClr val="accent1"/>
          </a:effectRef>
          <a:fontRef idx="minor">
            <a:schemeClr val="tx1"/>
          </a:fontRef>
        </p:style>
      </p:cxnSp>
      <p:sp>
        <p:nvSpPr>
          <p:cNvPr id="34" name="Flèche : droite 100">
            <a:extLst>
              <a:ext uri="{FF2B5EF4-FFF2-40B4-BE49-F238E27FC236}">
                <a16:creationId xmlns:a16="http://schemas.microsoft.com/office/drawing/2014/main" id="{9D448BD8-5773-D54C-A22E-154622BDE427}"/>
              </a:ext>
            </a:extLst>
          </p:cNvPr>
          <p:cNvSpPr/>
          <p:nvPr/>
        </p:nvSpPr>
        <p:spPr>
          <a:xfrm>
            <a:off x="1142178" y="5121533"/>
            <a:ext cx="459431" cy="410369"/>
          </a:xfrm>
          <a:prstGeom prst="rightArrow">
            <a:avLst/>
          </a:prstGeom>
          <a:solidFill>
            <a:srgbClr val="0055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defRPr/>
            </a:pPr>
            <a:endParaRPr lang="fr-FR" sz="3200">
              <a:solidFill>
                <a:prstClr val="white"/>
              </a:solidFill>
              <a:latin typeface="Calibri" panose="020F0502020204030204"/>
            </a:endParaRPr>
          </a:p>
        </p:txBody>
      </p:sp>
      <p:sp>
        <p:nvSpPr>
          <p:cNvPr id="35" name="ZoneTexte 102">
            <a:extLst>
              <a:ext uri="{FF2B5EF4-FFF2-40B4-BE49-F238E27FC236}">
                <a16:creationId xmlns:a16="http://schemas.microsoft.com/office/drawing/2014/main" id="{B7CC9FA9-5A64-A14D-A945-C7B6600B8F81}"/>
              </a:ext>
            </a:extLst>
          </p:cNvPr>
          <p:cNvSpPr txBox="1"/>
          <p:nvPr/>
        </p:nvSpPr>
        <p:spPr>
          <a:xfrm>
            <a:off x="3152950" y="5949455"/>
            <a:ext cx="1023229" cy="584775"/>
          </a:xfrm>
          <a:prstGeom prst="rect">
            <a:avLst/>
          </a:prstGeom>
        </p:spPr>
        <p:txBody>
          <a:bodyPr wrap="none" rtlCol="0">
            <a:spAutoFit/>
          </a:bodyPr>
          <a:lstStyle/>
          <a:p>
            <a:pPr algn="ctr" defTabSz="1219170" eaLnBrk="0" fontAlgn="base" hangingPunct="0">
              <a:spcBef>
                <a:spcPct val="0"/>
              </a:spcBef>
              <a:spcAft>
                <a:spcPct val="0"/>
              </a:spcAft>
              <a:defRPr/>
            </a:pPr>
            <a:r>
              <a:rPr lang="en-GB" sz="1600">
                <a:solidFill>
                  <a:prstClr val="black"/>
                </a:solidFill>
                <a:latin typeface="Calibri" panose="020F0502020204030204"/>
                <a:ea typeface="Calibri"/>
                <a:cs typeface="Arial" charset="0"/>
              </a:rPr>
              <a:t>Low fat</a:t>
            </a:r>
          </a:p>
          <a:p>
            <a:pPr algn="ctr" defTabSz="1219170" eaLnBrk="0" fontAlgn="base" hangingPunct="0">
              <a:spcBef>
                <a:spcPct val="0"/>
              </a:spcBef>
              <a:spcAft>
                <a:spcPct val="0"/>
              </a:spcAft>
              <a:defRPr/>
            </a:pPr>
            <a:r>
              <a:rPr lang="en-GB" sz="1600">
                <a:solidFill>
                  <a:prstClr val="black"/>
                </a:solidFill>
                <a:latin typeface="Calibri" panose="020F0502020204030204"/>
                <a:ea typeface="Calibri"/>
                <a:cs typeface="Arial" charset="0"/>
              </a:rPr>
              <a:t>Low sugar</a:t>
            </a:r>
          </a:p>
        </p:txBody>
      </p:sp>
      <p:sp>
        <p:nvSpPr>
          <p:cNvPr id="36" name="ZoneTexte 104">
            <a:extLst>
              <a:ext uri="{FF2B5EF4-FFF2-40B4-BE49-F238E27FC236}">
                <a16:creationId xmlns:a16="http://schemas.microsoft.com/office/drawing/2014/main" id="{81A7631A-34BD-E445-A664-1402AB7C2836}"/>
              </a:ext>
            </a:extLst>
          </p:cNvPr>
          <p:cNvSpPr txBox="1"/>
          <p:nvPr/>
        </p:nvSpPr>
        <p:spPr>
          <a:xfrm>
            <a:off x="4891960" y="5947426"/>
            <a:ext cx="1197892" cy="338554"/>
          </a:xfrm>
          <a:prstGeom prst="rect">
            <a:avLst/>
          </a:prstGeom>
        </p:spPr>
        <p:txBody>
          <a:bodyPr wrap="none" rtlCol="0">
            <a:spAutoFit/>
          </a:bodyPr>
          <a:lstStyle/>
          <a:p>
            <a:pPr algn="ctr" defTabSz="1219170" eaLnBrk="0" fontAlgn="base" hangingPunct="0">
              <a:spcBef>
                <a:spcPct val="0"/>
              </a:spcBef>
              <a:spcAft>
                <a:spcPct val="0"/>
              </a:spcAft>
              <a:defRPr/>
            </a:pPr>
            <a:r>
              <a:rPr lang="en-GB" sz="1600">
                <a:solidFill>
                  <a:prstClr val="black"/>
                </a:solidFill>
                <a:latin typeface="Calibri" panose="020F0502020204030204"/>
                <a:ea typeface="Calibri"/>
                <a:cs typeface="Arial" charset="0"/>
              </a:rPr>
              <a:t>Lactose free</a:t>
            </a:r>
          </a:p>
        </p:txBody>
      </p:sp>
      <p:sp>
        <p:nvSpPr>
          <p:cNvPr id="37" name="ZoneTexte 106">
            <a:extLst>
              <a:ext uri="{FF2B5EF4-FFF2-40B4-BE49-F238E27FC236}">
                <a16:creationId xmlns:a16="http://schemas.microsoft.com/office/drawing/2014/main" id="{254531A4-C16F-B14F-903E-95CB09DD5D30}"/>
              </a:ext>
            </a:extLst>
          </p:cNvPr>
          <p:cNvSpPr txBox="1"/>
          <p:nvPr/>
        </p:nvSpPr>
        <p:spPr>
          <a:xfrm>
            <a:off x="7170450" y="5880985"/>
            <a:ext cx="933140" cy="830997"/>
          </a:xfrm>
          <a:prstGeom prst="rect">
            <a:avLst/>
          </a:prstGeom>
        </p:spPr>
        <p:txBody>
          <a:bodyPr wrap="none" rtlCol="0">
            <a:spAutoFit/>
          </a:bodyPr>
          <a:lstStyle/>
          <a:p>
            <a:pPr algn="ctr" defTabSz="1219170" eaLnBrk="0" fontAlgn="base" hangingPunct="0">
              <a:spcBef>
                <a:spcPct val="0"/>
              </a:spcBef>
              <a:spcAft>
                <a:spcPct val="0"/>
              </a:spcAft>
              <a:defRPr/>
            </a:pPr>
            <a:r>
              <a:rPr lang="en-GB" sz="1600">
                <a:solidFill>
                  <a:prstClr val="black"/>
                </a:solidFill>
                <a:latin typeface="Calibri" panose="020F0502020204030204"/>
                <a:ea typeface="Calibri"/>
                <a:cs typeface="Arial" charset="0"/>
              </a:rPr>
              <a:t>Prebiotic</a:t>
            </a:r>
          </a:p>
          <a:p>
            <a:pPr algn="ctr" defTabSz="1219170" eaLnBrk="0" fontAlgn="base" hangingPunct="0">
              <a:spcBef>
                <a:spcPct val="0"/>
              </a:spcBef>
              <a:spcAft>
                <a:spcPct val="0"/>
              </a:spcAft>
              <a:defRPr/>
            </a:pPr>
            <a:r>
              <a:rPr lang="en-GB" sz="1600">
                <a:solidFill>
                  <a:prstClr val="black"/>
                </a:solidFill>
                <a:latin typeface="Calibri" panose="020F0502020204030204"/>
                <a:ea typeface="Calibri"/>
                <a:cs typeface="Arial" charset="0"/>
              </a:rPr>
              <a:t>Probiotic</a:t>
            </a:r>
          </a:p>
          <a:p>
            <a:pPr algn="ctr" defTabSz="1219170" eaLnBrk="0" fontAlgn="base" hangingPunct="0">
              <a:spcBef>
                <a:spcPct val="0"/>
              </a:spcBef>
              <a:spcAft>
                <a:spcPct val="0"/>
              </a:spcAft>
              <a:defRPr/>
            </a:pPr>
            <a:r>
              <a:rPr lang="en-GB" sz="1600">
                <a:solidFill>
                  <a:prstClr val="black"/>
                </a:solidFill>
                <a:latin typeface="Calibri" panose="020F0502020204030204"/>
                <a:ea typeface="Calibri"/>
                <a:cs typeface="Arial" charset="0"/>
              </a:rPr>
              <a:t>Fibers</a:t>
            </a:r>
          </a:p>
        </p:txBody>
      </p:sp>
      <p:sp>
        <p:nvSpPr>
          <p:cNvPr id="38" name="ZoneTexte 108">
            <a:extLst>
              <a:ext uri="{FF2B5EF4-FFF2-40B4-BE49-F238E27FC236}">
                <a16:creationId xmlns:a16="http://schemas.microsoft.com/office/drawing/2014/main" id="{9658E71C-65FF-E74D-A517-14ADA2570132}"/>
              </a:ext>
            </a:extLst>
          </p:cNvPr>
          <p:cNvSpPr txBox="1"/>
          <p:nvPr/>
        </p:nvSpPr>
        <p:spPr>
          <a:xfrm>
            <a:off x="8343112" y="5888273"/>
            <a:ext cx="1976567" cy="830997"/>
          </a:xfrm>
          <a:prstGeom prst="rect">
            <a:avLst/>
          </a:prstGeom>
        </p:spPr>
        <p:txBody>
          <a:bodyPr wrap="none" rtlCol="0">
            <a:spAutoFit/>
          </a:bodyPr>
          <a:lstStyle/>
          <a:p>
            <a:pPr algn="ctr" defTabSz="1219170" eaLnBrk="0" fontAlgn="base" hangingPunct="0">
              <a:spcBef>
                <a:spcPct val="0"/>
              </a:spcBef>
              <a:spcAft>
                <a:spcPct val="0"/>
              </a:spcAft>
              <a:defRPr/>
            </a:pPr>
            <a:r>
              <a:rPr lang="en-GB" sz="1600">
                <a:solidFill>
                  <a:prstClr val="black"/>
                </a:solidFill>
                <a:latin typeface="Calibri" panose="020F0502020204030204"/>
                <a:ea typeface="Calibri"/>
                <a:cs typeface="Arial" charset="0"/>
              </a:rPr>
              <a:t>Weight management </a:t>
            </a:r>
          </a:p>
          <a:p>
            <a:pPr algn="ctr" defTabSz="1219170" eaLnBrk="0" fontAlgn="base" hangingPunct="0">
              <a:spcBef>
                <a:spcPct val="0"/>
              </a:spcBef>
              <a:spcAft>
                <a:spcPct val="0"/>
              </a:spcAft>
              <a:defRPr/>
            </a:pPr>
            <a:r>
              <a:rPr lang="en-GB" sz="1600">
                <a:solidFill>
                  <a:prstClr val="black"/>
                </a:solidFill>
                <a:latin typeface="Calibri" panose="020F0502020204030204"/>
                <a:ea typeface="Calibri"/>
                <a:cs typeface="Arial" charset="0"/>
              </a:rPr>
              <a:t>Muscle maintenance</a:t>
            </a:r>
          </a:p>
          <a:p>
            <a:pPr algn="ctr" defTabSz="1219170" eaLnBrk="0" fontAlgn="base" hangingPunct="0">
              <a:spcBef>
                <a:spcPct val="0"/>
              </a:spcBef>
              <a:spcAft>
                <a:spcPct val="0"/>
              </a:spcAft>
              <a:defRPr/>
            </a:pPr>
            <a:r>
              <a:rPr lang="en-GB" sz="1600">
                <a:solidFill>
                  <a:prstClr val="black"/>
                </a:solidFill>
                <a:latin typeface="Calibri" panose="020F0502020204030204"/>
                <a:ea typeface="Calibri"/>
                <a:cs typeface="Arial" charset="0"/>
              </a:rPr>
              <a:t>Better nutrition</a:t>
            </a:r>
          </a:p>
        </p:txBody>
      </p:sp>
      <p:sp>
        <p:nvSpPr>
          <p:cNvPr id="39" name="ZoneTexte 110">
            <a:extLst>
              <a:ext uri="{FF2B5EF4-FFF2-40B4-BE49-F238E27FC236}">
                <a16:creationId xmlns:a16="http://schemas.microsoft.com/office/drawing/2014/main" id="{F823B457-348A-E04D-89E7-0435CF53652C}"/>
              </a:ext>
            </a:extLst>
          </p:cNvPr>
          <p:cNvSpPr txBox="1"/>
          <p:nvPr/>
        </p:nvSpPr>
        <p:spPr>
          <a:xfrm>
            <a:off x="10599694" y="5898495"/>
            <a:ext cx="1322093" cy="584775"/>
          </a:xfrm>
          <a:prstGeom prst="rect">
            <a:avLst/>
          </a:prstGeom>
        </p:spPr>
        <p:txBody>
          <a:bodyPr wrap="none" rtlCol="0">
            <a:spAutoFit/>
          </a:bodyPr>
          <a:lstStyle/>
          <a:p>
            <a:pPr algn="ctr" defTabSz="1219170" eaLnBrk="0" fontAlgn="base" hangingPunct="0">
              <a:spcBef>
                <a:spcPct val="0"/>
              </a:spcBef>
              <a:spcAft>
                <a:spcPct val="0"/>
              </a:spcAft>
              <a:defRPr/>
            </a:pPr>
            <a:r>
              <a:rPr lang="en-GB" sz="1600">
                <a:solidFill>
                  <a:prstClr val="black"/>
                </a:solidFill>
                <a:latin typeface="Calibri" panose="020F0502020204030204"/>
                <a:ea typeface="Calibri"/>
                <a:cs typeface="Arial" charset="0"/>
              </a:rPr>
              <a:t>Lactoferrin &amp; </a:t>
            </a:r>
          </a:p>
          <a:p>
            <a:pPr algn="ctr" defTabSz="1219170" eaLnBrk="0" fontAlgn="base" hangingPunct="0">
              <a:spcBef>
                <a:spcPct val="0"/>
              </a:spcBef>
              <a:spcAft>
                <a:spcPct val="0"/>
              </a:spcAft>
              <a:defRPr/>
            </a:pPr>
            <a:r>
              <a:rPr lang="en-GB" sz="1600">
                <a:solidFill>
                  <a:prstClr val="black"/>
                </a:solidFill>
                <a:latin typeface="Calibri" panose="020F0502020204030204"/>
                <a:ea typeface="Calibri"/>
                <a:cs typeface="Arial" charset="0"/>
              </a:rPr>
              <a:t>vitamins</a:t>
            </a:r>
          </a:p>
        </p:txBody>
      </p:sp>
      <p:sp>
        <p:nvSpPr>
          <p:cNvPr id="40" name="ZoneTexte 112">
            <a:extLst>
              <a:ext uri="{FF2B5EF4-FFF2-40B4-BE49-F238E27FC236}">
                <a16:creationId xmlns:a16="http://schemas.microsoft.com/office/drawing/2014/main" id="{01232943-CF27-8143-BE8B-8C8A89E5EF76}"/>
              </a:ext>
            </a:extLst>
          </p:cNvPr>
          <p:cNvSpPr txBox="1"/>
          <p:nvPr/>
        </p:nvSpPr>
        <p:spPr>
          <a:xfrm>
            <a:off x="1755657" y="5906040"/>
            <a:ext cx="841897" cy="338554"/>
          </a:xfrm>
          <a:prstGeom prst="rect">
            <a:avLst/>
          </a:prstGeom>
        </p:spPr>
        <p:txBody>
          <a:bodyPr wrap="none" rtlCol="0">
            <a:spAutoFit/>
          </a:bodyPr>
          <a:lstStyle/>
          <a:p>
            <a:pPr algn="ctr" defTabSz="1219170" eaLnBrk="0" fontAlgn="base" hangingPunct="0">
              <a:spcBef>
                <a:spcPct val="0"/>
              </a:spcBef>
              <a:spcAft>
                <a:spcPct val="0"/>
              </a:spcAft>
              <a:defRPr/>
            </a:pPr>
            <a:r>
              <a:rPr lang="en-GB" sz="1600">
                <a:solidFill>
                  <a:prstClr val="black"/>
                </a:solidFill>
                <a:latin typeface="Calibri" panose="020F0502020204030204"/>
                <a:ea typeface="Calibri"/>
                <a:cs typeface="Arial" charset="0"/>
              </a:rPr>
              <a:t>Calcium</a:t>
            </a:r>
          </a:p>
        </p:txBody>
      </p:sp>
      <p:sp>
        <p:nvSpPr>
          <p:cNvPr id="41" name="CasellaDiTesto 40">
            <a:extLst>
              <a:ext uri="{FF2B5EF4-FFF2-40B4-BE49-F238E27FC236}">
                <a16:creationId xmlns:a16="http://schemas.microsoft.com/office/drawing/2014/main" id="{A3232994-AC78-5842-B85B-B33278A844B5}"/>
              </a:ext>
            </a:extLst>
          </p:cNvPr>
          <p:cNvSpPr txBox="1"/>
          <p:nvPr/>
        </p:nvSpPr>
        <p:spPr>
          <a:xfrm>
            <a:off x="9289472" y="135195"/>
            <a:ext cx="3112077" cy="836810"/>
          </a:xfrm>
          <a:prstGeom prst="rect">
            <a:avLst/>
          </a:prstGeom>
          <a:solidFill>
            <a:schemeClr val="bg1"/>
          </a:solidFill>
        </p:spPr>
        <p:txBody>
          <a:bodyPr wrap="square" rtlCol="0">
            <a:spAutoFit/>
          </a:bodyPr>
          <a:lstStyle/>
          <a:p>
            <a:endParaRPr lang="it-IT" dirty="0"/>
          </a:p>
        </p:txBody>
      </p:sp>
    </p:spTree>
    <p:extLst>
      <p:ext uri="{BB962C8B-B14F-4D97-AF65-F5344CB8AC3E}">
        <p14:creationId xmlns:p14="http://schemas.microsoft.com/office/powerpoint/2010/main" val="56390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500"/>
                                        <p:tgtEl>
                                          <p:spTgt spid="3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500"/>
                                        <p:tgtEl>
                                          <p:spTgt spid="3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ntr" presetSubtype="0" fill="hold"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par>
                                <p:cTn id="63" presetID="10" presetClass="entr" presetSubtype="0"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fade">
                                      <p:cBhvr>
                                        <p:cTn id="6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P spid="26" grpId="0"/>
      <p:bldP spid="27" grpId="0"/>
      <p:bldP spid="28" grpId="0"/>
      <p:bldP spid="34" grpId="0" animBg="1"/>
      <p:bldP spid="35" grpId="0"/>
      <p:bldP spid="36" grpId="0"/>
      <p:bldP spid="37" grpId="0"/>
      <p:bldP spid="38" grpId="0"/>
      <p:bldP spid="39"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5CCEF84-1C92-2D41-AD55-961DEE1F7381}"/>
              </a:ext>
            </a:extLst>
          </p:cNvPr>
          <p:cNvSpPr>
            <a:spLocks noGrp="1"/>
          </p:cNvSpPr>
          <p:nvPr>
            <p:ph idx="1"/>
          </p:nvPr>
        </p:nvSpPr>
        <p:spPr/>
        <p:txBody>
          <a:bodyPr/>
          <a:lstStyle/>
          <a:p>
            <a:endParaRPr lang="it-IT"/>
          </a:p>
        </p:txBody>
      </p:sp>
      <p:sp>
        <p:nvSpPr>
          <p:cNvPr id="4" name="Segnaposto numero diapositiva 3">
            <a:extLst>
              <a:ext uri="{FF2B5EF4-FFF2-40B4-BE49-F238E27FC236}">
                <a16:creationId xmlns:a16="http://schemas.microsoft.com/office/drawing/2014/main" id="{8E3067D8-0671-5047-8B98-C1E2A6061630}"/>
              </a:ext>
            </a:extLst>
          </p:cNvPr>
          <p:cNvSpPr>
            <a:spLocks noGrp="1"/>
          </p:cNvSpPr>
          <p:nvPr>
            <p:ph type="sldNum" sz="quarter" idx="12"/>
          </p:nvPr>
        </p:nvSpPr>
        <p:spPr/>
        <p:txBody>
          <a:bodyPr/>
          <a:lstStyle/>
          <a:p>
            <a:fld id="{393757EF-F72F-412D-915B-34A6E7BB7839}" type="slidenum">
              <a:rPr lang="fr-FR" smtClean="0"/>
              <a:pPr/>
              <a:t>7</a:t>
            </a:fld>
            <a:endParaRPr lang="fr-FR" sz="1400"/>
          </a:p>
        </p:txBody>
      </p:sp>
      <p:graphicFrame>
        <p:nvGraphicFramePr>
          <p:cNvPr id="5" name="Espace réservé du contenu 5">
            <a:extLst>
              <a:ext uri="{FF2B5EF4-FFF2-40B4-BE49-F238E27FC236}">
                <a16:creationId xmlns:a16="http://schemas.microsoft.com/office/drawing/2014/main" id="{7FE20EF8-3E77-7644-A6B8-BEC51223DC4F}"/>
              </a:ext>
            </a:extLst>
          </p:cNvPr>
          <p:cNvGraphicFramePr>
            <a:graphicFrameLocks/>
          </p:cNvGraphicFramePr>
          <p:nvPr>
            <p:extLst>
              <p:ext uri="{D42A27DB-BD31-4B8C-83A1-F6EECF244321}">
                <p14:modId xmlns:p14="http://schemas.microsoft.com/office/powerpoint/2010/main" val="216120345"/>
              </p:ext>
            </p:extLst>
          </p:nvPr>
        </p:nvGraphicFramePr>
        <p:xfrm>
          <a:off x="194733" y="1718734"/>
          <a:ext cx="11794067" cy="4950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Espace réservé du texte 1">
            <a:extLst>
              <a:ext uri="{FF2B5EF4-FFF2-40B4-BE49-F238E27FC236}">
                <a16:creationId xmlns:a16="http://schemas.microsoft.com/office/drawing/2014/main" id="{1AEEAB46-65EB-4B45-A109-0EDC3DE488C6}"/>
              </a:ext>
            </a:extLst>
          </p:cNvPr>
          <p:cNvSpPr txBox="1">
            <a:spLocks/>
          </p:cNvSpPr>
          <p:nvPr/>
        </p:nvSpPr>
        <p:spPr>
          <a:xfrm>
            <a:off x="194821" y="519216"/>
            <a:ext cx="9919679" cy="427024"/>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Main actions start at the farm level</a:t>
            </a:r>
          </a:p>
        </p:txBody>
      </p:sp>
      <p:sp>
        <p:nvSpPr>
          <p:cNvPr id="7" name="Espace réservé du texte 2">
            <a:extLst>
              <a:ext uri="{FF2B5EF4-FFF2-40B4-BE49-F238E27FC236}">
                <a16:creationId xmlns:a16="http://schemas.microsoft.com/office/drawing/2014/main" id="{EABFE7BA-298E-B14C-963F-65A19A4652CE}"/>
              </a:ext>
            </a:extLst>
          </p:cNvPr>
          <p:cNvSpPr txBox="1">
            <a:spLocks/>
          </p:cNvSpPr>
          <p:nvPr/>
        </p:nvSpPr>
        <p:spPr>
          <a:xfrm>
            <a:off x="194821" y="115241"/>
            <a:ext cx="9919679" cy="375755"/>
          </a:xfrm>
          <a:prstGeom prst="rect">
            <a:avLst/>
          </a:prstGeom>
        </p:spPr>
        <p:txBody>
          <a:bodyPr>
            <a:normAutofit fontScale="92500" lnSpcReduction="20000"/>
          </a:bodyPr>
          <a:lstStyle>
            <a:lvl1pPr marL="457200" indent="-457200" algn="l" defTabSz="914400" rtl="0" eaLnBrk="1" latinLnBrk="0" hangingPunct="1">
              <a:lnSpc>
                <a:spcPct val="90000"/>
              </a:lnSpc>
              <a:spcBef>
                <a:spcPts val="1000"/>
              </a:spcBef>
              <a:buClr>
                <a:srgbClr val="2C567A"/>
              </a:buClr>
              <a:buFont typeface="Wingdings" panose="05000000000000000000"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2C567A"/>
              </a:buClr>
              <a:buFont typeface="Wingdings" panose="05000000000000000000" pitchFamily="2" charset="2"/>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rgbClr val="2C567A"/>
              </a:buClr>
              <a:buFont typeface="Wingdings" panose="05000000000000000000" pitchFamily="2" charset="2"/>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rgbClr val="2C567A"/>
              </a:buClr>
              <a:buFont typeface="Wingdings" panose="05000000000000000000"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2C567A"/>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Main Concrete Actions of Major Companies</a:t>
            </a:r>
            <a:endParaRPr lang="fr-FR"/>
          </a:p>
        </p:txBody>
      </p:sp>
      <p:sp>
        <p:nvSpPr>
          <p:cNvPr id="8" name="Espace réservé du texte 3">
            <a:extLst>
              <a:ext uri="{FF2B5EF4-FFF2-40B4-BE49-F238E27FC236}">
                <a16:creationId xmlns:a16="http://schemas.microsoft.com/office/drawing/2014/main" id="{4585EC7C-EE57-D246-A577-AA6EDACB28B2}"/>
              </a:ext>
            </a:extLst>
          </p:cNvPr>
          <p:cNvSpPr txBox="1">
            <a:spLocks/>
          </p:cNvSpPr>
          <p:nvPr/>
        </p:nvSpPr>
        <p:spPr>
          <a:xfrm>
            <a:off x="194813" y="1106264"/>
            <a:ext cx="11794656" cy="317685"/>
          </a:xfrm>
          <a:prstGeom prst="rect">
            <a:avLst/>
          </a:prstGeom>
        </p:spPr>
        <p:txBody>
          <a:bodyPr>
            <a:normAutofit fontScale="70000" lnSpcReduction="20000"/>
          </a:bodyPr>
          <a:lstStyle>
            <a:lvl1pPr marL="457200" indent="-457200" algn="l" defTabSz="914400" rtl="0" eaLnBrk="1" latinLnBrk="0" hangingPunct="1">
              <a:lnSpc>
                <a:spcPct val="90000"/>
              </a:lnSpc>
              <a:spcBef>
                <a:spcPts val="1000"/>
              </a:spcBef>
              <a:buClr>
                <a:srgbClr val="2C567A"/>
              </a:buClr>
              <a:buFont typeface="Wingdings" panose="05000000000000000000"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2C567A"/>
              </a:buClr>
              <a:buFont typeface="Wingdings" panose="05000000000000000000" pitchFamily="2" charset="2"/>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rgbClr val="2C567A"/>
              </a:buClr>
              <a:buFont typeface="Wingdings" panose="05000000000000000000" pitchFamily="2" charset="2"/>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rgbClr val="2C567A"/>
              </a:buClr>
              <a:buFont typeface="Wingdings" panose="05000000000000000000"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2C567A"/>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Main actions of dairy companies for sustainable development </a:t>
            </a:r>
          </a:p>
        </p:txBody>
      </p:sp>
      <p:pic>
        <p:nvPicPr>
          <p:cNvPr id="9" name="Image 11" descr="Une image contenant hache&#10;&#10;Description générée automatiquement">
            <a:extLst>
              <a:ext uri="{FF2B5EF4-FFF2-40B4-BE49-F238E27FC236}">
                <a16:creationId xmlns:a16="http://schemas.microsoft.com/office/drawing/2014/main" id="{FB022E96-1520-974D-B1F2-817D63B857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4776" y="1623224"/>
            <a:ext cx="1211315" cy="806755"/>
          </a:xfrm>
          <a:prstGeom prst="ellipse">
            <a:avLst/>
          </a:prstGeom>
          <a:ln>
            <a:noFill/>
          </a:ln>
          <a:effectLst>
            <a:softEdge rad="12700"/>
          </a:effectLst>
        </p:spPr>
      </p:pic>
      <p:pic>
        <p:nvPicPr>
          <p:cNvPr id="10" name="Image 17" descr="Une image contenant dessin, table&#10;&#10;Description générée automatiquement">
            <a:extLst>
              <a:ext uri="{FF2B5EF4-FFF2-40B4-BE49-F238E27FC236}">
                <a16:creationId xmlns:a16="http://schemas.microsoft.com/office/drawing/2014/main" id="{09325094-E00A-8C48-8441-AB5A1890DBA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90466" y="1580594"/>
            <a:ext cx="888749" cy="888749"/>
          </a:xfrm>
          <a:prstGeom prst="rect">
            <a:avLst/>
          </a:prstGeom>
        </p:spPr>
      </p:pic>
      <p:pic>
        <p:nvPicPr>
          <p:cNvPr id="11" name="Image 19" descr="Une image contenant assiette, dessin&#10;&#10;Description générée automatiquement">
            <a:extLst>
              <a:ext uri="{FF2B5EF4-FFF2-40B4-BE49-F238E27FC236}">
                <a16:creationId xmlns:a16="http://schemas.microsoft.com/office/drawing/2014/main" id="{6CF0B425-AB50-5C45-A826-79FD726ABC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38175" y="1460912"/>
            <a:ext cx="1008749" cy="1008749"/>
          </a:xfrm>
          <a:prstGeom prst="rect">
            <a:avLst/>
          </a:prstGeom>
        </p:spPr>
      </p:pic>
      <p:sp>
        <p:nvSpPr>
          <p:cNvPr id="12" name="ZoneTexte 26">
            <a:extLst>
              <a:ext uri="{FF2B5EF4-FFF2-40B4-BE49-F238E27FC236}">
                <a16:creationId xmlns:a16="http://schemas.microsoft.com/office/drawing/2014/main" id="{18410AE5-6EE5-8E45-A099-BADA68F1DA17}"/>
              </a:ext>
            </a:extLst>
          </p:cNvPr>
          <p:cNvSpPr txBox="1"/>
          <p:nvPr/>
        </p:nvSpPr>
        <p:spPr>
          <a:xfrm>
            <a:off x="53495" y="2516387"/>
            <a:ext cx="1803699" cy="338554"/>
          </a:xfrm>
          <a:prstGeom prst="rect">
            <a:avLst/>
          </a:prstGeom>
        </p:spPr>
        <p:txBody>
          <a:bodyPr wrap="none" rtlCol="0">
            <a:spAutoFit/>
          </a:bodyPr>
          <a:lstStyle/>
          <a:p>
            <a:r>
              <a:rPr lang="fr-FR" sz="1600" b="1">
                <a:solidFill>
                  <a:schemeClr val="accent6">
                    <a:lumMod val="75000"/>
                  </a:schemeClr>
                </a:solidFill>
                <a:ea typeface="Calibri"/>
              </a:rPr>
              <a:t>Carbon footprint</a:t>
            </a:r>
          </a:p>
        </p:txBody>
      </p:sp>
      <p:sp>
        <p:nvSpPr>
          <p:cNvPr id="13" name="ZoneTexte 28">
            <a:extLst>
              <a:ext uri="{FF2B5EF4-FFF2-40B4-BE49-F238E27FC236}">
                <a16:creationId xmlns:a16="http://schemas.microsoft.com/office/drawing/2014/main" id="{6E46233F-A3F0-B943-907A-225884136F5D}"/>
              </a:ext>
            </a:extLst>
          </p:cNvPr>
          <p:cNvSpPr txBox="1"/>
          <p:nvPr/>
        </p:nvSpPr>
        <p:spPr>
          <a:xfrm>
            <a:off x="1781985" y="2527139"/>
            <a:ext cx="1158074" cy="338554"/>
          </a:xfrm>
          <a:prstGeom prst="rect">
            <a:avLst/>
          </a:prstGeom>
        </p:spPr>
        <p:txBody>
          <a:bodyPr wrap="none" rtlCol="0">
            <a:spAutoFit/>
          </a:bodyPr>
          <a:lstStyle/>
          <a:p>
            <a:r>
              <a:rPr lang="fr-FR" sz="1600" b="1">
                <a:solidFill>
                  <a:schemeClr val="accent6">
                    <a:lumMod val="75000"/>
                  </a:schemeClr>
                </a:solidFill>
                <a:ea typeface="Calibri"/>
              </a:rPr>
              <a:t>Water use</a:t>
            </a:r>
          </a:p>
        </p:txBody>
      </p:sp>
      <p:sp>
        <p:nvSpPr>
          <p:cNvPr id="14" name="ZoneTexte 30">
            <a:extLst>
              <a:ext uri="{FF2B5EF4-FFF2-40B4-BE49-F238E27FC236}">
                <a16:creationId xmlns:a16="http://schemas.microsoft.com/office/drawing/2014/main" id="{F1F6A23D-7597-A445-939F-4BF4A2148F8C}"/>
              </a:ext>
            </a:extLst>
          </p:cNvPr>
          <p:cNvSpPr txBox="1"/>
          <p:nvPr/>
        </p:nvSpPr>
        <p:spPr>
          <a:xfrm>
            <a:off x="3047468" y="2527139"/>
            <a:ext cx="781368" cy="338554"/>
          </a:xfrm>
          <a:prstGeom prst="rect">
            <a:avLst/>
          </a:prstGeom>
        </p:spPr>
        <p:txBody>
          <a:bodyPr wrap="none" rtlCol="0">
            <a:spAutoFit/>
          </a:bodyPr>
          <a:lstStyle/>
          <a:p>
            <a:r>
              <a:rPr lang="fr-FR" sz="1600" b="1">
                <a:solidFill>
                  <a:schemeClr val="accent6">
                    <a:lumMod val="75000"/>
                  </a:schemeClr>
                </a:solidFill>
                <a:ea typeface="Calibri"/>
              </a:rPr>
              <a:t>Waste</a:t>
            </a:r>
          </a:p>
        </p:txBody>
      </p:sp>
      <p:sp>
        <p:nvSpPr>
          <p:cNvPr id="15" name="ZoneTexte 32">
            <a:extLst>
              <a:ext uri="{FF2B5EF4-FFF2-40B4-BE49-F238E27FC236}">
                <a16:creationId xmlns:a16="http://schemas.microsoft.com/office/drawing/2014/main" id="{F6850007-9611-DD40-9D2D-703B56345097}"/>
              </a:ext>
            </a:extLst>
          </p:cNvPr>
          <p:cNvSpPr txBox="1"/>
          <p:nvPr/>
        </p:nvSpPr>
        <p:spPr>
          <a:xfrm>
            <a:off x="4130933" y="2523292"/>
            <a:ext cx="878767" cy="338554"/>
          </a:xfrm>
          <a:prstGeom prst="rect">
            <a:avLst/>
          </a:prstGeom>
        </p:spPr>
        <p:txBody>
          <a:bodyPr wrap="none" rtlCol="0">
            <a:spAutoFit/>
          </a:bodyPr>
          <a:lstStyle/>
          <a:p>
            <a:r>
              <a:rPr lang="fr-FR" sz="1600" b="1">
                <a:solidFill>
                  <a:schemeClr val="accent6">
                    <a:lumMod val="75000"/>
                  </a:schemeClr>
                </a:solidFill>
                <a:ea typeface="Calibri"/>
              </a:rPr>
              <a:t>Energy</a:t>
            </a:r>
          </a:p>
        </p:txBody>
      </p:sp>
      <p:sp>
        <p:nvSpPr>
          <p:cNvPr id="16" name="ZoneTexte 34">
            <a:extLst>
              <a:ext uri="{FF2B5EF4-FFF2-40B4-BE49-F238E27FC236}">
                <a16:creationId xmlns:a16="http://schemas.microsoft.com/office/drawing/2014/main" id="{B9913262-C35C-FD4D-9E2D-282075A7D1C0}"/>
              </a:ext>
            </a:extLst>
          </p:cNvPr>
          <p:cNvSpPr txBox="1"/>
          <p:nvPr/>
        </p:nvSpPr>
        <p:spPr>
          <a:xfrm>
            <a:off x="180464" y="3878614"/>
            <a:ext cx="1635384" cy="338554"/>
          </a:xfrm>
          <a:prstGeom prst="rect">
            <a:avLst/>
          </a:prstGeom>
        </p:spPr>
        <p:txBody>
          <a:bodyPr wrap="none" rtlCol="0">
            <a:spAutoFit/>
          </a:bodyPr>
          <a:lstStyle/>
          <a:p>
            <a:r>
              <a:rPr lang="fr-FR" sz="1600" b="1">
                <a:solidFill>
                  <a:schemeClr val="accent6">
                    <a:lumMod val="75000"/>
                  </a:schemeClr>
                </a:solidFill>
                <a:ea typeface="Calibri"/>
              </a:rPr>
              <a:t>Animal welfare</a:t>
            </a:r>
          </a:p>
        </p:txBody>
      </p:sp>
      <p:pic>
        <p:nvPicPr>
          <p:cNvPr id="17" name="Image 37">
            <a:extLst>
              <a:ext uri="{FF2B5EF4-FFF2-40B4-BE49-F238E27FC236}">
                <a16:creationId xmlns:a16="http://schemas.microsoft.com/office/drawing/2014/main" id="{E8584288-EFB4-5B43-AC46-FC5BD26DB0CF}"/>
              </a:ext>
            </a:extLst>
          </p:cNvPr>
          <p:cNvPicPr>
            <a:picLocks noChangeAspect="1"/>
          </p:cNvPicPr>
          <p:nvPr/>
        </p:nvPicPr>
        <p:blipFill>
          <a:blip r:embed="rId10"/>
          <a:stretch>
            <a:fillRect/>
          </a:stretch>
        </p:blipFill>
        <p:spPr>
          <a:xfrm>
            <a:off x="2057560" y="2934607"/>
            <a:ext cx="859240" cy="888749"/>
          </a:xfrm>
          <a:prstGeom prst="rect">
            <a:avLst/>
          </a:prstGeom>
        </p:spPr>
      </p:pic>
      <p:sp>
        <p:nvSpPr>
          <p:cNvPr id="18" name="ZoneTexte 39">
            <a:extLst>
              <a:ext uri="{FF2B5EF4-FFF2-40B4-BE49-F238E27FC236}">
                <a16:creationId xmlns:a16="http://schemas.microsoft.com/office/drawing/2014/main" id="{08EB7A5F-4B16-0A4D-8D2D-4738748D5A55}"/>
              </a:ext>
            </a:extLst>
          </p:cNvPr>
          <p:cNvSpPr txBox="1"/>
          <p:nvPr/>
        </p:nvSpPr>
        <p:spPr>
          <a:xfrm>
            <a:off x="1978196" y="3891028"/>
            <a:ext cx="1040670" cy="338554"/>
          </a:xfrm>
          <a:prstGeom prst="rect">
            <a:avLst/>
          </a:prstGeom>
        </p:spPr>
        <p:txBody>
          <a:bodyPr wrap="none" rtlCol="0">
            <a:spAutoFit/>
          </a:bodyPr>
          <a:lstStyle/>
          <a:p>
            <a:r>
              <a:rPr lang="fr-FR" sz="1600" b="1">
                <a:solidFill>
                  <a:srgbClr val="92D050"/>
                </a:solidFill>
                <a:ea typeface="Calibri"/>
              </a:rPr>
              <a:t>Nutrition</a:t>
            </a:r>
          </a:p>
        </p:txBody>
      </p:sp>
      <p:sp>
        <p:nvSpPr>
          <p:cNvPr id="19" name="ZoneTexte 41">
            <a:extLst>
              <a:ext uri="{FF2B5EF4-FFF2-40B4-BE49-F238E27FC236}">
                <a16:creationId xmlns:a16="http://schemas.microsoft.com/office/drawing/2014/main" id="{E7BA0664-F118-D247-B976-D67B95AC3495}"/>
              </a:ext>
            </a:extLst>
          </p:cNvPr>
          <p:cNvSpPr txBox="1"/>
          <p:nvPr/>
        </p:nvSpPr>
        <p:spPr>
          <a:xfrm>
            <a:off x="3297563" y="3889454"/>
            <a:ext cx="1507144" cy="338554"/>
          </a:xfrm>
          <a:prstGeom prst="rect">
            <a:avLst/>
          </a:prstGeom>
        </p:spPr>
        <p:txBody>
          <a:bodyPr wrap="none" rtlCol="0">
            <a:spAutoFit/>
          </a:bodyPr>
          <a:lstStyle/>
          <a:p>
            <a:r>
              <a:rPr lang="fr-FR" sz="1600" b="1">
                <a:solidFill>
                  <a:srgbClr val="92D050"/>
                </a:solidFill>
                <a:ea typeface="Calibri"/>
              </a:rPr>
              <a:t>Deforestation</a:t>
            </a:r>
          </a:p>
        </p:txBody>
      </p:sp>
      <p:pic>
        <p:nvPicPr>
          <p:cNvPr id="20" name="Image 43">
            <a:extLst>
              <a:ext uri="{FF2B5EF4-FFF2-40B4-BE49-F238E27FC236}">
                <a16:creationId xmlns:a16="http://schemas.microsoft.com/office/drawing/2014/main" id="{688A3D48-2A73-F648-A280-890BD9B5337F}"/>
              </a:ext>
            </a:extLst>
          </p:cNvPr>
          <p:cNvPicPr>
            <a:picLocks noChangeAspect="1"/>
          </p:cNvPicPr>
          <p:nvPr/>
        </p:nvPicPr>
        <p:blipFill>
          <a:blip r:embed="rId11"/>
          <a:stretch>
            <a:fillRect/>
          </a:stretch>
        </p:blipFill>
        <p:spPr>
          <a:xfrm>
            <a:off x="3361920" y="3068240"/>
            <a:ext cx="1180629" cy="848725"/>
          </a:xfrm>
          <a:prstGeom prst="rect">
            <a:avLst/>
          </a:prstGeom>
        </p:spPr>
      </p:pic>
      <p:pic>
        <p:nvPicPr>
          <p:cNvPr id="21" name="Image 48">
            <a:extLst>
              <a:ext uri="{FF2B5EF4-FFF2-40B4-BE49-F238E27FC236}">
                <a16:creationId xmlns:a16="http://schemas.microsoft.com/office/drawing/2014/main" id="{CBB7C452-69F6-524F-A846-40587C4385D5}"/>
              </a:ext>
            </a:extLst>
          </p:cNvPr>
          <p:cNvPicPr>
            <a:picLocks noChangeAspect="1"/>
          </p:cNvPicPr>
          <p:nvPr/>
        </p:nvPicPr>
        <p:blipFill>
          <a:blip r:embed="rId12"/>
          <a:stretch>
            <a:fillRect/>
          </a:stretch>
        </p:blipFill>
        <p:spPr>
          <a:xfrm>
            <a:off x="429142" y="2980260"/>
            <a:ext cx="1087844" cy="961576"/>
          </a:xfrm>
          <a:prstGeom prst="rect">
            <a:avLst/>
          </a:prstGeom>
        </p:spPr>
      </p:pic>
      <p:pic>
        <p:nvPicPr>
          <p:cNvPr id="22" name="Image 50">
            <a:extLst>
              <a:ext uri="{FF2B5EF4-FFF2-40B4-BE49-F238E27FC236}">
                <a16:creationId xmlns:a16="http://schemas.microsoft.com/office/drawing/2014/main" id="{9A6DCAC1-669B-8942-A67F-CBA1701D1F08}"/>
              </a:ext>
            </a:extLst>
          </p:cNvPr>
          <p:cNvPicPr>
            <a:picLocks noChangeAspect="1"/>
          </p:cNvPicPr>
          <p:nvPr/>
        </p:nvPicPr>
        <p:blipFill>
          <a:blip r:embed="rId13"/>
          <a:stretch>
            <a:fillRect/>
          </a:stretch>
        </p:blipFill>
        <p:spPr>
          <a:xfrm>
            <a:off x="1887610" y="1629520"/>
            <a:ext cx="888749" cy="888749"/>
          </a:xfrm>
          <a:prstGeom prst="rect">
            <a:avLst/>
          </a:prstGeom>
        </p:spPr>
      </p:pic>
      <p:sp>
        <p:nvSpPr>
          <p:cNvPr id="23" name="ZoneTexte 52">
            <a:extLst>
              <a:ext uri="{FF2B5EF4-FFF2-40B4-BE49-F238E27FC236}">
                <a16:creationId xmlns:a16="http://schemas.microsoft.com/office/drawing/2014/main" id="{B8E2BA07-1550-D04A-8B16-FB563F86A57B}"/>
              </a:ext>
            </a:extLst>
          </p:cNvPr>
          <p:cNvSpPr txBox="1"/>
          <p:nvPr/>
        </p:nvSpPr>
        <p:spPr>
          <a:xfrm>
            <a:off x="10113079" y="5267477"/>
            <a:ext cx="1856180" cy="338554"/>
          </a:xfrm>
          <a:prstGeom prst="rect">
            <a:avLst/>
          </a:prstGeom>
        </p:spPr>
        <p:txBody>
          <a:bodyPr wrap="square" rtlCol="0">
            <a:spAutoFit/>
          </a:bodyPr>
          <a:lstStyle/>
          <a:p>
            <a:r>
              <a:rPr lang="en-GB" sz="1600" b="1" dirty="0">
                <a:solidFill>
                  <a:srgbClr val="FFC000"/>
                </a:solidFill>
                <a:ea typeface="Calibri"/>
              </a:rPr>
              <a:t>Gender equality</a:t>
            </a:r>
          </a:p>
        </p:txBody>
      </p:sp>
      <p:pic>
        <p:nvPicPr>
          <p:cNvPr id="24" name="Image 53">
            <a:extLst>
              <a:ext uri="{FF2B5EF4-FFF2-40B4-BE49-F238E27FC236}">
                <a16:creationId xmlns:a16="http://schemas.microsoft.com/office/drawing/2014/main" id="{E0DC84C1-D349-B442-845D-6FCC0A701373}"/>
              </a:ext>
            </a:extLst>
          </p:cNvPr>
          <p:cNvPicPr>
            <a:picLocks noChangeAspect="1"/>
          </p:cNvPicPr>
          <p:nvPr/>
        </p:nvPicPr>
        <p:blipFill rotWithShape="1">
          <a:blip r:embed="rId14"/>
          <a:srcRect t="23694" b="26151"/>
          <a:stretch/>
        </p:blipFill>
        <p:spPr>
          <a:xfrm>
            <a:off x="10098923" y="4543248"/>
            <a:ext cx="1326771" cy="665440"/>
          </a:xfrm>
          <a:prstGeom prst="rect">
            <a:avLst/>
          </a:prstGeom>
        </p:spPr>
      </p:pic>
      <p:pic>
        <p:nvPicPr>
          <p:cNvPr id="25" name="Image 55">
            <a:extLst>
              <a:ext uri="{FF2B5EF4-FFF2-40B4-BE49-F238E27FC236}">
                <a16:creationId xmlns:a16="http://schemas.microsoft.com/office/drawing/2014/main" id="{5A904851-534B-B14E-BBA2-9221772322BD}"/>
              </a:ext>
            </a:extLst>
          </p:cNvPr>
          <p:cNvPicPr>
            <a:picLocks noChangeAspect="1"/>
          </p:cNvPicPr>
          <p:nvPr/>
        </p:nvPicPr>
        <p:blipFill>
          <a:blip r:embed="rId15"/>
          <a:stretch>
            <a:fillRect/>
          </a:stretch>
        </p:blipFill>
        <p:spPr>
          <a:xfrm>
            <a:off x="10113079" y="2720114"/>
            <a:ext cx="1136741" cy="1136741"/>
          </a:xfrm>
          <a:prstGeom prst="rect">
            <a:avLst/>
          </a:prstGeom>
        </p:spPr>
      </p:pic>
      <p:sp>
        <p:nvSpPr>
          <p:cNvPr id="26" name="ZoneTexte 57">
            <a:extLst>
              <a:ext uri="{FF2B5EF4-FFF2-40B4-BE49-F238E27FC236}">
                <a16:creationId xmlns:a16="http://schemas.microsoft.com/office/drawing/2014/main" id="{A2361F87-6C97-D94E-95E4-54539BF72CF5}"/>
              </a:ext>
            </a:extLst>
          </p:cNvPr>
          <p:cNvSpPr txBox="1"/>
          <p:nvPr/>
        </p:nvSpPr>
        <p:spPr>
          <a:xfrm>
            <a:off x="9960283" y="3726237"/>
            <a:ext cx="1514892" cy="584775"/>
          </a:xfrm>
          <a:prstGeom prst="rect">
            <a:avLst/>
          </a:prstGeom>
        </p:spPr>
        <p:txBody>
          <a:bodyPr wrap="square" rtlCol="0">
            <a:spAutoFit/>
          </a:bodyPr>
          <a:lstStyle/>
          <a:p>
            <a:pPr algn="ctr"/>
            <a:r>
              <a:rPr lang="en-GB" sz="1600" b="1">
                <a:solidFill>
                  <a:srgbClr val="FFC000"/>
                </a:solidFill>
                <a:ea typeface="Calibri"/>
              </a:rPr>
              <a:t>Hunger and poverty</a:t>
            </a:r>
          </a:p>
        </p:txBody>
      </p:sp>
      <p:pic>
        <p:nvPicPr>
          <p:cNvPr id="27" name="Image 61">
            <a:extLst>
              <a:ext uri="{FF2B5EF4-FFF2-40B4-BE49-F238E27FC236}">
                <a16:creationId xmlns:a16="http://schemas.microsoft.com/office/drawing/2014/main" id="{09EC975A-B963-734F-9025-AD5BF80821EA}"/>
              </a:ext>
            </a:extLst>
          </p:cNvPr>
          <p:cNvPicPr>
            <a:picLocks noChangeAspect="1"/>
          </p:cNvPicPr>
          <p:nvPr/>
        </p:nvPicPr>
        <p:blipFill>
          <a:blip r:embed="rId16"/>
          <a:stretch>
            <a:fillRect/>
          </a:stretch>
        </p:blipFill>
        <p:spPr>
          <a:xfrm>
            <a:off x="9051443" y="4372480"/>
            <a:ext cx="894997" cy="894997"/>
          </a:xfrm>
          <a:prstGeom prst="rect">
            <a:avLst/>
          </a:prstGeom>
        </p:spPr>
      </p:pic>
      <p:sp>
        <p:nvSpPr>
          <p:cNvPr id="28" name="ZoneTexte 63">
            <a:extLst>
              <a:ext uri="{FF2B5EF4-FFF2-40B4-BE49-F238E27FC236}">
                <a16:creationId xmlns:a16="http://schemas.microsoft.com/office/drawing/2014/main" id="{7AE883DC-4CA7-DA4A-85CB-DA42A1266A0E}"/>
              </a:ext>
            </a:extLst>
          </p:cNvPr>
          <p:cNvSpPr txBox="1"/>
          <p:nvPr/>
        </p:nvSpPr>
        <p:spPr>
          <a:xfrm>
            <a:off x="8916353" y="5231447"/>
            <a:ext cx="1175322" cy="338554"/>
          </a:xfrm>
          <a:prstGeom prst="rect">
            <a:avLst/>
          </a:prstGeom>
        </p:spPr>
        <p:txBody>
          <a:bodyPr wrap="none" rtlCol="0">
            <a:spAutoFit/>
          </a:bodyPr>
          <a:lstStyle/>
          <a:p>
            <a:r>
              <a:rPr lang="fr-FR" sz="1600" b="1">
                <a:solidFill>
                  <a:srgbClr val="FFC000"/>
                </a:solidFill>
                <a:ea typeface="Calibri"/>
              </a:rPr>
              <a:t>Education</a:t>
            </a:r>
          </a:p>
        </p:txBody>
      </p:sp>
      <p:sp>
        <p:nvSpPr>
          <p:cNvPr id="29" name="ZoneTexte 65">
            <a:extLst>
              <a:ext uri="{FF2B5EF4-FFF2-40B4-BE49-F238E27FC236}">
                <a16:creationId xmlns:a16="http://schemas.microsoft.com/office/drawing/2014/main" id="{F1971088-D1DE-FC47-B7B1-B21FAAC09F2A}"/>
              </a:ext>
            </a:extLst>
          </p:cNvPr>
          <p:cNvSpPr txBox="1"/>
          <p:nvPr/>
        </p:nvSpPr>
        <p:spPr>
          <a:xfrm>
            <a:off x="8610601" y="3819064"/>
            <a:ext cx="1739802" cy="584775"/>
          </a:xfrm>
          <a:prstGeom prst="rect">
            <a:avLst/>
          </a:prstGeom>
        </p:spPr>
        <p:txBody>
          <a:bodyPr wrap="square" rtlCol="0">
            <a:spAutoFit/>
          </a:bodyPr>
          <a:lstStyle/>
          <a:p>
            <a:pPr algn="ctr"/>
            <a:r>
              <a:rPr lang="en-GB" sz="1600" b="1" dirty="0">
                <a:solidFill>
                  <a:schemeClr val="accent2"/>
                </a:solidFill>
                <a:ea typeface="Calibri"/>
              </a:rPr>
              <a:t>Responsible sourcing</a:t>
            </a:r>
          </a:p>
        </p:txBody>
      </p:sp>
      <p:sp>
        <p:nvSpPr>
          <p:cNvPr id="30" name="ZoneTexte 67">
            <a:extLst>
              <a:ext uri="{FF2B5EF4-FFF2-40B4-BE49-F238E27FC236}">
                <a16:creationId xmlns:a16="http://schemas.microsoft.com/office/drawing/2014/main" id="{9617700F-9040-4B49-8A79-1118D980B45F}"/>
              </a:ext>
            </a:extLst>
          </p:cNvPr>
          <p:cNvSpPr txBox="1"/>
          <p:nvPr/>
        </p:nvSpPr>
        <p:spPr>
          <a:xfrm>
            <a:off x="3585020" y="6250531"/>
            <a:ext cx="1438214" cy="338554"/>
          </a:xfrm>
          <a:prstGeom prst="rect">
            <a:avLst/>
          </a:prstGeom>
        </p:spPr>
        <p:txBody>
          <a:bodyPr wrap="none" rtlCol="0">
            <a:spAutoFit/>
          </a:bodyPr>
          <a:lstStyle/>
          <a:p>
            <a:r>
              <a:rPr lang="fr-FR" sz="1600" b="1">
                <a:solidFill>
                  <a:schemeClr val="accent5">
                    <a:lumMod val="60000"/>
                    <a:lumOff val="40000"/>
                  </a:schemeClr>
                </a:solidFill>
                <a:ea typeface="Calibri"/>
              </a:rPr>
              <a:t>Partnerships</a:t>
            </a:r>
          </a:p>
        </p:txBody>
      </p:sp>
      <p:pic>
        <p:nvPicPr>
          <p:cNvPr id="31" name="Image 70">
            <a:extLst>
              <a:ext uri="{FF2B5EF4-FFF2-40B4-BE49-F238E27FC236}">
                <a16:creationId xmlns:a16="http://schemas.microsoft.com/office/drawing/2014/main" id="{BD97261E-3E52-A34B-B7A6-86E394ECF8E2}"/>
              </a:ext>
            </a:extLst>
          </p:cNvPr>
          <p:cNvPicPr>
            <a:picLocks noChangeAspect="1"/>
          </p:cNvPicPr>
          <p:nvPr/>
        </p:nvPicPr>
        <p:blipFill rotWithShape="1">
          <a:blip r:embed="rId17"/>
          <a:srcRect t="28195" b="27808"/>
          <a:stretch/>
        </p:blipFill>
        <p:spPr>
          <a:xfrm>
            <a:off x="3458888" y="5416114"/>
            <a:ext cx="1520197" cy="668820"/>
          </a:xfrm>
          <a:prstGeom prst="rect">
            <a:avLst/>
          </a:prstGeom>
        </p:spPr>
      </p:pic>
      <p:pic>
        <p:nvPicPr>
          <p:cNvPr id="32" name="Image 71">
            <a:extLst>
              <a:ext uri="{FF2B5EF4-FFF2-40B4-BE49-F238E27FC236}">
                <a16:creationId xmlns:a16="http://schemas.microsoft.com/office/drawing/2014/main" id="{A4E738E2-E2AD-2F43-A5B3-D359968C2617}"/>
              </a:ext>
            </a:extLst>
          </p:cNvPr>
          <p:cNvPicPr>
            <a:picLocks noChangeAspect="1"/>
          </p:cNvPicPr>
          <p:nvPr/>
        </p:nvPicPr>
        <p:blipFill rotWithShape="1">
          <a:blip r:embed="rId18"/>
          <a:srcRect t="20764" b="20255"/>
          <a:stretch/>
        </p:blipFill>
        <p:spPr>
          <a:xfrm>
            <a:off x="387201" y="5292861"/>
            <a:ext cx="1415472" cy="834864"/>
          </a:xfrm>
          <a:prstGeom prst="rect">
            <a:avLst/>
          </a:prstGeom>
        </p:spPr>
      </p:pic>
      <p:sp>
        <p:nvSpPr>
          <p:cNvPr id="33" name="ZoneTexte 73">
            <a:extLst>
              <a:ext uri="{FF2B5EF4-FFF2-40B4-BE49-F238E27FC236}">
                <a16:creationId xmlns:a16="http://schemas.microsoft.com/office/drawing/2014/main" id="{A885E84C-F851-5B43-941F-41D938D8050F}"/>
              </a:ext>
            </a:extLst>
          </p:cNvPr>
          <p:cNvSpPr txBox="1"/>
          <p:nvPr/>
        </p:nvSpPr>
        <p:spPr>
          <a:xfrm>
            <a:off x="384254" y="6140141"/>
            <a:ext cx="1520197" cy="584775"/>
          </a:xfrm>
          <a:prstGeom prst="rect">
            <a:avLst/>
          </a:prstGeom>
        </p:spPr>
        <p:txBody>
          <a:bodyPr wrap="square" rtlCol="0">
            <a:spAutoFit/>
          </a:bodyPr>
          <a:lstStyle/>
          <a:p>
            <a:pPr algn="ctr"/>
            <a:r>
              <a:rPr lang="en-GB" sz="1600" b="1">
                <a:solidFill>
                  <a:schemeClr val="accent5">
                    <a:lumMod val="60000"/>
                    <a:lumOff val="40000"/>
                  </a:schemeClr>
                </a:solidFill>
                <a:ea typeface="Calibri"/>
              </a:rPr>
              <a:t>Employment and training</a:t>
            </a:r>
          </a:p>
        </p:txBody>
      </p:sp>
      <p:sp>
        <p:nvSpPr>
          <p:cNvPr id="34" name="ZoneTexte 75">
            <a:extLst>
              <a:ext uri="{FF2B5EF4-FFF2-40B4-BE49-F238E27FC236}">
                <a16:creationId xmlns:a16="http://schemas.microsoft.com/office/drawing/2014/main" id="{D828244D-0B83-B04D-A37F-B3C79DE866BC}"/>
              </a:ext>
            </a:extLst>
          </p:cNvPr>
          <p:cNvSpPr txBox="1"/>
          <p:nvPr/>
        </p:nvSpPr>
        <p:spPr>
          <a:xfrm>
            <a:off x="2022336" y="6165182"/>
            <a:ext cx="1520197" cy="584775"/>
          </a:xfrm>
          <a:prstGeom prst="rect">
            <a:avLst/>
          </a:prstGeom>
        </p:spPr>
        <p:txBody>
          <a:bodyPr wrap="square" rtlCol="0">
            <a:spAutoFit/>
          </a:bodyPr>
          <a:lstStyle/>
          <a:p>
            <a:pPr algn="ctr"/>
            <a:r>
              <a:rPr lang="en-GB" sz="1600" b="1">
                <a:solidFill>
                  <a:srgbClr val="00559D"/>
                </a:solidFill>
                <a:ea typeface="Calibri"/>
              </a:rPr>
              <a:t>Farmer incomes</a:t>
            </a:r>
          </a:p>
        </p:txBody>
      </p:sp>
      <p:pic>
        <p:nvPicPr>
          <p:cNvPr id="35" name="Image 76">
            <a:extLst>
              <a:ext uri="{FF2B5EF4-FFF2-40B4-BE49-F238E27FC236}">
                <a16:creationId xmlns:a16="http://schemas.microsoft.com/office/drawing/2014/main" id="{7E3351D5-A590-0F44-BD5E-7377025532DB}"/>
              </a:ext>
            </a:extLst>
          </p:cNvPr>
          <p:cNvPicPr>
            <a:picLocks noChangeAspect="1"/>
          </p:cNvPicPr>
          <p:nvPr/>
        </p:nvPicPr>
        <p:blipFill rotWithShape="1">
          <a:blip r:embed="rId19"/>
          <a:srcRect t="18423" b="19548"/>
          <a:stretch/>
        </p:blipFill>
        <p:spPr>
          <a:xfrm>
            <a:off x="2147921" y="5308687"/>
            <a:ext cx="1268480" cy="786824"/>
          </a:xfrm>
          <a:prstGeom prst="rect">
            <a:avLst/>
          </a:prstGeom>
        </p:spPr>
      </p:pic>
      <p:pic>
        <p:nvPicPr>
          <p:cNvPr id="36" name="Image 79">
            <a:extLst>
              <a:ext uri="{FF2B5EF4-FFF2-40B4-BE49-F238E27FC236}">
                <a16:creationId xmlns:a16="http://schemas.microsoft.com/office/drawing/2014/main" id="{01314944-322B-FC41-8442-243509A1C3C4}"/>
              </a:ext>
            </a:extLst>
          </p:cNvPr>
          <p:cNvPicPr>
            <a:picLocks noChangeAspect="1"/>
          </p:cNvPicPr>
          <p:nvPr/>
        </p:nvPicPr>
        <p:blipFill>
          <a:blip r:embed="rId20"/>
          <a:stretch>
            <a:fillRect/>
          </a:stretch>
        </p:blipFill>
        <p:spPr>
          <a:xfrm>
            <a:off x="9155078" y="2971208"/>
            <a:ext cx="805877" cy="805877"/>
          </a:xfrm>
          <a:prstGeom prst="rect">
            <a:avLst/>
          </a:prstGeom>
        </p:spPr>
      </p:pic>
      <p:sp>
        <p:nvSpPr>
          <p:cNvPr id="37" name="Flèche : bas 80">
            <a:extLst>
              <a:ext uri="{FF2B5EF4-FFF2-40B4-BE49-F238E27FC236}">
                <a16:creationId xmlns:a16="http://schemas.microsoft.com/office/drawing/2014/main" id="{CDA0FD9C-3867-504F-BBD6-DE1022B2E937}"/>
              </a:ext>
            </a:extLst>
          </p:cNvPr>
          <p:cNvSpPr/>
          <p:nvPr/>
        </p:nvSpPr>
        <p:spPr>
          <a:xfrm rot="10800000">
            <a:off x="7828375" y="2053307"/>
            <a:ext cx="279677" cy="46304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38" name="ZoneTexte 82">
            <a:extLst>
              <a:ext uri="{FF2B5EF4-FFF2-40B4-BE49-F238E27FC236}">
                <a16:creationId xmlns:a16="http://schemas.microsoft.com/office/drawing/2014/main" id="{D748E627-60C9-034B-B0E8-D336091ECB29}"/>
              </a:ext>
            </a:extLst>
          </p:cNvPr>
          <p:cNvSpPr txBox="1"/>
          <p:nvPr/>
        </p:nvSpPr>
        <p:spPr>
          <a:xfrm>
            <a:off x="6971671" y="1349963"/>
            <a:ext cx="2183407" cy="584775"/>
          </a:xfrm>
          <a:prstGeom prst="rect">
            <a:avLst/>
          </a:prstGeom>
        </p:spPr>
        <p:txBody>
          <a:bodyPr wrap="square" rtlCol="0">
            <a:spAutoFit/>
          </a:bodyPr>
          <a:lstStyle/>
          <a:p>
            <a:pPr algn="ctr"/>
            <a:r>
              <a:rPr lang="en-GB" sz="1600" b="1" dirty="0">
                <a:ea typeface="Calibri"/>
              </a:rPr>
              <a:t>Consumer concern and awareness</a:t>
            </a:r>
          </a:p>
        </p:txBody>
      </p:sp>
      <p:sp>
        <p:nvSpPr>
          <p:cNvPr id="39" name="ZoneTexte 84">
            <a:extLst>
              <a:ext uri="{FF2B5EF4-FFF2-40B4-BE49-F238E27FC236}">
                <a16:creationId xmlns:a16="http://schemas.microsoft.com/office/drawing/2014/main" id="{D69903A9-5AD5-704A-99E3-79A38DB7435A}"/>
              </a:ext>
            </a:extLst>
          </p:cNvPr>
          <p:cNvSpPr txBox="1"/>
          <p:nvPr/>
        </p:nvSpPr>
        <p:spPr>
          <a:xfrm>
            <a:off x="8039687" y="2147277"/>
            <a:ext cx="442373" cy="461665"/>
          </a:xfrm>
          <a:prstGeom prst="rect">
            <a:avLst/>
          </a:prstGeom>
        </p:spPr>
        <p:txBody>
          <a:bodyPr wrap="square" rtlCol="0">
            <a:spAutoFit/>
          </a:bodyPr>
          <a:lstStyle/>
          <a:p>
            <a:pPr algn="ctr"/>
            <a:r>
              <a:rPr lang="en-GB" sz="2400" b="1">
                <a:ea typeface="Calibri"/>
              </a:rPr>
              <a:t>+</a:t>
            </a:r>
          </a:p>
        </p:txBody>
      </p:sp>
      <p:sp>
        <p:nvSpPr>
          <p:cNvPr id="40" name="ZoneTexte 86">
            <a:extLst>
              <a:ext uri="{FF2B5EF4-FFF2-40B4-BE49-F238E27FC236}">
                <a16:creationId xmlns:a16="http://schemas.microsoft.com/office/drawing/2014/main" id="{FDAD905C-5AA7-E14F-9DAD-5DFC6940E7CB}"/>
              </a:ext>
            </a:extLst>
          </p:cNvPr>
          <p:cNvSpPr txBox="1"/>
          <p:nvPr/>
        </p:nvSpPr>
        <p:spPr>
          <a:xfrm>
            <a:off x="8037954" y="6313665"/>
            <a:ext cx="442373" cy="461665"/>
          </a:xfrm>
          <a:prstGeom prst="rect">
            <a:avLst/>
          </a:prstGeom>
        </p:spPr>
        <p:txBody>
          <a:bodyPr wrap="square" rtlCol="0">
            <a:spAutoFit/>
          </a:bodyPr>
          <a:lstStyle/>
          <a:p>
            <a:pPr algn="ctr"/>
            <a:r>
              <a:rPr lang="en-GB" sz="2400" b="1">
                <a:ea typeface="Calibri"/>
              </a:rPr>
              <a:t>-</a:t>
            </a:r>
          </a:p>
        </p:txBody>
      </p:sp>
      <p:sp>
        <p:nvSpPr>
          <p:cNvPr id="41" name="CasellaDiTesto 40">
            <a:extLst>
              <a:ext uri="{FF2B5EF4-FFF2-40B4-BE49-F238E27FC236}">
                <a16:creationId xmlns:a16="http://schemas.microsoft.com/office/drawing/2014/main" id="{F0E86D89-2E0B-FB4C-A689-D9081D1A3CF4}"/>
              </a:ext>
            </a:extLst>
          </p:cNvPr>
          <p:cNvSpPr txBox="1"/>
          <p:nvPr/>
        </p:nvSpPr>
        <p:spPr>
          <a:xfrm>
            <a:off x="429142" y="499915"/>
            <a:ext cx="3701791" cy="638344"/>
          </a:xfrm>
          <a:prstGeom prst="rect">
            <a:avLst/>
          </a:prstGeom>
          <a:noFill/>
        </p:spPr>
        <p:txBody>
          <a:bodyPr wrap="square" rtlCol="0">
            <a:spAutoFit/>
          </a:bodyPr>
          <a:lstStyle/>
          <a:p>
            <a:endParaRPr lang="it-IT"/>
          </a:p>
        </p:txBody>
      </p:sp>
      <p:sp>
        <p:nvSpPr>
          <p:cNvPr id="43" name="CasellaDiTesto 42">
            <a:extLst>
              <a:ext uri="{FF2B5EF4-FFF2-40B4-BE49-F238E27FC236}">
                <a16:creationId xmlns:a16="http://schemas.microsoft.com/office/drawing/2014/main" id="{70C6ED0D-1708-6347-B29E-F7C5D4D49CCF}"/>
              </a:ext>
            </a:extLst>
          </p:cNvPr>
          <p:cNvSpPr txBox="1"/>
          <p:nvPr/>
        </p:nvSpPr>
        <p:spPr>
          <a:xfrm>
            <a:off x="9331036" y="199117"/>
            <a:ext cx="2860964" cy="851643"/>
          </a:xfrm>
          <a:prstGeom prst="rect">
            <a:avLst/>
          </a:prstGeom>
          <a:solidFill>
            <a:schemeClr val="bg1"/>
          </a:solidFill>
        </p:spPr>
        <p:txBody>
          <a:bodyPr wrap="square" rtlCol="0">
            <a:spAutoFit/>
          </a:bodyPr>
          <a:lstStyle/>
          <a:p>
            <a:endParaRPr lang="it-IT"/>
          </a:p>
        </p:txBody>
      </p:sp>
    </p:spTree>
    <p:extLst>
      <p:ext uri="{BB962C8B-B14F-4D97-AF65-F5344CB8AC3E}">
        <p14:creationId xmlns:p14="http://schemas.microsoft.com/office/powerpoint/2010/main" val="818889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83688FA-865A-45C2-9F44-D2A36DDB5139}"/>
              </a:ext>
            </a:extLst>
          </p:cNvPr>
          <p:cNvSpPr>
            <a:spLocks noGrp="1"/>
          </p:cNvSpPr>
          <p:nvPr>
            <p:ph type="body" sz="quarter" idx="10"/>
          </p:nvPr>
        </p:nvSpPr>
        <p:spPr>
          <a:xfrm>
            <a:off x="1993005" y="519216"/>
            <a:ext cx="8121495" cy="371799"/>
          </a:xfrm>
        </p:spPr>
        <p:txBody>
          <a:bodyPr/>
          <a:lstStyle/>
          <a:p>
            <a:r>
              <a:rPr lang="en-GB"/>
              <a:t>Will have impacts on the dairy sector</a:t>
            </a:r>
          </a:p>
        </p:txBody>
      </p:sp>
      <p:sp>
        <p:nvSpPr>
          <p:cNvPr id="3" name="Espace réservé du texte 2">
            <a:extLst>
              <a:ext uri="{FF2B5EF4-FFF2-40B4-BE49-F238E27FC236}">
                <a16:creationId xmlns:a16="http://schemas.microsoft.com/office/drawing/2014/main" id="{D558BB9B-CEE0-411E-BBAC-7DFEB15A4B27}"/>
              </a:ext>
            </a:extLst>
          </p:cNvPr>
          <p:cNvSpPr>
            <a:spLocks noGrp="1"/>
          </p:cNvSpPr>
          <p:nvPr>
            <p:ph type="body" sz="quarter" idx="14"/>
          </p:nvPr>
        </p:nvSpPr>
        <p:spPr>
          <a:xfrm>
            <a:off x="1647308" y="103946"/>
            <a:ext cx="9146764" cy="353142"/>
          </a:xfrm>
        </p:spPr>
        <p:txBody>
          <a:bodyPr/>
          <a:lstStyle/>
          <a:p>
            <a:r>
              <a:rPr lang="en-GB"/>
              <a:t>Increasing Preoccupations Around Sustainability</a:t>
            </a:r>
          </a:p>
        </p:txBody>
      </p:sp>
      <p:sp>
        <p:nvSpPr>
          <p:cNvPr id="6" name="Rectangle 5">
            <a:extLst>
              <a:ext uri="{FF2B5EF4-FFF2-40B4-BE49-F238E27FC236}">
                <a16:creationId xmlns:a16="http://schemas.microsoft.com/office/drawing/2014/main" id="{1471FF4D-1850-484C-9577-5AA04EA87333}"/>
              </a:ext>
            </a:extLst>
          </p:cNvPr>
          <p:cNvSpPr/>
          <p:nvPr/>
        </p:nvSpPr>
        <p:spPr>
          <a:xfrm>
            <a:off x="234653" y="1233558"/>
            <a:ext cx="5561347" cy="2555441"/>
          </a:xfrm>
          <a:prstGeom prst="rect">
            <a:avLst/>
          </a:prstGeom>
          <a:solidFill>
            <a:schemeClr val="bg1"/>
          </a:solidFill>
          <a:ln>
            <a:solidFill>
              <a:srgbClr val="005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indent="-457189" algn="ctr">
              <a:buAutoNum type="arabicParenR"/>
            </a:pPr>
            <a:r>
              <a:rPr lang="en-GB" sz="2400" b="1">
                <a:solidFill>
                  <a:srgbClr val="00559D"/>
                </a:solidFill>
                <a:ea typeface="Calibri"/>
              </a:rPr>
              <a:t>Increasing number of initiatives</a:t>
            </a:r>
          </a:p>
          <a:p>
            <a:pPr marL="457189" indent="-457189" algn="ctr">
              <a:buAutoNum type="arabicParenR"/>
            </a:pPr>
            <a:endParaRPr lang="en-GB" sz="2400" b="1">
              <a:solidFill>
                <a:srgbClr val="00559D"/>
              </a:solidFill>
              <a:ea typeface="Calibri"/>
            </a:endParaRPr>
          </a:p>
          <a:p>
            <a:pPr marL="457189" indent="-457189" algn="ctr">
              <a:buAutoNum type="arabicParenR"/>
            </a:pPr>
            <a:endParaRPr lang="en-GB" sz="2400" b="1">
              <a:solidFill>
                <a:srgbClr val="00559D"/>
              </a:solidFill>
              <a:ea typeface="Calibri"/>
            </a:endParaRPr>
          </a:p>
          <a:p>
            <a:pPr marL="457189" indent="-457189" algn="ctr">
              <a:buAutoNum type="arabicParenR"/>
            </a:pPr>
            <a:endParaRPr lang="en-GB" sz="2400" b="1">
              <a:solidFill>
                <a:srgbClr val="00559D"/>
              </a:solidFill>
              <a:ea typeface="Calibri"/>
            </a:endParaRPr>
          </a:p>
          <a:p>
            <a:pPr marL="457189" indent="-457189" algn="ctr">
              <a:buAutoNum type="arabicParenR"/>
            </a:pPr>
            <a:endParaRPr lang="en-GB" sz="2400" b="1">
              <a:solidFill>
                <a:srgbClr val="00559D"/>
              </a:solidFill>
              <a:ea typeface="Calibri"/>
            </a:endParaRPr>
          </a:p>
          <a:p>
            <a:pPr marL="457189" indent="-457189" algn="ctr">
              <a:buAutoNum type="arabicParenR"/>
            </a:pPr>
            <a:endParaRPr lang="en-GB" sz="2400" b="1">
              <a:solidFill>
                <a:srgbClr val="00559D"/>
              </a:solidFill>
              <a:ea typeface="Calibri"/>
            </a:endParaRPr>
          </a:p>
          <a:p>
            <a:pPr algn="ctr"/>
            <a:endParaRPr lang="en-GB" sz="2400" b="1">
              <a:solidFill>
                <a:srgbClr val="00559D"/>
              </a:solidFill>
              <a:ea typeface="Calibri"/>
            </a:endParaRPr>
          </a:p>
        </p:txBody>
      </p:sp>
      <p:sp>
        <p:nvSpPr>
          <p:cNvPr id="14" name="Rectangle 13">
            <a:extLst>
              <a:ext uri="{FF2B5EF4-FFF2-40B4-BE49-F238E27FC236}">
                <a16:creationId xmlns:a16="http://schemas.microsoft.com/office/drawing/2014/main" id="{F47BC704-A4A7-481B-94B5-157849DAC120}"/>
              </a:ext>
            </a:extLst>
          </p:cNvPr>
          <p:cNvSpPr/>
          <p:nvPr/>
        </p:nvSpPr>
        <p:spPr>
          <a:xfrm>
            <a:off x="6232457" y="1226005"/>
            <a:ext cx="5544890" cy="2561495"/>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b="1">
                <a:solidFill>
                  <a:schemeClr val="accent6"/>
                </a:solidFill>
                <a:ea typeface="Calibri"/>
              </a:rPr>
              <a:t>2) Around a wide pallet of commitments</a:t>
            </a:r>
          </a:p>
          <a:p>
            <a:pPr lvl="0" algn="ctr"/>
            <a:endParaRPr lang="en-GB" sz="2400" b="1">
              <a:solidFill>
                <a:schemeClr val="accent6"/>
              </a:solidFill>
              <a:ea typeface="Calibri"/>
            </a:endParaRPr>
          </a:p>
          <a:p>
            <a:pPr lvl="0" algn="ctr"/>
            <a:endParaRPr lang="en-GB" sz="2400" b="1">
              <a:solidFill>
                <a:schemeClr val="accent6"/>
              </a:solidFill>
              <a:ea typeface="Calibri"/>
            </a:endParaRPr>
          </a:p>
          <a:p>
            <a:pPr lvl="0" algn="ctr"/>
            <a:endParaRPr lang="en-GB" sz="2400" b="1">
              <a:solidFill>
                <a:schemeClr val="accent6"/>
              </a:solidFill>
              <a:ea typeface="Calibri"/>
            </a:endParaRPr>
          </a:p>
          <a:p>
            <a:pPr lvl="0" algn="ctr"/>
            <a:endParaRPr lang="en-GB" sz="2400" b="1">
              <a:solidFill>
                <a:schemeClr val="accent6"/>
              </a:solidFill>
              <a:ea typeface="Calibri"/>
            </a:endParaRPr>
          </a:p>
          <a:p>
            <a:pPr lvl="0" algn="ctr"/>
            <a:endParaRPr lang="en-GB" sz="2400" b="1">
              <a:solidFill>
                <a:schemeClr val="accent6"/>
              </a:solidFill>
              <a:ea typeface="Calibri"/>
            </a:endParaRPr>
          </a:p>
          <a:p>
            <a:pPr lvl="0" algn="ctr"/>
            <a:endParaRPr lang="en-GB" sz="2400" b="1">
              <a:solidFill>
                <a:schemeClr val="accent6"/>
              </a:solidFill>
              <a:ea typeface="Calibri"/>
            </a:endParaRPr>
          </a:p>
        </p:txBody>
      </p:sp>
      <p:sp>
        <p:nvSpPr>
          <p:cNvPr id="16" name="Rectangle 15">
            <a:extLst>
              <a:ext uri="{FF2B5EF4-FFF2-40B4-BE49-F238E27FC236}">
                <a16:creationId xmlns:a16="http://schemas.microsoft.com/office/drawing/2014/main" id="{3C42D269-BD72-4D5A-A161-8E9F60408D91}"/>
              </a:ext>
            </a:extLst>
          </p:cNvPr>
          <p:cNvSpPr/>
          <p:nvPr/>
        </p:nvSpPr>
        <p:spPr>
          <a:xfrm>
            <a:off x="234653" y="3931760"/>
            <a:ext cx="10816415" cy="2717534"/>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accent2"/>
                </a:solidFill>
                <a:ea typeface="Calibri"/>
                <a:sym typeface="Wingdings" panose="05000000000000000000" pitchFamily="2" charset="2"/>
              </a:rPr>
              <a:t>3) Movement toward quality and sustainability</a:t>
            </a:r>
          </a:p>
          <a:p>
            <a:pPr lvl="0" algn="ctr"/>
            <a:r>
              <a:rPr lang="en-GB" sz="1867" i="1">
                <a:solidFill>
                  <a:srgbClr val="FFC000"/>
                </a:solidFill>
                <a:ea typeface="Calibri"/>
                <a:sym typeface="Wingdings" panose="05000000000000000000" pitchFamily="2" charset="2"/>
              </a:rPr>
              <a:t>Quality and added-value instead of quantity</a:t>
            </a:r>
          </a:p>
          <a:p>
            <a:pPr lvl="0" algn="ctr"/>
            <a:endParaRPr lang="en-GB" sz="1867" i="1">
              <a:solidFill>
                <a:schemeClr val="accent2"/>
              </a:solidFill>
              <a:ea typeface="Calibri"/>
              <a:sym typeface="Wingdings" panose="05000000000000000000" pitchFamily="2" charset="2"/>
            </a:endParaRPr>
          </a:p>
          <a:p>
            <a:pPr algn="ctr"/>
            <a:endParaRPr lang="en-GB" sz="2400" b="1">
              <a:solidFill>
                <a:schemeClr val="accent2"/>
              </a:solidFill>
              <a:ea typeface="Calibri"/>
              <a:sym typeface="Wingdings" panose="05000000000000000000" pitchFamily="2" charset="2"/>
            </a:endParaRPr>
          </a:p>
          <a:p>
            <a:pPr algn="ctr"/>
            <a:endParaRPr lang="en-GB" sz="2400" b="1">
              <a:solidFill>
                <a:schemeClr val="accent2"/>
              </a:solidFill>
              <a:ea typeface="Calibri"/>
              <a:sym typeface="Wingdings" panose="05000000000000000000" pitchFamily="2" charset="2"/>
            </a:endParaRPr>
          </a:p>
          <a:p>
            <a:pPr algn="ctr"/>
            <a:endParaRPr lang="en-GB" sz="2400" b="1">
              <a:solidFill>
                <a:schemeClr val="accent2"/>
              </a:solidFill>
              <a:ea typeface="Calibri"/>
              <a:sym typeface="Wingdings" panose="05000000000000000000" pitchFamily="2" charset="2"/>
            </a:endParaRPr>
          </a:p>
          <a:p>
            <a:pPr algn="ctr"/>
            <a:endParaRPr lang="fr-FR" sz="2400"/>
          </a:p>
        </p:txBody>
      </p:sp>
      <p:pic>
        <p:nvPicPr>
          <p:cNvPr id="21" name="Image 20">
            <a:extLst>
              <a:ext uri="{FF2B5EF4-FFF2-40B4-BE49-F238E27FC236}">
                <a16:creationId xmlns:a16="http://schemas.microsoft.com/office/drawing/2014/main" id="{A7270058-0F98-465B-AE28-F669F0814C92}"/>
              </a:ext>
            </a:extLst>
          </p:cNvPr>
          <p:cNvPicPr>
            <a:picLocks noChangeAspect="1"/>
          </p:cNvPicPr>
          <p:nvPr/>
        </p:nvPicPr>
        <p:blipFill>
          <a:blip r:embed="rId3"/>
          <a:stretch>
            <a:fillRect/>
          </a:stretch>
        </p:blipFill>
        <p:spPr>
          <a:xfrm>
            <a:off x="394790" y="2756017"/>
            <a:ext cx="1342500" cy="895000"/>
          </a:xfrm>
          <a:prstGeom prst="rect">
            <a:avLst/>
          </a:prstGeom>
        </p:spPr>
      </p:pic>
      <p:pic>
        <p:nvPicPr>
          <p:cNvPr id="23" name="Image 22">
            <a:extLst>
              <a:ext uri="{FF2B5EF4-FFF2-40B4-BE49-F238E27FC236}">
                <a16:creationId xmlns:a16="http://schemas.microsoft.com/office/drawing/2014/main" id="{27A65A08-01E0-4622-BB81-827F251D94E8}"/>
              </a:ext>
            </a:extLst>
          </p:cNvPr>
          <p:cNvPicPr>
            <a:picLocks noChangeAspect="1"/>
          </p:cNvPicPr>
          <p:nvPr/>
        </p:nvPicPr>
        <p:blipFill>
          <a:blip r:embed="rId4"/>
          <a:stretch>
            <a:fillRect/>
          </a:stretch>
        </p:blipFill>
        <p:spPr>
          <a:xfrm>
            <a:off x="1993005" y="1605114"/>
            <a:ext cx="2882354" cy="938383"/>
          </a:xfrm>
          <a:prstGeom prst="rect">
            <a:avLst/>
          </a:prstGeom>
          <a:ln>
            <a:noFill/>
          </a:ln>
          <a:effectLst>
            <a:outerShdw blurRad="292100" dist="139700" dir="2700000" algn="tl" rotWithShape="0">
              <a:srgbClr val="333333">
                <a:alpha val="65000"/>
              </a:srgbClr>
            </a:outerShdw>
          </a:effectLst>
        </p:spPr>
      </p:pic>
      <p:pic>
        <p:nvPicPr>
          <p:cNvPr id="27" name="Image 26" descr="Une image contenant hache&#10;&#10;Description générée automatiquement">
            <a:extLst>
              <a:ext uri="{FF2B5EF4-FFF2-40B4-BE49-F238E27FC236}">
                <a16:creationId xmlns:a16="http://schemas.microsoft.com/office/drawing/2014/main" id="{D8ABFD24-2E12-421A-88B5-D3E1BF406E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2015" y="1660006"/>
            <a:ext cx="918611" cy="611809"/>
          </a:xfrm>
          <a:prstGeom prst="ellipse">
            <a:avLst/>
          </a:prstGeom>
          <a:ln>
            <a:noFill/>
          </a:ln>
          <a:effectLst>
            <a:softEdge rad="12700"/>
          </a:effectLst>
        </p:spPr>
      </p:pic>
      <p:pic>
        <p:nvPicPr>
          <p:cNvPr id="29" name="Image 28" descr="Une image contenant dessin, table&#10;&#10;Description générée automatiquement">
            <a:extLst>
              <a:ext uri="{FF2B5EF4-FFF2-40B4-BE49-F238E27FC236}">
                <a16:creationId xmlns:a16="http://schemas.microsoft.com/office/drawing/2014/main" id="{F7CEBA04-54E9-48E4-9D6F-339121AA8D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9809" y="1646261"/>
            <a:ext cx="593753" cy="593753"/>
          </a:xfrm>
          <a:prstGeom prst="rect">
            <a:avLst/>
          </a:prstGeom>
        </p:spPr>
      </p:pic>
      <p:pic>
        <p:nvPicPr>
          <p:cNvPr id="31" name="Image 30" descr="Une image contenant assiette, dessin&#10;&#10;Description générée automatiquement">
            <a:extLst>
              <a:ext uri="{FF2B5EF4-FFF2-40B4-BE49-F238E27FC236}">
                <a16:creationId xmlns:a16="http://schemas.microsoft.com/office/drawing/2014/main" id="{DD35846E-9DEB-4502-9735-EB0E16CBD1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4493" y="1605115"/>
            <a:ext cx="679579" cy="679579"/>
          </a:xfrm>
          <a:prstGeom prst="rect">
            <a:avLst/>
          </a:prstGeom>
        </p:spPr>
      </p:pic>
      <p:sp>
        <p:nvSpPr>
          <p:cNvPr id="33" name="ZoneTexte 32">
            <a:extLst>
              <a:ext uri="{FF2B5EF4-FFF2-40B4-BE49-F238E27FC236}">
                <a16:creationId xmlns:a16="http://schemas.microsoft.com/office/drawing/2014/main" id="{617EAE46-93E4-484B-8834-D9CE11C93AAE}"/>
              </a:ext>
            </a:extLst>
          </p:cNvPr>
          <p:cNvSpPr txBox="1"/>
          <p:nvPr/>
        </p:nvSpPr>
        <p:spPr>
          <a:xfrm>
            <a:off x="6163174" y="2263063"/>
            <a:ext cx="1369927" cy="297454"/>
          </a:xfrm>
          <a:prstGeom prst="rect">
            <a:avLst/>
          </a:prstGeom>
        </p:spPr>
        <p:txBody>
          <a:bodyPr wrap="none" rtlCol="0">
            <a:spAutoFit/>
          </a:bodyPr>
          <a:lstStyle/>
          <a:p>
            <a:r>
              <a:rPr lang="fr-FR" sz="1333" b="1">
                <a:solidFill>
                  <a:schemeClr val="accent6"/>
                </a:solidFill>
                <a:ea typeface="Calibri"/>
              </a:rPr>
              <a:t>Carbon footprint</a:t>
            </a:r>
          </a:p>
        </p:txBody>
      </p:sp>
      <p:sp>
        <p:nvSpPr>
          <p:cNvPr id="35" name="ZoneTexte 34">
            <a:extLst>
              <a:ext uri="{FF2B5EF4-FFF2-40B4-BE49-F238E27FC236}">
                <a16:creationId xmlns:a16="http://schemas.microsoft.com/office/drawing/2014/main" id="{581C95F0-75DD-44FC-A80B-3BA9E32B67EE}"/>
              </a:ext>
            </a:extLst>
          </p:cNvPr>
          <p:cNvSpPr txBox="1"/>
          <p:nvPr/>
        </p:nvSpPr>
        <p:spPr>
          <a:xfrm>
            <a:off x="7599892" y="2258587"/>
            <a:ext cx="907364" cy="297454"/>
          </a:xfrm>
          <a:prstGeom prst="rect">
            <a:avLst/>
          </a:prstGeom>
        </p:spPr>
        <p:txBody>
          <a:bodyPr wrap="none" rtlCol="0">
            <a:spAutoFit/>
          </a:bodyPr>
          <a:lstStyle/>
          <a:p>
            <a:r>
              <a:rPr lang="fr-FR" sz="1333" b="1">
                <a:solidFill>
                  <a:schemeClr val="accent6"/>
                </a:solidFill>
                <a:ea typeface="Calibri"/>
              </a:rPr>
              <a:t>Water use</a:t>
            </a:r>
          </a:p>
        </p:txBody>
      </p:sp>
      <p:sp>
        <p:nvSpPr>
          <p:cNvPr id="37" name="ZoneTexte 36">
            <a:extLst>
              <a:ext uri="{FF2B5EF4-FFF2-40B4-BE49-F238E27FC236}">
                <a16:creationId xmlns:a16="http://schemas.microsoft.com/office/drawing/2014/main" id="{B4DAF8E1-D417-4434-A964-FE65C172899E}"/>
              </a:ext>
            </a:extLst>
          </p:cNvPr>
          <p:cNvSpPr txBox="1"/>
          <p:nvPr/>
        </p:nvSpPr>
        <p:spPr>
          <a:xfrm>
            <a:off x="8910037" y="2262258"/>
            <a:ext cx="629724" cy="297454"/>
          </a:xfrm>
          <a:prstGeom prst="rect">
            <a:avLst/>
          </a:prstGeom>
        </p:spPr>
        <p:txBody>
          <a:bodyPr wrap="none" rtlCol="0">
            <a:spAutoFit/>
          </a:bodyPr>
          <a:lstStyle/>
          <a:p>
            <a:r>
              <a:rPr lang="fr-FR" sz="1333" b="1">
                <a:solidFill>
                  <a:schemeClr val="accent6"/>
                </a:solidFill>
                <a:ea typeface="Calibri"/>
              </a:rPr>
              <a:t>Waste</a:t>
            </a:r>
          </a:p>
        </p:txBody>
      </p:sp>
      <p:sp>
        <p:nvSpPr>
          <p:cNvPr id="39" name="ZoneTexte 38">
            <a:extLst>
              <a:ext uri="{FF2B5EF4-FFF2-40B4-BE49-F238E27FC236}">
                <a16:creationId xmlns:a16="http://schemas.microsoft.com/office/drawing/2014/main" id="{BDABDBB9-861C-430C-9F20-C536FD1FAF2E}"/>
              </a:ext>
            </a:extLst>
          </p:cNvPr>
          <p:cNvSpPr txBox="1"/>
          <p:nvPr/>
        </p:nvSpPr>
        <p:spPr>
          <a:xfrm>
            <a:off x="10072211" y="2252635"/>
            <a:ext cx="668388" cy="297454"/>
          </a:xfrm>
          <a:prstGeom prst="rect">
            <a:avLst/>
          </a:prstGeom>
        </p:spPr>
        <p:txBody>
          <a:bodyPr wrap="none" rtlCol="0">
            <a:spAutoFit/>
          </a:bodyPr>
          <a:lstStyle/>
          <a:p>
            <a:r>
              <a:rPr lang="fr-FR" sz="1333" b="1">
                <a:solidFill>
                  <a:schemeClr val="accent6"/>
                </a:solidFill>
                <a:ea typeface="Calibri"/>
              </a:rPr>
              <a:t>Energy</a:t>
            </a:r>
          </a:p>
        </p:txBody>
      </p:sp>
      <p:sp>
        <p:nvSpPr>
          <p:cNvPr id="41" name="ZoneTexte 40">
            <a:extLst>
              <a:ext uri="{FF2B5EF4-FFF2-40B4-BE49-F238E27FC236}">
                <a16:creationId xmlns:a16="http://schemas.microsoft.com/office/drawing/2014/main" id="{A426493A-FF45-4C84-8794-06A0A58CEBB8}"/>
              </a:ext>
            </a:extLst>
          </p:cNvPr>
          <p:cNvSpPr txBox="1"/>
          <p:nvPr/>
        </p:nvSpPr>
        <p:spPr>
          <a:xfrm>
            <a:off x="6254953" y="3312274"/>
            <a:ext cx="1262269" cy="297454"/>
          </a:xfrm>
          <a:prstGeom prst="rect">
            <a:avLst/>
          </a:prstGeom>
        </p:spPr>
        <p:txBody>
          <a:bodyPr wrap="none" rtlCol="0">
            <a:spAutoFit/>
          </a:bodyPr>
          <a:lstStyle/>
          <a:p>
            <a:r>
              <a:rPr lang="fr-FR" sz="1333" b="1">
                <a:solidFill>
                  <a:schemeClr val="accent6"/>
                </a:solidFill>
                <a:ea typeface="Calibri"/>
              </a:rPr>
              <a:t>Animal welfare</a:t>
            </a:r>
          </a:p>
        </p:txBody>
      </p:sp>
      <p:pic>
        <p:nvPicPr>
          <p:cNvPr id="43" name="Image 42">
            <a:extLst>
              <a:ext uri="{FF2B5EF4-FFF2-40B4-BE49-F238E27FC236}">
                <a16:creationId xmlns:a16="http://schemas.microsoft.com/office/drawing/2014/main" id="{BD810B0B-B998-46F2-A5EB-F0428C2DC987}"/>
              </a:ext>
            </a:extLst>
          </p:cNvPr>
          <p:cNvPicPr>
            <a:picLocks noChangeAspect="1"/>
          </p:cNvPicPr>
          <p:nvPr/>
        </p:nvPicPr>
        <p:blipFill>
          <a:blip r:embed="rId8"/>
          <a:stretch>
            <a:fillRect/>
          </a:stretch>
        </p:blipFill>
        <p:spPr>
          <a:xfrm>
            <a:off x="7835665" y="2739128"/>
            <a:ext cx="577456" cy="597288"/>
          </a:xfrm>
          <a:prstGeom prst="rect">
            <a:avLst/>
          </a:prstGeom>
        </p:spPr>
      </p:pic>
      <p:sp>
        <p:nvSpPr>
          <p:cNvPr id="45" name="ZoneTexte 44">
            <a:extLst>
              <a:ext uri="{FF2B5EF4-FFF2-40B4-BE49-F238E27FC236}">
                <a16:creationId xmlns:a16="http://schemas.microsoft.com/office/drawing/2014/main" id="{5279540D-4996-4661-AD46-077CB615ADE0}"/>
              </a:ext>
            </a:extLst>
          </p:cNvPr>
          <p:cNvSpPr txBox="1"/>
          <p:nvPr/>
        </p:nvSpPr>
        <p:spPr>
          <a:xfrm>
            <a:off x="7606943" y="3306958"/>
            <a:ext cx="833883" cy="297454"/>
          </a:xfrm>
          <a:prstGeom prst="rect">
            <a:avLst/>
          </a:prstGeom>
        </p:spPr>
        <p:txBody>
          <a:bodyPr wrap="none" rtlCol="0">
            <a:spAutoFit/>
          </a:bodyPr>
          <a:lstStyle/>
          <a:p>
            <a:r>
              <a:rPr lang="fr-FR" sz="1333" b="1">
                <a:solidFill>
                  <a:schemeClr val="accent6"/>
                </a:solidFill>
                <a:ea typeface="Calibri"/>
              </a:rPr>
              <a:t>Nutrition</a:t>
            </a:r>
          </a:p>
        </p:txBody>
      </p:sp>
      <p:pic>
        <p:nvPicPr>
          <p:cNvPr id="47" name="Image 46">
            <a:extLst>
              <a:ext uri="{FF2B5EF4-FFF2-40B4-BE49-F238E27FC236}">
                <a16:creationId xmlns:a16="http://schemas.microsoft.com/office/drawing/2014/main" id="{E001D493-C755-4CD9-BC84-2D97F7ED96E9}"/>
              </a:ext>
            </a:extLst>
          </p:cNvPr>
          <p:cNvPicPr>
            <a:picLocks noChangeAspect="1"/>
          </p:cNvPicPr>
          <p:nvPr/>
        </p:nvPicPr>
        <p:blipFill>
          <a:blip r:embed="rId9"/>
          <a:stretch>
            <a:fillRect/>
          </a:stretch>
        </p:blipFill>
        <p:spPr>
          <a:xfrm>
            <a:off x="6532253" y="2668921"/>
            <a:ext cx="753727" cy="666241"/>
          </a:xfrm>
          <a:prstGeom prst="rect">
            <a:avLst/>
          </a:prstGeom>
        </p:spPr>
      </p:pic>
      <p:pic>
        <p:nvPicPr>
          <p:cNvPr id="49" name="Image 48">
            <a:extLst>
              <a:ext uri="{FF2B5EF4-FFF2-40B4-BE49-F238E27FC236}">
                <a16:creationId xmlns:a16="http://schemas.microsoft.com/office/drawing/2014/main" id="{BB993628-23DB-4600-AA4A-977C4168A480}"/>
              </a:ext>
            </a:extLst>
          </p:cNvPr>
          <p:cNvPicPr>
            <a:picLocks noChangeAspect="1"/>
          </p:cNvPicPr>
          <p:nvPr/>
        </p:nvPicPr>
        <p:blipFill>
          <a:blip r:embed="rId10"/>
          <a:stretch>
            <a:fillRect/>
          </a:stretch>
        </p:blipFill>
        <p:spPr>
          <a:xfrm>
            <a:off x="7886028" y="1660006"/>
            <a:ext cx="611809" cy="611809"/>
          </a:xfrm>
          <a:prstGeom prst="rect">
            <a:avLst/>
          </a:prstGeom>
        </p:spPr>
      </p:pic>
      <p:sp>
        <p:nvSpPr>
          <p:cNvPr id="51" name="ZoneTexte 50">
            <a:extLst>
              <a:ext uri="{FF2B5EF4-FFF2-40B4-BE49-F238E27FC236}">
                <a16:creationId xmlns:a16="http://schemas.microsoft.com/office/drawing/2014/main" id="{5A95C964-E9B4-454B-9798-C4F0FA5D336A}"/>
              </a:ext>
            </a:extLst>
          </p:cNvPr>
          <p:cNvSpPr txBox="1"/>
          <p:nvPr/>
        </p:nvSpPr>
        <p:spPr>
          <a:xfrm>
            <a:off x="8581375" y="3308136"/>
            <a:ext cx="1501647" cy="502573"/>
          </a:xfrm>
          <a:prstGeom prst="rect">
            <a:avLst/>
          </a:prstGeom>
        </p:spPr>
        <p:txBody>
          <a:bodyPr wrap="square" rtlCol="0">
            <a:spAutoFit/>
          </a:bodyPr>
          <a:lstStyle/>
          <a:p>
            <a:pPr algn="ctr"/>
            <a:r>
              <a:rPr lang="en-GB" sz="1333" b="1">
                <a:solidFill>
                  <a:schemeClr val="accent6"/>
                </a:solidFill>
                <a:ea typeface="Calibri"/>
              </a:rPr>
              <a:t>Responsible sourcing</a:t>
            </a:r>
          </a:p>
        </p:txBody>
      </p:sp>
      <p:sp>
        <p:nvSpPr>
          <p:cNvPr id="53" name="ZoneTexte 52">
            <a:extLst>
              <a:ext uri="{FF2B5EF4-FFF2-40B4-BE49-F238E27FC236}">
                <a16:creationId xmlns:a16="http://schemas.microsoft.com/office/drawing/2014/main" id="{04C3F5C3-7986-4414-96B6-6B0A707AC9BC}"/>
              </a:ext>
            </a:extLst>
          </p:cNvPr>
          <p:cNvSpPr txBox="1"/>
          <p:nvPr/>
        </p:nvSpPr>
        <p:spPr>
          <a:xfrm>
            <a:off x="9827926" y="3299316"/>
            <a:ext cx="1520197" cy="297454"/>
          </a:xfrm>
          <a:prstGeom prst="rect">
            <a:avLst/>
          </a:prstGeom>
        </p:spPr>
        <p:txBody>
          <a:bodyPr wrap="square" rtlCol="0">
            <a:spAutoFit/>
          </a:bodyPr>
          <a:lstStyle/>
          <a:p>
            <a:pPr algn="ctr"/>
            <a:r>
              <a:rPr lang="en-GB" sz="1333" b="1">
                <a:solidFill>
                  <a:schemeClr val="accent6"/>
                </a:solidFill>
                <a:ea typeface="Calibri"/>
              </a:rPr>
              <a:t>Farmer incomes</a:t>
            </a:r>
          </a:p>
        </p:txBody>
      </p:sp>
      <p:pic>
        <p:nvPicPr>
          <p:cNvPr id="55" name="Image 54">
            <a:extLst>
              <a:ext uri="{FF2B5EF4-FFF2-40B4-BE49-F238E27FC236}">
                <a16:creationId xmlns:a16="http://schemas.microsoft.com/office/drawing/2014/main" id="{82CE0571-27A7-4E5E-8D2B-CADE5E7EE4D5}"/>
              </a:ext>
            </a:extLst>
          </p:cNvPr>
          <p:cNvPicPr>
            <a:picLocks noChangeAspect="1"/>
          </p:cNvPicPr>
          <p:nvPr/>
        </p:nvPicPr>
        <p:blipFill rotWithShape="1">
          <a:blip r:embed="rId11"/>
          <a:srcRect t="18423" b="19548"/>
          <a:stretch/>
        </p:blipFill>
        <p:spPr>
          <a:xfrm>
            <a:off x="10141191" y="2772029"/>
            <a:ext cx="909877" cy="564387"/>
          </a:xfrm>
          <a:prstGeom prst="rect">
            <a:avLst/>
          </a:prstGeom>
        </p:spPr>
      </p:pic>
      <p:pic>
        <p:nvPicPr>
          <p:cNvPr id="57" name="Image 56">
            <a:extLst>
              <a:ext uri="{FF2B5EF4-FFF2-40B4-BE49-F238E27FC236}">
                <a16:creationId xmlns:a16="http://schemas.microsoft.com/office/drawing/2014/main" id="{9BEFA949-D84D-4FB0-8B37-661B178EA8C4}"/>
              </a:ext>
            </a:extLst>
          </p:cNvPr>
          <p:cNvPicPr>
            <a:picLocks noChangeAspect="1"/>
          </p:cNvPicPr>
          <p:nvPr/>
        </p:nvPicPr>
        <p:blipFill>
          <a:blip r:embed="rId12"/>
          <a:stretch>
            <a:fillRect/>
          </a:stretch>
        </p:blipFill>
        <p:spPr>
          <a:xfrm>
            <a:off x="8954792" y="2714747"/>
            <a:ext cx="657483" cy="657483"/>
          </a:xfrm>
          <a:prstGeom prst="rect">
            <a:avLst/>
          </a:prstGeom>
        </p:spPr>
      </p:pic>
      <p:sp>
        <p:nvSpPr>
          <p:cNvPr id="59" name="ZoneTexte 58">
            <a:extLst>
              <a:ext uri="{FF2B5EF4-FFF2-40B4-BE49-F238E27FC236}">
                <a16:creationId xmlns:a16="http://schemas.microsoft.com/office/drawing/2014/main" id="{20AA956E-0248-4756-A505-D0D0275EE340}"/>
              </a:ext>
            </a:extLst>
          </p:cNvPr>
          <p:cNvSpPr txBox="1"/>
          <p:nvPr/>
        </p:nvSpPr>
        <p:spPr>
          <a:xfrm>
            <a:off x="11087645" y="2230072"/>
            <a:ext cx="485505" cy="666786"/>
          </a:xfrm>
          <a:prstGeom prst="rect">
            <a:avLst/>
          </a:prstGeom>
        </p:spPr>
        <p:txBody>
          <a:bodyPr wrap="square" rtlCol="0">
            <a:spAutoFit/>
          </a:bodyPr>
          <a:lstStyle/>
          <a:p>
            <a:pPr algn="ctr"/>
            <a:r>
              <a:rPr lang="en-GB" sz="3733" b="1">
                <a:solidFill>
                  <a:schemeClr val="accent6"/>
                </a:solidFill>
                <a:ea typeface="Calibri"/>
              </a:rPr>
              <a:t>…</a:t>
            </a:r>
          </a:p>
        </p:txBody>
      </p:sp>
      <p:sp>
        <p:nvSpPr>
          <p:cNvPr id="60" name="ZoneTexte 59">
            <a:extLst>
              <a:ext uri="{FF2B5EF4-FFF2-40B4-BE49-F238E27FC236}">
                <a16:creationId xmlns:a16="http://schemas.microsoft.com/office/drawing/2014/main" id="{3DCB8D58-1458-4D15-BFCC-239EF5379DD5}"/>
              </a:ext>
            </a:extLst>
          </p:cNvPr>
          <p:cNvSpPr txBox="1"/>
          <p:nvPr/>
        </p:nvSpPr>
        <p:spPr>
          <a:xfrm>
            <a:off x="1894669" y="2690556"/>
            <a:ext cx="1271545" cy="995401"/>
          </a:xfrm>
          <a:prstGeom prst="rect">
            <a:avLst/>
          </a:prstGeom>
        </p:spPr>
        <p:txBody>
          <a:bodyPr wrap="square" rtlCol="0">
            <a:spAutoFit/>
          </a:bodyPr>
          <a:lstStyle/>
          <a:p>
            <a:pPr algn="ctr"/>
            <a:r>
              <a:rPr lang="fr-FR" sz="1467">
                <a:solidFill>
                  <a:srgbClr val="00559D"/>
                </a:solidFill>
                <a:ea typeface="Calibri"/>
              </a:rPr>
              <a:t>Net </a:t>
            </a:r>
            <a:r>
              <a:rPr lang="fr-FR" sz="1467" err="1">
                <a:solidFill>
                  <a:srgbClr val="00559D"/>
                </a:solidFill>
                <a:ea typeface="Calibri"/>
              </a:rPr>
              <a:t>Zero</a:t>
            </a:r>
            <a:r>
              <a:rPr lang="fr-FR" sz="1467">
                <a:solidFill>
                  <a:srgbClr val="00559D"/>
                </a:solidFill>
                <a:ea typeface="Calibri"/>
              </a:rPr>
              <a:t> </a:t>
            </a:r>
            <a:r>
              <a:rPr lang="fr-FR" sz="1467" err="1">
                <a:solidFill>
                  <a:srgbClr val="00559D"/>
                </a:solidFill>
                <a:ea typeface="Calibri"/>
              </a:rPr>
              <a:t>Pathways</a:t>
            </a:r>
            <a:r>
              <a:rPr lang="fr-FR" sz="1467">
                <a:solidFill>
                  <a:srgbClr val="00559D"/>
                </a:solidFill>
                <a:ea typeface="Calibri"/>
              </a:rPr>
              <a:t> to  Low Carbon </a:t>
            </a:r>
            <a:r>
              <a:rPr lang="fr-FR" sz="1467" err="1">
                <a:solidFill>
                  <a:srgbClr val="00559D"/>
                </a:solidFill>
                <a:ea typeface="Calibri"/>
              </a:rPr>
              <a:t>Dairy</a:t>
            </a:r>
            <a:r>
              <a:rPr lang="fr-FR" sz="1467">
                <a:solidFill>
                  <a:srgbClr val="00559D"/>
                </a:solidFill>
                <a:ea typeface="Calibri"/>
              </a:rPr>
              <a:t> </a:t>
            </a:r>
          </a:p>
        </p:txBody>
      </p:sp>
      <p:sp>
        <p:nvSpPr>
          <p:cNvPr id="62" name="ZoneTexte 61">
            <a:extLst>
              <a:ext uri="{FF2B5EF4-FFF2-40B4-BE49-F238E27FC236}">
                <a16:creationId xmlns:a16="http://schemas.microsoft.com/office/drawing/2014/main" id="{58A3D419-D04E-4F7A-A3C5-A89381C09C33}"/>
              </a:ext>
            </a:extLst>
          </p:cNvPr>
          <p:cNvSpPr txBox="1"/>
          <p:nvPr/>
        </p:nvSpPr>
        <p:spPr>
          <a:xfrm>
            <a:off x="391093" y="1688547"/>
            <a:ext cx="1256215" cy="584775"/>
          </a:xfrm>
          <a:prstGeom prst="rect">
            <a:avLst/>
          </a:prstGeom>
        </p:spPr>
        <p:txBody>
          <a:bodyPr wrap="square" rtlCol="0">
            <a:spAutoFit/>
          </a:bodyPr>
          <a:lstStyle/>
          <a:p>
            <a:pPr algn="ctr"/>
            <a:r>
              <a:rPr lang="en-GB" sz="1600">
                <a:solidFill>
                  <a:srgbClr val="00559D"/>
                </a:solidFill>
                <a:ea typeface="Calibri"/>
              </a:rPr>
              <a:t>Best practise guides</a:t>
            </a:r>
          </a:p>
        </p:txBody>
      </p:sp>
      <p:sp>
        <p:nvSpPr>
          <p:cNvPr id="66" name="ZoneTexte 65">
            <a:extLst>
              <a:ext uri="{FF2B5EF4-FFF2-40B4-BE49-F238E27FC236}">
                <a16:creationId xmlns:a16="http://schemas.microsoft.com/office/drawing/2014/main" id="{56353796-A9DC-4197-9B04-16DBC1AAA63F}"/>
              </a:ext>
            </a:extLst>
          </p:cNvPr>
          <p:cNvSpPr txBox="1"/>
          <p:nvPr/>
        </p:nvSpPr>
        <p:spPr>
          <a:xfrm>
            <a:off x="3807508" y="2772029"/>
            <a:ext cx="972075" cy="769634"/>
          </a:xfrm>
          <a:prstGeom prst="rect">
            <a:avLst/>
          </a:prstGeom>
          <a:noFill/>
        </p:spPr>
        <p:txBody>
          <a:bodyPr wrap="square">
            <a:spAutoFit/>
          </a:bodyPr>
          <a:lstStyle/>
          <a:p>
            <a:pPr algn="ctr"/>
            <a:r>
              <a:rPr lang="en-GB" sz="1467">
                <a:solidFill>
                  <a:srgbClr val="00559D"/>
                </a:solidFill>
                <a:latin typeface="Calibri" panose="020F0502020204030204" pitchFamily="34" charset="0"/>
                <a:ea typeface="Calibri" panose="020F0502020204030204" pitchFamily="34" charset="0"/>
                <a:cs typeface="Arial" panose="020B0604020202020204" pitchFamily="34" charset="0"/>
              </a:rPr>
              <a:t>GASL</a:t>
            </a:r>
          </a:p>
          <a:p>
            <a:pPr algn="ctr"/>
            <a:r>
              <a:rPr lang="en-GB" sz="1467">
                <a:solidFill>
                  <a:srgbClr val="00559D"/>
                </a:solidFill>
                <a:latin typeface="Calibri" panose="020F0502020204030204" pitchFamily="34" charset="0"/>
                <a:cs typeface="Arial" panose="020B0604020202020204" pitchFamily="34" charset="0"/>
              </a:rPr>
              <a:t>LEAP</a:t>
            </a:r>
          </a:p>
          <a:p>
            <a:pPr algn="ctr"/>
            <a:endParaRPr lang="fr-FR" sz="1467">
              <a:solidFill>
                <a:srgbClr val="00559D"/>
              </a:solidFill>
            </a:endParaRPr>
          </a:p>
        </p:txBody>
      </p:sp>
      <p:pic>
        <p:nvPicPr>
          <p:cNvPr id="70" name="Image 69">
            <a:extLst>
              <a:ext uri="{FF2B5EF4-FFF2-40B4-BE49-F238E27FC236}">
                <a16:creationId xmlns:a16="http://schemas.microsoft.com/office/drawing/2014/main" id="{56E8126E-1B6F-47A4-B327-4F97F7A2E0C2}"/>
              </a:ext>
            </a:extLst>
          </p:cNvPr>
          <p:cNvPicPr>
            <a:picLocks noChangeAspect="1"/>
          </p:cNvPicPr>
          <p:nvPr/>
        </p:nvPicPr>
        <p:blipFill>
          <a:blip r:embed="rId13"/>
          <a:stretch>
            <a:fillRect/>
          </a:stretch>
        </p:blipFill>
        <p:spPr>
          <a:xfrm>
            <a:off x="358794" y="4909287"/>
            <a:ext cx="1049697" cy="744947"/>
          </a:xfrm>
          <a:prstGeom prst="rect">
            <a:avLst/>
          </a:prstGeom>
        </p:spPr>
      </p:pic>
      <p:pic>
        <p:nvPicPr>
          <p:cNvPr id="71" name="Image 70">
            <a:extLst>
              <a:ext uri="{FF2B5EF4-FFF2-40B4-BE49-F238E27FC236}">
                <a16:creationId xmlns:a16="http://schemas.microsoft.com/office/drawing/2014/main" id="{7976EB3D-EF07-4002-BF7E-51816F67F4F5}"/>
              </a:ext>
            </a:extLst>
          </p:cNvPr>
          <p:cNvPicPr>
            <a:picLocks noChangeAspect="1"/>
          </p:cNvPicPr>
          <p:nvPr/>
        </p:nvPicPr>
        <p:blipFill>
          <a:blip r:embed="rId14"/>
          <a:stretch>
            <a:fillRect/>
          </a:stretch>
        </p:blipFill>
        <p:spPr>
          <a:xfrm>
            <a:off x="1708199" y="5602973"/>
            <a:ext cx="993096" cy="993096"/>
          </a:xfrm>
          <a:prstGeom prst="rect">
            <a:avLst/>
          </a:prstGeom>
        </p:spPr>
      </p:pic>
      <p:pic>
        <p:nvPicPr>
          <p:cNvPr id="73" name="Image 72">
            <a:extLst>
              <a:ext uri="{FF2B5EF4-FFF2-40B4-BE49-F238E27FC236}">
                <a16:creationId xmlns:a16="http://schemas.microsoft.com/office/drawing/2014/main" id="{7569D357-458A-48FC-9C3D-BA0E5E8B3912}"/>
              </a:ext>
            </a:extLst>
          </p:cNvPr>
          <p:cNvPicPr>
            <a:picLocks noChangeAspect="1"/>
          </p:cNvPicPr>
          <p:nvPr/>
        </p:nvPicPr>
        <p:blipFill>
          <a:blip r:embed="rId15"/>
          <a:stretch>
            <a:fillRect/>
          </a:stretch>
        </p:blipFill>
        <p:spPr>
          <a:xfrm>
            <a:off x="2939738" y="4779343"/>
            <a:ext cx="1159100" cy="967575"/>
          </a:xfrm>
          <a:prstGeom prst="rect">
            <a:avLst/>
          </a:prstGeom>
        </p:spPr>
      </p:pic>
      <p:sp>
        <p:nvSpPr>
          <p:cNvPr id="75" name="ZoneTexte 74">
            <a:extLst>
              <a:ext uri="{FF2B5EF4-FFF2-40B4-BE49-F238E27FC236}">
                <a16:creationId xmlns:a16="http://schemas.microsoft.com/office/drawing/2014/main" id="{09EC3A22-E63F-48E3-AA6D-2FD3A8D3B926}"/>
              </a:ext>
            </a:extLst>
          </p:cNvPr>
          <p:cNvSpPr txBox="1"/>
          <p:nvPr/>
        </p:nvSpPr>
        <p:spPr>
          <a:xfrm>
            <a:off x="391093" y="5996778"/>
            <a:ext cx="993097" cy="379656"/>
          </a:xfrm>
          <a:prstGeom prst="rect">
            <a:avLst/>
          </a:prstGeom>
        </p:spPr>
        <p:txBody>
          <a:bodyPr wrap="square" rtlCol="0">
            <a:spAutoFit/>
          </a:bodyPr>
          <a:lstStyle/>
          <a:p>
            <a:pPr algn="ctr"/>
            <a:r>
              <a:rPr lang="en-GB" sz="1867">
                <a:solidFill>
                  <a:schemeClr val="accent2"/>
                </a:solidFill>
                <a:ea typeface="Calibri"/>
              </a:rPr>
              <a:t>Organic</a:t>
            </a:r>
          </a:p>
        </p:txBody>
      </p:sp>
      <p:sp>
        <p:nvSpPr>
          <p:cNvPr id="77" name="ZoneTexte 76">
            <a:extLst>
              <a:ext uri="{FF2B5EF4-FFF2-40B4-BE49-F238E27FC236}">
                <a16:creationId xmlns:a16="http://schemas.microsoft.com/office/drawing/2014/main" id="{F2D3512C-5F19-4C24-8D1E-5E326DC4CC69}"/>
              </a:ext>
            </a:extLst>
          </p:cNvPr>
          <p:cNvSpPr txBox="1"/>
          <p:nvPr/>
        </p:nvSpPr>
        <p:spPr>
          <a:xfrm>
            <a:off x="1582906" y="4869658"/>
            <a:ext cx="1271545" cy="666977"/>
          </a:xfrm>
          <a:prstGeom prst="rect">
            <a:avLst/>
          </a:prstGeom>
        </p:spPr>
        <p:txBody>
          <a:bodyPr wrap="square" rtlCol="0">
            <a:spAutoFit/>
          </a:bodyPr>
          <a:lstStyle/>
          <a:p>
            <a:pPr algn="ctr"/>
            <a:r>
              <a:rPr lang="en-GB" sz="1867">
                <a:solidFill>
                  <a:schemeClr val="accent2"/>
                </a:solidFill>
                <a:ea typeface="Calibri"/>
              </a:rPr>
              <a:t>Pasture based</a:t>
            </a:r>
          </a:p>
        </p:txBody>
      </p:sp>
      <p:sp>
        <p:nvSpPr>
          <p:cNvPr id="79" name="ZoneTexte 78">
            <a:extLst>
              <a:ext uri="{FF2B5EF4-FFF2-40B4-BE49-F238E27FC236}">
                <a16:creationId xmlns:a16="http://schemas.microsoft.com/office/drawing/2014/main" id="{AA98AD6E-D684-4C75-B3D0-82EE20EF7C0B}"/>
              </a:ext>
            </a:extLst>
          </p:cNvPr>
          <p:cNvSpPr txBox="1"/>
          <p:nvPr/>
        </p:nvSpPr>
        <p:spPr>
          <a:xfrm>
            <a:off x="2822398" y="5818297"/>
            <a:ext cx="1432980" cy="830997"/>
          </a:xfrm>
          <a:prstGeom prst="rect">
            <a:avLst/>
          </a:prstGeom>
        </p:spPr>
        <p:txBody>
          <a:bodyPr wrap="square" rtlCol="0">
            <a:spAutoFit/>
          </a:bodyPr>
          <a:lstStyle/>
          <a:p>
            <a:pPr algn="ctr"/>
            <a:r>
              <a:rPr lang="en-GB" sz="1600">
                <a:solidFill>
                  <a:schemeClr val="accent2"/>
                </a:solidFill>
                <a:ea typeface="Calibri"/>
              </a:rPr>
              <a:t>High animal welfare standards</a:t>
            </a:r>
          </a:p>
        </p:txBody>
      </p:sp>
      <p:pic>
        <p:nvPicPr>
          <p:cNvPr id="81" name="Image 80">
            <a:extLst>
              <a:ext uri="{FF2B5EF4-FFF2-40B4-BE49-F238E27FC236}">
                <a16:creationId xmlns:a16="http://schemas.microsoft.com/office/drawing/2014/main" id="{62910FB8-D8DE-417E-A843-68F6729A12AC}"/>
              </a:ext>
            </a:extLst>
          </p:cNvPr>
          <p:cNvPicPr>
            <a:picLocks noChangeAspect="1"/>
          </p:cNvPicPr>
          <p:nvPr/>
        </p:nvPicPr>
        <p:blipFill>
          <a:blip r:embed="rId16"/>
          <a:stretch>
            <a:fillRect/>
          </a:stretch>
        </p:blipFill>
        <p:spPr>
          <a:xfrm>
            <a:off x="6694129" y="5607630"/>
            <a:ext cx="2215907" cy="971468"/>
          </a:xfrm>
          <a:prstGeom prst="rect">
            <a:avLst/>
          </a:prstGeom>
        </p:spPr>
      </p:pic>
      <p:sp>
        <p:nvSpPr>
          <p:cNvPr id="83" name="ZoneTexte 82">
            <a:extLst>
              <a:ext uri="{FF2B5EF4-FFF2-40B4-BE49-F238E27FC236}">
                <a16:creationId xmlns:a16="http://schemas.microsoft.com/office/drawing/2014/main" id="{8A89976C-87A2-4215-8519-93E59803082A}"/>
              </a:ext>
            </a:extLst>
          </p:cNvPr>
          <p:cNvSpPr txBox="1"/>
          <p:nvPr/>
        </p:nvSpPr>
        <p:spPr>
          <a:xfrm>
            <a:off x="7128163" y="4869658"/>
            <a:ext cx="1514781" cy="584775"/>
          </a:xfrm>
          <a:prstGeom prst="rect">
            <a:avLst/>
          </a:prstGeom>
        </p:spPr>
        <p:txBody>
          <a:bodyPr wrap="square" rtlCol="0">
            <a:spAutoFit/>
          </a:bodyPr>
          <a:lstStyle/>
          <a:p>
            <a:pPr algn="ctr"/>
            <a:r>
              <a:rPr lang="en-GB" sz="1600">
                <a:solidFill>
                  <a:schemeClr val="accent2"/>
                </a:solidFill>
                <a:ea typeface="Calibri"/>
              </a:rPr>
              <a:t>Environmental pressures</a:t>
            </a:r>
          </a:p>
        </p:txBody>
      </p:sp>
      <p:pic>
        <p:nvPicPr>
          <p:cNvPr id="5" name="Immagine 4">
            <a:extLst>
              <a:ext uri="{FF2B5EF4-FFF2-40B4-BE49-F238E27FC236}">
                <a16:creationId xmlns:a16="http://schemas.microsoft.com/office/drawing/2014/main" id="{87D12B5F-F48E-134F-9239-4D02268D32F1}"/>
              </a:ext>
            </a:extLst>
          </p:cNvPr>
          <p:cNvPicPr>
            <a:picLocks noChangeAspect="1"/>
          </p:cNvPicPr>
          <p:nvPr/>
        </p:nvPicPr>
        <p:blipFill>
          <a:blip r:embed="rId17"/>
          <a:stretch>
            <a:fillRect/>
          </a:stretch>
        </p:blipFill>
        <p:spPr>
          <a:xfrm>
            <a:off x="9408778" y="5177909"/>
            <a:ext cx="1326865" cy="1326865"/>
          </a:xfrm>
          <a:prstGeom prst="rect">
            <a:avLst/>
          </a:prstGeom>
        </p:spPr>
      </p:pic>
    </p:spTree>
    <p:extLst>
      <p:ext uri="{BB962C8B-B14F-4D97-AF65-F5344CB8AC3E}">
        <p14:creationId xmlns:p14="http://schemas.microsoft.com/office/powerpoint/2010/main" val="64819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10" presetClass="entr" presetSubtype="0" fill="hold"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par>
                                <p:cTn id="43" presetID="10" presetClass="entr" presetSubtype="0"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500"/>
                                        <p:tgtEl>
                                          <p:spTgt spid="43"/>
                                        </p:tgtEl>
                                      </p:cBhvr>
                                    </p:animEffect>
                                  </p:childTnLst>
                                </p:cTn>
                              </p:par>
                              <p:par>
                                <p:cTn id="46" presetID="10" presetClass="entr" presetSubtype="0" fill="hold" nodeType="with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500"/>
                                        <p:tgtEl>
                                          <p:spTgt spid="4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par>
                                <p:cTn id="55" presetID="10"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par>
                                <p:cTn id="58" presetID="10" presetClass="entr" presetSubtype="0" fill="hold"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fade">
                                      <p:cBhvr>
                                        <p:cTn id="63" dur="500"/>
                                        <p:tgtEl>
                                          <p:spTgt spid="39"/>
                                        </p:tgtEl>
                                      </p:cBhvr>
                                    </p:animEffect>
                                  </p:childTnLst>
                                </p:cTn>
                              </p:par>
                              <p:par>
                                <p:cTn id="64" presetID="10" presetClass="entr" presetSubtype="0" fill="hold" nodeType="with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fade">
                                      <p:cBhvr>
                                        <p:cTn id="66" dur="500"/>
                                        <p:tgtEl>
                                          <p:spTgt spid="5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fade">
                                      <p:cBhvr>
                                        <p:cTn id="69" dur="500"/>
                                        <p:tgtEl>
                                          <p:spTgt spid="53"/>
                                        </p:tgtEl>
                                      </p:cBhvr>
                                    </p:animEffect>
                                  </p:childTnLst>
                                </p:cTn>
                              </p:par>
                              <p:par>
                                <p:cTn id="70" presetID="10" presetClass="entr" presetSubtype="0" fill="hold" nodeType="with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fade">
                                      <p:cBhvr>
                                        <p:cTn id="72" dur="500"/>
                                        <p:tgtEl>
                                          <p:spTgt spid="5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fade">
                                      <p:cBhvr>
                                        <p:cTn id="75" dur="500"/>
                                        <p:tgtEl>
                                          <p:spTgt spid="5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9"/>
                                        </p:tgtEl>
                                        <p:attrNameLst>
                                          <p:attrName>style.visibility</p:attrName>
                                        </p:attrNameLst>
                                      </p:cBhvr>
                                      <p:to>
                                        <p:strVal val="visible"/>
                                      </p:to>
                                    </p:set>
                                    <p:animEffect transition="in" filter="fade">
                                      <p:cBhvr>
                                        <p:cTn id="78" dur="500"/>
                                        <p:tgtEl>
                                          <p:spTgt spid="5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500"/>
                                        <p:tgtEl>
                                          <p:spTgt spid="16"/>
                                        </p:tgtEl>
                                      </p:cBhvr>
                                    </p:animEffect>
                                  </p:childTnLst>
                                </p:cTn>
                              </p:par>
                              <p:par>
                                <p:cTn id="84" presetID="10" presetClass="entr" presetSubtype="0" fill="hold" nodeType="withEffect">
                                  <p:stCondLst>
                                    <p:cond delay="0"/>
                                  </p:stCondLst>
                                  <p:childTnLst>
                                    <p:set>
                                      <p:cBhvr>
                                        <p:cTn id="85" dur="1" fill="hold">
                                          <p:stCondLst>
                                            <p:cond delay="0"/>
                                          </p:stCondLst>
                                        </p:cTn>
                                        <p:tgtEl>
                                          <p:spTgt spid="70"/>
                                        </p:tgtEl>
                                        <p:attrNameLst>
                                          <p:attrName>style.visibility</p:attrName>
                                        </p:attrNameLst>
                                      </p:cBhvr>
                                      <p:to>
                                        <p:strVal val="visible"/>
                                      </p:to>
                                    </p:set>
                                    <p:animEffect transition="in" filter="fade">
                                      <p:cBhvr>
                                        <p:cTn id="86" dur="500"/>
                                        <p:tgtEl>
                                          <p:spTgt spid="70"/>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75"/>
                                        </p:tgtEl>
                                        <p:attrNameLst>
                                          <p:attrName>style.visibility</p:attrName>
                                        </p:attrNameLst>
                                      </p:cBhvr>
                                      <p:to>
                                        <p:strVal val="visible"/>
                                      </p:to>
                                    </p:set>
                                    <p:animEffect transition="in" filter="fade">
                                      <p:cBhvr>
                                        <p:cTn id="89" dur="500"/>
                                        <p:tgtEl>
                                          <p:spTgt spid="75"/>
                                        </p:tgtEl>
                                      </p:cBhvr>
                                    </p:animEffect>
                                  </p:childTnLst>
                                </p:cTn>
                              </p:par>
                              <p:par>
                                <p:cTn id="90" presetID="10" presetClass="entr" presetSubtype="0" fill="hold" nodeType="withEffect">
                                  <p:stCondLst>
                                    <p:cond delay="0"/>
                                  </p:stCondLst>
                                  <p:childTnLst>
                                    <p:set>
                                      <p:cBhvr>
                                        <p:cTn id="91" dur="1" fill="hold">
                                          <p:stCondLst>
                                            <p:cond delay="0"/>
                                          </p:stCondLst>
                                        </p:cTn>
                                        <p:tgtEl>
                                          <p:spTgt spid="71"/>
                                        </p:tgtEl>
                                        <p:attrNameLst>
                                          <p:attrName>style.visibility</p:attrName>
                                        </p:attrNameLst>
                                      </p:cBhvr>
                                      <p:to>
                                        <p:strVal val="visible"/>
                                      </p:to>
                                    </p:set>
                                    <p:animEffect transition="in" filter="fade">
                                      <p:cBhvr>
                                        <p:cTn id="92" dur="500"/>
                                        <p:tgtEl>
                                          <p:spTgt spid="71"/>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77"/>
                                        </p:tgtEl>
                                        <p:attrNameLst>
                                          <p:attrName>style.visibility</p:attrName>
                                        </p:attrNameLst>
                                      </p:cBhvr>
                                      <p:to>
                                        <p:strVal val="visible"/>
                                      </p:to>
                                    </p:set>
                                    <p:animEffect transition="in" filter="fade">
                                      <p:cBhvr>
                                        <p:cTn id="95" dur="500"/>
                                        <p:tgtEl>
                                          <p:spTgt spid="77"/>
                                        </p:tgtEl>
                                      </p:cBhvr>
                                    </p:animEffect>
                                  </p:childTnLst>
                                </p:cTn>
                              </p:par>
                              <p:par>
                                <p:cTn id="96" presetID="10" presetClass="entr" presetSubtype="0" fill="hold" nodeType="withEffect">
                                  <p:stCondLst>
                                    <p:cond delay="0"/>
                                  </p:stCondLst>
                                  <p:childTnLst>
                                    <p:set>
                                      <p:cBhvr>
                                        <p:cTn id="97" dur="1" fill="hold">
                                          <p:stCondLst>
                                            <p:cond delay="0"/>
                                          </p:stCondLst>
                                        </p:cTn>
                                        <p:tgtEl>
                                          <p:spTgt spid="73"/>
                                        </p:tgtEl>
                                        <p:attrNameLst>
                                          <p:attrName>style.visibility</p:attrName>
                                        </p:attrNameLst>
                                      </p:cBhvr>
                                      <p:to>
                                        <p:strVal val="visible"/>
                                      </p:to>
                                    </p:set>
                                    <p:animEffect transition="in" filter="fade">
                                      <p:cBhvr>
                                        <p:cTn id="98" dur="500"/>
                                        <p:tgtEl>
                                          <p:spTgt spid="73"/>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79"/>
                                        </p:tgtEl>
                                        <p:attrNameLst>
                                          <p:attrName>style.visibility</p:attrName>
                                        </p:attrNameLst>
                                      </p:cBhvr>
                                      <p:to>
                                        <p:strVal val="visible"/>
                                      </p:to>
                                    </p:set>
                                    <p:animEffect transition="in" filter="fade">
                                      <p:cBhvr>
                                        <p:cTn id="101" dur="500"/>
                                        <p:tgtEl>
                                          <p:spTgt spid="79"/>
                                        </p:tgtEl>
                                      </p:cBhvr>
                                    </p:animEffect>
                                  </p:childTnLst>
                                </p:cTn>
                              </p:par>
                              <p:par>
                                <p:cTn id="102" presetID="10" presetClass="entr" presetSubtype="0" fill="hold" nodeType="withEffect">
                                  <p:stCondLst>
                                    <p:cond delay="0"/>
                                  </p:stCondLst>
                                  <p:childTnLst>
                                    <p:set>
                                      <p:cBhvr>
                                        <p:cTn id="103" dur="1" fill="hold">
                                          <p:stCondLst>
                                            <p:cond delay="0"/>
                                          </p:stCondLst>
                                        </p:cTn>
                                        <p:tgtEl>
                                          <p:spTgt spid="81"/>
                                        </p:tgtEl>
                                        <p:attrNameLst>
                                          <p:attrName>style.visibility</p:attrName>
                                        </p:attrNameLst>
                                      </p:cBhvr>
                                      <p:to>
                                        <p:strVal val="visible"/>
                                      </p:to>
                                    </p:set>
                                    <p:animEffect transition="in" filter="fade">
                                      <p:cBhvr>
                                        <p:cTn id="104" dur="500"/>
                                        <p:tgtEl>
                                          <p:spTgt spid="81"/>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83"/>
                                        </p:tgtEl>
                                        <p:attrNameLst>
                                          <p:attrName>style.visibility</p:attrName>
                                        </p:attrNameLst>
                                      </p:cBhvr>
                                      <p:to>
                                        <p:strVal val="visible"/>
                                      </p:to>
                                    </p:set>
                                    <p:animEffect transition="in" filter="fade">
                                      <p:cBhvr>
                                        <p:cTn id="107"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6" grpId="0" animBg="1"/>
      <p:bldP spid="33" grpId="0"/>
      <p:bldP spid="35" grpId="0"/>
      <p:bldP spid="37" grpId="0"/>
      <p:bldP spid="39" grpId="0"/>
      <p:bldP spid="41" grpId="0"/>
      <p:bldP spid="45" grpId="0"/>
      <p:bldP spid="51" grpId="0"/>
      <p:bldP spid="53" grpId="0"/>
      <p:bldP spid="59" grpId="0"/>
      <p:bldP spid="60" grpId="0"/>
      <p:bldP spid="62" grpId="0"/>
      <p:bldP spid="66" grpId="0"/>
      <p:bldP spid="75" grpId="0"/>
      <p:bldP spid="77" grpId="0"/>
      <p:bldP spid="79" grpId="0"/>
      <p:bldP spid="8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EF7BD-FE81-4B20-8DC5-0B3EB736F9F8}"/>
              </a:ext>
            </a:extLst>
          </p:cNvPr>
          <p:cNvSpPr>
            <a:spLocks noGrp="1"/>
          </p:cNvSpPr>
          <p:nvPr>
            <p:ph type="ctrTitle"/>
          </p:nvPr>
        </p:nvSpPr>
        <p:spPr>
          <a:xfrm>
            <a:off x="6335561" y="2652180"/>
            <a:ext cx="5143500" cy="2090808"/>
          </a:xfrm>
        </p:spPr>
        <p:txBody>
          <a:bodyPr anchor="b">
            <a:normAutofit/>
          </a:bodyPr>
          <a:lstStyle/>
          <a:p>
            <a:r>
              <a:rPr lang="en-US" sz="4000">
                <a:latin typeface="+mn-lt"/>
              </a:rPr>
              <a:t>IDF SUPPORTING THE </a:t>
            </a:r>
            <a:br>
              <a:rPr lang="en-US" sz="4000">
                <a:latin typeface="+mn-lt"/>
              </a:rPr>
            </a:br>
            <a:r>
              <a:rPr lang="en-US" sz="4000">
                <a:latin typeface="+mn-lt"/>
              </a:rPr>
              <a:t>Global Dairy SECTOR</a:t>
            </a:r>
          </a:p>
        </p:txBody>
      </p:sp>
      <p:cxnSp>
        <p:nvCxnSpPr>
          <p:cNvPr id="10" name="Straight Connector 9">
            <a:extLst>
              <a:ext uri="{FF2B5EF4-FFF2-40B4-BE49-F238E27FC236}">
                <a16:creationId xmlns:a16="http://schemas.microsoft.com/office/drawing/2014/main" id="{A4EC1B1E-813D-410E-B07D-9D4F99CD74F6}"/>
              </a:ext>
            </a:extLst>
          </p:cNvPr>
          <p:cNvCxnSpPr>
            <a:cxnSpLocks/>
          </p:cNvCxnSpPr>
          <p:nvPr/>
        </p:nvCxnSpPr>
        <p:spPr>
          <a:xfrm>
            <a:off x="6422443" y="4876860"/>
            <a:ext cx="480092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1C00A64-C43D-449F-9CB2-E0D975F86AB4}"/>
              </a:ext>
            </a:extLst>
          </p:cNvPr>
          <p:cNvSpPr txBox="1"/>
          <p:nvPr/>
        </p:nvSpPr>
        <p:spPr>
          <a:xfrm>
            <a:off x="6335561" y="2652180"/>
            <a:ext cx="4765343" cy="400110"/>
          </a:xfrm>
          <a:prstGeom prst="rect">
            <a:avLst/>
          </a:prstGeom>
          <a:noFill/>
        </p:spPr>
        <p:txBody>
          <a:bodyPr wrap="none" rtlCol="0">
            <a:spAutoFit/>
          </a:bodyPr>
          <a:lstStyle/>
          <a:p>
            <a:r>
              <a:rPr lang="en-GB" sz="2000">
                <a:solidFill>
                  <a:schemeClr val="bg1"/>
                </a:solidFill>
              </a:rPr>
              <a:t>INTERNATIONAL DAIRY FEDERATION</a:t>
            </a:r>
          </a:p>
        </p:txBody>
      </p:sp>
    </p:spTree>
    <p:extLst>
      <p:ext uri="{BB962C8B-B14F-4D97-AF65-F5344CB8AC3E}">
        <p14:creationId xmlns:p14="http://schemas.microsoft.com/office/powerpoint/2010/main" val="3990345341"/>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06299"/>
      </a:dk2>
      <a:lt2>
        <a:srgbClr val="E7E6E6"/>
      </a:lt2>
      <a:accent1>
        <a:srgbClr val="006299"/>
      </a:accent1>
      <a:accent2>
        <a:srgbClr val="0072C7"/>
      </a:accent2>
      <a:accent3>
        <a:srgbClr val="0D1D51"/>
      </a:accent3>
      <a:accent4>
        <a:srgbClr val="666666"/>
      </a:accent4>
      <a:accent5>
        <a:srgbClr val="3C76A6"/>
      </a:accent5>
      <a:accent6>
        <a:srgbClr val="00B398"/>
      </a:accent6>
      <a:hlink>
        <a:srgbClr val="0563C1"/>
      </a:hlink>
      <a:folHlink>
        <a:srgbClr val="0062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C07E3D-60A7-4F4E-8208-D9CCD01982CB}">
  <ds:schemaRefs>
    <ds:schemaRef ds:uri="http://schemas.microsoft.com/sharepoint/v3/contenttype/forms"/>
  </ds:schemaRefs>
</ds:datastoreItem>
</file>

<file path=customXml/itemProps2.xml><?xml version="1.0" encoding="utf-8"?>
<ds:datastoreItem xmlns:ds="http://schemas.openxmlformats.org/officeDocument/2006/customXml" ds:itemID="{CEA9B47F-3DD8-4645-81DC-B88780643C07}">
  <ds:schemaRefs>
    <ds:schemaRef ds:uri="http://purl.org/dc/elements/1.1/"/>
    <ds:schemaRef ds:uri="http://schemas.microsoft.com/office/2006/metadata/properties"/>
    <ds:schemaRef ds:uri="http://purl.org/dc/terms/"/>
    <ds:schemaRef ds:uri="http://schemas.openxmlformats.org/package/2006/metadata/core-properties"/>
    <ds:schemaRef ds:uri="16c05727-aa75-4e4a-9b5f-8a80a1165891"/>
    <ds:schemaRef ds:uri="http://purl.org/dc/dcmitype/"/>
    <ds:schemaRef ds:uri="http://schemas.microsoft.com/office/2006/documentManagement/types"/>
    <ds:schemaRef ds:uri="http://schemas.microsoft.com/office/infopath/2007/PartnerControls"/>
    <ds:schemaRef ds:uri="71af3243-3dd4-4a8d-8c0d-dd76da1f02a5"/>
    <ds:schemaRef ds:uri="http://www.w3.org/XML/1998/namespace"/>
  </ds:schemaRefs>
</ds:datastoreItem>
</file>

<file path=customXml/itemProps3.xml><?xml version="1.0" encoding="utf-8"?>
<ds:datastoreItem xmlns:ds="http://schemas.openxmlformats.org/officeDocument/2006/customXml" ds:itemID="{631071E6-22AE-499A-B09C-BF21CF5F74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3649</Words>
  <Application>Microsoft Macintosh PowerPoint</Application>
  <PresentationFormat>Widescreen</PresentationFormat>
  <Paragraphs>431</Paragraphs>
  <Slides>36</Slides>
  <Notes>30</Notes>
  <HiddenSlides>0</HiddenSlides>
  <MMClips>0</MMClips>
  <ScaleCrop>false</ScaleCrop>
  <HeadingPairs>
    <vt:vector size="6" baseType="variant">
      <vt:variant>
        <vt:lpstr>Caratteri utilizzati</vt:lpstr>
      </vt:variant>
      <vt:variant>
        <vt:i4>5</vt:i4>
      </vt:variant>
      <vt:variant>
        <vt:lpstr>Tema</vt:lpstr>
      </vt:variant>
      <vt:variant>
        <vt:i4>4</vt:i4>
      </vt:variant>
      <vt:variant>
        <vt:lpstr>Titoli diapositive</vt:lpstr>
      </vt:variant>
      <vt:variant>
        <vt:i4>36</vt:i4>
      </vt:variant>
    </vt:vector>
  </HeadingPairs>
  <TitlesOfParts>
    <vt:vector size="45" baseType="lpstr">
      <vt:lpstr>Arial</vt:lpstr>
      <vt:lpstr>Calibri</vt:lpstr>
      <vt:lpstr>Calibri Light</vt:lpstr>
      <vt:lpstr>Trebuchet MS</vt:lpstr>
      <vt:lpstr>Wingdings</vt:lpstr>
      <vt:lpstr>Office Theme</vt:lpstr>
      <vt:lpstr>1_Office Theme</vt:lpstr>
      <vt:lpstr>2_Office Theme</vt:lpstr>
      <vt:lpstr>4_Office Theme</vt:lpstr>
      <vt:lpstr>Global Key Drivers For the dairy sector</vt:lpstr>
      <vt:lpstr>2020 so far and beyond</vt:lpstr>
      <vt:lpstr>Global key drivers: Population growth, climate change</vt:lpstr>
      <vt:lpstr>Global key drivers of Dairy industry from the consumer perspective</vt:lpstr>
      <vt:lpstr>Presentazione standard di PowerPoint</vt:lpstr>
      <vt:lpstr>Presentazione standard di PowerPoint</vt:lpstr>
      <vt:lpstr>Presentazione standard di PowerPoint</vt:lpstr>
      <vt:lpstr>Presentazione standard di PowerPoint</vt:lpstr>
      <vt:lpstr>IDF SUPPORTING THE  Global Dairy SECTOR</vt:lpstr>
      <vt:lpstr>Presentazione standard di PowerPoint</vt:lpstr>
      <vt:lpstr>Presentazione standard di PowerPoint</vt:lpstr>
      <vt:lpstr>Idf working areas</vt:lpstr>
      <vt:lpstr>IDF achievements on Standards</vt:lpstr>
      <vt:lpstr>IDF contributions to International Standards</vt:lpstr>
      <vt:lpstr>UNIQUE IDF/ISO collaboration on Methods of Analysis for MILK AND MILK PRODUCTS</vt:lpstr>
      <vt:lpstr>IDF protects HEALTH through FOOD SAFETY Guidance and standards</vt:lpstr>
      <vt:lpstr>Presentazione standard di PowerPoint</vt:lpstr>
      <vt:lpstr>Dairy’s Commitment to sustainability </vt:lpstr>
      <vt:lpstr>Dairy and sdgs</vt:lpstr>
      <vt:lpstr>IDF work on Sustainability</vt:lpstr>
      <vt:lpstr>Presentazione standard di PowerPoint</vt:lpstr>
      <vt:lpstr>Presentazione standard di PowerPoint</vt:lpstr>
      <vt:lpstr>Global key drivers: productive and healthy cattle</vt:lpstr>
      <vt:lpstr>IDF Guidance facilitates Good Animal Welfare Practices</vt:lpstr>
      <vt:lpstr>ANIMAL HEALTH AND WELFARE</vt:lpstr>
      <vt:lpstr>Food systems dialogue </vt:lpstr>
      <vt:lpstr>Food systems Action Tracks </vt:lpstr>
      <vt:lpstr>IDF and the UN Food systems Summit</vt:lpstr>
      <vt:lpstr>Global Challenges</vt:lpstr>
      <vt:lpstr>Presentazione standard di PowerPoint</vt:lpstr>
      <vt:lpstr>Joint statement GDP-IDF on plant based</vt:lpstr>
      <vt:lpstr>Global Opportunities</vt:lpstr>
      <vt:lpstr>Conclusions </vt:lpstr>
      <vt:lpstr>Idf programme of work delivered 2020</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2020-09-02T13:23:48Z</dcterms:created>
  <dcterms:modified xsi:type="dcterms:W3CDTF">2021-05-04T08:12:54Z</dcterms:modified>
</cp:coreProperties>
</file>