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307" r:id="rId4"/>
    <p:sldId id="305" r:id="rId5"/>
    <p:sldId id="306" r:id="rId6"/>
    <p:sldId id="297" r:id="rId7"/>
    <p:sldId id="312" r:id="rId8"/>
    <p:sldId id="301" r:id="rId9"/>
    <p:sldId id="289" r:id="rId10"/>
    <p:sldId id="302" r:id="rId11"/>
    <p:sldId id="304" r:id="rId12"/>
    <p:sldId id="303" r:id="rId13"/>
    <p:sldId id="309" r:id="rId14"/>
    <p:sldId id="280" r:id="rId15"/>
    <p:sldId id="310" r:id="rId16"/>
    <p:sldId id="308" r:id="rId17"/>
    <p:sldId id="274" r:id="rId1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17550F"/>
    <a:srgbClr val="003300"/>
    <a:srgbClr val="2E471D"/>
    <a:srgbClr val="000066"/>
    <a:srgbClr val="33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60"/>
  </p:normalViewPr>
  <p:slideViewPr>
    <p:cSldViewPr>
      <p:cViewPr varScale="1">
        <p:scale>
          <a:sx n="114" d="100"/>
          <a:sy n="114" d="100"/>
        </p:scale>
        <p:origin x="702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8723790713857588E-2"/>
          <c:y val="3.2527329243163323E-2"/>
          <c:w val="0.71937286425479585"/>
          <c:h val="0.9586015809632467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E33F-45C6-9DB1-330834A34A99}"/>
              </c:ext>
            </c:extLst>
          </c:dPt>
          <c:dPt>
            <c:idx val="1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E33F-45C6-9DB1-330834A34A9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E33F-45C6-9DB1-330834A34A9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E33F-45C6-9DB1-330834A34A9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E33F-45C6-9DB1-330834A34A9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E33F-45C6-9DB1-330834A34A9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E33F-45C6-9DB1-330834A34A99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E33F-45C6-9DB1-330834A34A99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E33F-45C6-9DB1-330834A34A99}"/>
              </c:ext>
            </c:extLst>
          </c:dPt>
          <c:dLbls>
            <c:dLbl>
              <c:idx val="0"/>
              <c:layout>
                <c:manualLayout>
                  <c:x val="7.5874509589475864E-2"/>
                  <c:y val="-0.1409974737185233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E33F-45C6-9DB1-330834A34A99}"/>
                </c:ext>
              </c:extLst>
            </c:dLbl>
            <c:dLbl>
              <c:idx val="1"/>
              <c:layout>
                <c:manualLayout>
                  <c:x val="-0.17138608054366275"/>
                  <c:y val="0.14425556189389618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E33F-45C6-9DB1-330834A34A99}"/>
                </c:ext>
              </c:extLst>
            </c:dLbl>
            <c:dLbl>
              <c:idx val="4"/>
              <c:layout>
                <c:manualLayout>
                  <c:x val="5.5919264408338935E-2"/>
                  <c:y val="-0.2099609998020885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E33F-45C6-9DB1-330834A34A99}"/>
                </c:ext>
              </c:extLst>
            </c:dLbl>
            <c:dLbl>
              <c:idx val="5"/>
              <c:layout>
                <c:manualLayout>
                  <c:x val="0.14796552678051589"/>
                  <c:y val="2.517713074961873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E33F-45C6-9DB1-330834A34A99}"/>
                </c:ext>
              </c:extLst>
            </c:dLbl>
            <c:dLbl>
              <c:idx val="6"/>
              <c:layout>
                <c:manualLayout>
                  <c:x val="6.8792574174089141E-2"/>
                  <c:y val="4.1336404735259492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9.0106377437082052E-2"/>
                      <c:h val="0.151436953560659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E33F-45C6-9DB1-330834A34A99}"/>
                </c:ext>
              </c:extLst>
            </c:dLbl>
            <c:dLbl>
              <c:idx val="7"/>
              <c:layout>
                <c:manualLayout>
                  <c:x val="-2.7628112545395475E-2"/>
                  <c:y val="6.55656725453516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E33F-45C6-9DB1-330834A34A99}"/>
                </c:ext>
              </c:extLst>
            </c:dLbl>
            <c:dLbl>
              <c:idx val="8"/>
              <c:layout>
                <c:manualLayout>
                  <c:x val="-5.9973628539292348E-2"/>
                  <c:y val="-2.299138119601335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0106598279930991"/>
                      <c:h val="0.104252040113380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E33F-45C6-9DB1-330834A34A99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Лист1!$A$2:$A$10</c:f>
              <c:strCache>
                <c:ptCount val="9"/>
                <c:pt idx="0">
                  <c:v>Голштинская</c:v>
                </c:pt>
                <c:pt idx="1">
                  <c:v>симментальская</c:v>
                </c:pt>
                <c:pt idx="2">
                  <c:v>Черно-пестрая</c:v>
                </c:pt>
                <c:pt idx="3">
                  <c:v>Алатауская</c:v>
                </c:pt>
                <c:pt idx="4">
                  <c:v>Красная степная</c:v>
                </c:pt>
                <c:pt idx="5">
                  <c:v>Аулиеатинская</c:v>
                </c:pt>
                <c:pt idx="6">
                  <c:v>Швицкая</c:v>
                </c:pt>
                <c:pt idx="7">
                  <c:v>Бестужевская</c:v>
                </c:pt>
                <c:pt idx="8">
                  <c:v>Монбельярд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41542</c:v>
                </c:pt>
                <c:pt idx="1">
                  <c:v>57871</c:v>
                </c:pt>
                <c:pt idx="2">
                  <c:v>20649</c:v>
                </c:pt>
                <c:pt idx="3">
                  <c:v>7916</c:v>
                </c:pt>
                <c:pt idx="4">
                  <c:v>5815</c:v>
                </c:pt>
                <c:pt idx="5">
                  <c:v>1369</c:v>
                </c:pt>
                <c:pt idx="6">
                  <c:v>968</c:v>
                </c:pt>
                <c:pt idx="7">
                  <c:v>261</c:v>
                </c:pt>
                <c:pt idx="8">
                  <c:v>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3F-45C6-9DB1-330834A34A99}"/>
            </c:ext>
          </c:extLst>
        </c:ser>
        <c:ser>
          <c:idx val="1"/>
          <c:order val="1"/>
          <c:tx>
            <c:strRef>
              <c:f>Лист1!#REF!</c:f>
              <c:strCache>
                <c:ptCount val="1"/>
                <c:pt idx="0">
                  <c:v>#REF!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FF70-464A-886E-12CA9E08BBCE}"/>
              </c:ext>
            </c:extLst>
          </c:dPt>
          <c:cat>
            <c:strRef>
              <c:f>Лист1!$A$2:$A$10</c:f>
              <c:strCache>
                <c:ptCount val="9"/>
                <c:pt idx="0">
                  <c:v>Голштинская</c:v>
                </c:pt>
                <c:pt idx="1">
                  <c:v>симментальская</c:v>
                </c:pt>
                <c:pt idx="2">
                  <c:v>Черно-пестрая</c:v>
                </c:pt>
                <c:pt idx="3">
                  <c:v>Алатауская</c:v>
                </c:pt>
                <c:pt idx="4">
                  <c:v>Красная степная</c:v>
                </c:pt>
                <c:pt idx="5">
                  <c:v>Аулиеатинская</c:v>
                </c:pt>
                <c:pt idx="6">
                  <c:v>Швицкая</c:v>
                </c:pt>
                <c:pt idx="7">
                  <c:v>Бестужевская</c:v>
                </c:pt>
                <c:pt idx="8">
                  <c:v>Монбельярд</c:v>
                </c:pt>
              </c:strCache>
            </c:strRef>
          </c:cat>
          <c:val>
            <c:numRef>
              <c:f>Лист1!#REF!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0DBC-4E7F-A1AA-E4703C67A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7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762879102391609E-2"/>
          <c:y val="3.3995252489919373E-2"/>
          <c:w val="0.89464515484449603"/>
          <c:h val="0.7997231199216173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 50-ти голов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44</c:v>
                </c:pt>
                <c:pt idx="1">
                  <c:v>73</c:v>
                </c:pt>
                <c:pt idx="2">
                  <c:v>84</c:v>
                </c:pt>
                <c:pt idx="3">
                  <c:v>39</c:v>
                </c:pt>
                <c:pt idx="4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82-44F8-9F19-5422796C350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50-200 гол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97</c:v>
                </c:pt>
                <c:pt idx="1">
                  <c:v>125</c:v>
                </c:pt>
                <c:pt idx="2">
                  <c:v>161</c:v>
                </c:pt>
                <c:pt idx="3">
                  <c:v>130</c:v>
                </c:pt>
                <c:pt idx="4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82-44F8-9F19-5422796C350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200-600 гол</c:v>
                </c:pt>
              </c:strCache>
            </c:strRef>
          </c:tx>
          <c:spPr>
            <a:solidFill>
              <a:srgbClr val="6AFD6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59</c:v>
                </c:pt>
                <c:pt idx="1">
                  <c:v>61</c:v>
                </c:pt>
                <c:pt idx="2">
                  <c:v>64</c:v>
                </c:pt>
                <c:pt idx="3">
                  <c:v>65</c:v>
                </c:pt>
                <c:pt idx="4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82-44F8-9F19-5422796C350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600-1000 гол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33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939-4938-9326-F274B64F28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22</c:v>
                </c:pt>
                <c:pt idx="1">
                  <c:v>27</c:v>
                </c:pt>
                <c:pt idx="2">
                  <c:v>31</c:v>
                </c:pt>
                <c:pt idx="3">
                  <c:v>31</c:v>
                </c:pt>
                <c:pt idx="4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582-44F8-9F19-5422796C3506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больше 1000</c:v>
                </c:pt>
              </c:strCache>
            </c:strRef>
          </c:tx>
          <c:spPr>
            <a:solidFill>
              <a:srgbClr val="6AFD6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18</c:v>
                </c:pt>
                <c:pt idx="1">
                  <c:v>19</c:v>
                </c:pt>
                <c:pt idx="2">
                  <c:v>24</c:v>
                </c:pt>
                <c:pt idx="3">
                  <c:v>30</c:v>
                </c:pt>
                <c:pt idx="4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582-44F8-9F19-5422796C35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49855952"/>
        <c:axId val="1049853232"/>
      </c:barChart>
      <c:catAx>
        <c:axId val="1049855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49853232"/>
        <c:crosses val="autoZero"/>
        <c:auto val="1"/>
        <c:lblAlgn val="ctr"/>
        <c:lblOffset val="100"/>
        <c:noMultiLvlLbl val="0"/>
      </c:catAx>
      <c:valAx>
        <c:axId val="104985323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049855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491760366294258E-2"/>
          <c:y val="4.4240310594687096E-2"/>
          <c:w val="0.94827666396205135"/>
          <c:h val="0.82400658352734113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гол</c:v>
                </c:pt>
              </c:strCache>
            </c:strRef>
          </c:tx>
          <c:spPr>
            <a:effectLst/>
          </c:spPr>
          <c:marker>
            <c:symbol val="circle"/>
            <c:size val="7"/>
            <c:spPr>
              <a:solidFill>
                <a:srgbClr val="17550F">
                  <a:alpha val="95000"/>
                </a:srgbClr>
              </a:solidFill>
            </c:spPr>
          </c:marker>
          <c:dLbls>
            <c:dLbl>
              <c:idx val="1"/>
              <c:layout>
                <c:manualLayout>
                  <c:x val="-2.5540010477389262E-2"/>
                  <c:y val="8.33835527989199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3A9-485B-AD0C-0A73421FADDF}"/>
                </c:ext>
              </c:extLst>
            </c:dLbl>
            <c:dLbl>
              <c:idx val="2"/>
              <c:layout>
                <c:manualLayout>
                  <c:x val="-0.10210987710883332"/>
                  <c:y val="-5.600194909732013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5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694420570785428"/>
                      <c:h val="5.92009235164061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7ED9-48AB-86B4-4E7A1851E5FA}"/>
                </c:ext>
              </c:extLst>
            </c:dLbl>
            <c:dLbl>
              <c:idx val="3"/>
              <c:layout>
                <c:manualLayout>
                  <c:x val="-6.0443500530423168E-2"/>
                  <c:y val="7.40652331291944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3A9-485B-AD0C-0A73421FADDF}"/>
                </c:ext>
              </c:extLst>
            </c:dLbl>
            <c:dLbl>
              <c:idx val="5"/>
              <c:layout>
                <c:manualLayout>
                  <c:x val="-9.4307073759890211E-3"/>
                  <c:y val="6.47469134594689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3A9-485B-AD0C-0A73421FADDF}"/>
                </c:ext>
              </c:extLst>
            </c:dLbl>
            <c:dLbl>
              <c:idx val="7"/>
              <c:layout>
                <c:manualLayout>
                  <c:x val="-5.1858637271346299E-2"/>
                  <c:y val="8.33835527989199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3A9-485B-AD0C-0A73421FADDF}"/>
                </c:ext>
              </c:extLst>
            </c:dLbl>
            <c:dLbl>
              <c:idx val="8"/>
              <c:layout>
                <c:manualLayout>
                  <c:x val="-2.5009798769012565E-2"/>
                  <c:y val="-8.745230781271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136930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600-43CD-8061-C4536572A749}"/>
                </c:ext>
              </c:extLst>
            </c:dLbl>
            <c:dLbl>
              <c:idx val="9"/>
              <c:layout>
                <c:manualLayout>
                  <c:x val="-3.1788327441253671E-2"/>
                  <c:y val="8.027756853000450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5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/>
                      <a:t>130347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364858606505775"/>
                      <c:h val="5.997891760746638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3A9-485B-AD0C-0A73421FAD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44100</c:v>
                </c:pt>
                <c:pt idx="1">
                  <c:v>56000</c:v>
                </c:pt>
                <c:pt idx="2">
                  <c:v>72502</c:v>
                </c:pt>
                <c:pt idx="3">
                  <c:v>78721</c:v>
                </c:pt>
                <c:pt idx="4">
                  <c:v>85705</c:v>
                </c:pt>
                <c:pt idx="5">
                  <c:v>89400</c:v>
                </c:pt>
                <c:pt idx="6">
                  <c:v>99044</c:v>
                </c:pt>
                <c:pt idx="7">
                  <c:v>107472</c:v>
                </c:pt>
                <c:pt idx="8">
                  <c:v>130347</c:v>
                </c:pt>
                <c:pt idx="9">
                  <c:v>136930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ED9-48AB-86B4-4E7A1851E5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11889408"/>
        <c:axId val="1061467888"/>
      </c:lineChart>
      <c:catAx>
        <c:axId val="1211889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98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61467888"/>
        <c:crosses val="autoZero"/>
        <c:auto val="0"/>
        <c:lblAlgn val="ctr"/>
        <c:lblOffset val="100"/>
        <c:tickMarkSkip val="5"/>
        <c:noMultiLvlLbl val="0"/>
      </c:catAx>
      <c:valAx>
        <c:axId val="10614678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11889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228082663786411"/>
          <c:y val="2.4078903746562703E-2"/>
          <c:w val="0.80771917336213583"/>
          <c:h val="0.9735310918851242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гол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8.9787281387103651E-4"/>
                  <c:y val="6.49088282239578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F93-4726-84A9-B35A11335F0E}"/>
                </c:ext>
              </c:extLst>
            </c:dLbl>
            <c:dLbl>
              <c:idx val="1"/>
              <c:layout>
                <c:manualLayout>
                  <c:x val="4.5694427023207917E-3"/>
                  <c:y val="2.95687734162646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F93-4726-84A9-B35A11335F0E}"/>
                </c:ext>
              </c:extLst>
            </c:dLbl>
            <c:dLbl>
              <c:idx val="2"/>
              <c:layout>
                <c:manualLayout>
                  <c:x val="4.8540053135361944E-2"/>
                  <c:y val="3.534005480769315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5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709471176298423"/>
                      <c:h val="3.820259924711769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FF93-4726-84A9-B35A11335F0E}"/>
                </c:ext>
              </c:extLst>
            </c:dLbl>
            <c:dLbl>
              <c:idx val="3"/>
              <c:layout>
                <c:manualLayout>
                  <c:x val="3.958389062158809E-2"/>
                  <c:y val="-5.91387121777085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F93-4726-84A9-B35A11335F0E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mtClean="0"/>
                      <a:t>5788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45F-42FA-B893-5C698D1036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1396</c:v>
                </c:pt>
                <c:pt idx="1">
                  <c:v>1747</c:v>
                </c:pt>
                <c:pt idx="2">
                  <c:v>3291</c:v>
                </c:pt>
                <c:pt idx="3">
                  <c:v>3532</c:v>
                </c:pt>
                <c:pt idx="4">
                  <c:v>7028</c:v>
                </c:pt>
                <c:pt idx="5">
                  <c:v>4610</c:v>
                </c:pt>
                <c:pt idx="6">
                  <c:v>5130</c:v>
                </c:pt>
                <c:pt idx="7">
                  <c:v>4550</c:v>
                </c:pt>
                <c:pt idx="8">
                  <c:v>5788</c:v>
                </c:pt>
                <c:pt idx="9">
                  <c:v>5837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F93-4726-84A9-B35A11335F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-18"/>
        <c:axId val="1061468976"/>
        <c:axId val="1061468432"/>
      </c:barChart>
      <c:catAx>
        <c:axId val="10614689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61468432"/>
        <c:crosses val="autoZero"/>
        <c:auto val="1"/>
        <c:lblAlgn val="ctr"/>
        <c:lblOffset val="100"/>
        <c:noMultiLvlLbl val="0"/>
      </c:catAx>
      <c:valAx>
        <c:axId val="10614684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061468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780502467896989"/>
          <c:y val="3.2526291697739712E-2"/>
          <c:w val="0.67100942550831255"/>
          <c:h val="0.8677996672089008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гол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8897747238432349E-2"/>
                  <c:y val="2.95693560888532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460-477B-B292-7B7CC1F93706}"/>
                </c:ext>
              </c:extLst>
            </c:dLbl>
            <c:dLbl>
              <c:idx val="1"/>
              <c:layout>
                <c:manualLayout>
                  <c:x val="4.6569283084221237E-2"/>
                  <c:y val="2.95693560888532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460-477B-B292-7B7CC1F93706}"/>
                </c:ext>
              </c:extLst>
            </c:dLbl>
            <c:dLbl>
              <c:idx val="2"/>
              <c:layout>
                <c:manualLayout>
                  <c:x val="6.054007873560513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740229413656417"/>
                      <c:h val="5.315592753101289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14AD-4E0D-9854-9C1BBD1BECEC}"/>
                </c:ext>
              </c:extLst>
            </c:dLbl>
            <c:dLbl>
              <c:idx val="3"/>
              <c:layout>
                <c:manualLayout>
                  <c:x val="3.958389062158809E-2"/>
                  <c:y val="-5.91387121777085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1460-477B-B292-7B7CC1F93706}"/>
                </c:ext>
              </c:extLst>
            </c:dLbl>
            <c:dLbl>
              <c:idx val="4"/>
              <c:layout>
                <c:manualLayout>
                  <c:x val="2.2944979024314398E-2"/>
                  <c:y val="-3.9425811178304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445701700819154"/>
                      <c:h val="4.45905924426618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38CE-4FC7-B79F-DB9A606EDF64}"/>
                </c:ext>
              </c:extLst>
            </c:dLbl>
            <c:dLbl>
              <c:idx val="5"/>
              <c:layout>
                <c:manualLayout>
                  <c:x val="1.720873426823584E-2"/>
                  <c:y val="-1.97113533918622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445701700819154"/>
                      <c:h val="6.43034980318138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8CE-4FC7-B79F-DB9A606EDF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Лист1!$A$2:$A$15</c:f>
              <c:strCache>
                <c:ptCount val="14"/>
                <c:pt idx="0">
                  <c:v>Австралия</c:v>
                </c:pt>
                <c:pt idx="1">
                  <c:v>Литва</c:v>
                </c:pt>
                <c:pt idx="2">
                  <c:v>Белоруссия</c:v>
                </c:pt>
                <c:pt idx="3">
                  <c:v>Дания</c:v>
                </c:pt>
                <c:pt idx="4">
                  <c:v>Венгрия</c:v>
                </c:pt>
                <c:pt idx="5">
                  <c:v>Словакия</c:v>
                </c:pt>
                <c:pt idx="6">
                  <c:v>Канада</c:v>
                </c:pt>
                <c:pt idx="7">
                  <c:v>Украина</c:v>
                </c:pt>
                <c:pt idx="8">
                  <c:v>Нидерланды</c:v>
                </c:pt>
                <c:pt idx="9">
                  <c:v>США</c:v>
                </c:pt>
                <c:pt idx="10">
                  <c:v>Австрия</c:v>
                </c:pt>
                <c:pt idx="11">
                  <c:v>Чехия</c:v>
                </c:pt>
                <c:pt idx="12">
                  <c:v>Россия</c:v>
                </c:pt>
                <c:pt idx="13">
                  <c:v>Германия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203</c:v>
                </c:pt>
                <c:pt idx="1">
                  <c:v>235</c:v>
                </c:pt>
                <c:pt idx="2">
                  <c:v>236</c:v>
                </c:pt>
                <c:pt idx="3">
                  <c:v>250</c:v>
                </c:pt>
                <c:pt idx="4">
                  <c:v>1285</c:v>
                </c:pt>
                <c:pt idx="5">
                  <c:v>1520</c:v>
                </c:pt>
                <c:pt idx="6">
                  <c:v>2615</c:v>
                </c:pt>
                <c:pt idx="7">
                  <c:v>3716</c:v>
                </c:pt>
                <c:pt idx="8">
                  <c:v>4423</c:v>
                </c:pt>
                <c:pt idx="9">
                  <c:v>5085</c:v>
                </c:pt>
                <c:pt idx="10">
                  <c:v>6066</c:v>
                </c:pt>
                <c:pt idx="11">
                  <c:v>7154</c:v>
                </c:pt>
                <c:pt idx="12">
                  <c:v>10207</c:v>
                </c:pt>
                <c:pt idx="13">
                  <c:v>13881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60-477B-B292-7B7CC1F937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1061466256"/>
        <c:axId val="1061471696"/>
      </c:barChart>
      <c:catAx>
        <c:axId val="10614662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061471696"/>
        <c:crosses val="autoZero"/>
        <c:auto val="1"/>
        <c:lblAlgn val="ctr"/>
        <c:lblOffset val="100"/>
        <c:noMultiLvlLbl val="0"/>
      </c:catAx>
      <c:valAx>
        <c:axId val="106147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061466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100" b="1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724358356622018E-2"/>
          <c:y val="2.9439206300453758E-2"/>
          <c:w val="0.96950542331866418"/>
          <c:h val="0.737565315824346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Голштинская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1.4516004409207764E-3"/>
                  <c:y val="2.85160132008932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841-4A87-9456-1A144E55898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accent6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1492</c:v>
                </c:pt>
                <c:pt idx="1">
                  <c:v>2555</c:v>
                </c:pt>
                <c:pt idx="2">
                  <c:v>3417</c:v>
                </c:pt>
                <c:pt idx="3">
                  <c:v>861</c:v>
                </c:pt>
                <c:pt idx="4">
                  <c:v>1267</c:v>
                </c:pt>
                <c:pt idx="5">
                  <c:v>1292</c:v>
                </c:pt>
                <c:pt idx="6">
                  <c:v>4140</c:v>
                </c:pt>
                <c:pt idx="7">
                  <c:v>2887</c:v>
                </c:pt>
                <c:pt idx="8">
                  <c:v>3390</c:v>
                </c:pt>
                <c:pt idx="9">
                  <c:v>2494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63-4FDC-9D7A-5D330B0C0E7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Черно-пестрая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142</c:v>
                </c:pt>
                <c:pt idx="2">
                  <c:v>271</c:v>
                </c:pt>
                <c:pt idx="3">
                  <c:v>783</c:v>
                </c:pt>
                <c:pt idx="4">
                  <c:v>622</c:v>
                </c:pt>
                <c:pt idx="5">
                  <c:v>169</c:v>
                </c:pt>
                <c:pt idx="6">
                  <c:v>173</c:v>
                </c:pt>
                <c:pt idx="7">
                  <c:v>201</c:v>
                </c:pt>
                <c:pt idx="8">
                  <c:v>101</c:v>
                </c:pt>
                <c:pt idx="9">
                  <c:v>139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63-4FDC-9D7A-5D330B0C0E7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Симментальская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1.7849721419552662E-2"/>
                  <c:y val="-1.24989937517118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841-4A87-9456-1A144E55898B}"/>
                </c:ext>
              </c:extLst>
            </c:dLbl>
            <c:dLbl>
              <c:idx val="1"/>
              <c:layout>
                <c:manualLayout>
                  <c:x val="-1.196311517258347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841-4A87-9456-1A144E55898B}"/>
                </c:ext>
              </c:extLst>
            </c:dLbl>
            <c:dLbl>
              <c:idx val="3"/>
              <c:layout>
                <c:manualLayout>
                  <c:x val="1.161280352736621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841-4A87-9456-1A144E55898B}"/>
                </c:ext>
              </c:extLst>
            </c:dLbl>
            <c:dLbl>
              <c:idx val="4"/>
              <c:layout>
                <c:manualLayout>
                  <c:x val="1.3462494761640763E-2"/>
                  <c:y val="-3.70708171611612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841-4A87-9456-1A144E55898B}"/>
                </c:ext>
              </c:extLst>
            </c:dLbl>
            <c:dLbl>
              <c:idx val="5"/>
              <c:layout>
                <c:manualLayout>
                  <c:x val="1.7949993015520981E-2"/>
                  <c:y val="-4.2774019801339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841-4A87-9456-1A144E55898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rgbClr val="3366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Лист1!$D$2:$D$11</c:f>
              <c:numCache>
                <c:formatCode>General</c:formatCode>
                <c:ptCount val="10"/>
                <c:pt idx="0">
                  <c:v>1784</c:v>
                </c:pt>
                <c:pt idx="1">
                  <c:v>306</c:v>
                </c:pt>
                <c:pt idx="2">
                  <c:v>1118</c:v>
                </c:pt>
                <c:pt idx="3">
                  <c:v>1085</c:v>
                </c:pt>
                <c:pt idx="4">
                  <c:v>1426</c:v>
                </c:pt>
                <c:pt idx="5">
                  <c:v>1367</c:v>
                </c:pt>
                <c:pt idx="6">
                  <c:v>2337</c:v>
                </c:pt>
                <c:pt idx="7">
                  <c:v>8647</c:v>
                </c:pt>
                <c:pt idx="8">
                  <c:v>4719</c:v>
                </c:pt>
                <c:pt idx="9">
                  <c:v>5313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D63-4FDC-9D7A-5D330B0C0E79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Красная степная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1.2553735110631499E-2"/>
                  <c:y val="6.14022979447382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6841-4A87-9456-1A144E55898B}"/>
                </c:ext>
              </c:extLst>
            </c:dLbl>
            <c:dLbl>
              <c:idx val="1"/>
              <c:layout>
                <c:manualLayout>
                  <c:x val="1.9301308858997595E-2"/>
                  <c:y val="6.14022979447382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841-4A87-9456-1A144E55898B}"/>
                </c:ext>
              </c:extLst>
            </c:dLbl>
            <c:dLbl>
              <c:idx val="2"/>
              <c:layout>
                <c:manualLayout>
                  <c:x val="1.674836124161687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841-4A87-9456-1A144E55898B}"/>
                </c:ext>
              </c:extLst>
            </c:dLbl>
            <c:dLbl>
              <c:idx val="3"/>
              <c:layout>
                <c:manualLayout>
                  <c:x val="1.9731604214181585E-2"/>
                  <c:y val="8.9918105289469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6841-4A87-9456-1A144E55898B}"/>
                </c:ext>
              </c:extLst>
            </c:dLbl>
            <c:dLbl>
              <c:idx val="4"/>
              <c:layout>
                <c:manualLayout>
                  <c:x val="1.9140984276133567E-2"/>
                  <c:y val="6.14022979447382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6841-4A87-9456-1A144E55898B}"/>
                </c:ext>
              </c:extLst>
            </c:dLbl>
            <c:dLbl>
              <c:idx val="5"/>
              <c:layout>
                <c:manualLayout>
                  <c:x val="1.674836124161687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6841-4A87-9456-1A144E55898B}"/>
                </c:ext>
              </c:extLst>
            </c:dLbl>
            <c:dLbl>
              <c:idx val="6"/>
              <c:layout>
                <c:manualLayout>
                  <c:x val="1.1612803527366211E-2"/>
                  <c:y val="2.85160132008932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6841-4A87-9456-1A144E55898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accent4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Лист1!$E$2:$E$11</c:f>
              <c:numCache>
                <c:formatCode>General</c:formatCode>
                <c:ptCount val="10"/>
                <c:pt idx="0">
                  <c:v>186</c:v>
                </c:pt>
                <c:pt idx="1">
                  <c:v>196</c:v>
                </c:pt>
                <c:pt idx="2">
                  <c:v>84</c:v>
                </c:pt>
                <c:pt idx="3">
                  <c:v>470</c:v>
                </c:pt>
                <c:pt idx="4">
                  <c:v>199</c:v>
                </c:pt>
                <c:pt idx="5">
                  <c:v>126</c:v>
                </c:pt>
                <c:pt idx="6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D63-4FDC-9D7A-5D330B0C0E79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Швицкая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Лист1!$F$2:$F$11</c:f>
              <c:numCache>
                <c:formatCode>General</c:formatCode>
                <c:ptCount val="10"/>
                <c:pt idx="6">
                  <c:v>194</c:v>
                </c:pt>
                <c:pt idx="8">
                  <c:v>412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D63-4FDC-9D7A-5D330B0C0E79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Монбельярд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Лист1!$G$2:$G$11</c:f>
              <c:numCache>
                <c:formatCode>General</c:formatCode>
                <c:ptCount val="10"/>
                <c:pt idx="6">
                  <c:v>86</c:v>
                </c:pt>
                <c:pt idx="7">
                  <c:v>117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D63-4FDC-9D7A-5D330B0C0E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61466800"/>
        <c:axId val="1061470064"/>
      </c:barChart>
      <c:catAx>
        <c:axId val="1061466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061470064"/>
        <c:crosses val="autoZero"/>
        <c:auto val="1"/>
        <c:lblAlgn val="ctr"/>
        <c:lblOffset val="100"/>
        <c:noMultiLvlLbl val="0"/>
      </c:catAx>
      <c:valAx>
        <c:axId val="10614700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61466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3370379731866663E-2"/>
          <c:y val="0.849202129943048"/>
          <c:w val="0.69284806694669021"/>
          <c:h val="0.13311563923700939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780502467896989"/>
          <c:y val="3.2526291697739712E-2"/>
          <c:w val="0.67291880682162997"/>
          <c:h val="0.9196579640404034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доз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4428744178020752E-2"/>
                  <c:y val="5.913871676745600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5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357061480518436"/>
                      <c:h val="4.921334641318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07BC-4595-9575-4B3D9F65A949}"/>
                </c:ext>
              </c:extLst>
            </c:dLbl>
            <c:dLbl>
              <c:idx val="1"/>
              <c:layout>
                <c:manualLayout>
                  <c:x val="5.82116038552766E-2"/>
                  <c:y val="-2.95693560888542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7BC-4595-9575-4B3D9F65A949}"/>
                </c:ext>
              </c:extLst>
            </c:dLbl>
            <c:dLbl>
              <c:idx val="2"/>
              <c:layout>
                <c:manualLayout>
                  <c:x val="6.5196996317909789E-2"/>
                  <c:y val="5.91387121777074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512-41BA-9FC1-F958787FB372}"/>
                </c:ext>
              </c:extLst>
            </c:dLbl>
            <c:dLbl>
              <c:idx val="3"/>
              <c:layout>
                <c:manualLayout>
                  <c:x val="6.7525460472120852E-2"/>
                  <c:y val="5.91387121777085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512-41BA-9FC1-F958787FB372}"/>
                </c:ext>
              </c:extLst>
            </c:dLbl>
            <c:dLbl>
              <c:idx val="4"/>
              <c:layout>
                <c:manualLayout>
                  <c:x val="7.4510852934754013E-2"/>
                  <c:y val="-2.9569356088855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512-41BA-9FC1-F958787FB372}"/>
                </c:ext>
              </c:extLst>
            </c:dLbl>
            <c:dLbl>
              <c:idx val="5"/>
              <c:layout>
                <c:manualLayout>
                  <c:x val="8.4499326903193145E-2"/>
                  <c:y val="-8.870807515118397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5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34286031221284E-2"/>
                      <c:h val="9.978672809228744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F784-4EB8-B343-A261B6FCBF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Украина </c:v>
                </c:pt>
                <c:pt idx="1">
                  <c:v>Беларусь </c:v>
                </c:pt>
                <c:pt idx="2">
                  <c:v>Великобритания </c:v>
                </c:pt>
                <c:pt idx="3">
                  <c:v>Нидерланды </c:v>
                </c:pt>
                <c:pt idx="4">
                  <c:v>Франция </c:v>
                </c:pt>
                <c:pt idx="5">
                  <c:v>Россия (РФ)</c:v>
                </c:pt>
                <c:pt idx="6">
                  <c:v>Австрия</c:v>
                </c:pt>
                <c:pt idx="7">
                  <c:v>Канада</c:v>
                </c:pt>
                <c:pt idx="8">
                  <c:v>США</c:v>
                </c:pt>
                <c:pt idx="9">
                  <c:v>Германия 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280</c:v>
                </c:pt>
                <c:pt idx="1">
                  <c:v>300</c:v>
                </c:pt>
                <c:pt idx="2">
                  <c:v>400</c:v>
                </c:pt>
                <c:pt idx="3">
                  <c:v>1500</c:v>
                </c:pt>
                <c:pt idx="4">
                  <c:v>3900</c:v>
                </c:pt>
                <c:pt idx="5">
                  <c:v>4115</c:v>
                </c:pt>
                <c:pt idx="6">
                  <c:v>30141</c:v>
                </c:pt>
                <c:pt idx="7">
                  <c:v>42978</c:v>
                </c:pt>
                <c:pt idx="8">
                  <c:v>57895</c:v>
                </c:pt>
                <c:pt idx="9">
                  <c:v>66326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B6-489B-8F4F-A0BAEB6D3D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1063320576"/>
        <c:axId val="1063317856"/>
      </c:barChart>
      <c:catAx>
        <c:axId val="1063320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63317856"/>
        <c:crosses val="autoZero"/>
        <c:auto val="1"/>
        <c:lblAlgn val="ctr"/>
        <c:lblOffset val="100"/>
        <c:noMultiLvlLbl val="0"/>
      </c:catAx>
      <c:valAx>
        <c:axId val="10633178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063320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56216736894778E-2"/>
          <c:y val="3.2563943919247571E-3"/>
          <c:w val="0.96950542331866418"/>
          <c:h val="0.737565315824346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2012 год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Голштинская</c:v>
                </c:pt>
                <c:pt idx="1">
                  <c:v>Симментальская</c:v>
                </c:pt>
                <c:pt idx="2">
                  <c:v>Алатауская</c:v>
                </c:pt>
                <c:pt idx="3">
                  <c:v>Красная степная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5122</c:v>
                </c:pt>
                <c:pt idx="1">
                  <c:v>3537</c:v>
                </c:pt>
                <c:pt idx="2">
                  <c:v>3987</c:v>
                </c:pt>
                <c:pt idx="3">
                  <c:v>3028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C0E-41AB-95AF-D7A691F7D7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Голштинская</c:v>
                </c:pt>
                <c:pt idx="1">
                  <c:v>Симментальская</c:v>
                </c:pt>
                <c:pt idx="2">
                  <c:v>Алатауская</c:v>
                </c:pt>
                <c:pt idx="3">
                  <c:v>Красная степная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7200</c:v>
                </c:pt>
                <c:pt idx="1">
                  <c:v>5100</c:v>
                </c:pt>
                <c:pt idx="2">
                  <c:v>5300</c:v>
                </c:pt>
                <c:pt idx="3">
                  <c:v>4200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C0E-41AB-95AF-D7A691F7D7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63318944"/>
        <c:axId val="1063314048"/>
      </c:barChart>
      <c:catAx>
        <c:axId val="1063318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63314048"/>
        <c:crosses val="autoZero"/>
        <c:auto val="1"/>
        <c:lblAlgn val="ctr"/>
        <c:lblOffset val="100"/>
        <c:noMultiLvlLbl val="0"/>
      </c:catAx>
      <c:valAx>
        <c:axId val="10633140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63318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923552-DE1A-42BA-AFE3-EE402348E11D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C5E49300-0573-43B0-94CE-E31AD3093D6D}">
      <dgm:prSet phldrT="[Текст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ru-RU" sz="1400" dirty="0">
              <a:solidFill>
                <a:srgbClr val="2E471D"/>
              </a:solidFill>
            </a:rPr>
            <a:t>координация селекционной и племенной работы </a:t>
          </a:r>
        </a:p>
      </dgm:t>
    </dgm:pt>
    <dgm:pt modelId="{0DBA1C96-C00D-45DB-83D4-51F57834607F}" type="parTrans" cxnId="{BE56DC9E-5628-4410-9EDF-953D6E48EB37}">
      <dgm:prSet/>
      <dgm:spPr/>
      <dgm:t>
        <a:bodyPr/>
        <a:lstStyle/>
        <a:p>
          <a:endParaRPr lang="ru-RU"/>
        </a:p>
      </dgm:t>
    </dgm:pt>
    <dgm:pt modelId="{4A79EDA1-AE29-4B9C-A171-9915957AB432}" type="sibTrans" cxnId="{BE56DC9E-5628-4410-9EDF-953D6E48EB37}">
      <dgm:prSet/>
      <dgm:spPr/>
      <dgm:t>
        <a:bodyPr/>
        <a:lstStyle/>
        <a:p>
          <a:endParaRPr lang="ru-RU"/>
        </a:p>
      </dgm:t>
    </dgm:pt>
    <dgm:pt modelId="{F14F983D-35EF-424A-9053-364CE90EB926}">
      <dgm:prSet phldrT="[Текст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ru-RU" sz="1400" dirty="0">
              <a:solidFill>
                <a:srgbClr val="2E471D"/>
              </a:solidFill>
            </a:rPr>
            <a:t>организация учета племенного поголовья </a:t>
          </a:r>
        </a:p>
      </dgm:t>
    </dgm:pt>
    <dgm:pt modelId="{2F6654B5-46C4-4062-8E05-0E3734F5E5AB}" type="parTrans" cxnId="{7A1B43CD-27A9-4E61-9E1F-92C07EFFB3AF}">
      <dgm:prSet/>
      <dgm:spPr/>
      <dgm:t>
        <a:bodyPr/>
        <a:lstStyle/>
        <a:p>
          <a:endParaRPr lang="ru-RU"/>
        </a:p>
      </dgm:t>
    </dgm:pt>
    <dgm:pt modelId="{12F6A76F-504B-4C72-8D22-6071DC7482D8}" type="sibTrans" cxnId="{7A1B43CD-27A9-4E61-9E1F-92C07EFFB3AF}">
      <dgm:prSet/>
      <dgm:spPr/>
      <dgm:t>
        <a:bodyPr/>
        <a:lstStyle/>
        <a:p>
          <a:endParaRPr lang="ru-RU"/>
        </a:p>
      </dgm:t>
    </dgm:pt>
    <dgm:pt modelId="{F80027DA-4A09-41E8-BF3C-6C1D79DFBEDC}">
      <dgm:prSet phldrT="[Текст]" custT="1"/>
      <dgm:spPr>
        <a:solidFill>
          <a:schemeClr val="bg1">
            <a:lumMod val="75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dirty="0">
              <a:solidFill>
                <a:srgbClr val="2E471D"/>
              </a:solidFill>
            </a:rPr>
            <a:t>осуществление выдачи племенных свидетельств и признание племенного свидетельства импортированного скота </a:t>
          </a:r>
        </a:p>
      </dgm:t>
    </dgm:pt>
    <dgm:pt modelId="{3DD668F4-D4AD-4FC7-A07A-622C1D3FDA80}" type="parTrans" cxnId="{951C9E04-F5AA-4C31-8575-AD2216D81042}">
      <dgm:prSet/>
      <dgm:spPr/>
      <dgm:t>
        <a:bodyPr/>
        <a:lstStyle/>
        <a:p>
          <a:endParaRPr lang="ru-RU"/>
        </a:p>
      </dgm:t>
    </dgm:pt>
    <dgm:pt modelId="{6DDDDF9B-AA00-4A8D-AA51-610B8549D306}" type="sibTrans" cxnId="{951C9E04-F5AA-4C31-8575-AD2216D81042}">
      <dgm:prSet/>
      <dgm:spPr/>
      <dgm:t>
        <a:bodyPr/>
        <a:lstStyle/>
        <a:p>
          <a:endParaRPr lang="ru-RU"/>
        </a:p>
      </dgm:t>
    </dgm:pt>
    <dgm:pt modelId="{27DCEE1C-C95C-456D-84BF-750D8C7B7126}">
      <dgm:prSet phldrT="[Текст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ru-RU" sz="1400" dirty="0">
              <a:solidFill>
                <a:srgbClr val="2E471D"/>
              </a:solidFill>
            </a:rPr>
            <a:t>присвоение статуса племенному животному </a:t>
          </a:r>
        </a:p>
      </dgm:t>
    </dgm:pt>
    <dgm:pt modelId="{39262269-7A94-4121-A330-59DA75B648F4}" type="parTrans" cxnId="{379A963D-3773-4097-AC3D-78A4DE7F2A24}">
      <dgm:prSet/>
      <dgm:spPr/>
      <dgm:t>
        <a:bodyPr/>
        <a:lstStyle/>
        <a:p>
          <a:endParaRPr lang="ru-RU"/>
        </a:p>
      </dgm:t>
    </dgm:pt>
    <dgm:pt modelId="{CC5FE78A-72AF-4033-9127-A48EE8F2FAC2}" type="sibTrans" cxnId="{379A963D-3773-4097-AC3D-78A4DE7F2A24}">
      <dgm:prSet/>
      <dgm:spPr/>
      <dgm:t>
        <a:bodyPr/>
        <a:lstStyle/>
        <a:p>
          <a:endParaRPr lang="ru-RU"/>
        </a:p>
      </dgm:t>
    </dgm:pt>
    <dgm:pt modelId="{9A3434E3-A1B3-48D9-AC6B-85417EB773D6}">
      <dgm:prSet phldrT="[Текст]" custT="1"/>
      <dgm:spPr>
        <a:solidFill>
          <a:schemeClr val="bg1">
            <a:lumMod val="75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dirty="0">
              <a:solidFill>
                <a:srgbClr val="2E471D"/>
              </a:solidFill>
            </a:rPr>
            <a:t>ведение и издание племенной </a:t>
          </a:r>
          <a:r>
            <a:rPr lang="ru-RU" sz="1400" dirty="0" smtClean="0">
              <a:solidFill>
                <a:srgbClr val="2E471D"/>
              </a:solidFill>
            </a:rPr>
            <a:t>книги; </a:t>
          </a:r>
          <a:endParaRPr lang="en-US" sz="1400" dirty="0" smtClean="0">
            <a:solidFill>
              <a:srgbClr val="2E471D"/>
            </a:solidFill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400" dirty="0" smtClean="0">
              <a:solidFill>
                <a:srgbClr val="2E471D"/>
              </a:solidFill>
            </a:rPr>
            <a:t>утверждение стандарта </a:t>
          </a:r>
          <a:r>
            <a:rPr lang="ru-RU" sz="1400" dirty="0" smtClean="0">
              <a:solidFill>
                <a:srgbClr val="2E471D"/>
              </a:solidFill>
            </a:rPr>
            <a:t>породы</a:t>
          </a:r>
          <a:endParaRPr lang="ru-RU" sz="1400" dirty="0">
            <a:solidFill>
              <a:srgbClr val="2E471D"/>
            </a:solidFill>
          </a:endParaRPr>
        </a:p>
      </dgm:t>
    </dgm:pt>
    <dgm:pt modelId="{C63821FF-7991-4941-8340-3971421BE531}" type="parTrans" cxnId="{41ABCE0C-11D1-4FA3-A87C-0C8DAFF8DC6C}">
      <dgm:prSet/>
      <dgm:spPr/>
      <dgm:t>
        <a:bodyPr/>
        <a:lstStyle/>
        <a:p>
          <a:endParaRPr lang="ru-RU"/>
        </a:p>
      </dgm:t>
    </dgm:pt>
    <dgm:pt modelId="{333259EB-0B80-4F94-93F9-E9ADE6F33CFD}" type="sibTrans" cxnId="{41ABCE0C-11D1-4FA3-A87C-0C8DAFF8DC6C}">
      <dgm:prSet/>
      <dgm:spPr/>
      <dgm:t>
        <a:bodyPr/>
        <a:lstStyle/>
        <a:p>
          <a:endParaRPr lang="ru-RU"/>
        </a:p>
      </dgm:t>
    </dgm:pt>
    <dgm:pt modelId="{DC54223B-4392-4136-B69D-E523401EF64A}" type="pres">
      <dgm:prSet presAssocID="{78923552-DE1A-42BA-AFE3-EE402348E11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4F3F10D1-3A11-424B-813F-0ABD48031DE1}" type="pres">
      <dgm:prSet presAssocID="{78923552-DE1A-42BA-AFE3-EE402348E11D}" presName="Name1" presStyleCnt="0"/>
      <dgm:spPr/>
    </dgm:pt>
    <dgm:pt modelId="{4D7B92A2-E223-4D58-A0A0-2F89B2AD7557}" type="pres">
      <dgm:prSet presAssocID="{78923552-DE1A-42BA-AFE3-EE402348E11D}" presName="cycle" presStyleCnt="0"/>
      <dgm:spPr/>
    </dgm:pt>
    <dgm:pt modelId="{0104FE09-E85F-4F2E-AB27-47A1A755BF1D}" type="pres">
      <dgm:prSet presAssocID="{78923552-DE1A-42BA-AFE3-EE402348E11D}" presName="srcNode" presStyleLbl="node1" presStyleIdx="0" presStyleCnt="5"/>
      <dgm:spPr/>
    </dgm:pt>
    <dgm:pt modelId="{4EBA1E72-23C2-4CEE-BDDF-525C48635846}" type="pres">
      <dgm:prSet presAssocID="{78923552-DE1A-42BA-AFE3-EE402348E11D}" presName="conn" presStyleLbl="parChTrans1D2" presStyleIdx="0" presStyleCnt="1"/>
      <dgm:spPr/>
      <dgm:t>
        <a:bodyPr/>
        <a:lstStyle/>
        <a:p>
          <a:endParaRPr lang="ru-RU"/>
        </a:p>
      </dgm:t>
    </dgm:pt>
    <dgm:pt modelId="{929A6AAA-F3F9-468C-AAAF-8B9A0071D963}" type="pres">
      <dgm:prSet presAssocID="{78923552-DE1A-42BA-AFE3-EE402348E11D}" presName="extraNode" presStyleLbl="node1" presStyleIdx="0" presStyleCnt="5"/>
      <dgm:spPr/>
    </dgm:pt>
    <dgm:pt modelId="{4229D61A-624B-4992-AEC6-07771768BABB}" type="pres">
      <dgm:prSet presAssocID="{78923552-DE1A-42BA-AFE3-EE402348E11D}" presName="dstNode" presStyleLbl="node1" presStyleIdx="0" presStyleCnt="5"/>
      <dgm:spPr/>
    </dgm:pt>
    <dgm:pt modelId="{8422DF1A-6E0F-4FAF-B9C5-89364CC12C6A}" type="pres">
      <dgm:prSet presAssocID="{C5E49300-0573-43B0-94CE-E31AD3093D6D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FD69E7-FFDB-4AF5-B6FD-B709A87590BF}" type="pres">
      <dgm:prSet presAssocID="{C5E49300-0573-43B0-94CE-E31AD3093D6D}" presName="accent_1" presStyleCnt="0"/>
      <dgm:spPr/>
    </dgm:pt>
    <dgm:pt modelId="{83753243-B61C-42A2-A27F-C834CE954B76}" type="pres">
      <dgm:prSet presAssocID="{C5E49300-0573-43B0-94CE-E31AD3093D6D}" presName="accentRepeatNode" presStyleLbl="solidFgAcc1" presStyleIdx="0" presStyleCnt="5"/>
      <dgm:spPr/>
    </dgm:pt>
    <dgm:pt modelId="{95134777-40FD-4A0D-A725-E870AA7BB188}" type="pres">
      <dgm:prSet presAssocID="{27DCEE1C-C95C-456D-84BF-750D8C7B7126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41B308-D303-483E-8D30-51A88732C5B4}" type="pres">
      <dgm:prSet presAssocID="{27DCEE1C-C95C-456D-84BF-750D8C7B7126}" presName="accent_2" presStyleCnt="0"/>
      <dgm:spPr/>
    </dgm:pt>
    <dgm:pt modelId="{EB905AB4-29AF-40B3-B972-568F8CF96D44}" type="pres">
      <dgm:prSet presAssocID="{27DCEE1C-C95C-456D-84BF-750D8C7B7126}" presName="accentRepeatNode" presStyleLbl="solidFgAcc1" presStyleIdx="1" presStyleCnt="5"/>
      <dgm:spPr/>
    </dgm:pt>
    <dgm:pt modelId="{AD1498B5-12B6-496A-9253-FC0782626ABB}" type="pres">
      <dgm:prSet presAssocID="{F14F983D-35EF-424A-9053-364CE90EB926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A60EAF-AA69-4203-912C-AE2408103E67}" type="pres">
      <dgm:prSet presAssocID="{F14F983D-35EF-424A-9053-364CE90EB926}" presName="accent_3" presStyleCnt="0"/>
      <dgm:spPr/>
    </dgm:pt>
    <dgm:pt modelId="{C54B4CBF-E93A-4493-A62D-B06F4221D5D3}" type="pres">
      <dgm:prSet presAssocID="{F14F983D-35EF-424A-9053-364CE90EB926}" presName="accentRepeatNode" presStyleLbl="solidFgAcc1" presStyleIdx="2" presStyleCnt="5"/>
      <dgm:spPr/>
    </dgm:pt>
    <dgm:pt modelId="{DC52BA8F-A315-4333-B339-159030BB4BE5}" type="pres">
      <dgm:prSet presAssocID="{F80027DA-4A09-41E8-BF3C-6C1D79DFBEDC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32E2C0-EBDA-4113-8B02-52A3BE1ECCD0}" type="pres">
      <dgm:prSet presAssocID="{F80027DA-4A09-41E8-BF3C-6C1D79DFBEDC}" presName="accent_4" presStyleCnt="0"/>
      <dgm:spPr/>
    </dgm:pt>
    <dgm:pt modelId="{537CE720-6F40-4DD1-AE3F-A8EAD9B1CD7B}" type="pres">
      <dgm:prSet presAssocID="{F80027DA-4A09-41E8-BF3C-6C1D79DFBEDC}" presName="accentRepeatNode" presStyleLbl="solidFgAcc1" presStyleIdx="3" presStyleCnt="5"/>
      <dgm:spPr/>
    </dgm:pt>
    <dgm:pt modelId="{73BAD252-6DA0-4DDC-BC75-8D95F77016C6}" type="pres">
      <dgm:prSet presAssocID="{9A3434E3-A1B3-48D9-AC6B-85417EB773D6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8C52AA-0054-4AE7-BFE0-37A75CD229DC}" type="pres">
      <dgm:prSet presAssocID="{9A3434E3-A1B3-48D9-AC6B-85417EB773D6}" presName="accent_5" presStyleCnt="0"/>
      <dgm:spPr/>
    </dgm:pt>
    <dgm:pt modelId="{4DB8ACA1-BDBE-4254-BFCF-6EAA0B2B16FF}" type="pres">
      <dgm:prSet presAssocID="{9A3434E3-A1B3-48D9-AC6B-85417EB773D6}" presName="accentRepeatNode" presStyleLbl="solidFgAcc1" presStyleIdx="4" presStyleCnt="5"/>
      <dgm:spPr/>
    </dgm:pt>
  </dgm:ptLst>
  <dgm:cxnLst>
    <dgm:cxn modelId="{F0FF5B8C-CF76-4817-A2B5-6A53CB73C001}" type="presOf" srcId="{C5E49300-0573-43B0-94CE-E31AD3093D6D}" destId="{8422DF1A-6E0F-4FAF-B9C5-89364CC12C6A}" srcOrd="0" destOrd="0" presId="urn:microsoft.com/office/officeart/2008/layout/VerticalCurvedList"/>
    <dgm:cxn modelId="{BE56DC9E-5628-4410-9EDF-953D6E48EB37}" srcId="{78923552-DE1A-42BA-AFE3-EE402348E11D}" destId="{C5E49300-0573-43B0-94CE-E31AD3093D6D}" srcOrd="0" destOrd="0" parTransId="{0DBA1C96-C00D-45DB-83D4-51F57834607F}" sibTransId="{4A79EDA1-AE29-4B9C-A171-9915957AB432}"/>
    <dgm:cxn modelId="{6F47F1C6-9C9E-44ED-8CCC-4956AAD1A7C3}" type="presOf" srcId="{78923552-DE1A-42BA-AFE3-EE402348E11D}" destId="{DC54223B-4392-4136-B69D-E523401EF64A}" srcOrd="0" destOrd="0" presId="urn:microsoft.com/office/officeart/2008/layout/VerticalCurvedList"/>
    <dgm:cxn modelId="{7A1B43CD-27A9-4E61-9E1F-92C07EFFB3AF}" srcId="{78923552-DE1A-42BA-AFE3-EE402348E11D}" destId="{F14F983D-35EF-424A-9053-364CE90EB926}" srcOrd="2" destOrd="0" parTransId="{2F6654B5-46C4-4062-8E05-0E3734F5E5AB}" sibTransId="{12F6A76F-504B-4C72-8D22-6071DC7482D8}"/>
    <dgm:cxn modelId="{41ABCE0C-11D1-4FA3-A87C-0C8DAFF8DC6C}" srcId="{78923552-DE1A-42BA-AFE3-EE402348E11D}" destId="{9A3434E3-A1B3-48D9-AC6B-85417EB773D6}" srcOrd="4" destOrd="0" parTransId="{C63821FF-7991-4941-8340-3971421BE531}" sibTransId="{333259EB-0B80-4F94-93F9-E9ADE6F33CFD}"/>
    <dgm:cxn modelId="{6139E2F8-6955-432D-BEE7-3EE6777B482D}" type="presOf" srcId="{9A3434E3-A1B3-48D9-AC6B-85417EB773D6}" destId="{73BAD252-6DA0-4DDC-BC75-8D95F77016C6}" srcOrd="0" destOrd="0" presId="urn:microsoft.com/office/officeart/2008/layout/VerticalCurvedList"/>
    <dgm:cxn modelId="{379A963D-3773-4097-AC3D-78A4DE7F2A24}" srcId="{78923552-DE1A-42BA-AFE3-EE402348E11D}" destId="{27DCEE1C-C95C-456D-84BF-750D8C7B7126}" srcOrd="1" destOrd="0" parTransId="{39262269-7A94-4121-A330-59DA75B648F4}" sibTransId="{CC5FE78A-72AF-4033-9127-A48EE8F2FAC2}"/>
    <dgm:cxn modelId="{C2ABE899-1F94-435A-AE54-AB877792DC6F}" type="presOf" srcId="{F14F983D-35EF-424A-9053-364CE90EB926}" destId="{AD1498B5-12B6-496A-9253-FC0782626ABB}" srcOrd="0" destOrd="0" presId="urn:microsoft.com/office/officeart/2008/layout/VerticalCurvedList"/>
    <dgm:cxn modelId="{7A5475D5-8B77-42FE-A880-B8851F4034C2}" type="presOf" srcId="{F80027DA-4A09-41E8-BF3C-6C1D79DFBEDC}" destId="{DC52BA8F-A315-4333-B339-159030BB4BE5}" srcOrd="0" destOrd="0" presId="urn:microsoft.com/office/officeart/2008/layout/VerticalCurvedList"/>
    <dgm:cxn modelId="{951C9E04-F5AA-4C31-8575-AD2216D81042}" srcId="{78923552-DE1A-42BA-AFE3-EE402348E11D}" destId="{F80027DA-4A09-41E8-BF3C-6C1D79DFBEDC}" srcOrd="3" destOrd="0" parTransId="{3DD668F4-D4AD-4FC7-A07A-622C1D3FDA80}" sibTransId="{6DDDDF9B-AA00-4A8D-AA51-610B8549D306}"/>
    <dgm:cxn modelId="{7C9EC792-C1C0-4910-9748-8FBEB3FC097A}" type="presOf" srcId="{4A79EDA1-AE29-4B9C-A171-9915957AB432}" destId="{4EBA1E72-23C2-4CEE-BDDF-525C48635846}" srcOrd="0" destOrd="0" presId="urn:microsoft.com/office/officeart/2008/layout/VerticalCurvedList"/>
    <dgm:cxn modelId="{570CF289-5D1D-4968-8C39-6075CCC20C9A}" type="presOf" srcId="{27DCEE1C-C95C-456D-84BF-750D8C7B7126}" destId="{95134777-40FD-4A0D-A725-E870AA7BB188}" srcOrd="0" destOrd="0" presId="urn:microsoft.com/office/officeart/2008/layout/VerticalCurvedList"/>
    <dgm:cxn modelId="{CA4C3250-BC01-4407-BE4E-04617F27423D}" type="presParOf" srcId="{DC54223B-4392-4136-B69D-E523401EF64A}" destId="{4F3F10D1-3A11-424B-813F-0ABD48031DE1}" srcOrd="0" destOrd="0" presId="urn:microsoft.com/office/officeart/2008/layout/VerticalCurvedList"/>
    <dgm:cxn modelId="{F6F62BF2-355C-440C-A92B-50C0E36DA128}" type="presParOf" srcId="{4F3F10D1-3A11-424B-813F-0ABD48031DE1}" destId="{4D7B92A2-E223-4D58-A0A0-2F89B2AD7557}" srcOrd="0" destOrd="0" presId="urn:microsoft.com/office/officeart/2008/layout/VerticalCurvedList"/>
    <dgm:cxn modelId="{811668A6-FA7B-4875-819F-AB2EE4816A2B}" type="presParOf" srcId="{4D7B92A2-E223-4D58-A0A0-2F89B2AD7557}" destId="{0104FE09-E85F-4F2E-AB27-47A1A755BF1D}" srcOrd="0" destOrd="0" presId="urn:microsoft.com/office/officeart/2008/layout/VerticalCurvedList"/>
    <dgm:cxn modelId="{E268001B-0C14-40FB-A4E0-8F1FCDA516DD}" type="presParOf" srcId="{4D7B92A2-E223-4D58-A0A0-2F89B2AD7557}" destId="{4EBA1E72-23C2-4CEE-BDDF-525C48635846}" srcOrd="1" destOrd="0" presId="urn:microsoft.com/office/officeart/2008/layout/VerticalCurvedList"/>
    <dgm:cxn modelId="{AA7F7813-A49B-467B-9749-64D73D6E404F}" type="presParOf" srcId="{4D7B92A2-E223-4D58-A0A0-2F89B2AD7557}" destId="{929A6AAA-F3F9-468C-AAAF-8B9A0071D963}" srcOrd="2" destOrd="0" presId="urn:microsoft.com/office/officeart/2008/layout/VerticalCurvedList"/>
    <dgm:cxn modelId="{3EDBF8B0-8E7A-47AC-B922-D9C58E99E6F5}" type="presParOf" srcId="{4D7B92A2-E223-4D58-A0A0-2F89B2AD7557}" destId="{4229D61A-624B-4992-AEC6-07771768BABB}" srcOrd="3" destOrd="0" presId="urn:microsoft.com/office/officeart/2008/layout/VerticalCurvedList"/>
    <dgm:cxn modelId="{AEB12361-6CB3-4A75-BC32-C68E553D46ED}" type="presParOf" srcId="{4F3F10D1-3A11-424B-813F-0ABD48031DE1}" destId="{8422DF1A-6E0F-4FAF-B9C5-89364CC12C6A}" srcOrd="1" destOrd="0" presId="urn:microsoft.com/office/officeart/2008/layout/VerticalCurvedList"/>
    <dgm:cxn modelId="{AA19D340-FA65-49DA-9B98-84D63B3FF74E}" type="presParOf" srcId="{4F3F10D1-3A11-424B-813F-0ABD48031DE1}" destId="{ABFD69E7-FFDB-4AF5-B6FD-B709A87590BF}" srcOrd="2" destOrd="0" presId="urn:microsoft.com/office/officeart/2008/layout/VerticalCurvedList"/>
    <dgm:cxn modelId="{473E9EA7-6FC5-4F77-B760-010D7876A291}" type="presParOf" srcId="{ABFD69E7-FFDB-4AF5-B6FD-B709A87590BF}" destId="{83753243-B61C-42A2-A27F-C834CE954B76}" srcOrd="0" destOrd="0" presId="urn:microsoft.com/office/officeart/2008/layout/VerticalCurvedList"/>
    <dgm:cxn modelId="{5CF01CAA-84E4-46BE-BF3D-A76A00560F27}" type="presParOf" srcId="{4F3F10D1-3A11-424B-813F-0ABD48031DE1}" destId="{95134777-40FD-4A0D-A725-E870AA7BB188}" srcOrd="3" destOrd="0" presId="urn:microsoft.com/office/officeart/2008/layout/VerticalCurvedList"/>
    <dgm:cxn modelId="{217A8405-2E9B-49D3-ABB5-34BB9665BE34}" type="presParOf" srcId="{4F3F10D1-3A11-424B-813F-0ABD48031DE1}" destId="{0641B308-D303-483E-8D30-51A88732C5B4}" srcOrd="4" destOrd="0" presId="urn:microsoft.com/office/officeart/2008/layout/VerticalCurvedList"/>
    <dgm:cxn modelId="{592213E8-A593-492F-8D7D-385D2BE29D4C}" type="presParOf" srcId="{0641B308-D303-483E-8D30-51A88732C5B4}" destId="{EB905AB4-29AF-40B3-B972-568F8CF96D44}" srcOrd="0" destOrd="0" presId="urn:microsoft.com/office/officeart/2008/layout/VerticalCurvedList"/>
    <dgm:cxn modelId="{3E91F45F-38BD-423D-8832-AA9476DC7FC7}" type="presParOf" srcId="{4F3F10D1-3A11-424B-813F-0ABD48031DE1}" destId="{AD1498B5-12B6-496A-9253-FC0782626ABB}" srcOrd="5" destOrd="0" presId="urn:microsoft.com/office/officeart/2008/layout/VerticalCurvedList"/>
    <dgm:cxn modelId="{E7DB037E-6FBF-46B9-958B-A30E8A2D0D2D}" type="presParOf" srcId="{4F3F10D1-3A11-424B-813F-0ABD48031DE1}" destId="{C6A60EAF-AA69-4203-912C-AE2408103E67}" srcOrd="6" destOrd="0" presId="urn:microsoft.com/office/officeart/2008/layout/VerticalCurvedList"/>
    <dgm:cxn modelId="{371CC61A-2FD2-454A-9BA0-C81677770F52}" type="presParOf" srcId="{C6A60EAF-AA69-4203-912C-AE2408103E67}" destId="{C54B4CBF-E93A-4493-A62D-B06F4221D5D3}" srcOrd="0" destOrd="0" presId="urn:microsoft.com/office/officeart/2008/layout/VerticalCurvedList"/>
    <dgm:cxn modelId="{E2B17A81-3EC7-4054-9C67-BB695A33189A}" type="presParOf" srcId="{4F3F10D1-3A11-424B-813F-0ABD48031DE1}" destId="{DC52BA8F-A315-4333-B339-159030BB4BE5}" srcOrd="7" destOrd="0" presId="urn:microsoft.com/office/officeart/2008/layout/VerticalCurvedList"/>
    <dgm:cxn modelId="{FC906B1A-D39D-4745-A65F-EAA22A1FBE42}" type="presParOf" srcId="{4F3F10D1-3A11-424B-813F-0ABD48031DE1}" destId="{5732E2C0-EBDA-4113-8B02-52A3BE1ECCD0}" srcOrd="8" destOrd="0" presId="urn:microsoft.com/office/officeart/2008/layout/VerticalCurvedList"/>
    <dgm:cxn modelId="{3609E5E5-A3B7-4F6C-B1C2-D34C8C07BD63}" type="presParOf" srcId="{5732E2C0-EBDA-4113-8B02-52A3BE1ECCD0}" destId="{537CE720-6F40-4DD1-AE3F-A8EAD9B1CD7B}" srcOrd="0" destOrd="0" presId="urn:microsoft.com/office/officeart/2008/layout/VerticalCurvedList"/>
    <dgm:cxn modelId="{A1D4393F-6C3E-4032-86FA-465A75D7C88C}" type="presParOf" srcId="{4F3F10D1-3A11-424B-813F-0ABD48031DE1}" destId="{73BAD252-6DA0-4DDC-BC75-8D95F77016C6}" srcOrd="9" destOrd="0" presId="urn:microsoft.com/office/officeart/2008/layout/VerticalCurvedList"/>
    <dgm:cxn modelId="{13F06631-F45F-4471-A30C-4E7E3BAD6F58}" type="presParOf" srcId="{4F3F10D1-3A11-424B-813F-0ABD48031DE1}" destId="{358C52AA-0054-4AE7-BFE0-37A75CD229DC}" srcOrd="10" destOrd="0" presId="urn:microsoft.com/office/officeart/2008/layout/VerticalCurvedList"/>
    <dgm:cxn modelId="{887EE1B5-DE00-4D44-9319-5435F912E20D}" type="presParOf" srcId="{358C52AA-0054-4AE7-BFE0-37A75CD229DC}" destId="{4DB8ACA1-BDBE-4254-BFCF-6EAA0B2B16F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BA1E72-23C2-4CEE-BDDF-525C48635846}">
      <dsp:nvSpPr>
        <dsp:cNvPr id="0" name=""/>
        <dsp:cNvSpPr/>
      </dsp:nvSpPr>
      <dsp:spPr>
        <a:xfrm>
          <a:off x="-3776598" y="-580090"/>
          <a:ext cx="4501403" cy="4501403"/>
        </a:xfrm>
        <a:prstGeom prst="blockArc">
          <a:avLst>
            <a:gd name="adj1" fmla="val 18900000"/>
            <a:gd name="adj2" fmla="val 2700000"/>
            <a:gd name="adj3" fmla="val 480"/>
          </a:avLst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22DF1A-6E0F-4FAF-B9C5-89364CC12C6A}">
      <dsp:nvSpPr>
        <dsp:cNvPr id="0" name=""/>
        <dsp:cNvSpPr/>
      </dsp:nvSpPr>
      <dsp:spPr>
        <a:xfrm>
          <a:off x="317749" y="208759"/>
          <a:ext cx="5388413" cy="417786"/>
        </a:xfrm>
        <a:prstGeom prst="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1618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rgbClr val="2E471D"/>
              </a:solidFill>
            </a:rPr>
            <a:t>координация селекционной и племенной работы </a:t>
          </a:r>
        </a:p>
      </dsp:txBody>
      <dsp:txXfrm>
        <a:off x="317749" y="208759"/>
        <a:ext cx="5388413" cy="417786"/>
      </dsp:txXfrm>
    </dsp:sp>
    <dsp:sp modelId="{83753243-B61C-42A2-A27F-C834CE954B76}">
      <dsp:nvSpPr>
        <dsp:cNvPr id="0" name=""/>
        <dsp:cNvSpPr/>
      </dsp:nvSpPr>
      <dsp:spPr>
        <a:xfrm>
          <a:off x="56632" y="156536"/>
          <a:ext cx="522233" cy="5222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134777-40FD-4A0D-A725-E870AA7BB188}">
      <dsp:nvSpPr>
        <dsp:cNvPr id="0" name=""/>
        <dsp:cNvSpPr/>
      </dsp:nvSpPr>
      <dsp:spPr>
        <a:xfrm>
          <a:off x="617122" y="835238"/>
          <a:ext cx="5089040" cy="417786"/>
        </a:xfrm>
        <a:prstGeom prst="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1618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rgbClr val="2E471D"/>
              </a:solidFill>
            </a:rPr>
            <a:t>присвоение статуса племенному животному </a:t>
          </a:r>
        </a:p>
      </dsp:txBody>
      <dsp:txXfrm>
        <a:off x="617122" y="835238"/>
        <a:ext cx="5089040" cy="417786"/>
      </dsp:txXfrm>
    </dsp:sp>
    <dsp:sp modelId="{EB905AB4-29AF-40B3-B972-568F8CF96D44}">
      <dsp:nvSpPr>
        <dsp:cNvPr id="0" name=""/>
        <dsp:cNvSpPr/>
      </dsp:nvSpPr>
      <dsp:spPr>
        <a:xfrm>
          <a:off x="356006" y="783015"/>
          <a:ext cx="522233" cy="5222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1498B5-12B6-496A-9253-FC0782626ABB}">
      <dsp:nvSpPr>
        <dsp:cNvPr id="0" name=""/>
        <dsp:cNvSpPr/>
      </dsp:nvSpPr>
      <dsp:spPr>
        <a:xfrm>
          <a:off x="709006" y="1461718"/>
          <a:ext cx="4997156" cy="417786"/>
        </a:xfrm>
        <a:prstGeom prst="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1618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rgbClr val="2E471D"/>
              </a:solidFill>
            </a:rPr>
            <a:t>организация учета племенного поголовья </a:t>
          </a:r>
        </a:p>
      </dsp:txBody>
      <dsp:txXfrm>
        <a:off x="709006" y="1461718"/>
        <a:ext cx="4997156" cy="417786"/>
      </dsp:txXfrm>
    </dsp:sp>
    <dsp:sp modelId="{C54B4CBF-E93A-4493-A62D-B06F4221D5D3}">
      <dsp:nvSpPr>
        <dsp:cNvPr id="0" name=""/>
        <dsp:cNvSpPr/>
      </dsp:nvSpPr>
      <dsp:spPr>
        <a:xfrm>
          <a:off x="447889" y="1409494"/>
          <a:ext cx="522233" cy="5222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52BA8F-A315-4333-B339-159030BB4BE5}">
      <dsp:nvSpPr>
        <dsp:cNvPr id="0" name=""/>
        <dsp:cNvSpPr/>
      </dsp:nvSpPr>
      <dsp:spPr>
        <a:xfrm>
          <a:off x="617122" y="2088197"/>
          <a:ext cx="5089040" cy="417786"/>
        </a:xfrm>
        <a:prstGeom prst="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1618" tIns="35560" rIns="35560" bIns="355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kern="1200" dirty="0">
              <a:solidFill>
                <a:srgbClr val="2E471D"/>
              </a:solidFill>
            </a:rPr>
            <a:t>осуществление выдачи племенных свидетельств и признание племенного свидетельства импортированного скота </a:t>
          </a:r>
        </a:p>
      </dsp:txBody>
      <dsp:txXfrm>
        <a:off x="617122" y="2088197"/>
        <a:ext cx="5089040" cy="417786"/>
      </dsp:txXfrm>
    </dsp:sp>
    <dsp:sp modelId="{537CE720-6F40-4DD1-AE3F-A8EAD9B1CD7B}">
      <dsp:nvSpPr>
        <dsp:cNvPr id="0" name=""/>
        <dsp:cNvSpPr/>
      </dsp:nvSpPr>
      <dsp:spPr>
        <a:xfrm>
          <a:off x="356006" y="2035974"/>
          <a:ext cx="522233" cy="5222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BAD252-6DA0-4DDC-BC75-8D95F77016C6}">
      <dsp:nvSpPr>
        <dsp:cNvPr id="0" name=""/>
        <dsp:cNvSpPr/>
      </dsp:nvSpPr>
      <dsp:spPr>
        <a:xfrm>
          <a:off x="317749" y="2714676"/>
          <a:ext cx="5388413" cy="417786"/>
        </a:xfrm>
        <a:prstGeom prst="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1618" tIns="35560" rIns="35560" bIns="355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kern="1200" dirty="0">
              <a:solidFill>
                <a:srgbClr val="2E471D"/>
              </a:solidFill>
            </a:rPr>
            <a:t>ведение и издание племенной </a:t>
          </a:r>
          <a:r>
            <a:rPr lang="ru-RU" sz="1400" kern="1200" dirty="0" smtClean="0">
              <a:solidFill>
                <a:srgbClr val="2E471D"/>
              </a:solidFill>
            </a:rPr>
            <a:t>книги; </a:t>
          </a:r>
          <a:endParaRPr lang="en-US" sz="1400" kern="1200" dirty="0" smtClean="0">
            <a:solidFill>
              <a:srgbClr val="2E471D"/>
            </a:solidFill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400" kern="1200" dirty="0" smtClean="0">
              <a:solidFill>
                <a:srgbClr val="2E471D"/>
              </a:solidFill>
            </a:rPr>
            <a:t>утверждение стандарта </a:t>
          </a:r>
          <a:r>
            <a:rPr lang="ru-RU" sz="1400" kern="1200" dirty="0" smtClean="0">
              <a:solidFill>
                <a:srgbClr val="2E471D"/>
              </a:solidFill>
            </a:rPr>
            <a:t>породы</a:t>
          </a:r>
          <a:endParaRPr lang="ru-RU" sz="1400" kern="1200" dirty="0">
            <a:solidFill>
              <a:srgbClr val="2E471D"/>
            </a:solidFill>
          </a:endParaRPr>
        </a:p>
      </dsp:txBody>
      <dsp:txXfrm>
        <a:off x="317749" y="2714676"/>
        <a:ext cx="5388413" cy="417786"/>
      </dsp:txXfrm>
    </dsp:sp>
    <dsp:sp modelId="{4DB8ACA1-BDBE-4254-BFCF-6EAA0B2B16FF}">
      <dsp:nvSpPr>
        <dsp:cNvPr id="0" name=""/>
        <dsp:cNvSpPr/>
      </dsp:nvSpPr>
      <dsp:spPr>
        <a:xfrm>
          <a:off x="56632" y="2662453"/>
          <a:ext cx="522233" cy="5222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A2923-AFEE-48E8-B016-7535C931124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A6DC67-C62D-4264-BBC7-6DF9F84DC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111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6DC67-C62D-4264-BBC7-6DF9F84DC16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765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6DC67-C62D-4264-BBC7-6DF9F84DC16E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795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F473-40AA-4981-B628-A53C500FBA42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B204-2890-408D-9AD7-325F43B6E4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63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F473-40AA-4981-B628-A53C500FBA42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B204-2890-408D-9AD7-325F43B6E4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966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F473-40AA-4981-B628-A53C500FBA42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B204-2890-408D-9AD7-325F43B6E4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861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F473-40AA-4981-B628-A53C500FBA42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B204-2890-408D-9AD7-325F43B6E4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595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F473-40AA-4981-B628-A53C500FBA42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B204-2890-408D-9AD7-325F43B6E4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157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F473-40AA-4981-B628-A53C500FBA42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B204-2890-408D-9AD7-325F43B6E4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519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F473-40AA-4981-B628-A53C500FBA42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B204-2890-408D-9AD7-325F43B6E4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399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F473-40AA-4981-B628-A53C500FBA42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B204-2890-408D-9AD7-325F43B6E4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517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F473-40AA-4981-B628-A53C500FBA42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B204-2890-408D-9AD7-325F43B6E4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711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F473-40AA-4981-B628-A53C500FBA42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B204-2890-408D-9AD7-325F43B6E4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467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F473-40AA-4981-B628-A53C500FBA42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B204-2890-408D-9AD7-325F43B6E4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411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5F473-40AA-4981-B628-A53C500FBA42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0B204-2890-408D-9AD7-325F43B6E4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881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19" Type="http://schemas.openxmlformats.org/officeDocument/2006/relationships/image" Target="../media/image2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59140" y="0"/>
            <a:ext cx="5684859" cy="5143500"/>
          </a:xfrm>
          <a:prstGeom prst="rect">
            <a:avLst/>
          </a:prstGeom>
          <a:solidFill>
            <a:srgbClr val="003300"/>
          </a:solidFill>
          <a:ln>
            <a:solidFill>
              <a:srgbClr val="3366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333300"/>
              </a:solidFill>
            </a:endParaRPr>
          </a:p>
          <a:p>
            <a:pPr algn="ctr"/>
            <a:endParaRPr lang="ru-RU" dirty="0">
              <a:solidFill>
                <a:srgbClr val="333300"/>
              </a:solidFill>
            </a:endParaRPr>
          </a:p>
          <a:p>
            <a:pPr algn="ctr"/>
            <a:endParaRPr lang="ru-RU" dirty="0">
              <a:solidFill>
                <a:srgbClr val="333300"/>
              </a:solidFill>
            </a:endParaRPr>
          </a:p>
          <a:p>
            <a:pPr algn="ctr"/>
            <a:endParaRPr lang="ru-RU" dirty="0">
              <a:solidFill>
                <a:srgbClr val="333300"/>
              </a:solidFill>
            </a:endParaRPr>
          </a:p>
          <a:p>
            <a:pPr algn="ctr"/>
            <a:endParaRPr lang="ru-RU" dirty="0">
              <a:solidFill>
                <a:srgbClr val="333300"/>
              </a:solidFill>
            </a:endParaRPr>
          </a:p>
          <a:p>
            <a:pPr algn="ctr"/>
            <a:endParaRPr lang="ru-RU" dirty="0">
              <a:solidFill>
                <a:srgbClr val="333300"/>
              </a:solidFill>
            </a:endParaRPr>
          </a:p>
          <a:p>
            <a:pPr algn="ctr"/>
            <a:endParaRPr lang="ru-RU" dirty="0">
              <a:solidFill>
                <a:srgbClr val="333300"/>
              </a:solidFill>
            </a:endParaRPr>
          </a:p>
          <a:p>
            <a:pPr algn="ctr"/>
            <a:endParaRPr lang="ru-RU" dirty="0">
              <a:solidFill>
                <a:srgbClr val="333300"/>
              </a:solidFill>
            </a:endParaRPr>
          </a:p>
          <a:p>
            <a:pPr algn="ctr"/>
            <a:endParaRPr lang="ru-RU" dirty="0">
              <a:solidFill>
                <a:srgbClr val="333300"/>
              </a:solidFill>
            </a:endParaRPr>
          </a:p>
          <a:p>
            <a:pPr algn="ctr"/>
            <a:endParaRPr lang="ru-RU" dirty="0">
              <a:solidFill>
                <a:srgbClr val="333300"/>
              </a:solidFill>
            </a:endParaRPr>
          </a:p>
          <a:p>
            <a:pPr algn="ctr"/>
            <a:endParaRPr lang="ru-RU" dirty="0">
              <a:solidFill>
                <a:srgbClr val="333300"/>
              </a:solidFill>
            </a:endParaRPr>
          </a:p>
          <a:p>
            <a:pPr algn="ctr"/>
            <a:endParaRPr lang="ru-RU" dirty="0">
              <a:solidFill>
                <a:srgbClr val="333300"/>
              </a:solidFill>
            </a:endParaRPr>
          </a:p>
          <a:p>
            <a:pPr algn="ctr"/>
            <a:endParaRPr lang="ru-RU" dirty="0">
              <a:solidFill>
                <a:srgbClr val="333300"/>
              </a:solidFill>
            </a:endParaRPr>
          </a:p>
          <a:p>
            <a:pPr algn="ctr"/>
            <a:endParaRPr lang="ru-RU" dirty="0">
              <a:solidFill>
                <a:srgbClr val="333300"/>
              </a:solidFill>
            </a:endParaRPr>
          </a:p>
          <a:p>
            <a:pPr algn="ctr"/>
            <a:endParaRPr lang="ru-RU" dirty="0">
              <a:solidFill>
                <a:srgbClr val="333300"/>
              </a:solidFill>
            </a:endParaRPr>
          </a:p>
          <a:p>
            <a:pPr algn="ctr"/>
            <a:endParaRPr lang="ru-RU" dirty="0">
              <a:solidFill>
                <a:srgbClr val="333300"/>
              </a:solidFill>
            </a:endParaRPr>
          </a:p>
          <a:p>
            <a:pPr algn="ctr"/>
            <a:endParaRPr lang="ru-RU" dirty="0">
              <a:solidFill>
                <a:srgbClr val="333300"/>
              </a:solidFill>
            </a:endParaRPr>
          </a:p>
          <a:p>
            <a:pPr algn="ctr"/>
            <a:r>
              <a:rPr lang="ru-RU" dirty="0">
                <a:solidFill>
                  <a:schemeClr val="bg1"/>
                </a:solidFill>
              </a:rPr>
              <a:t>Алматы, 2022</a:t>
            </a:r>
          </a:p>
        </p:txBody>
      </p:sp>
      <p:sp>
        <p:nvSpPr>
          <p:cNvPr id="18" name="Заголовок 1"/>
          <p:cNvSpPr>
            <a:spLocks noGrp="1"/>
          </p:cNvSpPr>
          <p:nvPr>
            <p:ph type="ctrTitle"/>
          </p:nvPr>
        </p:nvSpPr>
        <p:spPr>
          <a:xfrm>
            <a:off x="3667597" y="1082326"/>
            <a:ext cx="5267943" cy="2515538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Состояние и перспективы </a:t>
            </a:r>
            <a:r>
              <a:rPr lang="ru-RU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селекционно</a:t>
            </a:r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-племенной работы в Республике Казахстан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089473"/>
            <a:ext cx="2736304" cy="2538282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724957" y="4647063"/>
            <a:ext cx="3982751" cy="23661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12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Скругленный прямоугольник 21"/>
          <p:cNvSpPr/>
          <p:nvPr/>
        </p:nvSpPr>
        <p:spPr>
          <a:xfrm>
            <a:off x="2827775" y="692422"/>
            <a:ext cx="3950767" cy="267893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68580" tIns="34290" rIns="68580" bIns="34290" rtlCol="0" anchor="ctr"/>
          <a:lstStyle/>
          <a:p>
            <a:pPr algn="ctr"/>
            <a:endParaRPr lang="ru-RU" sz="1000" b="1" dirty="0">
              <a:solidFill>
                <a:schemeClr val="tx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AD807B-7DE2-4574-B4A2-DD398F54964A}"/>
              </a:ext>
            </a:extLst>
          </p:cNvPr>
          <p:cNvSpPr txBox="1"/>
          <p:nvPr/>
        </p:nvSpPr>
        <p:spPr>
          <a:xfrm>
            <a:off x="1529862" y="139247"/>
            <a:ext cx="6224954" cy="5678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b="1" dirty="0">
                <a:ea typeface="+mj-ea"/>
                <a:cs typeface="+mj-cs"/>
              </a:rPr>
              <a:t>Численность </a:t>
            </a:r>
            <a:r>
              <a:rPr lang="ru-RU" b="1" dirty="0" smtClean="0">
                <a:ea typeface="+mj-ea"/>
                <a:cs typeface="+mj-cs"/>
              </a:rPr>
              <a:t>племенного </a:t>
            </a:r>
            <a:r>
              <a:rPr lang="ru-RU" b="1" dirty="0">
                <a:ea typeface="+mj-ea"/>
                <a:cs typeface="+mj-cs"/>
              </a:rPr>
              <a:t>скота и племенная продажа за период 2012-2021 </a:t>
            </a:r>
            <a:r>
              <a:rPr lang="ru-RU" b="1" dirty="0" err="1">
                <a:ea typeface="+mj-ea"/>
                <a:cs typeface="+mj-cs"/>
              </a:rPr>
              <a:t>гг</a:t>
            </a:r>
            <a:endParaRPr lang="ru-RU" b="1" dirty="0">
              <a:ea typeface="+mj-ea"/>
              <a:cs typeface="+mj-cs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98653032-1B90-4D62-A57C-864F2C5459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7548714"/>
              </p:ext>
            </p:extLst>
          </p:nvPr>
        </p:nvGraphicFramePr>
        <p:xfrm>
          <a:off x="20639" y="901113"/>
          <a:ext cx="4566865" cy="4088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CB5E3A6-07E1-4F06-9148-1CCDD92444AA}"/>
              </a:ext>
            </a:extLst>
          </p:cNvPr>
          <p:cNvSpPr txBox="1"/>
          <p:nvPr/>
        </p:nvSpPr>
        <p:spPr>
          <a:xfrm>
            <a:off x="304475" y="969455"/>
            <a:ext cx="3999193" cy="29084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1600" b="1" dirty="0">
                <a:solidFill>
                  <a:srgbClr val="2E471D"/>
                </a:solidFill>
                <a:ea typeface="+mj-ea"/>
                <a:cs typeface="+mj-cs"/>
              </a:rPr>
              <a:t>Численность скота, гол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AB2257-8FED-4022-8807-A218463B03F6}"/>
              </a:ext>
            </a:extLst>
          </p:cNvPr>
          <p:cNvSpPr txBox="1"/>
          <p:nvPr/>
        </p:nvSpPr>
        <p:spPr>
          <a:xfrm>
            <a:off x="4803156" y="960315"/>
            <a:ext cx="3999193" cy="29084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1600" b="1" dirty="0">
                <a:solidFill>
                  <a:srgbClr val="2E471D"/>
                </a:solidFill>
                <a:ea typeface="+mj-ea"/>
                <a:cs typeface="+mj-cs"/>
              </a:rPr>
              <a:t>Племенная продажа, гол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121208" y="707095"/>
            <a:ext cx="725923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72C22115-6DE2-7CB2-9C90-162E1CA2DEF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838"/>
            <a:ext cx="841823" cy="736627"/>
          </a:xfrm>
          <a:prstGeom prst="rect">
            <a:avLst/>
          </a:prstGeom>
        </p:spPr>
      </p:pic>
      <p:cxnSp>
        <p:nvCxnSpPr>
          <p:cNvPr id="3" name="Прямая со стрелкой 2"/>
          <p:cNvCxnSpPr/>
          <p:nvPr/>
        </p:nvCxnSpPr>
        <p:spPr>
          <a:xfrm flipV="1">
            <a:off x="4312683" y="1477486"/>
            <a:ext cx="216000" cy="72000"/>
          </a:xfrm>
          <a:prstGeom prst="straightConnector1">
            <a:avLst/>
          </a:prstGeom>
          <a:ln w="25400">
            <a:solidFill>
              <a:srgbClr val="17550F">
                <a:alpha val="97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80D0A186-9EC0-4C7C-8BC0-9E5BE83691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4581986"/>
              </p:ext>
            </p:extLst>
          </p:nvPr>
        </p:nvGraphicFramePr>
        <p:xfrm>
          <a:off x="4528683" y="1210343"/>
          <a:ext cx="4507813" cy="3593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47981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D76E3061-110A-4A5F-8250-9C7B0731DE40}"/>
              </a:ext>
            </a:extLst>
          </p:cNvPr>
          <p:cNvSpPr txBox="1"/>
          <p:nvPr/>
        </p:nvSpPr>
        <p:spPr>
          <a:xfrm>
            <a:off x="143516" y="139248"/>
            <a:ext cx="8944378" cy="36009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2100" b="1" dirty="0">
                <a:ea typeface="+mj-ea"/>
                <a:cs typeface="+mj-cs"/>
              </a:rPr>
              <a:t>Импорт животных за 10 лет</a:t>
            </a:r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76E661F4-472D-4B52-A42A-205221B212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036358"/>
              </p:ext>
            </p:extLst>
          </p:nvPr>
        </p:nvGraphicFramePr>
        <p:xfrm>
          <a:off x="0" y="1268419"/>
          <a:ext cx="3779912" cy="3588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121208" y="707095"/>
            <a:ext cx="725923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3BD4E59-A3CA-C959-9F46-31C49E8401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838"/>
            <a:ext cx="841823" cy="736627"/>
          </a:xfrm>
          <a:prstGeom prst="rect">
            <a:avLst/>
          </a:prstGeom>
        </p:spPr>
      </p:pic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8A62FABA-C6B8-40E7-8BBA-72DA6C63C2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416947"/>
              </p:ext>
            </p:extLst>
          </p:nvPr>
        </p:nvGraphicFramePr>
        <p:xfrm>
          <a:off x="3779912" y="808864"/>
          <a:ext cx="5307982" cy="4136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43516" y="845411"/>
            <a:ext cx="7452820" cy="28469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sz="1400" b="1" dirty="0">
                <a:solidFill>
                  <a:srgbClr val="2E471D"/>
                </a:solidFill>
              </a:rPr>
              <a:t>Всего за период 2012-2021 годы импортировано 56 </a:t>
            </a:r>
            <a:r>
              <a:rPr lang="ru-RU" sz="1400" b="1" dirty="0" err="1">
                <a:solidFill>
                  <a:srgbClr val="2E471D"/>
                </a:solidFill>
              </a:rPr>
              <a:t>тыс</a:t>
            </a:r>
            <a:r>
              <a:rPr lang="ru-RU" sz="1400" b="1" dirty="0">
                <a:solidFill>
                  <a:srgbClr val="2E471D"/>
                </a:solidFill>
              </a:rPr>
              <a:t> голов племенного молочного КРС</a:t>
            </a:r>
          </a:p>
        </p:txBody>
      </p:sp>
    </p:spTree>
    <p:extLst>
      <p:ext uri="{BB962C8B-B14F-4D97-AF65-F5344CB8AC3E}">
        <p14:creationId xmlns:p14="http://schemas.microsoft.com/office/powerpoint/2010/main" val="328262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D76E3061-110A-4A5F-8250-9C7B0731DE40}"/>
              </a:ext>
            </a:extLst>
          </p:cNvPr>
          <p:cNvSpPr txBox="1"/>
          <p:nvPr/>
        </p:nvSpPr>
        <p:spPr>
          <a:xfrm>
            <a:off x="280932" y="203005"/>
            <a:ext cx="8944378" cy="36009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2100" b="1" dirty="0">
                <a:solidFill>
                  <a:srgbClr val="2E471D"/>
                </a:solidFill>
                <a:ea typeface="+mj-ea"/>
                <a:cs typeface="+mj-cs"/>
              </a:rPr>
              <a:t>Импорт и покупка семени в РК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538DF4C1-05D4-4834-A73B-D8F78D8A9F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2654708"/>
              </p:ext>
            </p:extLst>
          </p:nvPr>
        </p:nvGraphicFramePr>
        <p:xfrm>
          <a:off x="1078372" y="1077557"/>
          <a:ext cx="7302070" cy="3221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CF04A31-F3D5-4650-ACF7-CFCA0997BD19}"/>
              </a:ext>
            </a:extLst>
          </p:cNvPr>
          <p:cNvSpPr txBox="1"/>
          <p:nvPr/>
        </p:nvSpPr>
        <p:spPr>
          <a:xfrm>
            <a:off x="1475656" y="4442790"/>
            <a:ext cx="6358977" cy="4570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1400" b="1" dirty="0">
                <a:solidFill>
                  <a:srgbClr val="2E471D"/>
                </a:solidFill>
                <a:ea typeface="+mj-ea"/>
                <a:cs typeface="+mj-cs"/>
              </a:rPr>
              <a:t>В 2021 году было импортировано 208 тыс. доз семени быков-производителей из них однополое 33 тыс. доз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A58F6F4-F5D0-D8E6-DECD-2B0E9CD118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838"/>
            <a:ext cx="841823" cy="736627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1B7BF1FE-C790-7A24-EDBA-6A6DACE7D00C}"/>
              </a:ext>
            </a:extLst>
          </p:cNvPr>
          <p:cNvCxnSpPr/>
          <p:nvPr/>
        </p:nvCxnSpPr>
        <p:spPr>
          <a:xfrm>
            <a:off x="1121208" y="707095"/>
            <a:ext cx="725923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096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6FBD46-9584-4F59-8DBC-841813D9A43D}"/>
              </a:ext>
            </a:extLst>
          </p:cNvPr>
          <p:cNvSpPr txBox="1"/>
          <p:nvPr/>
        </p:nvSpPr>
        <p:spPr>
          <a:xfrm>
            <a:off x="1159384" y="169456"/>
            <a:ext cx="6951929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2800" b="1" dirty="0">
                <a:solidFill>
                  <a:srgbClr val="2E471D"/>
                </a:solidFill>
                <a:ea typeface="+mj-ea"/>
                <a:cs typeface="+mj-cs"/>
              </a:rPr>
              <a:t>Удой за лактацию по породам, кг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B6323D-C275-41EE-8807-1899F26CD2B7}"/>
              </a:ext>
            </a:extLst>
          </p:cNvPr>
          <p:cNvSpPr txBox="1"/>
          <p:nvPr/>
        </p:nvSpPr>
        <p:spPr>
          <a:xfrm>
            <a:off x="971600" y="699542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40%</a:t>
            </a:r>
            <a:endParaRPr lang="x-none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566FFB1-DDD3-43EF-B448-79FADA4CFA51}"/>
              </a:ext>
            </a:extLst>
          </p:cNvPr>
          <p:cNvSpPr txBox="1"/>
          <p:nvPr/>
        </p:nvSpPr>
        <p:spPr>
          <a:xfrm>
            <a:off x="2565353" y="1419622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44%</a:t>
            </a:r>
            <a:endParaRPr lang="x-none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52FEC9-C9A4-49F1-A2F7-E2E5AC15D774}"/>
              </a:ext>
            </a:extLst>
          </p:cNvPr>
          <p:cNvSpPr txBox="1"/>
          <p:nvPr/>
        </p:nvSpPr>
        <p:spPr>
          <a:xfrm>
            <a:off x="7246619" y="1784829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37%</a:t>
            </a:r>
            <a:endParaRPr lang="x-none" b="1" dirty="0"/>
          </a:p>
        </p:txBody>
      </p:sp>
      <p:sp>
        <p:nvSpPr>
          <p:cNvPr id="3" name="Стрелка: изогнутая влево 2">
            <a:extLst>
              <a:ext uri="{FF2B5EF4-FFF2-40B4-BE49-F238E27FC236}">
                <a16:creationId xmlns:a16="http://schemas.microsoft.com/office/drawing/2014/main" id="{006A5E16-E826-433E-9892-C2C5C23DDE62}"/>
              </a:ext>
            </a:extLst>
          </p:cNvPr>
          <p:cNvSpPr/>
          <p:nvPr/>
        </p:nvSpPr>
        <p:spPr>
          <a:xfrm rot="14950522">
            <a:off x="995803" y="723946"/>
            <a:ext cx="327161" cy="953640"/>
          </a:xfrm>
          <a:prstGeom prst="curvedLeftArrow">
            <a:avLst>
              <a:gd name="adj1" fmla="val 25000"/>
              <a:gd name="adj2" fmla="val 48111"/>
              <a:gd name="adj3" fmla="val 25000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solidFill>
                <a:schemeClr val="tx1"/>
              </a:solidFill>
            </a:endParaRPr>
          </a:p>
        </p:txBody>
      </p:sp>
      <p:sp>
        <p:nvSpPr>
          <p:cNvPr id="22" name="Стрелка: изогнутая влево 21">
            <a:extLst>
              <a:ext uri="{FF2B5EF4-FFF2-40B4-BE49-F238E27FC236}">
                <a16:creationId xmlns:a16="http://schemas.microsoft.com/office/drawing/2014/main" id="{3B995BC9-DC9E-4DDB-9293-D3B1DC2BEF44}"/>
              </a:ext>
            </a:extLst>
          </p:cNvPr>
          <p:cNvSpPr/>
          <p:nvPr/>
        </p:nvSpPr>
        <p:spPr>
          <a:xfrm rot="14950522">
            <a:off x="2905598" y="1410302"/>
            <a:ext cx="327161" cy="953640"/>
          </a:xfrm>
          <a:prstGeom prst="curvedLeftArrow">
            <a:avLst>
              <a:gd name="adj1" fmla="val 25000"/>
              <a:gd name="adj2" fmla="val 48111"/>
              <a:gd name="adj3" fmla="val 25000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solidFill>
                <a:schemeClr val="tx1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51918" y="902051"/>
            <a:ext cx="8101694" cy="3900019"/>
            <a:chOff x="151918" y="902051"/>
            <a:chExt cx="8101694" cy="3900019"/>
          </a:xfrm>
        </p:grpSpPr>
        <p:graphicFrame>
          <p:nvGraphicFramePr>
            <p:cNvPr id="16" name="Диаграмма 15">
              <a:extLst>
                <a:ext uri="{FF2B5EF4-FFF2-40B4-BE49-F238E27FC236}">
                  <a16:creationId xmlns:a16="http://schemas.microsoft.com/office/drawing/2014/main" id="{51FDA7A5-86A0-4AF2-86CF-7876CE355AB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76830377"/>
                </p:ext>
              </p:extLst>
            </p:nvPr>
          </p:nvGraphicFramePr>
          <p:xfrm>
            <a:off x="151918" y="902051"/>
            <a:ext cx="8101694" cy="390001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FA03948-3AE9-4A39-88E2-BB3ABC8D116B}"/>
                </a:ext>
              </a:extLst>
            </p:cNvPr>
            <p:cNvSpPr txBox="1"/>
            <p:nvPr/>
          </p:nvSpPr>
          <p:spPr>
            <a:xfrm>
              <a:off x="5027944" y="1353462"/>
              <a:ext cx="5870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/>
                <a:t>33%</a:t>
              </a:r>
              <a:endParaRPr lang="x-none" b="1" dirty="0"/>
            </a:p>
          </p:txBody>
        </p:sp>
        <p:sp>
          <p:nvSpPr>
            <p:cNvPr id="23" name="Стрелка: изогнутая влево 22">
              <a:extLst>
                <a:ext uri="{FF2B5EF4-FFF2-40B4-BE49-F238E27FC236}">
                  <a16:creationId xmlns:a16="http://schemas.microsoft.com/office/drawing/2014/main" id="{D9A7385F-4127-48F7-9BF2-C2E53E01C4DD}"/>
                </a:ext>
              </a:extLst>
            </p:cNvPr>
            <p:cNvSpPr/>
            <p:nvPr/>
          </p:nvSpPr>
          <p:spPr>
            <a:xfrm rot="14950522">
              <a:off x="4864364" y="1367602"/>
              <a:ext cx="327161" cy="953640"/>
            </a:xfrm>
            <a:prstGeom prst="curvedLeftArrow">
              <a:avLst>
                <a:gd name="adj1" fmla="val 25000"/>
                <a:gd name="adj2" fmla="val 48111"/>
                <a:gd name="adj3" fmla="val 25000"/>
              </a:avLst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>
                <a:solidFill>
                  <a:schemeClr val="tx1"/>
                </a:solidFill>
              </a:endParaRPr>
            </a:p>
          </p:txBody>
        </p:sp>
      </p:grpSp>
      <p:sp>
        <p:nvSpPr>
          <p:cNvPr id="24" name="Стрелка: изогнутая влево 23">
            <a:extLst>
              <a:ext uri="{FF2B5EF4-FFF2-40B4-BE49-F238E27FC236}">
                <a16:creationId xmlns:a16="http://schemas.microsoft.com/office/drawing/2014/main" id="{5AA463E7-7772-4566-BBE4-ECBF1E54AA9D}"/>
              </a:ext>
            </a:extLst>
          </p:cNvPr>
          <p:cNvSpPr/>
          <p:nvPr/>
        </p:nvSpPr>
        <p:spPr>
          <a:xfrm rot="14950522">
            <a:off x="6791719" y="1777482"/>
            <a:ext cx="327161" cy="953640"/>
          </a:xfrm>
          <a:prstGeom prst="curvedLeftArrow">
            <a:avLst>
              <a:gd name="adj1" fmla="val 25000"/>
              <a:gd name="adj2" fmla="val 48111"/>
              <a:gd name="adj3" fmla="val 25000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solidFill>
                <a:schemeClr val="tx1"/>
              </a:solidFill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697675C2-BA98-B570-9FDD-8CE980CE39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838"/>
            <a:ext cx="841823" cy="736627"/>
          </a:xfrm>
          <a:prstGeom prst="rect">
            <a:avLst/>
          </a:prstGeom>
        </p:spPr>
      </p:pic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32A9E7E5-7F59-84C5-33DA-DBA027BEBAA6}"/>
              </a:ext>
            </a:extLst>
          </p:cNvPr>
          <p:cNvCxnSpPr/>
          <p:nvPr/>
        </p:nvCxnSpPr>
        <p:spPr>
          <a:xfrm>
            <a:off x="1121208" y="707095"/>
            <a:ext cx="725923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95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23DF4208-300C-4A6E-BF88-64A0877779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071993"/>
              </p:ext>
            </p:extLst>
          </p:nvPr>
        </p:nvGraphicFramePr>
        <p:xfrm>
          <a:off x="623284" y="411510"/>
          <a:ext cx="7748896" cy="1973961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788081">
                  <a:extLst>
                    <a:ext uri="{9D8B030D-6E8A-4147-A177-3AD203B41FA5}">
                      <a16:colId xmlns:a16="http://schemas.microsoft.com/office/drawing/2014/main" val="13418487"/>
                    </a:ext>
                  </a:extLst>
                </a:gridCol>
                <a:gridCol w="2799928">
                  <a:extLst>
                    <a:ext uri="{9D8B030D-6E8A-4147-A177-3AD203B41FA5}">
                      <a16:colId xmlns:a16="http://schemas.microsoft.com/office/drawing/2014/main" val="2962950638"/>
                    </a:ext>
                  </a:extLst>
                </a:gridCol>
                <a:gridCol w="1296811">
                  <a:extLst>
                    <a:ext uri="{9D8B030D-6E8A-4147-A177-3AD203B41FA5}">
                      <a16:colId xmlns:a16="http://schemas.microsoft.com/office/drawing/2014/main" val="2791155932"/>
                    </a:ext>
                  </a:extLst>
                </a:gridCol>
                <a:gridCol w="1599935">
                  <a:extLst>
                    <a:ext uri="{9D8B030D-6E8A-4147-A177-3AD203B41FA5}">
                      <a16:colId xmlns:a16="http://schemas.microsoft.com/office/drawing/2014/main" val="446736813"/>
                    </a:ext>
                  </a:extLst>
                </a:gridCol>
                <a:gridCol w="1264141">
                  <a:extLst>
                    <a:ext uri="{9D8B030D-6E8A-4147-A177-3AD203B41FA5}">
                      <a16:colId xmlns:a16="http://schemas.microsoft.com/office/drawing/2014/main" val="3813717956"/>
                    </a:ext>
                  </a:extLst>
                </a:gridCol>
              </a:tblGrid>
              <a:tr h="226121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№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Наименование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Область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Удой на фуражную корову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Рейтинг в 2020 году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452019513"/>
                  </a:ext>
                </a:extLst>
              </a:tr>
              <a:tr h="165655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1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</a:rPr>
                        <a:t>ТОО "Айс"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Актюбинская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10562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992645790"/>
                  </a:ext>
                </a:extLst>
              </a:tr>
              <a:tr h="113248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2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u="none" strike="noStrike" dirty="0">
                          <a:effectLst/>
                        </a:rPr>
                        <a:t>ТОО "Опытное хозяйство масличных культур»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ВКО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9945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5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296770429"/>
                  </a:ext>
                </a:extLst>
              </a:tr>
              <a:tr h="161764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3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</a:rPr>
                        <a:t>ТОО  АФ "Родина"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err="1">
                          <a:effectLst/>
                        </a:rPr>
                        <a:t>Акмолинская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9522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2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731624681"/>
                  </a:ext>
                </a:extLst>
              </a:tr>
              <a:tr h="161764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4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</a:rPr>
                        <a:t>АО АПК "</a:t>
                      </a:r>
                      <a:r>
                        <a:rPr lang="ru-RU" sz="1100" u="none" strike="noStrike" dirty="0" err="1">
                          <a:effectLst/>
                        </a:rPr>
                        <a:t>Адал</a:t>
                      </a:r>
                      <a:r>
                        <a:rPr lang="ru-RU" sz="1100" u="none" strike="noStrike" dirty="0">
                          <a:effectLst/>
                        </a:rPr>
                        <a:t>"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Алматинская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9177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6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448878601"/>
                  </a:ext>
                </a:extLst>
              </a:tr>
              <a:tr h="161764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5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</a:rPr>
                        <a:t>ТОО "Сарыагаш"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Костанайская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8700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11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375963918"/>
                  </a:ext>
                </a:extLst>
              </a:tr>
              <a:tr h="161764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6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</a:rPr>
                        <a:t>АО "РЗА"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Кызылординская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8255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3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790879907"/>
                  </a:ext>
                </a:extLst>
              </a:tr>
              <a:tr h="161764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7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</a:rPr>
                        <a:t>КХ "</a:t>
                      </a:r>
                      <a:r>
                        <a:rPr lang="ru-RU" sz="1100" u="none" strike="noStrike" dirty="0" err="1">
                          <a:effectLst/>
                        </a:rPr>
                        <a:t>Камышенское</a:t>
                      </a:r>
                      <a:r>
                        <a:rPr lang="ru-RU" sz="1100" u="none" strike="noStrike" dirty="0">
                          <a:effectLst/>
                        </a:rPr>
                        <a:t>"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ВКО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8061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10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319315956"/>
                  </a:ext>
                </a:extLst>
              </a:tr>
              <a:tr h="161764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8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</a:rPr>
                        <a:t>ЗКАП "</a:t>
                      </a:r>
                      <a:r>
                        <a:rPr lang="ru-RU" sz="1100" u="none" strike="noStrike" dirty="0" err="1">
                          <a:effectLst/>
                        </a:rPr>
                        <a:t>Амиран</a:t>
                      </a:r>
                      <a:r>
                        <a:rPr lang="ru-RU" sz="1100" u="none" strike="noStrike" dirty="0">
                          <a:effectLst/>
                        </a:rPr>
                        <a:t>"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Алматинская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7971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12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5915236"/>
                  </a:ext>
                </a:extLst>
              </a:tr>
              <a:tr h="161764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9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</a:rPr>
                        <a:t>ТОО "</a:t>
                      </a:r>
                      <a:r>
                        <a:rPr lang="ru-RU" sz="1100" u="none" strike="noStrike" dirty="0" err="1">
                          <a:effectLst/>
                        </a:rPr>
                        <a:t>Турар</a:t>
                      </a:r>
                      <a:r>
                        <a:rPr lang="ru-RU" sz="1100" u="none" strike="noStrike" dirty="0">
                          <a:effectLst/>
                        </a:rPr>
                        <a:t>"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Костанайская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7951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8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706409758"/>
                  </a:ext>
                </a:extLst>
              </a:tr>
              <a:tr h="161764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10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</a:rPr>
                        <a:t>ТОО "Победа"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Павлодарская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7888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20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7067492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318AC42-DA4B-4516-9820-C528485698C3}"/>
              </a:ext>
            </a:extLst>
          </p:cNvPr>
          <p:cNvSpPr txBox="1"/>
          <p:nvPr/>
        </p:nvSpPr>
        <p:spPr>
          <a:xfrm>
            <a:off x="883505" y="42178"/>
            <a:ext cx="789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2000" b="1" dirty="0">
                <a:solidFill>
                  <a:srgbClr val="333300"/>
                </a:solidFill>
                <a:ea typeface="+mj-ea"/>
                <a:cs typeface="+mj-cs"/>
              </a:rPr>
              <a:t>Топ 10 хозяйств по уровню молочной продуктивности коров, кг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4E5D21A-E25C-F32F-5E48-E0A5CDE978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003" y="23202"/>
            <a:ext cx="778580" cy="59423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E740D57-099D-4F2A-B11E-A69E1750E4E0}"/>
              </a:ext>
            </a:extLst>
          </p:cNvPr>
          <p:cNvSpPr txBox="1"/>
          <p:nvPr/>
        </p:nvSpPr>
        <p:spPr>
          <a:xfrm>
            <a:off x="883505" y="2643758"/>
            <a:ext cx="806910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1500" b="1" dirty="0">
                <a:solidFill>
                  <a:srgbClr val="333300"/>
                </a:solidFill>
                <a:ea typeface="+mj-ea"/>
                <a:cs typeface="+mj-cs"/>
              </a:rPr>
              <a:t>Топ 10 хозяйств по уровню производства молока 2021 год, </a:t>
            </a:r>
            <a:r>
              <a:rPr lang="ru-RU" sz="1500" b="1" dirty="0" smtClean="0">
                <a:solidFill>
                  <a:srgbClr val="333300"/>
                </a:solidFill>
                <a:ea typeface="+mj-ea"/>
                <a:cs typeface="+mj-cs"/>
              </a:rPr>
              <a:t>тонн</a:t>
            </a:r>
            <a:endParaRPr lang="ru-RU" sz="1500" b="1" dirty="0">
              <a:solidFill>
                <a:srgbClr val="333300"/>
              </a:solidFill>
              <a:ea typeface="+mj-ea"/>
              <a:cs typeface="+mj-cs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23DF4208-300C-4A6E-BF88-64A0877779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537240"/>
              </p:ext>
            </p:extLst>
          </p:nvPr>
        </p:nvGraphicFramePr>
        <p:xfrm>
          <a:off x="624639" y="3024889"/>
          <a:ext cx="7835793" cy="2110413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596614">
                  <a:extLst>
                    <a:ext uri="{9D8B030D-6E8A-4147-A177-3AD203B41FA5}">
                      <a16:colId xmlns:a16="http://schemas.microsoft.com/office/drawing/2014/main" val="13418487"/>
                    </a:ext>
                  </a:extLst>
                </a:gridCol>
                <a:gridCol w="2841547">
                  <a:extLst>
                    <a:ext uri="{9D8B030D-6E8A-4147-A177-3AD203B41FA5}">
                      <a16:colId xmlns:a16="http://schemas.microsoft.com/office/drawing/2014/main" val="2962950638"/>
                    </a:ext>
                  </a:extLst>
                </a:gridCol>
                <a:gridCol w="1150150">
                  <a:extLst>
                    <a:ext uri="{9D8B030D-6E8A-4147-A177-3AD203B41FA5}">
                      <a16:colId xmlns:a16="http://schemas.microsoft.com/office/drawing/2014/main" val="2791155932"/>
                    </a:ext>
                  </a:extLst>
                </a:gridCol>
                <a:gridCol w="1879330">
                  <a:extLst>
                    <a:ext uri="{9D8B030D-6E8A-4147-A177-3AD203B41FA5}">
                      <a16:colId xmlns:a16="http://schemas.microsoft.com/office/drawing/2014/main" val="44673681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4112527527"/>
                    </a:ext>
                  </a:extLst>
                </a:gridCol>
              </a:tblGrid>
              <a:tr h="194933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№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Наименование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Область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Объем производства молока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u="none" strike="noStrike" dirty="0">
                          <a:effectLst/>
                        </a:rPr>
                        <a:t>Рейтинг в 2020 году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452019513"/>
                  </a:ext>
                </a:extLst>
              </a:tr>
              <a:tr h="122106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1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indent="92075" algn="l" fontAlgn="ctr"/>
                      <a:r>
                        <a:rPr lang="ru-RU" sz="1100" u="none" strike="noStrike" dirty="0">
                          <a:effectLst/>
                        </a:rPr>
                        <a:t>КТ "Зенченко и К"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СКО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27578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992645790"/>
                  </a:ext>
                </a:extLst>
              </a:tr>
              <a:tr h="122106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2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indent="92075" algn="l" defTabSz="914400" rtl="0" eaLnBrk="1" fontAlgn="ctr" latinLnBrk="0" hangingPunct="1"/>
                      <a:r>
                        <a:rPr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ТОО  АФ "Родина"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Акмолинская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21720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2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296770429"/>
                  </a:ext>
                </a:extLst>
              </a:tr>
              <a:tr h="122106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3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indent="92075" algn="l" defTabSz="914400" rtl="0" eaLnBrk="1" fontAlgn="ctr" latinLnBrk="0" hangingPunct="1"/>
                      <a:r>
                        <a:rPr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ТОО "им. </a:t>
                      </a:r>
                      <a:r>
                        <a:rPr lang="ru-RU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К.Маркса</a:t>
                      </a:r>
                      <a:r>
                        <a:rPr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Костанай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14820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3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731624681"/>
                  </a:ext>
                </a:extLst>
              </a:tr>
              <a:tr h="165921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4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indent="92075" algn="l" defTabSz="914400" rtl="0" eaLnBrk="1" fontAlgn="ctr" latinLnBrk="0" hangingPunct="1"/>
                      <a:r>
                        <a:rPr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ТОО "Опытное хозяйство масличных культур»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ВКО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14261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4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448878601"/>
                  </a:ext>
                </a:extLst>
              </a:tr>
              <a:tr h="122106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5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indent="92075" algn="l" defTabSz="914400" rtl="0" eaLnBrk="1" fontAlgn="ctr" latinLnBrk="0" hangingPunct="1"/>
                      <a:r>
                        <a:rPr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ТОО "</a:t>
                      </a:r>
                      <a:r>
                        <a:rPr lang="ru-RU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Айс</a:t>
                      </a:r>
                      <a:r>
                        <a:rPr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Актюбинская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1247</a:t>
                      </a:r>
                      <a:r>
                        <a:rPr lang="en-US" sz="1100" u="none" strike="noStrike" dirty="0">
                          <a:effectLst/>
                        </a:rPr>
                        <a:t>4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6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375963918"/>
                  </a:ext>
                </a:extLst>
              </a:tr>
              <a:tr h="122106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6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indent="92075" algn="l" defTabSz="914400" rtl="0" eaLnBrk="1" fontAlgn="ctr" latinLnBrk="0" hangingPunct="1"/>
                      <a:r>
                        <a:rPr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КХ "</a:t>
                      </a:r>
                      <a:r>
                        <a:rPr lang="ru-RU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Камышенское</a:t>
                      </a:r>
                      <a:r>
                        <a:rPr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ВКО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11930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5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790879907"/>
                  </a:ext>
                </a:extLst>
              </a:tr>
              <a:tr h="122106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7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indent="92075" algn="l" defTabSz="914400" rtl="0" eaLnBrk="1" fontAlgn="ctr" latinLnBrk="0" hangingPunct="1"/>
                      <a:r>
                        <a:rPr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СПК «ПЗ «Алматы» 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Алматинская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918</a:t>
                      </a:r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9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319315956"/>
                  </a:ext>
                </a:extLst>
              </a:tr>
              <a:tr h="122106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8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indent="92075" algn="l" defTabSz="914400" rtl="0" eaLnBrk="1" fontAlgn="ctr" latinLnBrk="0" hangingPunct="1"/>
                      <a:r>
                        <a:rPr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ТОО "</a:t>
                      </a:r>
                      <a:r>
                        <a:rPr lang="ru-RU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Турар</a:t>
                      </a:r>
                      <a:r>
                        <a:rPr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Костанай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890</a:t>
                      </a:r>
                      <a:r>
                        <a:rPr lang="en-US" sz="1100" u="none" strike="noStrike" dirty="0">
                          <a:effectLst/>
                        </a:rPr>
                        <a:t>5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7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5915236"/>
                  </a:ext>
                </a:extLst>
              </a:tr>
              <a:tr h="122106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9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indent="92075" algn="l" defTabSz="914400" rtl="0" eaLnBrk="1" fontAlgn="ctr" latinLnBrk="0" hangingPunct="1"/>
                      <a:r>
                        <a:rPr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ТОО «Кирова»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Павлодарская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819</a:t>
                      </a:r>
                      <a:r>
                        <a:rPr lang="en-US" sz="1100" u="none" strike="noStrike" dirty="0">
                          <a:effectLst/>
                        </a:rPr>
                        <a:t>2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13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706409758"/>
                  </a:ext>
                </a:extLst>
              </a:tr>
              <a:tr h="122106"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>
                          <a:effectLst/>
                        </a:rPr>
                        <a:t>10</a:t>
                      </a:r>
                      <a:endParaRPr lang="x-non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marL="0" indent="92075" algn="l" defTabSz="914400" rtl="0" eaLnBrk="1" fontAlgn="ctr" latinLnBrk="0" hangingPunct="1"/>
                      <a:r>
                        <a:rPr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ТОО «Агрофирма </a:t>
                      </a:r>
                      <a:r>
                        <a:rPr lang="en-US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Dinara</a:t>
                      </a:r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Ranch»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err="1">
                          <a:effectLst/>
                        </a:rPr>
                        <a:t>Алматинская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100" u="none" strike="noStrike" dirty="0">
                          <a:effectLst/>
                        </a:rPr>
                        <a:t>8115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8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 (Основной текст)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70674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986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B4AF8B6-0FCE-4A06-A368-2ACE41C1C8E2}"/>
              </a:ext>
            </a:extLst>
          </p:cNvPr>
          <p:cNvSpPr txBox="1"/>
          <p:nvPr/>
        </p:nvSpPr>
        <p:spPr>
          <a:xfrm>
            <a:off x="143516" y="139247"/>
            <a:ext cx="8944378" cy="38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2100" b="1" dirty="0">
                <a:solidFill>
                  <a:srgbClr val="2E471D"/>
                </a:solidFill>
                <a:ea typeface="+mj-ea"/>
                <a:cs typeface="+mj-cs"/>
              </a:rPr>
              <a:t>Ключевые проблемы племенного дела в Республик Казахстан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2416BA4-D51E-415B-AE91-A8E200A212B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74" y="74653"/>
            <a:ext cx="729976" cy="699344"/>
          </a:xfrm>
          <a:prstGeom prst="rect">
            <a:avLst/>
          </a:prstGeom>
        </p:spPr>
      </p:pic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23A0373C-E516-43B4-9FAA-0B6B70DADA3A}"/>
              </a:ext>
            </a:extLst>
          </p:cNvPr>
          <p:cNvCxnSpPr>
            <a:cxnSpLocks/>
          </p:cNvCxnSpPr>
          <p:nvPr/>
        </p:nvCxnSpPr>
        <p:spPr>
          <a:xfrm>
            <a:off x="964096" y="654729"/>
            <a:ext cx="7871792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трелка вправо 2"/>
          <p:cNvSpPr/>
          <p:nvPr/>
        </p:nvSpPr>
        <p:spPr>
          <a:xfrm>
            <a:off x="393366" y="958411"/>
            <a:ext cx="8442521" cy="792088"/>
          </a:xfrm>
          <a:prstGeom prst="rightArrow">
            <a:avLst>
              <a:gd name="adj1" fmla="val 100000"/>
              <a:gd name="adj2" fmla="val 5000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tx1"/>
                </a:solidFill>
              </a:rPr>
              <a:t>Устаревшие системы и методы оценки племенной ценности КРС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402865" y="1918067"/>
            <a:ext cx="8433021" cy="792088"/>
          </a:xfrm>
          <a:prstGeom prst="rightArrow">
            <a:avLst>
              <a:gd name="adj1" fmla="val 100000"/>
              <a:gd name="adj2" fmla="val 5000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tx1"/>
                </a:solidFill>
              </a:rPr>
              <a:t>Низкий уровень интеграции с международными системами оценки качества племенной ценности скота</a:t>
            </a:r>
          </a:p>
        </p:txBody>
      </p:sp>
      <p:sp>
        <p:nvSpPr>
          <p:cNvPr id="9" name="Стрелка вправо 8"/>
          <p:cNvSpPr/>
          <p:nvPr/>
        </p:nvSpPr>
        <p:spPr>
          <a:xfrm>
            <a:off x="395536" y="2939520"/>
            <a:ext cx="8440350" cy="792088"/>
          </a:xfrm>
          <a:prstGeom prst="rightArrow">
            <a:avLst>
              <a:gd name="adj1" fmla="val 100000"/>
              <a:gd name="adj2" fmla="val 5000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tx1"/>
                </a:solidFill>
              </a:rPr>
              <a:t>Дефицит отечественного племенного материала</a:t>
            </a:r>
          </a:p>
        </p:txBody>
      </p:sp>
      <p:sp>
        <p:nvSpPr>
          <p:cNvPr id="13" name="Стрелка вправо 12"/>
          <p:cNvSpPr/>
          <p:nvPr/>
        </p:nvSpPr>
        <p:spPr>
          <a:xfrm>
            <a:off x="395536" y="3939902"/>
            <a:ext cx="8440352" cy="792088"/>
          </a:xfrm>
          <a:prstGeom prst="rightArrow">
            <a:avLst>
              <a:gd name="adj1" fmla="val 100000"/>
              <a:gd name="adj2" fmla="val 5000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>
                <a:solidFill>
                  <a:schemeClr val="tx1"/>
                </a:solidFill>
              </a:rPr>
              <a:t>Низкий уровень компетенции специалистов на фермах, владеющих современными знаниями и методами СПР</a:t>
            </a:r>
          </a:p>
        </p:txBody>
      </p:sp>
    </p:spTree>
    <p:extLst>
      <p:ext uri="{BB962C8B-B14F-4D97-AF65-F5344CB8AC3E}">
        <p14:creationId xmlns:p14="http://schemas.microsoft.com/office/powerpoint/2010/main" val="270721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65311" y="34308"/>
            <a:ext cx="8208912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2200" b="1" dirty="0">
                <a:solidFill>
                  <a:srgbClr val="2E471D"/>
                </a:solidFill>
              </a:rPr>
              <a:t>Мероприятия по развитию племенного дела в молочном скотоводстве РК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5026" y="961862"/>
            <a:ext cx="8866717" cy="588445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5400">
            <a:noFill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Реализация программы улучшения дойного стада на основе опыта Международного комитета регистрации животных (</a:t>
            </a:r>
            <a:r>
              <a:rPr lang="en-US" dirty="0">
                <a:solidFill>
                  <a:schemeClr val="tx1"/>
                </a:solidFill>
              </a:rPr>
              <a:t>ICAR –International Committee For Animal Registration)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5026" y="1717137"/>
            <a:ext cx="8879197" cy="82041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5400">
            <a:noFill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Создание служб по оценке типа телосложения дойных коров, отбора проб молока и бонитеров с дальнейшим привлечением и обучением сертифицированных специалистов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7505" y="3455985"/>
            <a:ext cx="8879198" cy="54790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Формирование референтной </a:t>
            </a:r>
            <a:r>
              <a:rPr lang="ru-RU" dirty="0">
                <a:solidFill>
                  <a:schemeClr val="tx1"/>
                </a:solidFill>
              </a:rPr>
              <a:t>популяции голштинской </a:t>
            </a:r>
            <a:r>
              <a:rPr lang="ru-RU" dirty="0" smtClean="0">
                <a:solidFill>
                  <a:schemeClr val="tx1"/>
                </a:solidFill>
              </a:rPr>
              <a:t>породы племенных </a:t>
            </a:r>
            <a:r>
              <a:rPr lang="ru-RU" dirty="0">
                <a:solidFill>
                  <a:schemeClr val="tx1"/>
                </a:solidFill>
              </a:rPr>
              <a:t>животных стран ЕАЭС в </a:t>
            </a:r>
            <a:r>
              <a:rPr lang="ru-RU" dirty="0" smtClean="0">
                <a:solidFill>
                  <a:schemeClr val="tx1"/>
                </a:solidFill>
              </a:rPr>
              <a:t>объединенной </a:t>
            </a:r>
            <a:r>
              <a:rPr lang="ru-RU" dirty="0">
                <a:solidFill>
                  <a:schemeClr val="tx1"/>
                </a:solidFill>
              </a:rPr>
              <a:t>базе данных генетических ресурсов (ЕАЭС геном)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7505" y="4155926"/>
            <a:ext cx="8879200" cy="88143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Анализ племенной ценности популяции и внедрение программ заказного спаривания при групповом подборе, с целью получения собственных быков-производителей </a:t>
            </a:r>
            <a:r>
              <a:rPr lang="ru-RU" dirty="0" err="1">
                <a:solidFill>
                  <a:schemeClr val="tx1"/>
                </a:solidFill>
              </a:rPr>
              <a:t>улучшателей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стад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7506" y="2677311"/>
            <a:ext cx="8879197" cy="62663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5400">
            <a:noFill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Оценка селекционных и генетических качеств животных, базирующаяся на использовании индексов племенной </a:t>
            </a:r>
            <a:r>
              <a:rPr lang="ru-RU" dirty="0" smtClean="0">
                <a:solidFill>
                  <a:schemeClr val="tx1"/>
                </a:solidFill>
              </a:rPr>
              <a:t>ценности, в том числе геномной оценки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52F306A-4F96-25EB-1D0E-FD45352E6C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838"/>
            <a:ext cx="841823" cy="736627"/>
          </a:xfrm>
          <a:prstGeom prst="rect">
            <a:avLst/>
          </a:prstGeom>
        </p:spPr>
      </p:pic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722AF58E-706D-FB51-815E-CFDD904B9382}"/>
              </a:ext>
            </a:extLst>
          </p:cNvPr>
          <p:cNvCxnSpPr/>
          <p:nvPr/>
        </p:nvCxnSpPr>
        <p:spPr>
          <a:xfrm>
            <a:off x="1121208" y="707095"/>
            <a:ext cx="725923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182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69434" y="10036"/>
            <a:ext cx="6874567" cy="5143500"/>
          </a:xfrm>
          <a:prstGeom prst="rect">
            <a:avLst/>
          </a:prstGeom>
          <a:solidFill>
            <a:srgbClr val="324D1F"/>
          </a:solidFill>
          <a:ln>
            <a:solidFill>
              <a:srgbClr val="3366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68" y="1437624"/>
            <a:ext cx="1882989" cy="1710190"/>
          </a:xfrm>
          <a:prstGeom prst="rect">
            <a:avLst/>
          </a:prstGeom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56C6A983-4F84-4059-8AF7-7F5E9F1BC968}"/>
              </a:ext>
            </a:extLst>
          </p:cNvPr>
          <p:cNvSpPr txBox="1">
            <a:spLocks/>
          </p:cNvSpPr>
          <p:nvPr/>
        </p:nvSpPr>
        <p:spPr>
          <a:xfrm>
            <a:off x="1858642" y="1715881"/>
            <a:ext cx="7696148" cy="9144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bg1"/>
                </a:solidFill>
                <a:latin typeface="+mn-lt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13273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115616" y="25045"/>
            <a:ext cx="77640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Изменения в Законе о племенном животноводстве  в 2012 году</a:t>
            </a:r>
            <a:endParaRPr lang="ru-RU" sz="20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2">
            <a:extLst>
              <a:ext uri="{FF2B5EF4-FFF2-40B4-BE49-F238E27FC236}">
                <a16:creationId xmlns:a16="http://schemas.microsoft.com/office/drawing/2014/main" id="{985BBC8F-3831-40E0-BC51-7FC3E1FECF8B}"/>
              </a:ext>
            </a:extLst>
          </p:cNvPr>
          <p:cNvSpPr txBox="1">
            <a:spLocks/>
          </p:cNvSpPr>
          <p:nvPr/>
        </p:nvSpPr>
        <p:spPr>
          <a:xfrm>
            <a:off x="502833" y="931646"/>
            <a:ext cx="2615808" cy="36338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500" b="1" dirty="0">
                <a:solidFill>
                  <a:srgbClr val="17550F"/>
                </a:solidFill>
                <a:latin typeface="+mn-lt"/>
              </a:rPr>
              <a:t>до 2012 года</a:t>
            </a:r>
            <a:endParaRPr lang="x-none" sz="2500" b="1" dirty="0">
              <a:solidFill>
                <a:srgbClr val="17550F"/>
              </a:solidFill>
              <a:latin typeface="+mn-lt"/>
            </a:endParaRPr>
          </a:p>
        </p:txBody>
      </p:sp>
      <p:sp>
        <p:nvSpPr>
          <p:cNvPr id="9" name="Заголовок 2">
            <a:extLst>
              <a:ext uri="{FF2B5EF4-FFF2-40B4-BE49-F238E27FC236}">
                <a16:creationId xmlns:a16="http://schemas.microsoft.com/office/drawing/2014/main" id="{AD3B85DA-3BB4-4650-A1A7-2F3B00564402}"/>
              </a:ext>
            </a:extLst>
          </p:cNvPr>
          <p:cNvSpPr txBox="1">
            <a:spLocks/>
          </p:cNvSpPr>
          <p:nvPr/>
        </p:nvSpPr>
        <p:spPr>
          <a:xfrm>
            <a:off x="433043" y="2785920"/>
            <a:ext cx="2615808" cy="36505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500" b="1" dirty="0">
                <a:solidFill>
                  <a:srgbClr val="17550F"/>
                </a:solidFill>
                <a:latin typeface="+mn-lt"/>
              </a:rPr>
              <a:t>после 2012 года</a:t>
            </a:r>
            <a:endParaRPr lang="x-none" sz="2500" b="1" dirty="0">
              <a:solidFill>
                <a:srgbClr val="17550F"/>
              </a:solidFill>
              <a:latin typeface="+mn-lt"/>
            </a:endParaRPr>
          </a:p>
        </p:txBody>
      </p:sp>
      <p:sp>
        <p:nvSpPr>
          <p:cNvPr id="10" name="Заголовок 2">
            <a:extLst>
              <a:ext uri="{FF2B5EF4-FFF2-40B4-BE49-F238E27FC236}">
                <a16:creationId xmlns:a16="http://schemas.microsoft.com/office/drawing/2014/main" id="{04F50BA5-5AC5-4687-8FC9-B417D6348F48}"/>
              </a:ext>
            </a:extLst>
          </p:cNvPr>
          <p:cNvSpPr txBox="1">
            <a:spLocks/>
          </p:cNvSpPr>
          <p:nvPr/>
        </p:nvSpPr>
        <p:spPr>
          <a:xfrm>
            <a:off x="2616481" y="1020261"/>
            <a:ext cx="5989321" cy="54954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lIns="91440" tIns="45720" rIns="91440" bIns="45720" rtlCol="0" anchor="ctr" anchorCtr="0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500" b="1" dirty="0">
                <a:latin typeface="+mn-lt"/>
              </a:rPr>
              <a:t>Племенные заводы и племенные хозяйства</a:t>
            </a:r>
            <a:endParaRPr lang="x-none" sz="2500" b="1" dirty="0">
              <a:latin typeface="+mn-lt"/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:a16="http://schemas.microsoft.com/office/drawing/2014/main" id="{8809AD3B-9E8F-464D-B07A-F8F1006AC126}"/>
              </a:ext>
            </a:extLst>
          </p:cNvPr>
          <p:cNvSpPr txBox="1">
            <a:spLocks/>
          </p:cNvSpPr>
          <p:nvPr/>
        </p:nvSpPr>
        <p:spPr>
          <a:xfrm>
            <a:off x="2640919" y="3150979"/>
            <a:ext cx="5989320" cy="55740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lIns="91440" tIns="45720" rIns="91440" bIns="45720" rtlCol="0" anchor="ctr" anchorCtr="0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500" b="1" dirty="0">
                <a:latin typeface="+mn-lt"/>
              </a:rPr>
              <a:t>Племенной статус присваивается племенному животному</a:t>
            </a:r>
            <a:endParaRPr lang="x-none" sz="2500" b="1" dirty="0">
              <a:latin typeface="+mn-lt"/>
            </a:endParaRPr>
          </a:p>
        </p:txBody>
      </p:sp>
      <p:sp>
        <p:nvSpPr>
          <p:cNvPr id="12" name="Заголовок 2">
            <a:extLst>
              <a:ext uri="{FF2B5EF4-FFF2-40B4-BE49-F238E27FC236}">
                <a16:creationId xmlns:a16="http://schemas.microsoft.com/office/drawing/2014/main" id="{8C3824DF-8E52-4FFB-8E0D-D621487916B0}"/>
              </a:ext>
            </a:extLst>
          </p:cNvPr>
          <p:cNvSpPr txBox="1">
            <a:spLocks/>
          </p:cNvSpPr>
          <p:nvPr/>
        </p:nvSpPr>
        <p:spPr>
          <a:xfrm>
            <a:off x="2424105" y="1998297"/>
            <a:ext cx="6422946" cy="76752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800" b="1" i="1" dirty="0" smtClean="0">
                <a:latin typeface="+mn-lt"/>
              </a:rPr>
              <a:t>Присвоение племенного статуса Государственными инспекторами </a:t>
            </a:r>
            <a:r>
              <a:rPr lang="ru-RU" sz="1800" b="1" i="1" dirty="0">
                <a:latin typeface="+mn-lt"/>
              </a:rPr>
              <a:t>по племенному животноводству</a:t>
            </a:r>
            <a:endParaRPr lang="x-none" sz="1800" b="1" i="1" dirty="0">
              <a:latin typeface="+mn-lt"/>
            </a:endParaRPr>
          </a:p>
        </p:txBody>
      </p:sp>
      <p:sp>
        <p:nvSpPr>
          <p:cNvPr id="13" name="Стрелка: вверх 6">
            <a:extLst>
              <a:ext uri="{FF2B5EF4-FFF2-40B4-BE49-F238E27FC236}">
                <a16:creationId xmlns:a16="http://schemas.microsoft.com/office/drawing/2014/main" id="{4287795C-417C-4E4B-965F-F03436EED4CE}"/>
              </a:ext>
            </a:extLst>
          </p:cNvPr>
          <p:cNvSpPr/>
          <p:nvPr/>
        </p:nvSpPr>
        <p:spPr>
          <a:xfrm>
            <a:off x="5337814" y="1697314"/>
            <a:ext cx="546653" cy="300983"/>
          </a:xfrm>
          <a:prstGeom prst="up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x-none">
              <a:solidFill>
                <a:schemeClr val="bg1"/>
              </a:solidFill>
            </a:endParaRPr>
          </a:p>
        </p:txBody>
      </p:sp>
      <p:sp>
        <p:nvSpPr>
          <p:cNvPr id="14" name="Заголовок 2">
            <a:extLst>
              <a:ext uri="{FF2B5EF4-FFF2-40B4-BE49-F238E27FC236}">
                <a16:creationId xmlns:a16="http://schemas.microsoft.com/office/drawing/2014/main" id="{436818B7-7EC9-40C8-93B8-EB82CBADCF86}"/>
              </a:ext>
            </a:extLst>
          </p:cNvPr>
          <p:cNvSpPr txBox="1">
            <a:spLocks/>
          </p:cNvSpPr>
          <p:nvPr/>
        </p:nvSpPr>
        <p:spPr>
          <a:xfrm>
            <a:off x="2139069" y="4428860"/>
            <a:ext cx="7031756" cy="6957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ru-RU" sz="1800" b="1" i="1" dirty="0"/>
              <a:t>Присвоение племенного статуса </a:t>
            </a:r>
            <a:r>
              <a:rPr lang="ru-RU" sz="1800" b="1" i="1" dirty="0" smtClean="0">
                <a:latin typeface="+mn-lt"/>
              </a:rPr>
              <a:t>Палатой </a:t>
            </a:r>
            <a:r>
              <a:rPr lang="ru-RU" sz="1800" b="1" i="1" dirty="0">
                <a:latin typeface="+mn-lt"/>
              </a:rPr>
              <a:t>по соответствующей </a:t>
            </a:r>
            <a:r>
              <a:rPr lang="ru-RU" sz="1800" b="1" i="1" dirty="0" smtClean="0">
                <a:latin typeface="+mn-lt"/>
              </a:rPr>
              <a:t>породе, </a:t>
            </a:r>
            <a:r>
              <a:rPr lang="ru-RU" sz="1800" b="1" i="1" dirty="0">
                <a:latin typeface="+mn-lt"/>
              </a:rPr>
              <a:t>индивидуально </a:t>
            </a:r>
            <a:r>
              <a:rPr lang="ru-RU" sz="1800" b="1" i="1" dirty="0" smtClean="0">
                <a:latin typeface="+mn-lt"/>
              </a:rPr>
              <a:t>по каждому животному, </a:t>
            </a:r>
            <a:r>
              <a:rPr lang="ru-RU" sz="1800" b="1" i="1" dirty="0">
                <a:latin typeface="+mn-lt"/>
              </a:rPr>
              <a:t>с </a:t>
            </a:r>
            <a:r>
              <a:rPr lang="ru-RU" sz="1800" b="1" i="1" dirty="0" smtClean="0">
                <a:latin typeface="+mn-lt"/>
              </a:rPr>
              <a:t>дальнейшей регистрацией их номера</a:t>
            </a:r>
            <a:endParaRPr lang="x-none" sz="1800" b="1" i="1" dirty="0">
              <a:latin typeface="+mn-lt"/>
            </a:endParaRPr>
          </a:p>
        </p:txBody>
      </p:sp>
      <p:sp>
        <p:nvSpPr>
          <p:cNvPr id="15" name="Стрелка: вверх 27">
            <a:extLst>
              <a:ext uri="{FF2B5EF4-FFF2-40B4-BE49-F238E27FC236}">
                <a16:creationId xmlns:a16="http://schemas.microsoft.com/office/drawing/2014/main" id="{CB81BE4C-DD26-448C-9F08-87EE377E4096}"/>
              </a:ext>
            </a:extLst>
          </p:cNvPr>
          <p:cNvSpPr/>
          <p:nvPr/>
        </p:nvSpPr>
        <p:spPr>
          <a:xfrm>
            <a:off x="5362252" y="3734674"/>
            <a:ext cx="546653" cy="308439"/>
          </a:xfrm>
          <a:prstGeom prst="up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x-none">
              <a:solidFill>
                <a:srgbClr val="00B050"/>
              </a:solidFill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6202CFB1-E211-C481-206A-47D98C3849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838"/>
            <a:ext cx="841823" cy="736627"/>
          </a:xfrm>
          <a:prstGeom prst="rect">
            <a:avLst/>
          </a:prstGeom>
        </p:spPr>
      </p:pic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F0623849-6B34-BF6C-AAF1-6E48E3B081C1}"/>
              </a:ext>
            </a:extLst>
          </p:cNvPr>
          <p:cNvCxnSpPr/>
          <p:nvPr/>
        </p:nvCxnSpPr>
        <p:spPr>
          <a:xfrm>
            <a:off x="1331640" y="555526"/>
            <a:ext cx="725923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944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2514571" y="28030"/>
            <a:ext cx="3744416" cy="38228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2E471D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2400" b="1" dirty="0" smtClean="0">
                <a:solidFill>
                  <a:srgbClr val="2E471D"/>
                </a:solidFill>
                <a:latin typeface="Times New Roman" pitchFamily="18" charset="0"/>
                <a:cs typeface="Times New Roman" pitchFamily="18" charset="0"/>
              </a:rPr>
              <a:t>нас</a:t>
            </a:r>
            <a:endParaRPr lang="ru-RU" sz="2400" b="1" dirty="0">
              <a:solidFill>
                <a:srgbClr val="2E471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BFBAB4AD-7201-B6F2-7BEF-2576536A08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838"/>
            <a:ext cx="841823" cy="736627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477A8887-2521-8755-4FD2-CD3468BC9BBB}"/>
              </a:ext>
            </a:extLst>
          </p:cNvPr>
          <p:cNvCxnSpPr/>
          <p:nvPr/>
        </p:nvCxnSpPr>
        <p:spPr>
          <a:xfrm>
            <a:off x="1331640" y="555526"/>
            <a:ext cx="725923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3" name="Скругленный прямоугольник 9">
            <a:extLst>
              <a:ext uri="{FF2B5EF4-FFF2-40B4-BE49-F238E27FC236}">
                <a16:creationId xmlns:a16="http://schemas.microsoft.com/office/drawing/2014/main" id="{71FAC0CE-AF66-B06A-F217-9C6C6674ED09}"/>
              </a:ext>
            </a:extLst>
          </p:cNvPr>
          <p:cNvSpPr/>
          <p:nvPr/>
        </p:nvSpPr>
        <p:spPr>
          <a:xfrm>
            <a:off x="179512" y="699542"/>
            <a:ext cx="8856982" cy="100691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2E471D"/>
                </a:solidFill>
              </a:rPr>
              <a:t>Республиканская палата является некоммерческой, самофинансируемой организацией, создаваемой и действующей для реализации и защиты интересов физических и юридических лиц, осуществляющих разведение и (или) воспроизводство племенных животных.</a:t>
            </a:r>
            <a:endParaRPr lang="ru-RU" sz="1600" b="1" dirty="0">
              <a:solidFill>
                <a:srgbClr val="2E471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362447" y="555526"/>
            <a:ext cx="7228427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89756" y="2411838"/>
            <a:ext cx="3117182" cy="17681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2E471D"/>
                </a:solidFill>
              </a:rPr>
              <a:t>Согласно, закона Республики Казахстан «О племенном животноводстве» Палате были переданы следующие функции: </a:t>
            </a:r>
          </a:p>
          <a:p>
            <a:endParaRPr lang="ru-RU" dirty="0">
              <a:solidFill>
                <a:srgbClr val="2E471D"/>
              </a:solidFill>
            </a:endParaRPr>
          </a:p>
        </p:txBody>
      </p:sp>
      <p:graphicFrame>
        <p:nvGraphicFramePr>
          <p:cNvPr id="19" name="Схема 18"/>
          <p:cNvGraphicFramePr/>
          <p:nvPr>
            <p:extLst>
              <p:ext uri="{D42A27DB-BD31-4B8C-83A1-F6EECF244321}">
                <p14:modId xmlns:p14="http://schemas.microsoft.com/office/powerpoint/2010/main" val="1876688693"/>
              </p:ext>
            </p:extLst>
          </p:nvPr>
        </p:nvGraphicFramePr>
        <p:xfrm>
          <a:off x="3117182" y="1707654"/>
          <a:ext cx="5749934" cy="3341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1048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2953650" y="28030"/>
            <a:ext cx="3744416" cy="38228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2E471D"/>
                </a:solidFill>
                <a:latin typeface="Times New Roman" pitchFamily="18" charset="0"/>
                <a:cs typeface="Times New Roman" pitchFamily="18" charset="0"/>
              </a:rPr>
              <a:t>Мировоззрение</a:t>
            </a:r>
            <a:endParaRPr lang="ru-RU" sz="2400" b="1" dirty="0">
              <a:solidFill>
                <a:srgbClr val="2E471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07504" y="699542"/>
            <a:ext cx="8856983" cy="188545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433166" y="1340180"/>
            <a:ext cx="3050758" cy="116815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>
                <a:solidFill>
                  <a:schemeClr val="tx1"/>
                </a:solidFill>
              </a:rPr>
              <a:t>Содействие членам палаты быть конкурентоспособными и экономически эффективными производителями племенной продукции, признанной за рубежом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434807" y="1344835"/>
            <a:ext cx="3513308" cy="11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i="1" dirty="0">
                <a:solidFill>
                  <a:schemeClr val="tx1"/>
                </a:solidFill>
                <a:ea typeface="Calibri"/>
                <a:cs typeface="Times New Roman"/>
              </a:rPr>
              <a:t>Предоставление прогрессивных услуг и программ по управлению племенным молочным стадом путем развития партнерства, концентрации ресурсов, объединения технологий, опыта и знаний	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20103" y="1349156"/>
            <a:ext cx="2048989" cy="11917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Устойчивое и конкурентоспособное племенное молочное скотоводство </a:t>
            </a:r>
          </a:p>
          <a:p>
            <a:pPr algn="ctr"/>
            <a:r>
              <a:rPr lang="ru-RU" sz="1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Казахстана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7505" y="2859782"/>
            <a:ext cx="8856982" cy="216024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>
              <a:spcBef>
                <a:spcPts val="1200"/>
              </a:spcBef>
            </a:pPr>
            <a:r>
              <a:rPr lang="ru-RU" b="1" dirty="0">
                <a:solidFill>
                  <a:srgbClr val="2E471D"/>
                </a:solidFill>
                <a:latin typeface="Times New Roman" pitchFamily="18" charset="0"/>
                <a:cs typeface="Times New Roman" pitchFamily="18" charset="0"/>
              </a:rPr>
              <a:t>Стратегические направления </a:t>
            </a:r>
            <a:endParaRPr lang="ru-RU" b="1" dirty="0" smtClean="0">
              <a:solidFill>
                <a:srgbClr val="2E471D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619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1400" i="1" dirty="0" smtClean="0">
                <a:solidFill>
                  <a:schemeClr val="tx1"/>
                </a:solidFill>
              </a:rPr>
              <a:t>Совершенствование </a:t>
            </a:r>
            <a:r>
              <a:rPr lang="ru-RU" sz="1400" i="1" dirty="0">
                <a:solidFill>
                  <a:schemeClr val="tx1"/>
                </a:solidFill>
              </a:rPr>
              <a:t>племенных и продуктивных качеств молочного скота путем интеграции в мировую систему племенного животноводства </a:t>
            </a:r>
            <a:endParaRPr lang="ru-RU" sz="1400" i="1" dirty="0" smtClean="0">
              <a:solidFill>
                <a:schemeClr val="tx1"/>
              </a:solidFill>
            </a:endParaRPr>
          </a:p>
          <a:p>
            <a:pPr indent="3619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400" i="1" dirty="0" smtClean="0">
                <a:solidFill>
                  <a:schemeClr val="tx1"/>
                </a:solidFill>
              </a:rPr>
              <a:t>Поддержка информационных, технологических направлении в организации селекционно-племенных мероприятий</a:t>
            </a:r>
          </a:p>
          <a:p>
            <a:pPr indent="3619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400" i="1" dirty="0" smtClean="0">
                <a:solidFill>
                  <a:schemeClr val="tx1"/>
                </a:solidFill>
              </a:rPr>
              <a:t>Распространение мирового опыта инновационным методам в скотоводстве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58954" y="627090"/>
            <a:ext cx="1059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2E471D"/>
                </a:solidFill>
                <a:latin typeface="Times New Roman" pitchFamily="18" charset="0"/>
                <a:cs typeface="Times New Roman" pitchFamily="18" charset="0"/>
              </a:rPr>
              <a:t>Видение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459050" y="627090"/>
            <a:ext cx="998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2E471D"/>
                </a:solidFill>
                <a:latin typeface="Times New Roman" pitchFamily="18" charset="0"/>
                <a:cs typeface="Times New Roman" pitchFamily="18" charset="0"/>
              </a:rPr>
              <a:t>Миссия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925730" y="602985"/>
            <a:ext cx="7761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2E471D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0773" y="996422"/>
            <a:ext cx="432837" cy="372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899" y="934155"/>
            <a:ext cx="528017" cy="41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117" y="946972"/>
            <a:ext cx="503399" cy="421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759D7B73-BA38-B05A-08D4-E51AF6DC6C6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838"/>
            <a:ext cx="841823" cy="736627"/>
          </a:xfrm>
          <a:prstGeom prst="rect">
            <a:avLst/>
          </a:prstGeom>
        </p:spPr>
      </p:pic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56312730-5E9E-7C7A-DC41-433F04948782}"/>
              </a:ext>
            </a:extLst>
          </p:cNvPr>
          <p:cNvCxnSpPr/>
          <p:nvPr/>
        </p:nvCxnSpPr>
        <p:spPr>
          <a:xfrm>
            <a:off x="1331640" y="555526"/>
            <a:ext cx="725923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053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DBAC7F29-4901-C488-A4BD-83C40D171EA1}"/>
              </a:ext>
            </a:extLst>
          </p:cNvPr>
          <p:cNvSpPr/>
          <p:nvPr/>
        </p:nvSpPr>
        <p:spPr>
          <a:xfrm>
            <a:off x="2622546" y="2896300"/>
            <a:ext cx="3744416" cy="25151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2E471D"/>
                </a:solidFill>
                <a:latin typeface="Times New Roman" pitchFamily="18" charset="0"/>
                <a:cs typeface="Times New Roman" pitchFamily="18" charset="0"/>
              </a:rPr>
              <a:t>Услуги</a:t>
            </a:r>
            <a:endParaRPr lang="ru-RU" sz="2400" b="1" dirty="0">
              <a:solidFill>
                <a:srgbClr val="2E471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555776" y="28030"/>
            <a:ext cx="3744416" cy="38228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2E471D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endParaRPr lang="ru-RU" sz="2400" b="1" dirty="0">
              <a:solidFill>
                <a:srgbClr val="2E471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07504" y="830313"/>
            <a:ext cx="8856983" cy="1957461"/>
          </a:xfrm>
          <a:prstGeom prst="roundRect">
            <a:avLst/>
          </a:prstGeom>
          <a:solidFill>
            <a:srgbClr val="2E47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</a:rPr>
              <a:t>Разработка селекционно-генетических программ разведения и координация их реализации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</a:rPr>
              <a:t>Создание службы линейной оценки дойных коров с привлечением сертифицированных бонитеров-классификаторов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</a:rPr>
              <a:t>Реализация программы улучшения дойного стада на основе опыта Международного комитета регистрации животных </a:t>
            </a:r>
            <a:r>
              <a:rPr lang="en-US" sz="1600" dirty="0">
                <a:solidFill>
                  <a:schemeClr val="bg1"/>
                </a:solidFill>
              </a:rPr>
              <a:t>(ICAR- International Committee For Animal Registration)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bg1"/>
                </a:solidFill>
              </a:rPr>
              <a:t>Контроль </a:t>
            </a:r>
            <a:r>
              <a:rPr lang="ru-RU" sz="1600" dirty="0">
                <a:solidFill>
                  <a:schemeClr val="bg1"/>
                </a:solidFill>
              </a:rPr>
              <a:t>достоверности племенного учета и регистрации </a:t>
            </a:r>
            <a:r>
              <a:rPr lang="ru-RU" sz="1600" dirty="0" smtClean="0">
                <a:solidFill>
                  <a:schemeClr val="bg1"/>
                </a:solidFill>
              </a:rPr>
              <a:t>животных;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bg1"/>
                </a:solidFill>
              </a:rPr>
              <a:t>Повышение </a:t>
            </a:r>
            <a:r>
              <a:rPr lang="ru-RU" sz="1600" dirty="0">
                <a:solidFill>
                  <a:schemeClr val="bg1"/>
                </a:solidFill>
              </a:rPr>
              <a:t>квалификации, организация семинаров, </a:t>
            </a:r>
            <a:r>
              <a:rPr lang="ru-RU" sz="1600" dirty="0" err="1">
                <a:solidFill>
                  <a:schemeClr val="bg1"/>
                </a:solidFill>
              </a:rPr>
              <a:t>вебинаров</a:t>
            </a:r>
            <a:r>
              <a:rPr lang="ru-RU" sz="1600" dirty="0">
                <a:solidFill>
                  <a:schemeClr val="bg1"/>
                </a:solidFill>
              </a:rPr>
              <a:t>, выставок, обмен опытом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7505" y="3219822"/>
            <a:ext cx="8856982" cy="18002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336600"/>
                </a:solidFill>
              </a:rPr>
              <a:t>Консультации зарубежных экспертов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336600"/>
                </a:solidFill>
              </a:rPr>
              <a:t>Технологический аудит ферм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336600"/>
                </a:solidFill>
              </a:rPr>
              <a:t>Проведение семинаров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336600"/>
                </a:solidFill>
              </a:rPr>
              <a:t>Экстерьерная оценка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336600"/>
                </a:solidFill>
              </a:rPr>
              <a:t>Подбор </a:t>
            </a:r>
            <a:r>
              <a:rPr lang="ru-RU" sz="1600" dirty="0">
                <a:solidFill>
                  <a:srgbClr val="336600"/>
                </a:solidFill>
              </a:rPr>
              <a:t>и закрепление быков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336600"/>
                </a:solidFill>
              </a:rPr>
              <a:t>Составление и оптимизация рационов кормления</a:t>
            </a:r>
            <a:endParaRPr lang="ru-RU" sz="1600" dirty="0">
              <a:solidFill>
                <a:srgbClr val="2E471D"/>
              </a:solidFill>
            </a:endParaRP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5E7982B1-8FB1-E75E-3FBF-D9D3510591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838"/>
            <a:ext cx="841823" cy="736627"/>
          </a:xfrm>
          <a:prstGeom prst="rect">
            <a:avLst/>
          </a:prstGeom>
        </p:spPr>
      </p:pic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0B813792-F738-B509-ACD5-04B03D679B93}"/>
              </a:ext>
            </a:extLst>
          </p:cNvPr>
          <p:cNvCxnSpPr/>
          <p:nvPr/>
        </p:nvCxnSpPr>
        <p:spPr>
          <a:xfrm>
            <a:off x="1331640" y="555526"/>
            <a:ext cx="725923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410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2953650" y="28030"/>
            <a:ext cx="4354654" cy="38228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Нормативно-правовая база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3101" y="2889980"/>
            <a:ext cx="8820475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/>
              <a:t>Об утверждении форм племенных свидетельств на все виды племенной продукции (материала) и Правил их выдачи (аннулирования)</a:t>
            </a:r>
            <a:r>
              <a:rPr lang="ru-RU" sz="1300" dirty="0"/>
              <a:t> Приказ Министра сельского хозяйства РК от 11 декабря 2015 г. № 3- 2/1079. Зарегистрирован в Министерстве юстиции РК 10 февраля 2016 г. № 13035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19244" y="2187672"/>
            <a:ext cx="882047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/>
              <a:t>Об утверждении Правил присвоения (приостановления, отмены) статуса племенной продукции (материала) </a:t>
            </a:r>
            <a:r>
              <a:rPr lang="ru-RU" sz="1300" dirty="0"/>
              <a:t>Приказ Министра сельского хозяйства РК от 11 декабря 2015 г № 3-3/1084. Зарегистрирован в Министерстве юстиции РК 21 января 2016 г № 12897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7" y="1334288"/>
            <a:ext cx="882047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/>
              <a:t>Положения о порядке признания племенного свидетельства или эквивалентного ему документа, выданного на импортированную племенную продукцию (материал) компетентными органами стран-экспортеров.</a:t>
            </a:r>
            <a:endParaRPr lang="ru-RU" sz="1300" dirty="0"/>
          </a:p>
          <a:p>
            <a:r>
              <a:rPr lang="ru-RU" sz="1300" dirty="0"/>
              <a:t>Приказ Министра сельского хозяйства РК от 11 декабря 2015 г. № 3-2/1078. </a:t>
            </a:r>
          </a:p>
          <a:p>
            <a:r>
              <a:rPr lang="ru-RU" sz="1300" dirty="0"/>
              <a:t>Зарегистрирован в Министерстве юстиции РК 12 января 2016 г. № 12857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680958"/>
            <a:ext cx="8820472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300" b="1" dirty="0"/>
              <a:t>Об утверждении Правил идентификации сельскохозяйственных животных</a:t>
            </a:r>
          </a:p>
          <a:p>
            <a:pPr fontAlgn="base"/>
            <a:r>
              <a:rPr lang="ru-RU" sz="1300" dirty="0"/>
              <a:t>Приказ Министра сельского хозяйства РК от 30 января 2015 г. № 7-1/68. Зарегистрирован Министерством юстиции РК 22 мая 2015 г. № 11127.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F6BE8B7-7CC4-2C81-2D85-EE11C325D6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838"/>
            <a:ext cx="841823" cy="736627"/>
          </a:xfrm>
          <a:prstGeom prst="rect">
            <a:avLst/>
          </a:prstGeom>
        </p:spPr>
      </p:pic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3D7BE999-34B5-4068-5A81-33F4E40001BF}"/>
              </a:ext>
            </a:extLst>
          </p:cNvPr>
          <p:cNvCxnSpPr/>
          <p:nvPr/>
        </p:nvCxnSpPr>
        <p:spPr>
          <a:xfrm>
            <a:off x="1331640" y="555526"/>
            <a:ext cx="725923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306885" y="3603528"/>
            <a:ext cx="8787197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/>
              <a:t>О ратификации </a:t>
            </a:r>
            <a:r>
              <a:rPr lang="ru-RU" sz="1300" b="1" dirty="0" smtClean="0"/>
              <a:t>Соглашения</a:t>
            </a:r>
            <a:r>
              <a:rPr lang="en-US" sz="1300" b="1" dirty="0" smtClean="0"/>
              <a:t> </a:t>
            </a:r>
            <a:r>
              <a:rPr lang="ru-RU" sz="1300" b="1" dirty="0" smtClean="0"/>
              <a:t>о </a:t>
            </a:r>
            <a:r>
              <a:rPr lang="ru-RU" sz="1300" b="1" dirty="0"/>
              <a:t>мерах, направленных на унификацию проведения селекционно-племенной работы с сельскохозяйственными животными в рамках Евразийского экономического союза</a:t>
            </a:r>
          </a:p>
          <a:p>
            <a:r>
              <a:rPr lang="ru-RU" sz="1300" dirty="0"/>
              <a:t>Президент Республики Казахстан </a:t>
            </a:r>
            <a:r>
              <a:rPr lang="ru-RU" sz="1300" dirty="0" smtClean="0"/>
              <a:t>К</a:t>
            </a:r>
            <a:r>
              <a:rPr lang="ru-RU" sz="1300" dirty="0"/>
              <a:t>. </a:t>
            </a:r>
            <a:r>
              <a:rPr lang="ru-RU" sz="1300" dirty="0" smtClean="0"/>
              <a:t>ТОКАЕВ</a:t>
            </a:r>
            <a:r>
              <a:rPr lang="en-US" sz="1300" dirty="0" smtClean="0"/>
              <a:t> </a:t>
            </a:r>
            <a:r>
              <a:rPr lang="ru-RU" sz="1300" dirty="0" err="1" smtClean="0"/>
              <a:t>Нур</a:t>
            </a:r>
            <a:r>
              <a:rPr lang="ru-RU" sz="1300" dirty="0" smtClean="0"/>
              <a:t>-Султан</a:t>
            </a:r>
            <a:r>
              <a:rPr lang="ru-RU" sz="1300" dirty="0"/>
              <a:t>, Акорда, 20 марта 2021 года  № 22-VII </a:t>
            </a:r>
            <a:r>
              <a:rPr lang="ru-RU" sz="1300" dirty="0" smtClean="0"/>
              <a:t>ЗРК</a:t>
            </a:r>
            <a:r>
              <a:rPr lang="en-US" sz="1300" dirty="0" smtClean="0"/>
              <a:t> </a:t>
            </a:r>
            <a:endParaRPr lang="ru-RU" sz="13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6885" y="4307891"/>
            <a:ext cx="88204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/>
              <a:t>Об </a:t>
            </a:r>
            <a:r>
              <a:rPr lang="ru-RU" sz="1300" b="1" dirty="0" smtClean="0"/>
              <a:t>утверждении методик </a:t>
            </a:r>
            <a:r>
              <a:rPr lang="ru-RU" sz="1300" b="1" dirty="0"/>
              <a:t>оценки племенной ценности </a:t>
            </a:r>
            <a:r>
              <a:rPr lang="ru-RU" sz="1300" b="1" dirty="0" smtClean="0"/>
              <a:t>сельскохозяйственных животных в государствах-членах Евразийского экономического союза </a:t>
            </a:r>
            <a:r>
              <a:rPr lang="ru-RU" sz="1300" dirty="0"/>
              <a:t>ЕЭК</a:t>
            </a:r>
            <a:r>
              <a:rPr lang="ru-RU" sz="1300" b="1" dirty="0" smtClean="0"/>
              <a:t> </a:t>
            </a:r>
            <a:r>
              <a:rPr lang="ru-RU" sz="1300" dirty="0" smtClean="0"/>
              <a:t>Решение №149 от </a:t>
            </a:r>
            <a:r>
              <a:rPr lang="ru-RU" sz="1300" dirty="0"/>
              <a:t>24.11.2020 года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88802" y="4793159"/>
            <a:ext cx="8820474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/>
              <a:t>Об </a:t>
            </a:r>
            <a:r>
              <a:rPr lang="ru-RU" sz="1300" b="1" dirty="0" smtClean="0"/>
              <a:t>утверждении Порядка определения породы (породности) племенных животных </a:t>
            </a:r>
            <a:r>
              <a:rPr lang="ru-RU" sz="1300" dirty="0" smtClean="0"/>
              <a:t>Решение №108 от </a:t>
            </a:r>
            <a:r>
              <a:rPr lang="ru-RU" sz="1300" dirty="0"/>
              <a:t>08.09.2020 года </a:t>
            </a:r>
          </a:p>
        </p:txBody>
      </p:sp>
    </p:spTree>
    <p:extLst>
      <p:ext uri="{BB962C8B-B14F-4D97-AF65-F5344CB8AC3E}">
        <p14:creationId xmlns:p14="http://schemas.microsoft.com/office/powerpoint/2010/main" val="220988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Заголовок 1">
            <a:extLst>
              <a:ext uri="{FF2B5EF4-FFF2-40B4-BE49-F238E27FC236}">
                <a16:creationId xmlns:a16="http://schemas.microsoft.com/office/drawing/2014/main" id="{E18A3045-8E6D-4117-8510-2B4EE5108777}"/>
              </a:ext>
            </a:extLst>
          </p:cNvPr>
          <p:cNvSpPr txBox="1">
            <a:spLocks/>
          </p:cNvSpPr>
          <p:nvPr/>
        </p:nvSpPr>
        <p:spPr>
          <a:xfrm>
            <a:off x="117474" y="105108"/>
            <a:ext cx="8283179" cy="266419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100" b="1" dirty="0">
                <a:latin typeface="+mn-lt"/>
              </a:rPr>
              <a:t>Казахстанская молочная карта племенных животных</a:t>
            </a: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54EE0E09-07D1-4429-9B37-F11E31DD6A09}"/>
              </a:ext>
            </a:extLst>
          </p:cNvPr>
          <p:cNvGrpSpPr/>
          <p:nvPr/>
        </p:nvGrpSpPr>
        <p:grpSpPr>
          <a:xfrm>
            <a:off x="137353" y="415957"/>
            <a:ext cx="8577673" cy="4761743"/>
            <a:chOff x="384041" y="509010"/>
            <a:chExt cx="11436897" cy="6348990"/>
          </a:xfrm>
        </p:grpSpPr>
        <p:grpSp>
          <p:nvGrpSpPr>
            <p:cNvPr id="6" name="Группа 13">
              <a:extLst>
                <a:ext uri="{FF2B5EF4-FFF2-40B4-BE49-F238E27FC236}">
                  <a16:creationId xmlns:a16="http://schemas.microsoft.com/office/drawing/2014/main" id="{0821F177-B72C-4922-8838-7BEBDC081282}"/>
                </a:ext>
              </a:extLst>
            </p:cNvPr>
            <p:cNvGrpSpPr/>
            <p:nvPr/>
          </p:nvGrpSpPr>
          <p:grpSpPr>
            <a:xfrm>
              <a:off x="384041" y="509010"/>
              <a:ext cx="11436897" cy="6348990"/>
              <a:chOff x="0" y="836564"/>
              <a:chExt cx="9144000" cy="5545138"/>
            </a:xfrm>
          </p:grpSpPr>
          <p:pic>
            <p:nvPicPr>
              <p:cNvPr id="7" name="Picture 3">
                <a:extLst>
                  <a:ext uri="{FF2B5EF4-FFF2-40B4-BE49-F238E27FC236}">
                    <a16:creationId xmlns:a16="http://schemas.microsoft.com/office/drawing/2014/main" id="{8E3EBA8C-FD05-413E-BCED-274373394AC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0" y="836564"/>
                <a:ext cx="9144000" cy="5545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DA6911F8-8F7A-4524-AA9C-3F3E9BE596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8926" y="3218486"/>
                <a:ext cx="1465053" cy="2060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ru-RU" sz="1000" b="1" dirty="0">
                    <a:solidFill>
                      <a:srgbClr val="660033"/>
                    </a:solidFill>
                    <a:latin typeface="Times New Roman" pitchFamily="18" charset="0"/>
                  </a:rPr>
                  <a:t>Актюбинская</a:t>
                </a:r>
              </a:p>
            </p:txBody>
          </p:sp>
          <p:sp>
            <p:nvSpPr>
              <p:cNvPr id="9" name="Rectangle 4">
                <a:extLst>
                  <a:ext uri="{FF2B5EF4-FFF2-40B4-BE49-F238E27FC236}">
                    <a16:creationId xmlns:a16="http://schemas.microsoft.com/office/drawing/2014/main" id="{D950E9D4-500F-4B28-8068-876964708D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3553" y="1909165"/>
                <a:ext cx="1295400" cy="1524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ru-RU" sz="1000" b="1" dirty="0">
                    <a:solidFill>
                      <a:srgbClr val="660033"/>
                    </a:solidFill>
                    <a:latin typeface="Times New Roman" pitchFamily="18" charset="0"/>
                  </a:rPr>
                  <a:t>Костанайская</a:t>
                </a:r>
              </a:p>
            </p:txBody>
          </p:sp>
          <p:sp>
            <p:nvSpPr>
              <p:cNvPr id="10" name="Rectangle 5">
                <a:extLst>
                  <a:ext uri="{FF2B5EF4-FFF2-40B4-BE49-F238E27FC236}">
                    <a16:creationId xmlns:a16="http://schemas.microsoft.com/office/drawing/2014/main" id="{EE652C6B-CDD1-4EF6-94BD-098B46CA0C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78880" y="1104991"/>
                <a:ext cx="685800" cy="1444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ru-RU" sz="1000" b="1" dirty="0">
                    <a:solidFill>
                      <a:srgbClr val="660033"/>
                    </a:solidFill>
                    <a:latin typeface="Times New Roman" pitchFamily="18" charset="0"/>
                  </a:rPr>
                  <a:t>СКО</a:t>
                </a:r>
              </a:p>
            </p:txBody>
          </p:sp>
          <p:sp>
            <p:nvSpPr>
              <p:cNvPr id="11" name="Rectangle 7">
                <a:extLst>
                  <a:ext uri="{FF2B5EF4-FFF2-40B4-BE49-F238E27FC236}">
                    <a16:creationId xmlns:a16="http://schemas.microsoft.com/office/drawing/2014/main" id="{30214E0A-E201-4896-9CDD-C62AAA61F5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6940" y="4885084"/>
                <a:ext cx="1371600" cy="291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ru-RU" sz="900" b="1" dirty="0">
                    <a:solidFill>
                      <a:srgbClr val="660033"/>
                    </a:solidFill>
                    <a:latin typeface="Times New Roman" pitchFamily="18" charset="0"/>
                  </a:rPr>
                  <a:t>Жамбылская</a:t>
                </a:r>
              </a:p>
            </p:txBody>
          </p:sp>
          <p:sp>
            <p:nvSpPr>
              <p:cNvPr id="12" name="Rectangle 8">
                <a:extLst>
                  <a:ext uri="{FF2B5EF4-FFF2-40B4-BE49-F238E27FC236}">
                    <a16:creationId xmlns:a16="http://schemas.microsoft.com/office/drawing/2014/main" id="{6028F5DC-CD16-477C-AA8A-BBB6BD36B2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89687" y="1544377"/>
                <a:ext cx="1200150" cy="1920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ru-RU" sz="900" b="1" dirty="0">
                    <a:solidFill>
                      <a:srgbClr val="660033"/>
                    </a:solidFill>
                    <a:latin typeface="Times New Roman" pitchFamily="18" charset="0"/>
                  </a:rPr>
                  <a:t>Павлодарская</a:t>
                </a:r>
              </a:p>
            </p:txBody>
          </p:sp>
          <p:sp>
            <p:nvSpPr>
              <p:cNvPr id="13" name="Rectangle 10">
                <a:extLst>
                  <a:ext uri="{FF2B5EF4-FFF2-40B4-BE49-F238E27FC236}">
                    <a16:creationId xmlns:a16="http://schemas.microsoft.com/office/drawing/2014/main" id="{D1763458-31A7-45D2-9589-8E46AC0853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6736" y="5368467"/>
                <a:ext cx="1128176" cy="2867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ru-RU" sz="1000" b="1" dirty="0">
                    <a:solidFill>
                      <a:srgbClr val="660033"/>
                    </a:solidFill>
                    <a:latin typeface="Times New Roman" pitchFamily="18" charset="0"/>
                  </a:rPr>
                  <a:t>Туркестанская</a:t>
                </a:r>
              </a:p>
            </p:txBody>
          </p:sp>
          <p:sp>
            <p:nvSpPr>
              <p:cNvPr id="14" name="Text Box 11">
                <a:extLst>
                  <a:ext uri="{FF2B5EF4-FFF2-40B4-BE49-F238E27FC236}">
                    <a16:creationId xmlns:a16="http://schemas.microsoft.com/office/drawing/2014/main" id="{171A94B2-B2D7-439D-A12A-6059C464C28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39793" y="4739991"/>
                <a:ext cx="1447800" cy="2867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ru-RU" sz="1000" b="1" dirty="0">
                    <a:solidFill>
                      <a:srgbClr val="660033"/>
                    </a:solidFill>
                    <a:latin typeface="Times New Roman" pitchFamily="18" charset="0"/>
                  </a:rPr>
                  <a:t>Алматинская </a:t>
                </a:r>
              </a:p>
            </p:txBody>
          </p:sp>
          <p:sp>
            <p:nvSpPr>
              <p:cNvPr id="18" name="Rectangle 12">
                <a:extLst>
                  <a:ext uri="{FF2B5EF4-FFF2-40B4-BE49-F238E27FC236}">
                    <a16:creationId xmlns:a16="http://schemas.microsoft.com/office/drawing/2014/main" id="{CBB95636-E3F5-4A6A-94AD-F77DFFA831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43800" y="2742626"/>
                <a:ext cx="737558" cy="3981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ru-RU" sz="1000" b="1" dirty="0">
                    <a:solidFill>
                      <a:srgbClr val="660033"/>
                    </a:solidFill>
                    <a:latin typeface="Times New Roman" pitchFamily="18" charset="0"/>
                  </a:rPr>
                  <a:t>ВКО</a:t>
                </a:r>
              </a:p>
            </p:txBody>
          </p:sp>
          <p:sp>
            <p:nvSpPr>
              <p:cNvPr id="19" name="Rectangle 13">
                <a:extLst>
                  <a:ext uri="{FF2B5EF4-FFF2-40B4-BE49-F238E27FC236}">
                    <a16:creationId xmlns:a16="http://schemas.microsoft.com/office/drawing/2014/main" id="{8A72236B-7B94-4627-B329-CCA83F8A01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8891" y="2535164"/>
                <a:ext cx="800819" cy="3700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ru-RU" sz="1000" b="1" dirty="0">
                    <a:solidFill>
                      <a:srgbClr val="660033"/>
                    </a:solidFill>
                    <a:latin typeface="Times New Roman" pitchFamily="18" charset="0"/>
                  </a:rPr>
                  <a:t>ЗКО</a:t>
                </a:r>
              </a:p>
            </p:txBody>
          </p:sp>
          <p:sp>
            <p:nvSpPr>
              <p:cNvPr id="20" name="Rectangle 14">
                <a:extLst>
                  <a:ext uri="{FF2B5EF4-FFF2-40B4-BE49-F238E27FC236}">
                    <a16:creationId xmlns:a16="http://schemas.microsoft.com/office/drawing/2014/main" id="{FB5599AC-8602-4D11-B069-93F7EADA1E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5147" y="3960050"/>
                <a:ext cx="1457292" cy="407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ru-RU" sz="1000" b="1" dirty="0">
                    <a:solidFill>
                      <a:srgbClr val="660033"/>
                    </a:solidFill>
                    <a:latin typeface="Times New Roman" pitchFamily="18" charset="0"/>
                  </a:rPr>
                  <a:t>Кызылординская</a:t>
                </a:r>
              </a:p>
            </p:txBody>
          </p:sp>
          <p:sp>
            <p:nvSpPr>
              <p:cNvPr id="21" name="Rectangle 15">
                <a:extLst>
                  <a:ext uri="{FF2B5EF4-FFF2-40B4-BE49-F238E27FC236}">
                    <a16:creationId xmlns:a16="http://schemas.microsoft.com/office/drawing/2014/main" id="{1C58EE94-7FBE-4AD8-9D41-5BD61C52D2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4379" y="1746818"/>
                <a:ext cx="1380226" cy="2160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ru-RU" sz="900" b="1" dirty="0">
                    <a:solidFill>
                      <a:srgbClr val="660033"/>
                    </a:solidFill>
                    <a:latin typeface="Times New Roman" pitchFamily="18" charset="0"/>
                  </a:rPr>
                  <a:t>Акмолинская</a:t>
                </a:r>
                <a:r>
                  <a:rPr lang="ru-RU" sz="1000" b="1" dirty="0">
                    <a:solidFill>
                      <a:srgbClr val="660033"/>
                    </a:solidFill>
                    <a:latin typeface="Times New Roman" pitchFamily="18" charset="0"/>
                  </a:rPr>
                  <a:t> </a:t>
                </a:r>
              </a:p>
            </p:txBody>
          </p:sp>
          <p:sp>
            <p:nvSpPr>
              <p:cNvPr id="24" name="Rectangle 15">
                <a:extLst>
                  <a:ext uri="{FF2B5EF4-FFF2-40B4-BE49-F238E27FC236}">
                    <a16:creationId xmlns:a16="http://schemas.microsoft.com/office/drawing/2014/main" id="{8F8CC3E1-FBB1-4171-B47D-852EE6E7E1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8048" y="2930321"/>
                <a:ext cx="1869266" cy="354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ru-RU" sz="1000" b="1" dirty="0">
                    <a:solidFill>
                      <a:srgbClr val="660033"/>
                    </a:solidFill>
                    <a:latin typeface="Times New Roman" pitchFamily="18" charset="0"/>
                  </a:rPr>
                  <a:t>Карагандинская </a:t>
                </a:r>
              </a:p>
            </p:txBody>
          </p:sp>
        </p:grpSp>
        <p:sp>
          <p:nvSpPr>
            <p:cNvPr id="30" name="Rectangle 3">
              <a:extLst>
                <a:ext uri="{FF2B5EF4-FFF2-40B4-BE49-F238E27FC236}">
                  <a16:creationId xmlns:a16="http://schemas.microsoft.com/office/drawing/2014/main" id="{A7420441-FEC7-4347-82D4-A83293990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708" y="3673855"/>
              <a:ext cx="1174308" cy="1737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sz="1000" b="1" dirty="0">
                  <a:solidFill>
                    <a:srgbClr val="660033"/>
                  </a:solidFill>
                  <a:latin typeface="Times New Roman" pitchFamily="18" charset="0"/>
                </a:rPr>
                <a:t>Атырауская</a:t>
              </a:r>
            </a:p>
          </p:txBody>
        </p:sp>
        <p:sp>
          <p:nvSpPr>
            <p:cNvPr id="25" name="Oval 21">
              <a:extLst>
                <a:ext uri="{FF2B5EF4-FFF2-40B4-BE49-F238E27FC236}">
                  <a16:creationId xmlns:a16="http://schemas.microsoft.com/office/drawing/2014/main" id="{E9F26529-85E0-4459-8455-63DE19303C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7083" y="2625181"/>
              <a:ext cx="629656" cy="570756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10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8 055</a:t>
              </a:r>
            </a:p>
            <a:p>
              <a:pPr algn="ctr"/>
              <a:r>
                <a:rPr lang="ru-RU" sz="10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/ 19</a:t>
              </a:r>
              <a:endParaRPr lang="ru-RU" sz="10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sp>
        <p:nvSpPr>
          <p:cNvPr id="53" name="Oval 21">
            <a:extLst>
              <a:ext uri="{FF2B5EF4-FFF2-40B4-BE49-F238E27FC236}">
                <a16:creationId xmlns:a16="http://schemas.microsoft.com/office/drawing/2014/main" id="{23C4FABF-08A6-4979-AAE4-5A69C2140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877" y="1745933"/>
            <a:ext cx="472242" cy="42806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lIns="68580" tIns="34290" rIns="68580" bIns="34290" anchor="ctr"/>
          <a:lstStyle/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1 480</a:t>
            </a:r>
          </a:p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 5</a:t>
            </a:r>
            <a:endParaRPr lang="ru-RU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4" name="Oval 21">
            <a:extLst>
              <a:ext uri="{FF2B5EF4-FFF2-40B4-BE49-F238E27FC236}">
                <a16:creationId xmlns:a16="http://schemas.microsoft.com/office/drawing/2014/main" id="{12D34FD0-D32F-463A-BDD7-8357D7E37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3448" y="2715381"/>
            <a:ext cx="306122" cy="27920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lIns="68580" tIns="34290" rIns="68580" bIns="34290" anchor="ctr"/>
          <a:lstStyle/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789</a:t>
            </a:r>
          </a:p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 1</a:t>
            </a:r>
            <a:endParaRPr lang="ru-RU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5" name="Oval 21">
            <a:extLst>
              <a:ext uri="{FF2B5EF4-FFF2-40B4-BE49-F238E27FC236}">
                <a16:creationId xmlns:a16="http://schemas.microsoft.com/office/drawing/2014/main" id="{3E8D50DD-B0C8-44DC-B0E2-2895B6334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938" y="3339857"/>
            <a:ext cx="472242" cy="42806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lIns="68580" tIns="34290" rIns="68580" bIns="34290" anchor="ctr"/>
          <a:lstStyle/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2 536</a:t>
            </a:r>
          </a:p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 3</a:t>
            </a:r>
            <a:endParaRPr lang="ru-RU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6" name="Oval 21">
            <a:extLst>
              <a:ext uri="{FF2B5EF4-FFF2-40B4-BE49-F238E27FC236}">
                <a16:creationId xmlns:a16="http://schemas.microsoft.com/office/drawing/2014/main" id="{675A91BF-4C52-41A5-B4CF-2305A2A07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2859" y="4477521"/>
            <a:ext cx="472242" cy="42806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lIns="68580" tIns="34290" rIns="68580" bIns="34290" anchor="ctr"/>
          <a:lstStyle/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8 055</a:t>
            </a:r>
          </a:p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 19</a:t>
            </a:r>
            <a:endParaRPr lang="ru-RU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7" name="Oval 21">
            <a:extLst>
              <a:ext uri="{FF2B5EF4-FFF2-40B4-BE49-F238E27FC236}">
                <a16:creationId xmlns:a16="http://schemas.microsoft.com/office/drawing/2014/main" id="{F3A3AA03-9E8D-455F-840A-E5905D7FC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8719" y="4048866"/>
            <a:ext cx="472242" cy="42806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lIns="68580" tIns="34290" rIns="68580" bIns="34290" anchor="ctr"/>
          <a:lstStyle/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10 023</a:t>
            </a:r>
          </a:p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 21</a:t>
            </a:r>
            <a:endParaRPr lang="ru-RU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8" name="Oval 21">
            <a:extLst>
              <a:ext uri="{FF2B5EF4-FFF2-40B4-BE49-F238E27FC236}">
                <a16:creationId xmlns:a16="http://schemas.microsoft.com/office/drawing/2014/main" id="{E5008D33-B694-45B3-B5CE-31D63160B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8299" y="3918977"/>
            <a:ext cx="472242" cy="42806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lIns="68580" tIns="34290" rIns="68580" bIns="34290" anchor="ctr"/>
          <a:lstStyle/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19 007</a:t>
            </a:r>
          </a:p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 26</a:t>
            </a:r>
            <a:endParaRPr lang="ru-RU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9" name="Oval 21">
            <a:extLst>
              <a:ext uri="{FF2B5EF4-FFF2-40B4-BE49-F238E27FC236}">
                <a16:creationId xmlns:a16="http://schemas.microsoft.com/office/drawing/2014/main" id="{E3431FAC-D402-4DC2-9613-30ED9E184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4609" y="2065267"/>
            <a:ext cx="472242" cy="42806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lIns="68580" tIns="34290" rIns="68580" bIns="34290" anchor="ctr"/>
          <a:lstStyle/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16 589</a:t>
            </a:r>
          </a:p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 20</a:t>
            </a:r>
            <a:endParaRPr lang="ru-RU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0" name="Oval 21">
            <a:extLst>
              <a:ext uri="{FF2B5EF4-FFF2-40B4-BE49-F238E27FC236}">
                <a16:creationId xmlns:a16="http://schemas.microsoft.com/office/drawing/2014/main" id="{F9B5C3B1-4B16-4878-BF27-CCC8C8D4A2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2796" y="1150413"/>
            <a:ext cx="472242" cy="42806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lIns="68580" tIns="34290" rIns="68580" bIns="34290" anchor="ctr"/>
          <a:lstStyle/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16 655</a:t>
            </a:r>
          </a:p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 15</a:t>
            </a:r>
            <a:endParaRPr lang="ru-RU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1" name="Oval 21">
            <a:extLst>
              <a:ext uri="{FF2B5EF4-FFF2-40B4-BE49-F238E27FC236}">
                <a16:creationId xmlns:a16="http://schemas.microsoft.com/office/drawing/2014/main" id="{E2932E47-C619-4DF6-BEB1-B35ACB308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8037" y="1351940"/>
            <a:ext cx="472242" cy="42806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lIns="68580" tIns="34290" rIns="68580" bIns="34290" anchor="ctr"/>
          <a:lstStyle/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11 314</a:t>
            </a:r>
          </a:p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 24</a:t>
            </a:r>
            <a:endParaRPr lang="ru-RU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2" name="Oval 21">
            <a:extLst>
              <a:ext uri="{FF2B5EF4-FFF2-40B4-BE49-F238E27FC236}">
                <a16:creationId xmlns:a16="http://schemas.microsoft.com/office/drawing/2014/main" id="{F3DF4818-2DB7-4253-A594-BC6C4F6B0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1512" y="503105"/>
            <a:ext cx="472242" cy="42806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lIns="68580" tIns="34290" rIns="68580" bIns="34290" anchor="ctr"/>
          <a:lstStyle/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22 014</a:t>
            </a:r>
          </a:p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 34</a:t>
            </a:r>
            <a:endParaRPr lang="ru-RU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3" name="Oval 21">
            <a:extLst>
              <a:ext uri="{FF2B5EF4-FFF2-40B4-BE49-F238E27FC236}">
                <a16:creationId xmlns:a16="http://schemas.microsoft.com/office/drawing/2014/main" id="{74A5221E-2049-48BF-9C00-71D03A8EE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145" y="906314"/>
            <a:ext cx="472242" cy="42806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lIns="68580" tIns="34290" rIns="68580" bIns="34290" anchor="ctr"/>
          <a:lstStyle/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14 954</a:t>
            </a:r>
          </a:p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 18</a:t>
            </a:r>
            <a:endParaRPr lang="ru-RU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4" name="Oval 21">
            <a:extLst>
              <a:ext uri="{FF2B5EF4-FFF2-40B4-BE49-F238E27FC236}">
                <a16:creationId xmlns:a16="http://schemas.microsoft.com/office/drawing/2014/main" id="{595669BC-E246-4412-A1B3-E21B2CB83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5067" y="2203686"/>
            <a:ext cx="472242" cy="42806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lIns="68580" tIns="34290" rIns="68580" bIns="34290" anchor="ctr"/>
          <a:lstStyle/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4 785</a:t>
            </a:r>
          </a:p>
          <a:p>
            <a:pPr algn="ctr"/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 17</a:t>
            </a:r>
            <a:endParaRPr lang="ru-RU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5" name="Таблица 14">
            <a:extLst>
              <a:ext uri="{FF2B5EF4-FFF2-40B4-BE49-F238E27FC236}">
                <a16:creationId xmlns:a16="http://schemas.microsoft.com/office/drawing/2014/main" id="{D41D3E48-B1AE-4290-9CB7-3DB68179123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737286" y="87203"/>
          <a:ext cx="1368942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4535">
                  <a:extLst>
                    <a:ext uri="{9D8B030D-6E8A-4147-A177-3AD203B41FA5}">
                      <a16:colId xmlns:a16="http://schemas.microsoft.com/office/drawing/2014/main" val="1410138246"/>
                    </a:ext>
                  </a:extLst>
                </a:gridCol>
                <a:gridCol w="244407">
                  <a:extLst>
                    <a:ext uri="{9D8B030D-6E8A-4147-A177-3AD203B41FA5}">
                      <a16:colId xmlns:a16="http://schemas.microsoft.com/office/drawing/2014/main" val="954415324"/>
                    </a:ext>
                  </a:extLst>
                </a:gridCol>
              </a:tblGrid>
              <a:tr h="205740">
                <a:tc>
                  <a:txBody>
                    <a:bodyPr/>
                    <a:lstStyle/>
                    <a:p>
                      <a:r>
                        <a:rPr lang="ru-RU" sz="9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Голштинская</a:t>
                      </a:r>
                      <a:endParaRPr lang="x-non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x-non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4401745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ru-RU" sz="9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Алатауская</a:t>
                      </a:r>
                      <a:endParaRPr lang="x-non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x-non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4371703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ru-RU" sz="9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Симментальская</a:t>
                      </a:r>
                      <a:endParaRPr lang="x-non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x-non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6415650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ru-RU" sz="9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Красная степная</a:t>
                      </a:r>
                      <a:endParaRPr lang="x-non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x-non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8476545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ru-RU" sz="9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Аулиеатинская</a:t>
                      </a:r>
                      <a:endParaRPr lang="x-non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x-non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8959996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ru-RU" sz="9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Швицкая</a:t>
                      </a:r>
                      <a:endParaRPr lang="x-non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x-non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286021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ru-RU" sz="9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Бестужевская</a:t>
                      </a:r>
                      <a:endParaRPr lang="x-non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x-non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5399882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ru-RU" sz="9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Монбельярд</a:t>
                      </a:r>
                      <a:endParaRPr lang="x-non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x-non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5968178"/>
                  </a:ext>
                </a:extLst>
              </a:tr>
            </a:tbl>
          </a:graphicData>
        </a:graphic>
      </p:graphicFrame>
      <p:pic>
        <p:nvPicPr>
          <p:cNvPr id="83" name="Рисунок 82">
            <a:extLst>
              <a:ext uri="{FF2B5EF4-FFF2-40B4-BE49-F238E27FC236}">
                <a16:creationId xmlns:a16="http://schemas.microsoft.com/office/drawing/2014/main" id="{82C444C2-95E1-4F59-928A-8A79992AB5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9853" y="506138"/>
            <a:ext cx="178832" cy="178832"/>
          </a:xfrm>
          <a:prstGeom prst="rect">
            <a:avLst/>
          </a:prstGeom>
        </p:spPr>
      </p:pic>
      <p:pic>
        <p:nvPicPr>
          <p:cNvPr id="85" name="Рисунок 84">
            <a:extLst>
              <a:ext uri="{FF2B5EF4-FFF2-40B4-BE49-F238E27FC236}">
                <a16:creationId xmlns:a16="http://schemas.microsoft.com/office/drawing/2014/main" id="{30819159-7034-4CEB-80F9-9484AEC9D1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9907" y="302599"/>
            <a:ext cx="195219" cy="195219"/>
          </a:xfrm>
          <a:prstGeom prst="rect">
            <a:avLst/>
          </a:prstGeom>
        </p:spPr>
      </p:pic>
      <p:pic>
        <p:nvPicPr>
          <p:cNvPr id="87" name="Рисунок 86">
            <a:extLst>
              <a:ext uri="{FF2B5EF4-FFF2-40B4-BE49-F238E27FC236}">
                <a16:creationId xmlns:a16="http://schemas.microsoft.com/office/drawing/2014/main" id="{2117DA94-FAFB-4F56-B406-1B5D1331B51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2813" y="887187"/>
            <a:ext cx="195220" cy="195220"/>
          </a:xfrm>
          <a:prstGeom prst="rect">
            <a:avLst/>
          </a:prstGeom>
        </p:spPr>
      </p:pic>
      <p:pic>
        <p:nvPicPr>
          <p:cNvPr id="89" name="Рисунок 88">
            <a:extLst>
              <a:ext uri="{FF2B5EF4-FFF2-40B4-BE49-F238E27FC236}">
                <a16:creationId xmlns:a16="http://schemas.microsoft.com/office/drawing/2014/main" id="{B1E1B741-EF25-4438-81FB-CAA4D25101C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409" y="717344"/>
            <a:ext cx="171974" cy="171974"/>
          </a:xfrm>
          <a:prstGeom prst="rect">
            <a:avLst/>
          </a:prstGeom>
        </p:spPr>
      </p:pic>
      <p:pic>
        <p:nvPicPr>
          <p:cNvPr id="91" name="Рисунок 90">
            <a:extLst>
              <a:ext uri="{FF2B5EF4-FFF2-40B4-BE49-F238E27FC236}">
                <a16:creationId xmlns:a16="http://schemas.microsoft.com/office/drawing/2014/main" id="{D944F1D3-EFDA-4AE0-B87E-5B8A1D246AC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5384" y="93106"/>
            <a:ext cx="191843" cy="191843"/>
          </a:xfrm>
          <a:prstGeom prst="rect">
            <a:avLst/>
          </a:prstGeom>
        </p:spPr>
      </p:pic>
      <p:pic>
        <p:nvPicPr>
          <p:cNvPr id="93" name="Рисунок 92">
            <a:extLst>
              <a:ext uri="{FF2B5EF4-FFF2-40B4-BE49-F238E27FC236}">
                <a16:creationId xmlns:a16="http://schemas.microsoft.com/office/drawing/2014/main" id="{0908CEEB-8E19-444C-816B-FB763BA69FC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8891" y="1108004"/>
            <a:ext cx="194108" cy="194108"/>
          </a:xfrm>
          <a:prstGeom prst="rect">
            <a:avLst/>
          </a:prstGeom>
        </p:spPr>
      </p:pic>
      <p:pic>
        <p:nvPicPr>
          <p:cNvPr id="95" name="Рисунок 94">
            <a:extLst>
              <a:ext uri="{FF2B5EF4-FFF2-40B4-BE49-F238E27FC236}">
                <a16:creationId xmlns:a16="http://schemas.microsoft.com/office/drawing/2014/main" id="{1170BCA2-4D43-4A04-80B7-1DC148D0B64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552" y="1643789"/>
            <a:ext cx="191442" cy="191442"/>
          </a:xfrm>
          <a:prstGeom prst="rect">
            <a:avLst/>
          </a:prstGeom>
        </p:spPr>
      </p:pic>
      <p:pic>
        <p:nvPicPr>
          <p:cNvPr id="96" name="Рисунок 95">
            <a:extLst>
              <a:ext uri="{FF2B5EF4-FFF2-40B4-BE49-F238E27FC236}">
                <a16:creationId xmlns:a16="http://schemas.microsoft.com/office/drawing/2014/main" id="{318313F0-6A53-46E0-8F8B-952E02D00D6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973" y="3378166"/>
            <a:ext cx="206048" cy="206048"/>
          </a:xfrm>
          <a:prstGeom prst="rect">
            <a:avLst/>
          </a:prstGeom>
        </p:spPr>
      </p:pic>
      <p:pic>
        <p:nvPicPr>
          <p:cNvPr id="97" name="Рисунок 96">
            <a:extLst>
              <a:ext uri="{FF2B5EF4-FFF2-40B4-BE49-F238E27FC236}">
                <a16:creationId xmlns:a16="http://schemas.microsoft.com/office/drawing/2014/main" id="{7F14E4BE-5495-4AD4-8ABB-A1D21EF1123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3911" y="3770483"/>
            <a:ext cx="206048" cy="206048"/>
          </a:xfrm>
          <a:prstGeom prst="rect">
            <a:avLst/>
          </a:prstGeom>
        </p:spPr>
      </p:pic>
      <p:pic>
        <p:nvPicPr>
          <p:cNvPr id="98" name="Рисунок 97">
            <a:extLst>
              <a:ext uri="{FF2B5EF4-FFF2-40B4-BE49-F238E27FC236}">
                <a16:creationId xmlns:a16="http://schemas.microsoft.com/office/drawing/2014/main" id="{241AAA54-35F0-401A-9826-EE64EF5B6A1A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3669" y="1619233"/>
            <a:ext cx="189384" cy="189384"/>
          </a:xfrm>
          <a:prstGeom prst="rect">
            <a:avLst/>
          </a:prstGeom>
        </p:spPr>
      </p:pic>
      <p:pic>
        <p:nvPicPr>
          <p:cNvPr id="99" name="Рисунок 98">
            <a:extLst>
              <a:ext uri="{FF2B5EF4-FFF2-40B4-BE49-F238E27FC236}">
                <a16:creationId xmlns:a16="http://schemas.microsoft.com/office/drawing/2014/main" id="{64EF680C-3C83-4DC9-A63D-05491C72F2D2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910" y="1659096"/>
            <a:ext cx="174692" cy="174692"/>
          </a:xfrm>
          <a:prstGeom prst="rect">
            <a:avLst/>
          </a:prstGeom>
        </p:spPr>
      </p:pic>
      <p:pic>
        <p:nvPicPr>
          <p:cNvPr id="100" name="Рисунок 99">
            <a:extLst>
              <a:ext uri="{FF2B5EF4-FFF2-40B4-BE49-F238E27FC236}">
                <a16:creationId xmlns:a16="http://schemas.microsoft.com/office/drawing/2014/main" id="{0519660B-3AB1-425E-859B-DE4B2CEEC47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8256" y="3378167"/>
            <a:ext cx="206048" cy="206048"/>
          </a:xfrm>
          <a:prstGeom prst="rect">
            <a:avLst/>
          </a:prstGeom>
        </p:spPr>
      </p:pic>
      <p:pic>
        <p:nvPicPr>
          <p:cNvPr id="101" name="Рисунок 100">
            <a:extLst>
              <a:ext uri="{FF2B5EF4-FFF2-40B4-BE49-F238E27FC236}">
                <a16:creationId xmlns:a16="http://schemas.microsoft.com/office/drawing/2014/main" id="{7F7FEEA1-B610-4D82-A7A5-907E77976ABA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530" y="3366314"/>
            <a:ext cx="206048" cy="206048"/>
          </a:xfrm>
          <a:prstGeom prst="rect">
            <a:avLst/>
          </a:prstGeom>
        </p:spPr>
      </p:pic>
      <p:pic>
        <p:nvPicPr>
          <p:cNvPr id="103" name="Рисунок 102">
            <a:extLst>
              <a:ext uri="{FF2B5EF4-FFF2-40B4-BE49-F238E27FC236}">
                <a16:creationId xmlns:a16="http://schemas.microsoft.com/office/drawing/2014/main" id="{7EAA0D2C-3A30-4F3B-AE0F-5EF1F4EFDE18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7500" y="1302112"/>
            <a:ext cx="221755" cy="221755"/>
          </a:xfrm>
          <a:prstGeom prst="rect">
            <a:avLst/>
          </a:prstGeom>
        </p:spPr>
      </p:pic>
      <p:pic>
        <p:nvPicPr>
          <p:cNvPr id="104" name="Рисунок 103">
            <a:extLst>
              <a:ext uri="{FF2B5EF4-FFF2-40B4-BE49-F238E27FC236}">
                <a16:creationId xmlns:a16="http://schemas.microsoft.com/office/drawing/2014/main" id="{743FBE6C-4B96-4FD3-9472-0301DF63FEE2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9293" y="2519714"/>
            <a:ext cx="175241" cy="175241"/>
          </a:xfrm>
          <a:prstGeom prst="rect">
            <a:avLst/>
          </a:prstGeom>
        </p:spPr>
      </p:pic>
      <p:pic>
        <p:nvPicPr>
          <p:cNvPr id="106" name="Рисунок 105">
            <a:extLst>
              <a:ext uri="{FF2B5EF4-FFF2-40B4-BE49-F238E27FC236}">
                <a16:creationId xmlns:a16="http://schemas.microsoft.com/office/drawing/2014/main" id="{33B402FC-8D5C-4FC2-8EC9-CA9699E5CF08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2779" y="1647279"/>
            <a:ext cx="189384" cy="189384"/>
          </a:xfrm>
          <a:prstGeom prst="rect">
            <a:avLst/>
          </a:prstGeom>
        </p:spPr>
      </p:pic>
      <p:pic>
        <p:nvPicPr>
          <p:cNvPr id="107" name="Рисунок 106">
            <a:extLst>
              <a:ext uri="{FF2B5EF4-FFF2-40B4-BE49-F238E27FC236}">
                <a16:creationId xmlns:a16="http://schemas.microsoft.com/office/drawing/2014/main" id="{19F7D425-ED28-4171-8042-7034F3DE9AAE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9643" y="1534942"/>
            <a:ext cx="187887" cy="187887"/>
          </a:xfrm>
          <a:prstGeom prst="rect">
            <a:avLst/>
          </a:prstGeom>
        </p:spPr>
      </p:pic>
      <p:pic>
        <p:nvPicPr>
          <p:cNvPr id="65" name="Рисунок 64">
            <a:extLst>
              <a:ext uri="{FF2B5EF4-FFF2-40B4-BE49-F238E27FC236}">
                <a16:creationId xmlns:a16="http://schemas.microsoft.com/office/drawing/2014/main" id="{2A9437A6-003F-4057-878B-F2CD814E19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1764" y="1479562"/>
            <a:ext cx="178832" cy="178832"/>
          </a:xfrm>
          <a:prstGeom prst="rect">
            <a:avLst/>
          </a:prstGeom>
        </p:spPr>
      </p:pic>
      <p:pic>
        <p:nvPicPr>
          <p:cNvPr id="66" name="Рисунок 65">
            <a:extLst>
              <a:ext uri="{FF2B5EF4-FFF2-40B4-BE49-F238E27FC236}">
                <a16:creationId xmlns:a16="http://schemas.microsoft.com/office/drawing/2014/main" id="{E1A0DC7E-E992-442A-AAED-ED43C3C86EB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7207" y="1476479"/>
            <a:ext cx="191843" cy="191843"/>
          </a:xfrm>
          <a:prstGeom prst="rect">
            <a:avLst/>
          </a:prstGeom>
        </p:spPr>
      </p:pic>
      <p:pic>
        <p:nvPicPr>
          <p:cNvPr id="68" name="Рисунок 67">
            <a:extLst>
              <a:ext uri="{FF2B5EF4-FFF2-40B4-BE49-F238E27FC236}">
                <a16:creationId xmlns:a16="http://schemas.microsoft.com/office/drawing/2014/main" id="{35FFF5F4-87AB-4E03-BFDA-F67DA3BB79E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0533" y="810821"/>
            <a:ext cx="171974" cy="171974"/>
          </a:xfrm>
          <a:prstGeom prst="rect">
            <a:avLst/>
          </a:prstGeom>
        </p:spPr>
      </p:pic>
      <p:pic>
        <p:nvPicPr>
          <p:cNvPr id="70" name="Рисунок 69">
            <a:extLst>
              <a:ext uri="{FF2B5EF4-FFF2-40B4-BE49-F238E27FC236}">
                <a16:creationId xmlns:a16="http://schemas.microsoft.com/office/drawing/2014/main" id="{3F7F1943-ECA3-4A7D-A1FA-2033D586054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9294" y="812053"/>
            <a:ext cx="191843" cy="191843"/>
          </a:xfrm>
          <a:prstGeom prst="rect">
            <a:avLst/>
          </a:prstGeom>
        </p:spPr>
      </p:pic>
      <p:pic>
        <p:nvPicPr>
          <p:cNvPr id="71" name="Рисунок 70">
            <a:extLst>
              <a:ext uri="{FF2B5EF4-FFF2-40B4-BE49-F238E27FC236}">
                <a16:creationId xmlns:a16="http://schemas.microsoft.com/office/drawing/2014/main" id="{F2B3DD4B-C648-406D-B30E-A5205439AC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7899" y="1035686"/>
            <a:ext cx="178832" cy="178832"/>
          </a:xfrm>
          <a:prstGeom prst="rect">
            <a:avLst/>
          </a:prstGeom>
        </p:spPr>
      </p:pic>
      <p:pic>
        <p:nvPicPr>
          <p:cNvPr id="72" name="Рисунок 71">
            <a:extLst>
              <a:ext uri="{FF2B5EF4-FFF2-40B4-BE49-F238E27FC236}">
                <a16:creationId xmlns:a16="http://schemas.microsoft.com/office/drawing/2014/main" id="{D4D3456C-84E4-496C-9EBE-2368415B76A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992" y="1614536"/>
            <a:ext cx="191843" cy="191843"/>
          </a:xfrm>
          <a:prstGeom prst="rect">
            <a:avLst/>
          </a:prstGeom>
        </p:spPr>
      </p:pic>
      <p:pic>
        <p:nvPicPr>
          <p:cNvPr id="73" name="Рисунок 72">
            <a:extLst>
              <a:ext uri="{FF2B5EF4-FFF2-40B4-BE49-F238E27FC236}">
                <a16:creationId xmlns:a16="http://schemas.microsoft.com/office/drawing/2014/main" id="{EE0FB5FE-8720-4462-9ECD-4FC2E08C26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2180" y="1615356"/>
            <a:ext cx="178832" cy="178832"/>
          </a:xfrm>
          <a:prstGeom prst="rect">
            <a:avLst/>
          </a:prstGeom>
        </p:spPr>
      </p:pic>
      <p:pic>
        <p:nvPicPr>
          <p:cNvPr id="75" name="Рисунок 74">
            <a:extLst>
              <a:ext uri="{FF2B5EF4-FFF2-40B4-BE49-F238E27FC236}">
                <a16:creationId xmlns:a16="http://schemas.microsoft.com/office/drawing/2014/main" id="{A31E28C0-8D34-462E-9956-A48E1610334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545" y="2521347"/>
            <a:ext cx="171974" cy="171974"/>
          </a:xfrm>
          <a:prstGeom prst="rect">
            <a:avLst/>
          </a:prstGeom>
        </p:spPr>
      </p:pic>
      <p:pic>
        <p:nvPicPr>
          <p:cNvPr id="76" name="Рисунок 75">
            <a:extLst>
              <a:ext uri="{FF2B5EF4-FFF2-40B4-BE49-F238E27FC236}">
                <a16:creationId xmlns:a16="http://schemas.microsoft.com/office/drawing/2014/main" id="{23228F80-22E1-4073-96BF-79B1CDD5E0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962" y="2511847"/>
            <a:ext cx="178832" cy="178832"/>
          </a:xfrm>
          <a:prstGeom prst="rect">
            <a:avLst/>
          </a:prstGeom>
        </p:spPr>
      </p:pic>
      <p:pic>
        <p:nvPicPr>
          <p:cNvPr id="77" name="Рисунок 76">
            <a:extLst>
              <a:ext uri="{FF2B5EF4-FFF2-40B4-BE49-F238E27FC236}">
                <a16:creationId xmlns:a16="http://schemas.microsoft.com/office/drawing/2014/main" id="{B11A4BFE-2549-411C-8A21-612D6C2052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7422" y="2481424"/>
            <a:ext cx="178832" cy="178832"/>
          </a:xfrm>
          <a:prstGeom prst="rect">
            <a:avLst/>
          </a:prstGeom>
        </p:spPr>
      </p:pic>
      <p:pic>
        <p:nvPicPr>
          <p:cNvPr id="80" name="Рисунок 79">
            <a:extLst>
              <a:ext uri="{FF2B5EF4-FFF2-40B4-BE49-F238E27FC236}">
                <a16:creationId xmlns:a16="http://schemas.microsoft.com/office/drawing/2014/main" id="{0192F94F-2279-466C-A860-32BFDE9D5A4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718" y="2477706"/>
            <a:ext cx="191843" cy="191843"/>
          </a:xfrm>
          <a:prstGeom prst="rect">
            <a:avLst/>
          </a:prstGeom>
        </p:spPr>
      </p:pic>
      <p:pic>
        <p:nvPicPr>
          <p:cNvPr id="81" name="Рисунок 80">
            <a:extLst>
              <a:ext uri="{FF2B5EF4-FFF2-40B4-BE49-F238E27FC236}">
                <a16:creationId xmlns:a16="http://schemas.microsoft.com/office/drawing/2014/main" id="{00242F00-B7D5-4AEE-8860-54E4DDF7ED6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9190" y="2478200"/>
            <a:ext cx="191843" cy="191843"/>
          </a:xfrm>
          <a:prstGeom prst="rect">
            <a:avLst/>
          </a:prstGeom>
        </p:spPr>
      </p:pic>
      <p:pic>
        <p:nvPicPr>
          <p:cNvPr id="82" name="Рисунок 81">
            <a:extLst>
              <a:ext uri="{FF2B5EF4-FFF2-40B4-BE49-F238E27FC236}">
                <a16:creationId xmlns:a16="http://schemas.microsoft.com/office/drawing/2014/main" id="{DCBC45E2-39CA-496B-A290-EC6B034B6101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973" y="3624954"/>
            <a:ext cx="216524" cy="216524"/>
          </a:xfrm>
          <a:prstGeom prst="rect">
            <a:avLst/>
          </a:prstGeom>
        </p:spPr>
      </p:pic>
      <p:pic>
        <p:nvPicPr>
          <p:cNvPr id="86" name="Рисунок 85">
            <a:extLst>
              <a:ext uri="{FF2B5EF4-FFF2-40B4-BE49-F238E27FC236}">
                <a16:creationId xmlns:a16="http://schemas.microsoft.com/office/drawing/2014/main" id="{00DB4A2D-0163-4853-BCA5-4297AC42105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1997" y="3766089"/>
            <a:ext cx="216524" cy="216524"/>
          </a:xfrm>
          <a:prstGeom prst="rect">
            <a:avLst/>
          </a:prstGeom>
        </p:spPr>
      </p:pic>
      <p:pic>
        <p:nvPicPr>
          <p:cNvPr id="90" name="Рисунок 89">
            <a:extLst>
              <a:ext uri="{FF2B5EF4-FFF2-40B4-BE49-F238E27FC236}">
                <a16:creationId xmlns:a16="http://schemas.microsoft.com/office/drawing/2014/main" id="{28F4826B-C442-4E72-BA51-B94E5ECFE62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8082" y="4250449"/>
            <a:ext cx="178832" cy="178832"/>
          </a:xfrm>
          <a:prstGeom prst="rect">
            <a:avLst/>
          </a:prstGeom>
        </p:spPr>
      </p:pic>
      <p:pic>
        <p:nvPicPr>
          <p:cNvPr id="92" name="Рисунок 91">
            <a:extLst>
              <a:ext uri="{FF2B5EF4-FFF2-40B4-BE49-F238E27FC236}">
                <a16:creationId xmlns:a16="http://schemas.microsoft.com/office/drawing/2014/main" id="{5364759B-A730-4274-A732-C91153FB733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504" y="4040514"/>
            <a:ext cx="195219" cy="195219"/>
          </a:xfrm>
          <a:prstGeom prst="rect">
            <a:avLst/>
          </a:prstGeom>
        </p:spPr>
      </p:pic>
      <p:pic>
        <p:nvPicPr>
          <p:cNvPr id="102" name="Рисунок 101">
            <a:extLst>
              <a:ext uri="{FF2B5EF4-FFF2-40B4-BE49-F238E27FC236}">
                <a16:creationId xmlns:a16="http://schemas.microsoft.com/office/drawing/2014/main" id="{DAB199A6-7549-4170-A7FF-DFC0167B561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1031" y="3844904"/>
            <a:ext cx="191843" cy="191843"/>
          </a:xfrm>
          <a:prstGeom prst="rect">
            <a:avLst/>
          </a:prstGeom>
        </p:spPr>
      </p:pic>
      <p:pic>
        <p:nvPicPr>
          <p:cNvPr id="108" name="Рисунок 107">
            <a:extLst>
              <a:ext uri="{FF2B5EF4-FFF2-40B4-BE49-F238E27FC236}">
                <a16:creationId xmlns:a16="http://schemas.microsoft.com/office/drawing/2014/main" id="{67C65551-F5C9-4167-85CF-E65BB35FE2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115" y="3778229"/>
            <a:ext cx="178832" cy="178832"/>
          </a:xfrm>
          <a:prstGeom prst="rect">
            <a:avLst/>
          </a:prstGeom>
        </p:spPr>
      </p:pic>
      <p:pic>
        <p:nvPicPr>
          <p:cNvPr id="109" name="Рисунок 108">
            <a:extLst>
              <a:ext uri="{FF2B5EF4-FFF2-40B4-BE49-F238E27FC236}">
                <a16:creationId xmlns:a16="http://schemas.microsoft.com/office/drawing/2014/main" id="{43D5D6CF-6B13-4705-8305-BF29EB8FF4E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445" y="3760048"/>
            <a:ext cx="195219" cy="195219"/>
          </a:xfrm>
          <a:prstGeom prst="rect">
            <a:avLst/>
          </a:prstGeom>
        </p:spPr>
      </p:pic>
      <p:pic>
        <p:nvPicPr>
          <p:cNvPr id="110" name="Рисунок 109">
            <a:extLst>
              <a:ext uri="{FF2B5EF4-FFF2-40B4-BE49-F238E27FC236}">
                <a16:creationId xmlns:a16="http://schemas.microsoft.com/office/drawing/2014/main" id="{B5CBBBD3-512C-4331-AB1D-07603FB5BBF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821" y="3766659"/>
            <a:ext cx="191843" cy="191843"/>
          </a:xfrm>
          <a:prstGeom prst="rect">
            <a:avLst/>
          </a:prstGeom>
        </p:spPr>
      </p:pic>
      <p:pic>
        <p:nvPicPr>
          <p:cNvPr id="111" name="Рисунок 110">
            <a:extLst>
              <a:ext uri="{FF2B5EF4-FFF2-40B4-BE49-F238E27FC236}">
                <a16:creationId xmlns:a16="http://schemas.microsoft.com/office/drawing/2014/main" id="{4E58007C-575C-4385-A804-E61A86BE712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846" y="2676391"/>
            <a:ext cx="191843" cy="191843"/>
          </a:xfrm>
          <a:prstGeom prst="rect">
            <a:avLst/>
          </a:prstGeom>
        </p:spPr>
      </p:pic>
      <p:pic>
        <p:nvPicPr>
          <p:cNvPr id="112" name="Рисунок 111">
            <a:extLst>
              <a:ext uri="{FF2B5EF4-FFF2-40B4-BE49-F238E27FC236}">
                <a16:creationId xmlns:a16="http://schemas.microsoft.com/office/drawing/2014/main" id="{4184FEC3-D017-4FD9-868C-648E740110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889" y="2637923"/>
            <a:ext cx="239807" cy="239807"/>
          </a:xfrm>
          <a:prstGeom prst="rect">
            <a:avLst/>
          </a:prstGeom>
        </p:spPr>
      </p:pic>
      <p:pic>
        <p:nvPicPr>
          <p:cNvPr id="113" name="Рисунок 112">
            <a:extLst>
              <a:ext uri="{FF2B5EF4-FFF2-40B4-BE49-F238E27FC236}">
                <a16:creationId xmlns:a16="http://schemas.microsoft.com/office/drawing/2014/main" id="{E4731880-BC1E-49BE-83FD-CE3FABAF36F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6751" y="2658087"/>
            <a:ext cx="205445" cy="205445"/>
          </a:xfrm>
          <a:prstGeom prst="rect">
            <a:avLst/>
          </a:prstGeom>
        </p:spPr>
      </p:pic>
      <p:pic>
        <p:nvPicPr>
          <p:cNvPr id="114" name="Рисунок 113">
            <a:extLst>
              <a:ext uri="{FF2B5EF4-FFF2-40B4-BE49-F238E27FC236}">
                <a16:creationId xmlns:a16="http://schemas.microsoft.com/office/drawing/2014/main" id="{C8071B17-9DAF-434F-8DBB-3621F1FB20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538" y="2737961"/>
            <a:ext cx="191843" cy="191843"/>
          </a:xfrm>
          <a:prstGeom prst="rect">
            <a:avLst/>
          </a:prstGeom>
        </p:spPr>
      </p:pic>
      <p:pic>
        <p:nvPicPr>
          <p:cNvPr id="115" name="Рисунок 114">
            <a:extLst>
              <a:ext uri="{FF2B5EF4-FFF2-40B4-BE49-F238E27FC236}">
                <a16:creationId xmlns:a16="http://schemas.microsoft.com/office/drawing/2014/main" id="{6532AD1D-74B1-4399-A5E1-08244D7A40A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115" y="2972689"/>
            <a:ext cx="191843" cy="191843"/>
          </a:xfrm>
          <a:prstGeom prst="rect">
            <a:avLst/>
          </a:prstGeom>
        </p:spPr>
      </p:pic>
      <p:pic>
        <p:nvPicPr>
          <p:cNvPr id="116" name="Рисунок 115">
            <a:extLst>
              <a:ext uri="{FF2B5EF4-FFF2-40B4-BE49-F238E27FC236}">
                <a16:creationId xmlns:a16="http://schemas.microsoft.com/office/drawing/2014/main" id="{AAC11CF8-1DC6-4722-8F9E-7346E410C82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272" y="2252848"/>
            <a:ext cx="191843" cy="191843"/>
          </a:xfrm>
          <a:prstGeom prst="rect">
            <a:avLst/>
          </a:prstGeom>
        </p:spPr>
      </p:pic>
      <p:pic>
        <p:nvPicPr>
          <p:cNvPr id="117" name="Рисунок 116">
            <a:extLst>
              <a:ext uri="{FF2B5EF4-FFF2-40B4-BE49-F238E27FC236}">
                <a16:creationId xmlns:a16="http://schemas.microsoft.com/office/drawing/2014/main" id="{892A48CA-2AF5-4B70-8C13-A58D97C6BE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417" y="2224931"/>
            <a:ext cx="227116" cy="227116"/>
          </a:xfrm>
          <a:prstGeom prst="rect">
            <a:avLst/>
          </a:prstGeom>
        </p:spPr>
      </p:pic>
      <p:pic>
        <p:nvPicPr>
          <p:cNvPr id="79" name="Рисунок 78">
            <a:extLst>
              <a:ext uri="{FF2B5EF4-FFF2-40B4-BE49-F238E27FC236}">
                <a16:creationId xmlns:a16="http://schemas.microsoft.com/office/drawing/2014/main" id="{48150841-2CE6-D138-8274-FEF37D4B22BB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838"/>
            <a:ext cx="841823" cy="736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46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 txBox="1">
            <a:spLocks/>
          </p:cNvSpPr>
          <p:nvPr/>
        </p:nvSpPr>
        <p:spPr>
          <a:xfrm>
            <a:off x="296838" y="231720"/>
            <a:ext cx="8283179" cy="266419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100" b="1" dirty="0">
                <a:latin typeface="+mn-lt"/>
              </a:rPr>
              <a:t>Структура молочных пород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7D987366-2275-4AFD-96E3-3DDDE7B097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0038998"/>
              </p:ext>
            </p:extLst>
          </p:nvPr>
        </p:nvGraphicFramePr>
        <p:xfrm>
          <a:off x="433137" y="612914"/>
          <a:ext cx="7461096" cy="4407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Скругленный прямоугольник 36">
            <a:extLst>
              <a:ext uri="{FF2B5EF4-FFF2-40B4-BE49-F238E27FC236}">
                <a16:creationId xmlns:a16="http://schemas.microsoft.com/office/drawing/2014/main" id="{CE930074-CAF3-4E5B-8905-924B0254D534}"/>
              </a:ext>
            </a:extLst>
          </p:cNvPr>
          <p:cNvSpPr/>
          <p:nvPr/>
        </p:nvSpPr>
        <p:spPr>
          <a:xfrm>
            <a:off x="7894233" y="1275606"/>
            <a:ext cx="1142263" cy="3038169"/>
          </a:xfrm>
          <a:prstGeom prst="roundRect">
            <a:avLst/>
          </a:prstGeom>
          <a:noFill/>
          <a:ln w="254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8580" tIns="34290" rIns="68580" bIns="34290" rtlCol="0" anchor="ctr"/>
          <a:lstStyle/>
          <a:p>
            <a:pPr marL="214313" indent="-214313">
              <a:lnSpc>
                <a:spcPts val="2025"/>
              </a:lnSpc>
              <a:spcBef>
                <a:spcPts val="700"/>
              </a:spcBef>
              <a:buFontTx/>
              <a:buChar char="-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542</a:t>
            </a: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>
              <a:lnSpc>
                <a:spcPts val="2025"/>
              </a:lnSpc>
              <a:spcBef>
                <a:spcPts val="700"/>
              </a:spcBef>
              <a:buFontTx/>
              <a:buChar char="-"/>
            </a:pP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871</a:t>
            </a: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>
              <a:lnSpc>
                <a:spcPts val="2025"/>
              </a:lnSpc>
              <a:spcBef>
                <a:spcPts val="700"/>
              </a:spcBef>
              <a:buFontTx/>
              <a:buChar char="-"/>
            </a:pP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</a:t>
            </a: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>
              <a:lnSpc>
                <a:spcPts val="2025"/>
              </a:lnSpc>
              <a:spcBef>
                <a:spcPts val="700"/>
              </a:spcBef>
              <a:buFontTx/>
              <a:buChar char="-"/>
            </a:pP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7 916</a:t>
            </a:r>
          </a:p>
          <a:p>
            <a:pPr marL="214313" indent="-214313">
              <a:lnSpc>
                <a:spcPts val="2025"/>
              </a:lnSpc>
              <a:spcBef>
                <a:spcPts val="700"/>
              </a:spcBef>
              <a:buFontTx/>
              <a:buChar char="-"/>
            </a:pP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5 815</a:t>
            </a:r>
          </a:p>
          <a:p>
            <a:pPr marL="214313" indent="-214313">
              <a:lnSpc>
                <a:spcPts val="2025"/>
              </a:lnSpc>
              <a:spcBef>
                <a:spcPts val="700"/>
              </a:spcBef>
              <a:buFontTx/>
              <a:buChar char="-"/>
            </a:pP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1 369</a:t>
            </a:r>
          </a:p>
          <a:p>
            <a:pPr marL="214313" indent="-214313">
              <a:lnSpc>
                <a:spcPts val="2025"/>
              </a:lnSpc>
              <a:spcBef>
                <a:spcPts val="700"/>
              </a:spcBef>
              <a:buFontTx/>
              <a:buChar char="-"/>
            </a:pP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968</a:t>
            </a:r>
          </a:p>
          <a:p>
            <a:pPr marL="214313" indent="-214313">
              <a:lnSpc>
                <a:spcPts val="2025"/>
              </a:lnSpc>
              <a:spcBef>
                <a:spcPts val="700"/>
              </a:spcBef>
              <a:buFontTx/>
              <a:buChar char="-"/>
            </a:pP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261</a:t>
            </a:r>
          </a:p>
          <a:p>
            <a:pPr marL="214313" indent="-214313">
              <a:lnSpc>
                <a:spcPts val="2025"/>
              </a:lnSpc>
              <a:spcBef>
                <a:spcPts val="700"/>
              </a:spcBef>
              <a:buFontTx/>
              <a:buChar char="-"/>
            </a:pP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105</a:t>
            </a:r>
          </a:p>
        </p:txBody>
      </p:sp>
      <p:sp>
        <p:nvSpPr>
          <p:cNvPr id="10" name="Скругленный прямоугольник 21">
            <a:extLst>
              <a:ext uri="{FF2B5EF4-FFF2-40B4-BE49-F238E27FC236}">
                <a16:creationId xmlns:a16="http://schemas.microsoft.com/office/drawing/2014/main" id="{774C70C4-185B-4B71-8E48-3DA2E75D1080}"/>
              </a:ext>
            </a:extLst>
          </p:cNvPr>
          <p:cNvSpPr/>
          <p:nvPr/>
        </p:nvSpPr>
        <p:spPr>
          <a:xfrm>
            <a:off x="5551532" y="843674"/>
            <a:ext cx="3013139" cy="267893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1000" b="1" dirty="0">
                <a:solidFill>
                  <a:schemeClr val="tx1"/>
                </a:solidFill>
              </a:rPr>
              <a:t>КОЛИЧЕСТВО ГОЛОВ</a:t>
            </a:r>
            <a:r>
              <a:rPr lang="en-US" sz="1000" b="1" dirty="0">
                <a:solidFill>
                  <a:schemeClr val="tx1"/>
                </a:solidFill>
              </a:rPr>
              <a:t> </a:t>
            </a:r>
            <a:r>
              <a:rPr lang="ru-RU" sz="1000" b="1" dirty="0">
                <a:solidFill>
                  <a:schemeClr val="tx1"/>
                </a:solidFill>
              </a:rPr>
              <a:t>НА 01.01.2022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E3246310-C713-BC19-B976-6FE799FEC2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838"/>
            <a:ext cx="841823" cy="736627"/>
          </a:xfrm>
          <a:prstGeom prst="rect">
            <a:avLst/>
          </a:prstGeom>
        </p:spPr>
      </p:pic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E7793D80-4BD8-BBD9-D023-EE1A5242294A}"/>
              </a:ext>
            </a:extLst>
          </p:cNvPr>
          <p:cNvCxnSpPr/>
          <p:nvPr/>
        </p:nvCxnSpPr>
        <p:spPr>
          <a:xfrm>
            <a:off x="1331640" y="555526"/>
            <a:ext cx="725923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477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CFB85135-1263-47BA-B256-2A128317ED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1246660"/>
              </p:ext>
            </p:extLst>
          </p:nvPr>
        </p:nvGraphicFramePr>
        <p:xfrm>
          <a:off x="1272896" y="1102469"/>
          <a:ext cx="6257278" cy="3773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1D7698B-F341-4DBE-9814-191437C7555B}"/>
              </a:ext>
            </a:extLst>
          </p:cNvPr>
          <p:cNvSpPr txBox="1"/>
          <p:nvPr/>
        </p:nvSpPr>
        <p:spPr>
          <a:xfrm>
            <a:off x="1403648" y="30826"/>
            <a:ext cx="66428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ea typeface="+mj-ea"/>
                <a:cs typeface="+mj-cs"/>
              </a:rPr>
              <a:t>Градация хозяйств по количеству племенного скота членов палаты</a:t>
            </a:r>
          </a:p>
        </p:txBody>
      </p:sp>
      <p:sp>
        <p:nvSpPr>
          <p:cNvPr id="12" name="TextBox 3">
            <a:extLst>
              <a:ext uri="{FF2B5EF4-FFF2-40B4-BE49-F238E27FC236}">
                <a16:creationId xmlns:a16="http://schemas.microsoft.com/office/drawing/2014/main" id="{D1EA9637-9AD5-4555-9E83-CFE76934FDBF}"/>
              </a:ext>
            </a:extLst>
          </p:cNvPr>
          <p:cNvSpPr txBox="1"/>
          <p:nvPr/>
        </p:nvSpPr>
        <p:spPr>
          <a:xfrm>
            <a:off x="6484544" y="852152"/>
            <a:ext cx="468368" cy="29777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235</a:t>
            </a:r>
            <a:endParaRPr lang="x-non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3">
            <a:extLst>
              <a:ext uri="{FF2B5EF4-FFF2-40B4-BE49-F238E27FC236}">
                <a16:creationId xmlns:a16="http://schemas.microsoft.com/office/drawing/2014/main" id="{563AD68B-29F6-4E32-94E1-CDD199FF3CC0}"/>
              </a:ext>
            </a:extLst>
          </p:cNvPr>
          <p:cNvSpPr txBox="1"/>
          <p:nvPr/>
        </p:nvSpPr>
        <p:spPr>
          <a:xfrm>
            <a:off x="5408856" y="872495"/>
            <a:ext cx="468368" cy="29777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295</a:t>
            </a:r>
            <a:endParaRPr lang="x-non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3">
            <a:extLst>
              <a:ext uri="{FF2B5EF4-FFF2-40B4-BE49-F238E27FC236}">
                <a16:creationId xmlns:a16="http://schemas.microsoft.com/office/drawing/2014/main" id="{26F853FC-4C13-4938-80C8-BC4DB365FEF8}"/>
              </a:ext>
            </a:extLst>
          </p:cNvPr>
          <p:cNvSpPr txBox="1"/>
          <p:nvPr/>
        </p:nvSpPr>
        <p:spPr>
          <a:xfrm>
            <a:off x="4256728" y="872495"/>
            <a:ext cx="468368" cy="29777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364</a:t>
            </a:r>
            <a:endParaRPr lang="x-non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3">
            <a:extLst>
              <a:ext uri="{FF2B5EF4-FFF2-40B4-BE49-F238E27FC236}">
                <a16:creationId xmlns:a16="http://schemas.microsoft.com/office/drawing/2014/main" id="{FC074C27-D1B5-4470-A0B1-69291115C56C}"/>
              </a:ext>
            </a:extLst>
          </p:cNvPr>
          <p:cNvSpPr txBox="1"/>
          <p:nvPr/>
        </p:nvSpPr>
        <p:spPr>
          <a:xfrm>
            <a:off x="3104600" y="872495"/>
            <a:ext cx="468368" cy="29777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305</a:t>
            </a:r>
            <a:endParaRPr lang="x-non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3">
            <a:extLst>
              <a:ext uri="{FF2B5EF4-FFF2-40B4-BE49-F238E27FC236}">
                <a16:creationId xmlns:a16="http://schemas.microsoft.com/office/drawing/2014/main" id="{083CA302-D789-4068-8D09-9D3B0469B02A}"/>
              </a:ext>
            </a:extLst>
          </p:cNvPr>
          <p:cNvSpPr txBox="1"/>
          <p:nvPr/>
        </p:nvSpPr>
        <p:spPr>
          <a:xfrm>
            <a:off x="1952472" y="862113"/>
            <a:ext cx="468368" cy="29777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240</a:t>
            </a:r>
            <a:endParaRPr lang="x-non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516812" y="862113"/>
            <a:ext cx="1512168" cy="113412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8856EBBD-80A5-E888-3F5C-1604E59379E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838"/>
            <a:ext cx="841823" cy="736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83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1070</TotalTime>
  <Words>1160</Words>
  <Application>Microsoft Office PowerPoint</Application>
  <PresentationFormat>Экран (16:9)</PresentationFormat>
  <Paragraphs>341</Paragraphs>
  <Slides>17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(Основной текст)</vt:lpstr>
      <vt:lpstr>Times New Roman</vt:lpstr>
      <vt:lpstr>Тема Office</vt:lpstr>
      <vt:lpstr>Состояние и перспективы селекционно-племенной работы в Республике Казахстан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Текущая ситуация в молочном животноводстве  Республики Казахстан.</dc:title>
  <dc:creator>Acer</dc:creator>
  <cp:lastModifiedBy>Userr</cp:lastModifiedBy>
  <cp:revision>73</cp:revision>
  <cp:lastPrinted>2022-05-17T10:30:15Z</cp:lastPrinted>
  <dcterms:created xsi:type="dcterms:W3CDTF">2022-05-13T10:06:09Z</dcterms:created>
  <dcterms:modified xsi:type="dcterms:W3CDTF">2022-05-23T09:12:38Z</dcterms:modified>
</cp:coreProperties>
</file>