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20" y="893063"/>
            <a:ext cx="10786872" cy="54284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5403" y="196672"/>
            <a:ext cx="10261193" cy="603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416" y="101930"/>
            <a:ext cx="11281410" cy="603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25420" y="1604010"/>
            <a:ext cx="7741158" cy="403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975" y="1481785"/>
            <a:ext cx="5248910" cy="338137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00965" marR="88265" algn="ctr">
              <a:lnSpc>
                <a:spcPts val="4320"/>
              </a:lnSpc>
              <a:spcBef>
                <a:spcPts val="655"/>
              </a:spcBef>
            </a:pPr>
            <a:r>
              <a:rPr sz="4000" spc="-20" dirty="0">
                <a:latin typeface="Calibri Light"/>
                <a:cs typeface="Calibri Light"/>
              </a:rPr>
              <a:t>К</a:t>
            </a:r>
            <a:r>
              <a:rPr sz="4000" spc="-30" dirty="0">
                <a:latin typeface="Calibri Light"/>
                <a:cs typeface="Calibri Light"/>
              </a:rPr>
              <a:t>О</a:t>
            </a:r>
            <a:r>
              <a:rPr sz="4000" spc="-40" dirty="0">
                <a:latin typeface="Calibri Light"/>
                <a:cs typeface="Calibri Light"/>
              </a:rPr>
              <a:t>Р</a:t>
            </a:r>
            <a:r>
              <a:rPr sz="4000" spc="-50" dirty="0">
                <a:latin typeface="Calibri Light"/>
                <a:cs typeface="Calibri Light"/>
              </a:rPr>
              <a:t>М</a:t>
            </a:r>
            <a:r>
              <a:rPr sz="4000" spc="-55" dirty="0">
                <a:latin typeface="Calibri Light"/>
                <a:cs typeface="Calibri Light"/>
              </a:rPr>
              <a:t>О</a:t>
            </a:r>
            <a:r>
              <a:rPr sz="4000" spc="-50" dirty="0">
                <a:latin typeface="Calibri Light"/>
                <a:cs typeface="Calibri Light"/>
              </a:rPr>
              <a:t>П</a:t>
            </a:r>
            <a:r>
              <a:rPr sz="4000" spc="-40" dirty="0">
                <a:latin typeface="Calibri Light"/>
                <a:cs typeface="Calibri Light"/>
              </a:rPr>
              <a:t>Р</a:t>
            </a:r>
            <a:r>
              <a:rPr sz="4000" spc="-55" dirty="0">
                <a:latin typeface="Calibri Light"/>
                <a:cs typeface="Calibri Light"/>
              </a:rPr>
              <a:t>ОИ</a:t>
            </a:r>
            <a:r>
              <a:rPr sz="4000" spc="-35" dirty="0">
                <a:latin typeface="Calibri Light"/>
                <a:cs typeface="Calibri Light"/>
              </a:rPr>
              <a:t>З</a:t>
            </a:r>
            <a:r>
              <a:rPr sz="4000" spc="-55" dirty="0">
                <a:latin typeface="Calibri Light"/>
                <a:cs typeface="Calibri Light"/>
              </a:rPr>
              <a:t>ВО</a:t>
            </a:r>
            <a:r>
              <a:rPr sz="4000" spc="-45" dirty="0">
                <a:latin typeface="Calibri Light"/>
                <a:cs typeface="Calibri Light"/>
              </a:rPr>
              <a:t>Д</a:t>
            </a:r>
            <a:r>
              <a:rPr sz="4000" spc="-55" dirty="0">
                <a:latin typeface="Calibri Light"/>
                <a:cs typeface="Calibri Light"/>
              </a:rPr>
              <a:t>С</a:t>
            </a:r>
            <a:r>
              <a:rPr sz="4000" spc="-40" dirty="0">
                <a:latin typeface="Calibri Light"/>
                <a:cs typeface="Calibri Light"/>
              </a:rPr>
              <a:t>Т</a:t>
            </a:r>
            <a:r>
              <a:rPr sz="4000" spc="-30" dirty="0">
                <a:latin typeface="Calibri Light"/>
                <a:cs typeface="Calibri Light"/>
              </a:rPr>
              <a:t>В</a:t>
            </a:r>
            <a:r>
              <a:rPr sz="4000" dirty="0">
                <a:latin typeface="Calibri Light"/>
                <a:cs typeface="Calibri Light"/>
              </a:rPr>
              <a:t>О  </a:t>
            </a:r>
            <a:r>
              <a:rPr sz="4000" spc="5" dirty="0">
                <a:latin typeface="Calibri Light"/>
                <a:cs typeface="Calibri Light"/>
              </a:rPr>
              <a:t>В</a:t>
            </a:r>
            <a:r>
              <a:rPr sz="4000" spc="-85" dirty="0">
                <a:latin typeface="Calibri Light"/>
                <a:cs typeface="Calibri Light"/>
              </a:rPr>
              <a:t> </a:t>
            </a:r>
            <a:r>
              <a:rPr sz="4000" spc="-30" dirty="0">
                <a:latin typeface="Calibri Light"/>
                <a:cs typeface="Calibri Light"/>
              </a:rPr>
              <a:t>РЕГИОНАХ</a:t>
            </a:r>
            <a:r>
              <a:rPr sz="4000" spc="-140" dirty="0">
                <a:latin typeface="Calibri Light"/>
                <a:cs typeface="Calibri Light"/>
              </a:rPr>
              <a:t> </a:t>
            </a:r>
            <a:r>
              <a:rPr sz="4000" spc="5" dirty="0">
                <a:latin typeface="Calibri Light"/>
                <a:cs typeface="Calibri Light"/>
              </a:rPr>
              <a:t>С</a:t>
            </a:r>
            <a:endParaRPr sz="4000">
              <a:latin typeface="Calibri Light"/>
              <a:cs typeface="Calibri Light"/>
            </a:endParaRPr>
          </a:p>
          <a:p>
            <a:pPr marL="506095" marR="495934" algn="ctr">
              <a:lnSpc>
                <a:spcPts val="4320"/>
              </a:lnSpc>
            </a:pPr>
            <a:r>
              <a:rPr sz="4000" spc="5" dirty="0">
                <a:latin typeface="Calibri Light"/>
                <a:cs typeface="Calibri Light"/>
              </a:rPr>
              <a:t>Э</a:t>
            </a:r>
            <a:r>
              <a:rPr sz="4000" spc="-30" dirty="0">
                <a:latin typeface="Calibri Light"/>
                <a:cs typeface="Calibri Light"/>
              </a:rPr>
              <a:t>КС</a:t>
            </a:r>
            <a:r>
              <a:rPr sz="4000" spc="-40" dirty="0">
                <a:latin typeface="Calibri Light"/>
                <a:cs typeface="Calibri Light"/>
              </a:rPr>
              <a:t>ТР</a:t>
            </a:r>
            <a:r>
              <a:rPr sz="4000" spc="-35" dirty="0">
                <a:latin typeface="Calibri Light"/>
                <a:cs typeface="Calibri Light"/>
              </a:rPr>
              <a:t>Е</a:t>
            </a:r>
            <a:r>
              <a:rPr sz="4000" spc="-75" dirty="0">
                <a:latin typeface="Calibri Light"/>
                <a:cs typeface="Calibri Light"/>
              </a:rPr>
              <a:t>М</a:t>
            </a:r>
            <a:r>
              <a:rPr sz="4000" spc="-45" dirty="0">
                <a:latin typeface="Calibri Light"/>
                <a:cs typeface="Calibri Light"/>
              </a:rPr>
              <a:t>А</a:t>
            </a:r>
            <a:r>
              <a:rPr sz="4000" spc="-35" dirty="0">
                <a:latin typeface="Calibri Light"/>
                <a:cs typeface="Calibri Light"/>
              </a:rPr>
              <a:t>Л</a:t>
            </a:r>
            <a:r>
              <a:rPr sz="4000" spc="-40" dirty="0">
                <a:latin typeface="Calibri Light"/>
                <a:cs typeface="Calibri Light"/>
              </a:rPr>
              <a:t>Ь</a:t>
            </a:r>
            <a:r>
              <a:rPr sz="4000" spc="-60" dirty="0">
                <a:latin typeface="Calibri Light"/>
                <a:cs typeface="Calibri Light"/>
              </a:rPr>
              <a:t>Н</a:t>
            </a:r>
            <a:r>
              <a:rPr sz="4000" spc="-70" dirty="0">
                <a:latin typeface="Calibri Light"/>
                <a:cs typeface="Calibri Light"/>
              </a:rPr>
              <a:t>Ы</a:t>
            </a:r>
            <a:r>
              <a:rPr sz="4000" spc="-75" dirty="0">
                <a:latin typeface="Calibri Light"/>
                <a:cs typeface="Calibri Light"/>
              </a:rPr>
              <a:t>М</a:t>
            </a:r>
            <a:r>
              <a:rPr sz="4000" dirty="0">
                <a:latin typeface="Calibri Light"/>
                <a:cs typeface="Calibri Light"/>
              </a:rPr>
              <a:t>И  </a:t>
            </a:r>
            <a:r>
              <a:rPr sz="4000" spc="-40" dirty="0">
                <a:latin typeface="Calibri Light"/>
                <a:cs typeface="Calibri Light"/>
              </a:rPr>
              <a:t>ПОГОДНЫМИ</a:t>
            </a:r>
            <a:endParaRPr sz="4000">
              <a:latin typeface="Calibri Light"/>
              <a:cs typeface="Calibri Light"/>
            </a:endParaRPr>
          </a:p>
          <a:p>
            <a:pPr marL="12700" marR="5080" indent="1270" algn="ctr">
              <a:lnSpc>
                <a:spcPts val="4320"/>
              </a:lnSpc>
              <a:spcBef>
                <a:spcPts val="5"/>
              </a:spcBef>
            </a:pPr>
            <a:r>
              <a:rPr sz="4000" spc="-40" dirty="0">
                <a:latin typeface="Calibri Light"/>
                <a:cs typeface="Calibri Light"/>
              </a:rPr>
              <a:t>УСЛОВИЯМИ. </a:t>
            </a:r>
            <a:r>
              <a:rPr sz="4000" spc="-35" dirty="0">
                <a:latin typeface="Calibri Light"/>
                <a:cs typeface="Calibri Light"/>
              </a:rPr>
              <a:t> ПРОБЛЕМЫ</a:t>
            </a:r>
            <a:r>
              <a:rPr sz="4000" spc="-180" dirty="0">
                <a:latin typeface="Calibri Light"/>
                <a:cs typeface="Calibri Light"/>
              </a:rPr>
              <a:t> </a:t>
            </a:r>
            <a:r>
              <a:rPr sz="4000" spc="5" dirty="0">
                <a:latin typeface="Calibri Light"/>
                <a:cs typeface="Calibri Light"/>
              </a:rPr>
              <a:t>И</a:t>
            </a:r>
            <a:r>
              <a:rPr sz="4000" spc="-95" dirty="0">
                <a:latin typeface="Calibri Light"/>
                <a:cs typeface="Calibri Light"/>
              </a:rPr>
              <a:t> </a:t>
            </a:r>
            <a:r>
              <a:rPr sz="4000" spc="-35" dirty="0">
                <a:latin typeface="Calibri Light"/>
                <a:cs typeface="Calibri Light"/>
              </a:rPr>
              <a:t>РЕШЕНИЯ.</a:t>
            </a:r>
            <a:endParaRPr sz="4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1" y="1091183"/>
              <a:ext cx="10774680" cy="519379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8831" y="52273"/>
            <a:ext cx="9596755" cy="79565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755"/>
              </a:spcBef>
            </a:pPr>
            <a:r>
              <a:rPr sz="2800" dirty="0"/>
              <a:t>ТЕМ</a:t>
            </a:r>
            <a:r>
              <a:rPr sz="2800" spc="-30" dirty="0"/>
              <a:t> </a:t>
            </a:r>
            <a:r>
              <a:rPr sz="2800" spc="5" dirty="0"/>
              <a:t>НЕ</a:t>
            </a:r>
            <a:r>
              <a:rPr sz="2800" spc="-10" dirty="0"/>
              <a:t> </a:t>
            </a:r>
            <a:r>
              <a:rPr sz="2800" dirty="0"/>
              <a:t>МЕНЕЕ…</a:t>
            </a:r>
            <a:r>
              <a:rPr sz="2800" spc="-50" dirty="0"/>
              <a:t> </a:t>
            </a:r>
            <a:r>
              <a:rPr sz="2800" spc="5" dirty="0"/>
              <a:t>ЧАСТЬ</a:t>
            </a:r>
            <a:r>
              <a:rPr sz="2800" spc="-5" dirty="0"/>
              <a:t> 2.</a:t>
            </a:r>
            <a:r>
              <a:rPr sz="2800" dirty="0"/>
              <a:t> </a:t>
            </a:r>
            <a:r>
              <a:rPr sz="2800" spc="5" dirty="0"/>
              <a:t>ПЛОЩАДИ</a:t>
            </a:r>
            <a:r>
              <a:rPr sz="2800" spc="-40" dirty="0"/>
              <a:t> </a:t>
            </a:r>
            <a:r>
              <a:rPr sz="2800" dirty="0"/>
              <a:t>СИЛОСНОЙ</a:t>
            </a:r>
            <a:r>
              <a:rPr sz="2800" spc="-50" dirty="0"/>
              <a:t> </a:t>
            </a:r>
            <a:r>
              <a:rPr sz="2800" dirty="0"/>
              <a:t>КУКУРУЗЫ</a:t>
            </a:r>
            <a:r>
              <a:rPr sz="2800" spc="-25" dirty="0"/>
              <a:t> </a:t>
            </a:r>
            <a:r>
              <a:rPr sz="2800" spc="5" dirty="0"/>
              <a:t>В </a:t>
            </a:r>
            <a:r>
              <a:rPr sz="2800" spc="-620" dirty="0"/>
              <a:t> </a:t>
            </a:r>
            <a:r>
              <a:rPr sz="2800" dirty="0"/>
              <a:t>РАЗНЫХ</a:t>
            </a:r>
            <a:r>
              <a:rPr sz="2800" spc="-35" dirty="0"/>
              <a:t> </a:t>
            </a:r>
            <a:r>
              <a:rPr sz="2800" dirty="0"/>
              <a:t>РЕГИОНАХ</a:t>
            </a:r>
            <a:r>
              <a:rPr sz="2800" spc="-45" dirty="0"/>
              <a:t> </a:t>
            </a:r>
            <a:r>
              <a:rPr sz="2800" dirty="0"/>
              <a:t>РФ.</a:t>
            </a:r>
            <a:r>
              <a:rPr sz="2800" spc="-15" dirty="0"/>
              <a:t> </a:t>
            </a:r>
            <a:r>
              <a:rPr sz="2800" dirty="0"/>
              <a:t>1,2-1,4</a:t>
            </a:r>
            <a:r>
              <a:rPr sz="2800" spc="45" dirty="0"/>
              <a:t> </a:t>
            </a:r>
            <a:r>
              <a:rPr sz="2800" dirty="0"/>
              <a:t>МЛН</a:t>
            </a:r>
            <a:r>
              <a:rPr sz="2800" spc="-30" dirty="0"/>
              <a:t> </a:t>
            </a:r>
            <a:r>
              <a:rPr sz="2800" spc="5" dirty="0"/>
              <a:t>ГА.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7602" y="233883"/>
            <a:ext cx="94151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НО…..</a:t>
            </a:r>
            <a:r>
              <a:rPr sz="2800" spc="-20" dirty="0"/>
              <a:t> </a:t>
            </a:r>
            <a:r>
              <a:rPr sz="2800" spc="5" dirty="0"/>
              <a:t>ДАЛЕКО</a:t>
            </a:r>
            <a:r>
              <a:rPr sz="2800" spc="-65" dirty="0"/>
              <a:t> </a:t>
            </a:r>
            <a:r>
              <a:rPr sz="2800" spc="5" dirty="0"/>
              <a:t>НЕ</a:t>
            </a:r>
            <a:r>
              <a:rPr sz="2800" spc="-5" dirty="0"/>
              <a:t> </a:t>
            </a:r>
            <a:r>
              <a:rPr sz="2800" spc="5" dirty="0"/>
              <a:t>ВСЁ</a:t>
            </a:r>
            <a:r>
              <a:rPr sz="2800" spc="-15" dirty="0"/>
              <a:t> </a:t>
            </a:r>
            <a:r>
              <a:rPr sz="2800" dirty="0"/>
              <a:t>ЗАВИСИТ</a:t>
            </a:r>
            <a:r>
              <a:rPr sz="2800" spc="-15" dirty="0"/>
              <a:t> </a:t>
            </a:r>
            <a:r>
              <a:rPr sz="2800" dirty="0"/>
              <a:t>ОТ</a:t>
            </a:r>
            <a:r>
              <a:rPr sz="2800" spc="-10" dirty="0"/>
              <a:t> </a:t>
            </a:r>
            <a:r>
              <a:rPr sz="2800" dirty="0"/>
              <a:t>МАСТЕРСТВА АГРОНОМА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48767" y="1591055"/>
            <a:ext cx="12030710" cy="4737100"/>
            <a:chOff x="48767" y="1591055"/>
            <a:chExt cx="12030710" cy="47371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7" y="1591055"/>
              <a:ext cx="6315456" cy="47365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8608" y="1591055"/>
              <a:ext cx="5690616" cy="473659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490472" y="1551432"/>
            <a:ext cx="1372870" cy="574040"/>
            <a:chOff x="1490472" y="1551432"/>
            <a:chExt cx="1372870" cy="57404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0472" y="1551432"/>
              <a:ext cx="1372362" cy="57378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2872" y="1892749"/>
              <a:ext cx="1067562" cy="5568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8739" y="861526"/>
            <a:ext cx="11407775" cy="1077595"/>
          </a:xfrm>
          <a:prstGeom prst="rect">
            <a:avLst/>
          </a:prstGeom>
        </p:spPr>
        <p:txBody>
          <a:bodyPr vert="horz" wrap="square" lIns="0" tIns="220979" rIns="0" bIns="0" rtlCol="0">
            <a:spAutoFit/>
          </a:bodyPr>
          <a:lstStyle/>
          <a:p>
            <a:pPr marL="1126490">
              <a:lnSpc>
                <a:spcPct val="100000"/>
              </a:lnSpc>
              <a:spcBef>
                <a:spcPts val="1739"/>
              </a:spcBef>
            </a:pP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ДВА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СОСЕДНИХ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ПОЛЯ,</a:t>
            </a:r>
            <a:r>
              <a:rPr sz="24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АЛЕКСАНДРОВСКОЕ,</a:t>
            </a:r>
            <a:r>
              <a:rPr sz="24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СТАВРОПОЛЬСКИЙ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КРАЙ,</a:t>
            </a:r>
            <a:r>
              <a:rPr sz="2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2020!!!!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000" b="1" spc="-10" dirty="0">
                <a:latin typeface="Calibri"/>
                <a:cs typeface="Calibri"/>
              </a:rPr>
              <a:t>ИМПОРТНАЯ,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ДОРОГАЯ</a:t>
            </a:r>
            <a:r>
              <a:rPr sz="2000" b="1" spc="-35" dirty="0">
                <a:latin typeface="Calibri"/>
                <a:cs typeface="Calibri"/>
              </a:rPr>
              <a:t>,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КУКУРУЗА</a:t>
            </a:r>
            <a:r>
              <a:rPr sz="2000" b="1" spc="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НА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СИЛОС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" y="0"/>
              <a:ext cx="12146280" cy="685799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7602" y="233883"/>
            <a:ext cx="94151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НО…..</a:t>
            </a:r>
            <a:r>
              <a:rPr sz="2800" spc="-20" dirty="0"/>
              <a:t> </a:t>
            </a:r>
            <a:r>
              <a:rPr sz="2800" spc="5" dirty="0"/>
              <a:t>ДАЛЕКО</a:t>
            </a:r>
            <a:r>
              <a:rPr sz="2800" spc="-65" dirty="0"/>
              <a:t> </a:t>
            </a:r>
            <a:r>
              <a:rPr sz="2800" spc="5" dirty="0"/>
              <a:t>НЕ</a:t>
            </a:r>
            <a:r>
              <a:rPr sz="2800" spc="-5" dirty="0"/>
              <a:t> </a:t>
            </a:r>
            <a:r>
              <a:rPr sz="2800" spc="5" dirty="0"/>
              <a:t>ВСЁ</a:t>
            </a:r>
            <a:r>
              <a:rPr sz="2800" spc="-15" dirty="0"/>
              <a:t> </a:t>
            </a:r>
            <a:r>
              <a:rPr sz="2800" dirty="0"/>
              <a:t>ЗАВИСИТ</a:t>
            </a:r>
            <a:r>
              <a:rPr sz="2800" spc="-15" dirty="0"/>
              <a:t> </a:t>
            </a:r>
            <a:r>
              <a:rPr sz="2800" dirty="0"/>
              <a:t>ОТ</a:t>
            </a:r>
            <a:r>
              <a:rPr sz="2800" spc="-10" dirty="0"/>
              <a:t> </a:t>
            </a:r>
            <a:r>
              <a:rPr sz="2800" dirty="0"/>
              <a:t>МАСТЕРСТВА АГРОНОМА</a:t>
            </a:r>
            <a:endParaRPr sz="28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968" y="746758"/>
            <a:ext cx="8043672" cy="603503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90559" y="746759"/>
            <a:ext cx="3855720" cy="276758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90559" y="3642359"/>
            <a:ext cx="3855720" cy="24963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634" y="221056"/>
            <a:ext cx="904811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ОДНОЛЕТНИЕ</a:t>
            </a:r>
            <a:r>
              <a:rPr sz="3200" spc="25" dirty="0"/>
              <a:t> </a:t>
            </a:r>
            <a:r>
              <a:rPr sz="3200" spc="-5" dirty="0"/>
              <a:t>КУЛЬТУРЫ</a:t>
            </a:r>
            <a:r>
              <a:rPr sz="3200" spc="-25" dirty="0"/>
              <a:t> </a:t>
            </a:r>
            <a:r>
              <a:rPr sz="3200" spc="-5" dirty="0"/>
              <a:t>В</a:t>
            </a:r>
            <a:r>
              <a:rPr sz="3200" spc="-20" dirty="0"/>
              <a:t> </a:t>
            </a:r>
            <a:r>
              <a:rPr sz="3200" spc="-5" dirty="0"/>
              <a:t>КОРМОПРОИЗВОДСТВЕ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4256" y="2339339"/>
          <a:ext cx="11395075" cy="3230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5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7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НАЗВАНИЕ 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КУЛЬТУРЫ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УРОВЕНЬ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ЗАСУХОУСТОЙЧИВОСТИ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ЦЕННОСТЬ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КОРМЛЕНИИ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(СОВОКУПНОСТЬ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ФАКТОРОВ)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ОДНОЛЕТНИЙ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РАЙГРАС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НИЗКИЙ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ВЫСОКАЯ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ОЧЕНЬ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ВЫСОКАЯ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ЧУМИЗА,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МАГАР,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ПРОСО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ВЫСОКИЙ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НИЗКАЯ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КУКУРУЗА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НИЗКИЙ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E8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ВЫСОКАЯ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ВИКА-ОВЕС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СРЕДНЯЯ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СРЕДНЯЯ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СУДАНСКАЯ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ТРАВА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E8C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ВЫСОКИЙ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E8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НИЗКАЯ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СОРГО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ССГ*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ВЫСОКИЙ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НИЗКАЯ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СОРГО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ССГ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BMR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E8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ВЫСОКИЙ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E8C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ВЫСОКАЯ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00634" y="5778804"/>
            <a:ext cx="35775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i="1" spc="-5" dirty="0">
                <a:latin typeface="Calibri"/>
                <a:cs typeface="Calibri"/>
              </a:rPr>
              <a:t>*</a:t>
            </a:r>
            <a:r>
              <a:rPr sz="2000" b="1" i="1" spc="-1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-</a:t>
            </a:r>
            <a:r>
              <a:rPr sz="2000" b="1" i="1" spc="10" dirty="0">
                <a:latin typeface="Calibri"/>
                <a:cs typeface="Calibri"/>
              </a:rPr>
              <a:t> </a:t>
            </a:r>
            <a:r>
              <a:rPr sz="2000" b="1" i="1" spc="-25" dirty="0">
                <a:latin typeface="Calibri"/>
                <a:cs typeface="Calibri"/>
              </a:rPr>
              <a:t>СОРГО-СУДАНСКИЕ</a:t>
            </a:r>
            <a:r>
              <a:rPr sz="2000" b="1" i="1" spc="7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ГИБРИДЫ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597" y="1160475"/>
            <a:ext cx="105283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939540" algn="l"/>
              </a:tabLst>
            </a:pPr>
            <a:r>
              <a:rPr sz="2400" b="1" i="1" spc="-5" dirty="0">
                <a:latin typeface="Calibri"/>
                <a:cs typeface="Calibri"/>
              </a:rPr>
              <a:t>БОЛЬШИНСТВО </a:t>
            </a:r>
            <a:r>
              <a:rPr sz="2400" b="1" i="1" spc="-20" dirty="0">
                <a:latin typeface="Calibri"/>
                <a:cs typeface="Calibri"/>
              </a:rPr>
              <a:t>ЗАСУХОУСТОЙЧИВЫХ </a:t>
            </a:r>
            <a:r>
              <a:rPr sz="2400" b="1" i="1" spc="-45" dirty="0">
                <a:latin typeface="Calibri"/>
                <a:cs typeface="Calibri"/>
              </a:rPr>
              <a:t>КУЛЬТУР </a:t>
            </a:r>
            <a:r>
              <a:rPr sz="2400" b="1" i="1" dirty="0">
                <a:latin typeface="Calibri"/>
                <a:cs typeface="Calibri"/>
              </a:rPr>
              <a:t>– </a:t>
            </a:r>
            <a:r>
              <a:rPr sz="2400" b="1" i="1" spc="-10" dirty="0">
                <a:latin typeface="Calibri"/>
                <a:cs typeface="Calibri"/>
              </a:rPr>
              <a:t>КСЕРОФИТЫ, </a:t>
            </a:r>
            <a:r>
              <a:rPr sz="2400" b="1" i="1" spc="-35" dirty="0">
                <a:latin typeface="Calibri"/>
                <a:cs typeface="Calibri"/>
              </a:rPr>
              <a:t>Т.Е. </a:t>
            </a:r>
            <a:r>
              <a:rPr sz="2400" b="1" i="1" spc="-5" dirty="0">
                <a:latin typeface="Calibri"/>
                <a:cs typeface="Calibri"/>
              </a:rPr>
              <a:t>«ВЕРБЛЮДЫ </a:t>
            </a:r>
            <a:r>
              <a:rPr sz="2400" b="1" i="1" spc="-530" dirty="0">
                <a:latin typeface="Calibri"/>
                <a:cs typeface="Calibri"/>
              </a:rPr>
              <a:t> </a:t>
            </a:r>
            <a:r>
              <a:rPr sz="2400" b="1" i="1" spc="-20" dirty="0">
                <a:latin typeface="Calibri"/>
                <a:cs typeface="Calibri"/>
              </a:rPr>
              <a:t>РАСТИТЕЛЬНОГО</a:t>
            </a:r>
            <a:r>
              <a:rPr sz="2400" b="1" i="1" spc="-25" dirty="0">
                <a:latin typeface="Calibri"/>
                <a:cs typeface="Calibri"/>
              </a:rPr>
              <a:t> МИРА».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НО	КАК </a:t>
            </a:r>
            <a:r>
              <a:rPr sz="2400" b="1" i="1" spc="-10" dirty="0">
                <a:latin typeface="Calibri"/>
                <a:cs typeface="Calibri"/>
              </a:rPr>
              <a:t>ГОВОРИЛИ </a:t>
            </a:r>
            <a:r>
              <a:rPr sz="2400" b="1" i="1" spc="-5" dirty="0">
                <a:latin typeface="Calibri"/>
                <a:cs typeface="Calibri"/>
              </a:rPr>
              <a:t>ИНДЕЙЦЫ МАЙЯ: </a:t>
            </a:r>
            <a:r>
              <a:rPr sz="2400" b="1" i="1" dirty="0">
                <a:latin typeface="Calibri"/>
                <a:cs typeface="Calibri"/>
              </a:rPr>
              <a:t>«У </a:t>
            </a:r>
            <a:r>
              <a:rPr sz="2400" b="1" i="1" spc="-10" dirty="0">
                <a:latin typeface="Calibri"/>
                <a:cs typeface="Calibri"/>
              </a:rPr>
              <a:t>ВСЕГО ЕСТЬ 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ЦЕНА»…..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743" y="132410"/>
            <a:ext cx="10166985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КАК</a:t>
            </a:r>
            <a:r>
              <a:rPr spc="-10" dirty="0"/>
              <a:t> </a:t>
            </a:r>
            <a:r>
              <a:rPr spc="-5" dirty="0"/>
              <a:t>ЭТО</a:t>
            </a:r>
            <a:r>
              <a:rPr spc="25" dirty="0"/>
              <a:t> </a:t>
            </a:r>
            <a:r>
              <a:rPr spc="-10" dirty="0"/>
              <a:t>БЫЛО…</a:t>
            </a:r>
            <a:r>
              <a:rPr spc="40" dirty="0"/>
              <a:t> </a:t>
            </a:r>
            <a:r>
              <a:rPr spc="-10" dirty="0"/>
              <a:t>ИЛИ</a:t>
            </a:r>
            <a:r>
              <a:rPr spc="20" dirty="0"/>
              <a:t> </a:t>
            </a:r>
            <a:r>
              <a:rPr spc="-10" dirty="0"/>
              <a:t>СОРГО</a:t>
            </a:r>
            <a:r>
              <a:rPr spc="10" dirty="0"/>
              <a:t> </a:t>
            </a:r>
            <a:r>
              <a:rPr spc="-5" dirty="0"/>
              <a:t>В</a:t>
            </a:r>
            <a:r>
              <a:rPr dirty="0"/>
              <a:t> </a:t>
            </a:r>
            <a:r>
              <a:rPr spc="-10" dirty="0"/>
              <a:t>РОССИИ</a:t>
            </a:r>
            <a:r>
              <a:rPr spc="20" dirty="0"/>
              <a:t> </a:t>
            </a:r>
            <a:r>
              <a:rPr spc="-10" dirty="0"/>
              <a:t>РАНЬШЕ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753856" y="1121663"/>
            <a:ext cx="2426335" cy="4989830"/>
            <a:chOff x="8753856" y="1121663"/>
            <a:chExt cx="2426335" cy="4989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53856" y="3685031"/>
              <a:ext cx="2426207" cy="24262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3856" y="1121663"/>
              <a:ext cx="2426207" cy="245668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13460" y="1226819"/>
            <a:ext cx="7486015" cy="22498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4"/>
              </a:spcBef>
            </a:pPr>
            <a:r>
              <a:rPr sz="1800" dirty="0">
                <a:latin typeface="Calibri"/>
                <a:cs typeface="Calibri"/>
              </a:rPr>
              <a:t>ПРОБЛЕМЫ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ЗАГОТОВКОЙ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КОРМОВ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ИЗ-ЗА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ЗАСУХИ:</a:t>
            </a:r>
            <a:endParaRPr sz="18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buChar char="-"/>
              <a:tabLst>
                <a:tab pos="377825" algn="l"/>
                <a:tab pos="378460" algn="l"/>
              </a:tabLst>
            </a:pPr>
            <a:r>
              <a:rPr sz="1800" dirty="0">
                <a:latin typeface="Calibri"/>
                <a:cs typeface="Calibri"/>
              </a:rPr>
              <a:t>КУКУРУЗА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БЫСТРО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ВЫСЫХАЕТ</a:t>
            </a:r>
            <a:endParaRPr sz="18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buChar char="-"/>
              <a:tabLst>
                <a:tab pos="377825" algn="l"/>
                <a:tab pos="378460" algn="l"/>
              </a:tabLst>
            </a:pPr>
            <a:r>
              <a:rPr sz="1800" spc="-25" dirty="0">
                <a:latin typeface="Calibri"/>
                <a:cs typeface="Calibri"/>
              </a:rPr>
              <a:t>НЕДОСТАТОЧНАЯ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УРОЖАЙНОСТЬ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ТРАВ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И/ИЛИ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ЛЮЦЕРНЫ</a:t>
            </a:r>
            <a:endParaRPr sz="18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buChar char="-"/>
              <a:tabLst>
                <a:tab pos="377825" algn="l"/>
                <a:tab pos="378460" algn="l"/>
              </a:tabLst>
            </a:pPr>
            <a:r>
              <a:rPr sz="1800" spc="-5" dirty="0">
                <a:latin typeface="Calibri"/>
                <a:cs typeface="Calibri"/>
              </a:rPr>
              <a:t>НЕДОБОР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КОРМОВ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ЖАРКИЙ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ПЕРИОД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ЛЕТА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(А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ИНОГДА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ВСЁ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ЛЕТО)</a:t>
            </a:r>
            <a:endParaRPr sz="18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377825" algn="l"/>
                <a:tab pos="378460" algn="l"/>
              </a:tabLst>
            </a:pPr>
            <a:r>
              <a:rPr sz="1800" spc="-15" dirty="0">
                <a:latin typeface="Calibri"/>
                <a:cs typeface="Calibri"/>
              </a:rPr>
              <a:t>ОТСУТСТВИЕ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НЕХВАТКА/ДОРОГОВИЗНА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ОРОШЕНИЯ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Calibri"/>
              <a:cs typeface="Calibri"/>
            </a:endParaRPr>
          </a:p>
          <a:p>
            <a:pPr marL="54610" algn="ctr">
              <a:lnSpc>
                <a:spcPct val="100000"/>
              </a:lnSpc>
            </a:pPr>
            <a:r>
              <a:rPr sz="3200" b="1" spc="-30" dirty="0">
                <a:latin typeface="Calibri"/>
                <a:cs typeface="Calibri"/>
              </a:rPr>
              <a:t>ЕСТЬ</a:t>
            </a:r>
            <a:r>
              <a:rPr sz="3200" b="1" spc="3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ЛИ</a:t>
            </a:r>
            <a:r>
              <a:rPr sz="3200" b="1" spc="-10" dirty="0">
                <a:latin typeface="Calibri"/>
                <a:cs typeface="Calibri"/>
              </a:rPr>
              <a:t> РЕШЕНИЕ???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3460" y="4506467"/>
            <a:ext cx="7486015" cy="10795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R="483234" algn="ctr">
              <a:lnSpc>
                <a:spcPct val="100000"/>
              </a:lnSpc>
              <a:spcBef>
                <a:spcPts val="170"/>
              </a:spcBef>
            </a:pPr>
            <a:r>
              <a:rPr sz="3200" b="1" spc="-25" dirty="0">
                <a:latin typeface="Calibri"/>
                <a:cs typeface="Calibri"/>
              </a:rPr>
              <a:t>КОНЕЧНО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ЕСТЬ!</a:t>
            </a:r>
            <a:endParaRPr sz="3200">
              <a:latin typeface="Calibri"/>
              <a:cs typeface="Calibri"/>
            </a:endParaRPr>
          </a:p>
          <a:p>
            <a:pPr marR="302895" algn="ctr">
              <a:lnSpc>
                <a:spcPct val="100000"/>
              </a:lnSpc>
            </a:pPr>
            <a:r>
              <a:rPr sz="3200" b="1" spc="-50" dirty="0">
                <a:latin typeface="Calibri"/>
                <a:cs typeface="Calibri"/>
              </a:rPr>
              <a:t>ЭТО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КОРМОВОЕ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СОРГО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8783" y="1078991"/>
              <a:ext cx="2426207" cy="2426207"/>
            </a:xfrm>
            <a:prstGeom prst="rect">
              <a:avLst/>
            </a:prstGeom>
          </p:spPr>
        </p:pic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33571" y="1073530"/>
          <a:ext cx="8115300" cy="5251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ДОВОДЫ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3841"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1205"/>
                        </a:spcBef>
                        <a:buFont typeface="Calibri"/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ОЧЕНЬ</a:t>
                      </a:r>
                      <a:r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МНОГО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ЛИГНИНА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8460" marR="1907539" indent="-287020">
                        <a:lnSpc>
                          <a:spcPct val="150100"/>
                        </a:lnSpc>
                        <a:buFont typeface="Calibri"/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НИЗКИЕ ПЕРЕВАРИМОСТЬ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И ПОЕДАЕМОСТЬ </a:t>
                      </a:r>
                      <a:r>
                        <a:rPr sz="2400" b="1" spc="-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ЖИВОТНЫМИ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8460" marR="528955" indent="-287020">
                        <a:lnSpc>
                          <a:spcPts val="4320"/>
                        </a:lnSpc>
                        <a:spcBef>
                          <a:spcPts val="385"/>
                        </a:spcBef>
                        <a:buFont typeface="Calibri"/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СИНИЛЬНАЯ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КИСЛОТА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(ПРИ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ВЫПАСЕ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«ЗЕЛЕНОМ» </a:t>
                      </a:r>
                      <a:r>
                        <a:rPr sz="2400" b="1" spc="-5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КОРМЛЕНИИ)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1060"/>
                        </a:spcBef>
                        <a:buFont typeface="Calibri"/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ЗЕРНА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МАЛО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ОНО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ПОДХОДИТ</a:t>
                      </a:r>
                      <a:r>
                        <a:rPr sz="2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КОРМЛЕНИЯ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1445"/>
                        </a:spcBef>
                        <a:buFont typeface="Calibri"/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2400" b="1" spc="-35" dirty="0">
                          <a:latin typeface="Calibri"/>
                          <a:cs typeface="Calibri"/>
                        </a:rPr>
                        <a:t>«ДРУГАЯ»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АГРОТЕХНИКА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ВОЗДЕЛЫВАНИЯ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1440"/>
                        </a:spcBef>
                        <a:buFont typeface="Calibri"/>
                        <a:buChar char="-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2400" b="1" spc="-25" dirty="0">
                          <a:latin typeface="Calibri"/>
                          <a:cs typeface="Calibri"/>
                        </a:rPr>
                        <a:t>НЕСРАВНИМО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НИЗКОЕ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КАЧЕСТВО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СИЛОСА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63143" y="4022293"/>
            <a:ext cx="284924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10" dirty="0">
                <a:latin typeface="Calibri"/>
                <a:cs typeface="Calibri"/>
              </a:rPr>
              <a:t>....«ДА </a:t>
            </a:r>
            <a:r>
              <a:rPr sz="2400" i="1" dirty="0">
                <a:latin typeface="Calibri"/>
                <a:cs typeface="Calibri"/>
              </a:rPr>
              <a:t>И </a:t>
            </a:r>
            <a:r>
              <a:rPr sz="2400" i="1" spc="-5" dirty="0">
                <a:latin typeface="Calibri"/>
                <a:cs typeface="Calibri"/>
              </a:rPr>
              <a:t>ВООБЩЕ… </a:t>
            </a:r>
            <a:r>
              <a:rPr sz="2400" i="1" dirty="0">
                <a:latin typeface="Calibri"/>
                <a:cs typeface="Calibri"/>
              </a:rPr>
              <a:t> ДРУГ </a:t>
            </a:r>
            <a:r>
              <a:rPr sz="2400" i="1" spc="-5" dirty="0">
                <a:latin typeface="Calibri"/>
                <a:cs typeface="Calibri"/>
              </a:rPr>
              <a:t>ПЛЕМЯННИКА 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СОСЕДА </a:t>
            </a:r>
            <a:r>
              <a:rPr sz="2400" i="1" spc="-20" dirty="0">
                <a:latin typeface="Calibri"/>
                <a:cs typeface="Calibri"/>
              </a:rPr>
              <a:t>МОЕГО </a:t>
            </a:r>
            <a:r>
              <a:rPr sz="2400" i="1" spc="-10" dirty="0">
                <a:latin typeface="Calibri"/>
                <a:cs typeface="Calibri"/>
              </a:rPr>
              <a:t>ДЕДА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25" dirty="0">
                <a:latin typeface="Calibri"/>
                <a:cs typeface="Calibri"/>
              </a:rPr>
              <a:t>ЕГО </a:t>
            </a:r>
            <a:r>
              <a:rPr sz="2400" i="1" spc="-5" dirty="0">
                <a:latin typeface="Calibri"/>
                <a:cs typeface="Calibri"/>
              </a:rPr>
              <a:t>СЕЯЛ… </a:t>
            </a:r>
            <a:r>
              <a:rPr sz="2400" i="1" dirty="0">
                <a:latin typeface="Calibri"/>
                <a:cs typeface="Calibri"/>
              </a:rPr>
              <a:t>И </a:t>
            </a:r>
            <a:r>
              <a:rPr sz="2400" i="1" spc="-5" dirty="0">
                <a:latin typeface="Calibri"/>
                <a:cs typeface="Calibri"/>
              </a:rPr>
              <a:t>ЕРУНДА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ПОЛУЧИЛАСЬ»….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6743" y="132410"/>
            <a:ext cx="10166985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КАК</a:t>
            </a:r>
            <a:r>
              <a:rPr spc="-10" dirty="0"/>
              <a:t> </a:t>
            </a:r>
            <a:r>
              <a:rPr spc="-5" dirty="0"/>
              <a:t>ЭТО</a:t>
            </a:r>
            <a:r>
              <a:rPr spc="25" dirty="0"/>
              <a:t> </a:t>
            </a:r>
            <a:r>
              <a:rPr spc="-10" dirty="0"/>
              <a:t>БЫЛО…</a:t>
            </a:r>
            <a:r>
              <a:rPr spc="40" dirty="0"/>
              <a:t> </a:t>
            </a:r>
            <a:r>
              <a:rPr spc="-10" dirty="0"/>
              <a:t>ИЛИ</a:t>
            </a:r>
            <a:r>
              <a:rPr spc="20" dirty="0"/>
              <a:t> </a:t>
            </a:r>
            <a:r>
              <a:rPr spc="-10" dirty="0"/>
              <a:t>СОРГО</a:t>
            </a:r>
            <a:r>
              <a:rPr spc="10" dirty="0"/>
              <a:t> </a:t>
            </a:r>
            <a:r>
              <a:rPr spc="-5" dirty="0"/>
              <a:t>В</a:t>
            </a:r>
            <a:r>
              <a:rPr dirty="0"/>
              <a:t> </a:t>
            </a:r>
            <a:r>
              <a:rPr spc="-10" dirty="0"/>
              <a:t>РОССИИ</a:t>
            </a:r>
            <a:r>
              <a:rPr spc="20" dirty="0"/>
              <a:t> </a:t>
            </a:r>
            <a:r>
              <a:rPr spc="-10" dirty="0"/>
              <a:t>РАНЬШЕ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527" y="563878"/>
              <a:ext cx="4782312" cy="621182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7230" y="26619"/>
            <a:ext cx="10467975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НАШИ</a:t>
            </a:r>
            <a:r>
              <a:rPr spc="-10" dirty="0"/>
              <a:t> </a:t>
            </a:r>
            <a:r>
              <a:rPr spc="-5" dirty="0"/>
              <a:t>ДНИ…</a:t>
            </a:r>
            <a:r>
              <a:rPr spc="10" dirty="0"/>
              <a:t> </a:t>
            </a:r>
            <a:r>
              <a:rPr spc="-10" dirty="0"/>
              <a:t>РЫНОК</a:t>
            </a:r>
            <a:r>
              <a:rPr spc="45" dirty="0"/>
              <a:t> </a:t>
            </a:r>
            <a:r>
              <a:rPr spc="-5" dirty="0"/>
              <a:t>КОРМОВОГО</a:t>
            </a:r>
            <a:r>
              <a:rPr spc="35" dirty="0"/>
              <a:t> </a:t>
            </a:r>
            <a:r>
              <a:rPr spc="-10" dirty="0"/>
              <a:t>СОРГО</a:t>
            </a:r>
            <a:r>
              <a:rPr spc="-5" dirty="0"/>
              <a:t> В</a:t>
            </a:r>
            <a:r>
              <a:rPr spc="5" dirty="0"/>
              <a:t> </a:t>
            </a:r>
            <a:r>
              <a:rPr spc="-10" dirty="0"/>
              <a:t>МИРЕ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77103" y="1357632"/>
            <a:ext cx="5866765" cy="460057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305"/>
              </a:spcBef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2000" b="1" spc="-15" dirty="0">
                <a:latin typeface="Calibri"/>
                <a:cs typeface="Calibri"/>
              </a:rPr>
              <a:t>CAGR</a:t>
            </a:r>
            <a:r>
              <a:rPr sz="2000" b="1" spc="-10" dirty="0">
                <a:latin typeface="Calibri"/>
                <a:cs typeface="Calibri"/>
              </a:rPr>
              <a:t> 7,6%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2000" b="1" spc="-15" dirty="0">
                <a:latin typeface="Calibri"/>
                <a:cs typeface="Calibri"/>
              </a:rPr>
              <a:t>РЫНОК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СЕМЯН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БОЛЕЕ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100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МЛН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USD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К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2027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ГОДУ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5"/>
              </a:spcBef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2000" b="1" spc="-10" dirty="0">
                <a:latin typeface="Calibri"/>
                <a:cs typeface="Calibri"/>
              </a:rPr>
              <a:t>САМЫЕ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РАЗВИТЫЕ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РЫНКИ: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СЕВЕРНА</a:t>
            </a:r>
            <a:r>
              <a:rPr sz="2000" b="1" spc="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ЯАМЕРИКА,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200"/>
              </a:spcBef>
            </a:pPr>
            <a:r>
              <a:rPr sz="2000" b="1" spc="-20" dirty="0">
                <a:latin typeface="Calibri"/>
                <a:cs typeface="Calibri"/>
              </a:rPr>
              <a:t>АВСТРАЛИЯ,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ЮЖНАЯ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АМЕРИКА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2000" b="1" spc="-15" dirty="0">
                <a:latin typeface="Calibri"/>
                <a:cs typeface="Calibri"/>
              </a:rPr>
              <a:t>ИНТЕНСИВНОЕ</a:t>
            </a:r>
            <a:r>
              <a:rPr sz="2000" b="1" spc="7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ИСПОЛЬЗОВАНИЕ</a:t>
            </a:r>
            <a:r>
              <a:rPr sz="2000" b="1" spc="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КОРМЛЕНИИ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205"/>
              </a:spcBef>
            </a:pPr>
            <a:r>
              <a:rPr sz="2000" b="1" spc="-10" dirty="0">
                <a:latin typeface="Calibri"/>
                <a:cs typeface="Calibri"/>
              </a:rPr>
              <a:t>КРС,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МРС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2000" b="1" spc="-25" dirty="0">
                <a:latin typeface="Calibri"/>
                <a:cs typeface="Calibri"/>
              </a:rPr>
              <a:t>РАЗВИТЫЕ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МОДЕЛИ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КОРМЛЕНИЯ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2000" b="1" spc="-15" dirty="0">
                <a:latin typeface="Calibri"/>
                <a:cs typeface="Calibri"/>
              </a:rPr>
              <a:t>ДОСТУПНЫ</a:t>
            </a:r>
            <a:r>
              <a:rPr sz="2000" b="1" spc="51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РАЗНООБРАЗНЫЕ</a:t>
            </a:r>
            <a:r>
              <a:rPr sz="2000" b="1" spc="10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ОПЦИИ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ПО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ЗАЩИТЕ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205"/>
              </a:spcBef>
            </a:pPr>
            <a:r>
              <a:rPr sz="2000" b="1" spc="-35" dirty="0">
                <a:latin typeface="Calibri"/>
                <a:cs typeface="Calibri"/>
              </a:rPr>
              <a:t>РАСТЕНИЙ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И</a:t>
            </a:r>
            <a:r>
              <a:rPr sz="2000" b="1" spc="-25" dirty="0">
                <a:latin typeface="Calibri"/>
                <a:cs typeface="Calibri"/>
              </a:rPr>
              <a:t> ЗАГОТОВКЕ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2000" b="1" spc="-10" dirty="0">
                <a:latin typeface="Calibri"/>
                <a:cs typeface="Calibri"/>
              </a:rPr>
              <a:t>ЯСНАЯ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И </a:t>
            </a:r>
            <a:r>
              <a:rPr sz="2000" b="1" spc="-15" dirty="0">
                <a:latin typeface="Calibri"/>
                <a:cs typeface="Calibri"/>
              </a:rPr>
              <a:t>ОБОСНОВАННАЯ</a:t>
            </a:r>
            <a:r>
              <a:rPr sz="2000" b="1" spc="9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НАУЧНАЯ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БАЗА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9570" y="1014476"/>
            <a:ext cx="30384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ДЖОВАННИ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СТАНКИ.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НАТЮРМОРТ.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XVII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ВЕК.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АРБУЗ.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5403" y="196672"/>
            <a:ext cx="8851265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b="1" spc="-5" dirty="0">
                <a:latin typeface="Calibri"/>
                <a:cs typeface="Calibri"/>
              </a:rPr>
              <a:t>НАШИ</a:t>
            </a:r>
            <a:r>
              <a:rPr sz="3800" b="1" spc="10" dirty="0">
                <a:latin typeface="Calibri"/>
                <a:cs typeface="Calibri"/>
              </a:rPr>
              <a:t> </a:t>
            </a:r>
            <a:r>
              <a:rPr sz="3800" b="1" spc="-5" dirty="0">
                <a:latin typeface="Calibri"/>
                <a:cs typeface="Calibri"/>
              </a:rPr>
              <a:t>ДНИ…</a:t>
            </a:r>
            <a:r>
              <a:rPr sz="3800" b="1" spc="20" dirty="0">
                <a:latin typeface="Calibri"/>
                <a:cs typeface="Calibri"/>
              </a:rPr>
              <a:t> </a:t>
            </a:r>
            <a:r>
              <a:rPr sz="3800" b="1" spc="-10" dirty="0">
                <a:latin typeface="Calibri"/>
                <a:cs typeface="Calibri"/>
              </a:rPr>
              <a:t>СЕЛЕКЦИОННЫЙ</a:t>
            </a:r>
            <a:r>
              <a:rPr sz="3800" b="1" spc="65" dirty="0">
                <a:latin typeface="Calibri"/>
                <a:cs typeface="Calibri"/>
              </a:rPr>
              <a:t> </a:t>
            </a:r>
            <a:r>
              <a:rPr sz="3800" b="1" spc="-10" dirty="0">
                <a:latin typeface="Calibri"/>
                <a:cs typeface="Calibri"/>
              </a:rPr>
              <a:t>ПРОЦЕСС…</a:t>
            </a:r>
            <a:endParaRPr sz="3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2836" y="117170"/>
            <a:ext cx="880618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5" dirty="0"/>
              <a:t>СМЕНА</a:t>
            </a:r>
            <a:r>
              <a:rPr sz="4000" spc="-25" dirty="0"/>
              <a:t> </a:t>
            </a:r>
            <a:r>
              <a:rPr sz="4000" dirty="0"/>
              <a:t>ПАРАДИГМЫ….</a:t>
            </a:r>
            <a:r>
              <a:rPr sz="4000" spc="-40" dirty="0"/>
              <a:t> </a:t>
            </a:r>
            <a:r>
              <a:rPr sz="4000" spc="5" dirty="0"/>
              <a:t>ОТКРЫТИЕ</a:t>
            </a:r>
            <a:r>
              <a:rPr sz="4000" spc="-120" dirty="0"/>
              <a:t> </a:t>
            </a:r>
            <a:r>
              <a:rPr sz="4000" spc="5" dirty="0"/>
              <a:t>BMR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216408" y="990600"/>
            <a:ext cx="7647940" cy="5340350"/>
            <a:chOff x="216408" y="990600"/>
            <a:chExt cx="7647940" cy="53403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4863" y="990600"/>
              <a:ext cx="3998976" cy="53400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408" y="990600"/>
              <a:ext cx="3566160" cy="534009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49183" y="990600"/>
            <a:ext cx="4005072" cy="534009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3088" y="4578094"/>
            <a:ext cx="3919728" cy="220675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175" y="48844"/>
            <a:ext cx="822070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СОВРЕМЕННЫЕ</a:t>
            </a:r>
            <a:r>
              <a:rPr sz="4800" spc="-35" dirty="0"/>
              <a:t> </a:t>
            </a:r>
            <a:r>
              <a:rPr sz="4800" spc="-10" dirty="0"/>
              <a:t>ГИБРИДЫ</a:t>
            </a:r>
            <a:r>
              <a:rPr sz="4800" spc="25" dirty="0"/>
              <a:t> </a:t>
            </a:r>
            <a:r>
              <a:rPr sz="4800" dirty="0"/>
              <a:t>BMR</a:t>
            </a:r>
            <a:endParaRPr sz="4800"/>
          </a:p>
        </p:txBody>
      </p:sp>
      <p:grpSp>
        <p:nvGrpSpPr>
          <p:cNvPr id="4" name="object 4"/>
          <p:cNvGrpSpPr/>
          <p:nvPr/>
        </p:nvGrpSpPr>
        <p:grpSpPr>
          <a:xfrm>
            <a:off x="850391" y="1121663"/>
            <a:ext cx="9427845" cy="5120640"/>
            <a:chOff x="850391" y="1121663"/>
            <a:chExt cx="9427845" cy="51206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0391" y="1121663"/>
              <a:ext cx="4626864" cy="46939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17207" y="1350263"/>
              <a:ext cx="3660648" cy="48920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816" y="101930"/>
            <a:ext cx="11623675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ТРЕНДЫ.КЛИМАТИЧЕСКАЯ</a:t>
            </a:r>
            <a:r>
              <a:rPr spc="90" dirty="0"/>
              <a:t> </a:t>
            </a:r>
            <a:r>
              <a:rPr spc="-10" dirty="0"/>
              <a:t>СИТУАЦИЯ</a:t>
            </a:r>
            <a:r>
              <a:rPr spc="75" dirty="0"/>
              <a:t> </a:t>
            </a:r>
            <a:r>
              <a:rPr spc="-5" dirty="0"/>
              <a:t>–</a:t>
            </a:r>
            <a:r>
              <a:rPr spc="-25" dirty="0"/>
              <a:t> </a:t>
            </a:r>
            <a:r>
              <a:rPr dirty="0"/>
              <a:t>ВСЁ</a:t>
            </a:r>
            <a:r>
              <a:rPr spc="-5" dirty="0"/>
              <a:t> </a:t>
            </a:r>
            <a:r>
              <a:rPr spc="-10" dirty="0"/>
              <a:t>МЕНЯЕТСЯ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74190"/>
            <a:ext cx="8857487" cy="605332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937117" y="1105357"/>
            <a:ext cx="2829560" cy="4598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60145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Calibri"/>
                <a:cs typeface="Calibri"/>
              </a:rPr>
              <a:t>В</a:t>
            </a:r>
            <a:r>
              <a:rPr sz="2000" b="1" spc="-30" dirty="0">
                <a:latin typeface="Calibri"/>
                <a:cs typeface="Calibri"/>
              </a:rPr>
              <a:t> СТРАНАХ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СНГ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ТЕНДЕНЦИИ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ГЛОБАЛЬНОГО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ПОТЕПЛЕНИЯ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30" dirty="0">
                <a:latin typeface="Calibri"/>
                <a:cs typeface="Calibri"/>
              </a:rPr>
              <a:t>РАЗВИВАЮТСЯ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2,5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45" dirty="0">
                <a:latin typeface="Calibri"/>
                <a:cs typeface="Calibri"/>
              </a:rPr>
              <a:t>РАЗА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БЫСТРЕЕ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ЧЕМ</a:t>
            </a:r>
            <a:r>
              <a:rPr sz="2000" b="1" spc="-5" dirty="0">
                <a:latin typeface="Calibri"/>
                <a:cs typeface="Calibri"/>
              </a:rPr>
              <a:t> В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ДРУГИХ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45" dirty="0">
                <a:latin typeface="Calibri"/>
                <a:cs typeface="Calibri"/>
              </a:rPr>
              <a:t>МЕСТАХ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ЗЕМНОГО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ШАРА.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ЭТО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ОБЪЯСНЯЕТСЯ</a:t>
            </a:r>
            <a:endParaRPr sz="2000">
              <a:latin typeface="Calibri"/>
              <a:cs typeface="Calibri"/>
            </a:endParaRPr>
          </a:p>
          <a:p>
            <a:pPr marL="12700" marR="10795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Calibri"/>
                <a:cs typeface="Calibri"/>
              </a:rPr>
              <a:t>БЛИЗОСТЬЮ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АРКТИКИ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И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ОБШИРНОСТЬЮ 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АРКТИЧЕСКИХ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ЗЕМЕЛЬ, 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5" dirty="0">
                <a:latin typeface="Calibri"/>
                <a:cs typeface="Calibri"/>
              </a:rPr>
              <a:t>ГДЕ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НАСТОЯЩИЙ 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МОМЕНТ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ПРОИСХОДИТ </a:t>
            </a:r>
            <a:r>
              <a:rPr sz="2000" b="1" spc="-15" dirty="0">
                <a:latin typeface="Calibri"/>
                <a:cs typeface="Calibri"/>
              </a:rPr>
              <a:t> АКТИВНОЕ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ТАЯНИЕ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b="1" spc="-15" dirty="0">
                <a:latin typeface="Calibri"/>
                <a:cs typeface="Calibri"/>
              </a:rPr>
              <a:t>ЛЬДОВ.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8365" y="1883410"/>
            <a:ext cx="10701655" cy="3442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389255" indent="-287020">
              <a:lnSpc>
                <a:spcPct val="100000"/>
              </a:lnSpc>
              <a:spcBef>
                <a:spcPts val="105"/>
              </a:spcBef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2800" b="1" spc="-10" dirty="0">
                <a:latin typeface="Calibri"/>
                <a:cs typeface="Calibri"/>
              </a:rPr>
              <a:t>ПОЗВОЛЯЕТ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ПОЛУЧИТЬ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МАССУ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С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НАИМЕНЬШИМ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КОЛИЧЕСТВОМ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ЛИГНИНА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(2,5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– </a:t>
            </a:r>
            <a:r>
              <a:rPr sz="2800" b="1" spc="-5" dirty="0">
                <a:latin typeface="Calibri"/>
                <a:cs typeface="Calibri"/>
              </a:rPr>
              <a:t>3,5%)</a:t>
            </a:r>
            <a:endParaRPr sz="2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2800" b="1" dirty="0">
                <a:latin typeface="Calibri"/>
                <a:cs typeface="Calibri"/>
              </a:rPr>
              <a:t>ОБЛАДАЕТ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ВЫСОКОЙ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ДОСТУПНОСТЬЮ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ПЕРЕВАРИМОГО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ПРОТЕИНА</a:t>
            </a:r>
            <a:endParaRPr sz="2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2800" b="1" dirty="0">
                <a:latin typeface="Calibri"/>
                <a:cs typeface="Calibri"/>
              </a:rPr>
              <a:t>ОЧЕНЬ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КАЧЕСТВЕННАЯ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КЛЕТЧАТКА</a:t>
            </a:r>
            <a:endParaRPr sz="2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alibri"/>
              <a:buChar char="-"/>
              <a:tabLst>
                <a:tab pos="299085" algn="l"/>
                <a:tab pos="299720" algn="l"/>
                <a:tab pos="6356350" algn="l"/>
              </a:tabLst>
            </a:pPr>
            <a:r>
              <a:rPr sz="2800" b="1" spc="5" dirty="0">
                <a:latin typeface="Calibri"/>
                <a:cs typeface="Calibri"/>
              </a:rPr>
              <a:t>ВЫСОКИЙ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УРОВЕНЬ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ПЕРЕВАРИМОСТИ	</a:t>
            </a:r>
            <a:r>
              <a:rPr sz="2800" b="1" spc="5" dirty="0">
                <a:latin typeface="Calibri"/>
                <a:cs typeface="Calibri"/>
              </a:rPr>
              <a:t>НДК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В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ПЕРВЫЕ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30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ЧАСОВ</a:t>
            </a:r>
            <a:endParaRPr sz="2800">
              <a:latin typeface="Calibri"/>
              <a:cs typeface="Calibri"/>
            </a:endParaRPr>
          </a:p>
          <a:p>
            <a:pPr marL="299085" marR="191770" indent="-287020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2800" b="1" dirty="0">
                <a:latin typeface="Calibri"/>
                <a:cs typeface="Calibri"/>
              </a:rPr>
              <a:t>ОЧЕНЬ НИЗКИЙ </a:t>
            </a:r>
            <a:r>
              <a:rPr sz="2800" b="1" spc="-65" dirty="0">
                <a:latin typeface="Calibri"/>
                <a:cs typeface="Calibri"/>
              </a:rPr>
              <a:t>ОСТАТОК </a:t>
            </a:r>
            <a:r>
              <a:rPr sz="2800" b="1" spc="-5" dirty="0">
                <a:latin typeface="Calibri"/>
                <a:cs typeface="Calibri"/>
              </a:rPr>
              <a:t>НЕПЕРЕВАРЕННОЙ </a:t>
            </a:r>
            <a:r>
              <a:rPr sz="2800" b="1" spc="5" dirty="0">
                <a:latin typeface="Calibri"/>
                <a:cs typeface="Calibri"/>
              </a:rPr>
              <a:t>НДК НА </a:t>
            </a:r>
            <a:r>
              <a:rPr sz="2800" b="1" spc="-5" dirty="0">
                <a:latin typeface="Calibri"/>
                <a:cs typeface="Calibri"/>
              </a:rPr>
              <a:t>МОМЕНТ 240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ЧАСОВ</a:t>
            </a:r>
            <a:endParaRPr sz="2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2800" b="1" dirty="0">
                <a:latin typeface="Calibri"/>
                <a:cs typeface="Calibri"/>
              </a:rPr>
              <a:t>ГИБРИДЫ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СПОСОБНЫ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НАКАПЛИВАТЬ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БОЛЬШОЕ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КОЛ-ВО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САХАРОВ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175" y="48844"/>
            <a:ext cx="822070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СОВРЕМЕННЫЕ</a:t>
            </a:r>
            <a:r>
              <a:rPr sz="4800" spc="-35" dirty="0"/>
              <a:t> </a:t>
            </a:r>
            <a:r>
              <a:rPr sz="4800" spc="-10" dirty="0"/>
              <a:t>ГИБРИДЫ</a:t>
            </a:r>
            <a:r>
              <a:rPr sz="4800" spc="25" dirty="0"/>
              <a:t> </a:t>
            </a:r>
            <a:r>
              <a:rPr sz="4800" dirty="0"/>
              <a:t>BMR</a:t>
            </a:r>
            <a:endParaRPr sz="4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142"/>
              <a:ext cx="12121895" cy="68488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55904"/>
              <a:ext cx="12191999" cy="54985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3216" y="2164079"/>
              <a:ext cx="2133600" cy="131978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4175" y="76580"/>
            <a:ext cx="113893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" dirty="0"/>
              <a:t>СОВРЕМЕННЫЕ</a:t>
            </a:r>
            <a:r>
              <a:rPr sz="4000" spc="-45" dirty="0"/>
              <a:t> </a:t>
            </a:r>
            <a:r>
              <a:rPr sz="4000" spc="-5" dirty="0"/>
              <a:t>ССГ</a:t>
            </a:r>
            <a:r>
              <a:rPr sz="4000" dirty="0"/>
              <a:t> </a:t>
            </a:r>
            <a:r>
              <a:rPr sz="4000" spc="5" dirty="0"/>
              <a:t>BMR.</a:t>
            </a:r>
            <a:r>
              <a:rPr sz="4000" spc="-40" dirty="0"/>
              <a:t> </a:t>
            </a:r>
            <a:r>
              <a:rPr sz="4000" spc="-5" dirty="0"/>
              <a:t>ФОТОЧУСТВИТЕЛЬНОСТЬ.</a:t>
            </a:r>
            <a:endParaRPr sz="4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504" y="309194"/>
            <a:ext cx="40900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35" dirty="0">
                <a:latin typeface="Calibri Light"/>
                <a:cs typeface="Calibri Light"/>
              </a:rPr>
              <a:t>ПРИМЕР</a:t>
            </a:r>
            <a:r>
              <a:rPr sz="4400" b="0" spc="-204" dirty="0">
                <a:latin typeface="Calibri Light"/>
                <a:cs typeface="Calibri Light"/>
              </a:rPr>
              <a:t> </a:t>
            </a:r>
            <a:r>
              <a:rPr sz="4400" b="0" spc="-30" dirty="0">
                <a:latin typeface="Calibri Light"/>
                <a:cs typeface="Calibri Light"/>
              </a:rPr>
              <a:t>СЕНАЖА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9735" y="365759"/>
            <a:ext cx="4498848" cy="5995416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5780" y="1326896"/>
          <a:ext cx="4335145" cy="5029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1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704850">
                        <a:lnSpc>
                          <a:spcPts val="2355"/>
                        </a:lnSpc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Содержится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СВ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9525">
                        <a:lnSpc>
                          <a:spcPts val="235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Сырой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протеин,</a:t>
                      </a:r>
                      <a:r>
                        <a:rPr sz="2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235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17,57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9525">
                        <a:lnSpc>
                          <a:spcPts val="2355"/>
                        </a:lnSpc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Доступный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протеин,</a:t>
                      </a:r>
                      <a:r>
                        <a:rPr sz="2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235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16,89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9525">
                        <a:lnSpc>
                          <a:spcPts val="235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Растворимый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протеин,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235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57,00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9525">
                        <a:lnSpc>
                          <a:spcPts val="2360"/>
                        </a:lnSpc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Расщепляемый</a:t>
                      </a:r>
                      <a:r>
                        <a:rPr sz="20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протеин,</a:t>
                      </a:r>
                      <a:r>
                        <a:rPr sz="2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73,00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9525">
                        <a:lnSpc>
                          <a:spcPts val="2355"/>
                        </a:lnSpc>
                      </a:pPr>
                      <a:r>
                        <a:rPr sz="20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000" spc="-24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235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13,60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9525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RNB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236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5,00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24">
                <a:tc>
                  <a:txBody>
                    <a:bodyPr/>
                    <a:lstStyle/>
                    <a:p>
                      <a:pPr marL="9525">
                        <a:lnSpc>
                          <a:spcPts val="2360"/>
                        </a:lnSpc>
                      </a:pPr>
                      <a:r>
                        <a:rPr sz="2000" b="1" spc="-50" dirty="0">
                          <a:latin typeface="Calibri"/>
                          <a:cs typeface="Calibri"/>
                        </a:rPr>
                        <a:t>NDF,</a:t>
                      </a:r>
                      <a:r>
                        <a:rPr sz="2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236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55,59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9525">
                        <a:lnSpc>
                          <a:spcPts val="2365"/>
                        </a:lnSpc>
                      </a:pPr>
                      <a:r>
                        <a:rPr sz="2000" spc="-55" dirty="0">
                          <a:latin typeface="Calibri"/>
                          <a:cs typeface="Calibri"/>
                        </a:rPr>
                        <a:t>ADF,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236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34,65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9525">
                        <a:lnSpc>
                          <a:spcPts val="236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ADL, 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236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2,99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9525">
                        <a:lnSpc>
                          <a:spcPts val="2365"/>
                        </a:lnSpc>
                      </a:pPr>
                      <a:r>
                        <a:rPr sz="2000" b="1" spc="-50" dirty="0">
                          <a:latin typeface="Calibri"/>
                          <a:cs typeface="Calibri"/>
                        </a:rPr>
                        <a:t>Усв</a:t>
                      </a:r>
                      <a:r>
                        <a:rPr sz="2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NDF за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30ч,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%СВ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2365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45,00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9525">
                        <a:lnSpc>
                          <a:spcPts val="236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Неусв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NDF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за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240ч,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%СВ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236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7,60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9525">
                        <a:lnSpc>
                          <a:spcPts val="2365"/>
                        </a:lnSpc>
                      </a:pPr>
                      <a:r>
                        <a:rPr sz="2000" b="1" spc="-15" dirty="0">
                          <a:latin typeface="Calibri"/>
                          <a:cs typeface="Calibri"/>
                        </a:rPr>
                        <a:t>NFC,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65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15,87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312">
                <a:tc>
                  <a:txBody>
                    <a:bodyPr/>
                    <a:lstStyle/>
                    <a:p>
                      <a:pPr marL="9525">
                        <a:lnSpc>
                          <a:spcPts val="236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TDN,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%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236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69,00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9525">
                        <a:lnSpc>
                          <a:spcPts val="2370"/>
                        </a:lnSpc>
                      </a:pPr>
                      <a:r>
                        <a:rPr sz="2000" spc="5" dirty="0">
                          <a:latin typeface="Calibri"/>
                          <a:cs typeface="Calibri"/>
                        </a:rPr>
                        <a:t>NEL,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Мдж/кг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237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6,15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9525">
                        <a:lnSpc>
                          <a:spcPts val="2370"/>
                        </a:lnSpc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Обменная</a:t>
                      </a:r>
                      <a:r>
                        <a:rPr sz="2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энергия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237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11,24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" y="64006"/>
              <a:ext cx="12185903" cy="67939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2976" y="1075942"/>
              <a:ext cx="7623048" cy="571804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4175" y="48844"/>
            <a:ext cx="77939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БИНАРНЫЕ</a:t>
            </a:r>
            <a:r>
              <a:rPr sz="4800" spc="-25" dirty="0"/>
              <a:t> </a:t>
            </a:r>
            <a:r>
              <a:rPr sz="4800" dirty="0"/>
              <a:t>ПОСЕВЫ</a:t>
            </a:r>
            <a:r>
              <a:rPr sz="4800" spc="-15" dirty="0"/>
              <a:t> </a:t>
            </a:r>
            <a:r>
              <a:rPr sz="4800" spc="-5" dirty="0"/>
              <a:t>ССГ</a:t>
            </a:r>
            <a:r>
              <a:rPr sz="4800" spc="-30" dirty="0"/>
              <a:t> </a:t>
            </a:r>
            <a:r>
              <a:rPr sz="4800" dirty="0"/>
              <a:t>BMR</a:t>
            </a:r>
            <a:endParaRPr sz="4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544" y="1463039"/>
              <a:ext cx="6080759" cy="45567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2424" y="1222247"/>
              <a:ext cx="3797808" cy="506272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4175" y="48844"/>
            <a:ext cx="77939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БИНАРНЫЕ</a:t>
            </a:r>
            <a:r>
              <a:rPr sz="4800" spc="-25" dirty="0"/>
              <a:t> </a:t>
            </a:r>
            <a:r>
              <a:rPr sz="4800" dirty="0"/>
              <a:t>ПОСЕВЫ</a:t>
            </a:r>
            <a:r>
              <a:rPr sz="4800" spc="-15" dirty="0"/>
              <a:t> </a:t>
            </a:r>
            <a:r>
              <a:rPr sz="4800" spc="-5" dirty="0"/>
              <a:t>ССГ</a:t>
            </a:r>
            <a:r>
              <a:rPr sz="4800" spc="-30" dirty="0"/>
              <a:t> </a:t>
            </a:r>
            <a:r>
              <a:rPr sz="4800" dirty="0"/>
              <a:t>BMR</a:t>
            </a:r>
            <a:endParaRPr sz="4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4288" y="141478"/>
            <a:ext cx="41605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/>
              <a:t>Жемчужное</a:t>
            </a:r>
            <a:r>
              <a:rPr sz="4000" spc="-70" dirty="0"/>
              <a:t> </a:t>
            </a:r>
            <a:r>
              <a:rPr sz="4000" spc="-5" dirty="0"/>
              <a:t>просо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" y="847344"/>
            <a:ext cx="12185903" cy="541934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4288" y="141478"/>
            <a:ext cx="88880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" dirty="0"/>
              <a:t>Современные</a:t>
            </a:r>
            <a:r>
              <a:rPr sz="4000" spc="-60" dirty="0"/>
              <a:t> </a:t>
            </a:r>
            <a:r>
              <a:rPr sz="4000" dirty="0"/>
              <a:t>гибриды</a:t>
            </a:r>
            <a:r>
              <a:rPr sz="4000" spc="-30" dirty="0"/>
              <a:t> </a:t>
            </a:r>
            <a:r>
              <a:rPr sz="4000" dirty="0"/>
              <a:t>силосного</a:t>
            </a:r>
            <a:r>
              <a:rPr sz="4000" spc="-65" dirty="0"/>
              <a:t> </a:t>
            </a:r>
            <a:r>
              <a:rPr sz="4000" dirty="0"/>
              <a:t>сорго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195071" y="1088136"/>
            <a:ext cx="11070590" cy="5139055"/>
            <a:chOff x="195071" y="1088136"/>
            <a:chExt cx="11070590" cy="51390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1088136"/>
              <a:ext cx="6851904" cy="51389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9000" y="1088136"/>
              <a:ext cx="4026407" cy="51389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7336" y="141173"/>
            <a:ext cx="888746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Современные</a:t>
            </a:r>
            <a:r>
              <a:rPr sz="4000" spc="-90" dirty="0"/>
              <a:t> </a:t>
            </a:r>
            <a:r>
              <a:rPr sz="4000" spc="5" dirty="0"/>
              <a:t>гибриды</a:t>
            </a:r>
            <a:r>
              <a:rPr sz="4000" spc="-65" dirty="0"/>
              <a:t> </a:t>
            </a:r>
            <a:r>
              <a:rPr sz="4000" dirty="0"/>
              <a:t>силосного</a:t>
            </a:r>
            <a:r>
              <a:rPr sz="4000" spc="-85" dirty="0"/>
              <a:t> </a:t>
            </a:r>
            <a:r>
              <a:rPr sz="4000" dirty="0"/>
              <a:t>сорго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295656" y="777240"/>
            <a:ext cx="11829415" cy="5455920"/>
            <a:chOff x="295656" y="777240"/>
            <a:chExt cx="11829415" cy="54559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91344" y="4913375"/>
              <a:ext cx="2133600" cy="13197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656" y="777240"/>
              <a:ext cx="4044696" cy="545592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70455" marR="565150">
              <a:lnSpc>
                <a:spcPct val="100000"/>
              </a:lnSpc>
              <a:spcBef>
                <a:spcPts val="105"/>
              </a:spcBef>
            </a:pPr>
            <a:r>
              <a:rPr sz="2800" spc="5" dirty="0"/>
              <a:t>Полная</a:t>
            </a:r>
            <a:r>
              <a:rPr sz="2800" spc="-60" dirty="0"/>
              <a:t> </a:t>
            </a:r>
            <a:r>
              <a:rPr sz="2800" dirty="0"/>
              <a:t>альтернатива</a:t>
            </a:r>
            <a:r>
              <a:rPr sz="2800" spc="-85" dirty="0"/>
              <a:t> </a:t>
            </a:r>
            <a:r>
              <a:rPr sz="2800" dirty="0"/>
              <a:t>кукурузе </a:t>
            </a:r>
            <a:r>
              <a:rPr sz="2800" spc="-620" dirty="0"/>
              <a:t> </a:t>
            </a:r>
            <a:r>
              <a:rPr sz="2800" spc="5" dirty="0"/>
              <a:t>Протеин</a:t>
            </a:r>
            <a:r>
              <a:rPr sz="2800" spc="-65" dirty="0"/>
              <a:t> </a:t>
            </a:r>
            <a:r>
              <a:rPr sz="2800" dirty="0"/>
              <a:t>до</a:t>
            </a:r>
            <a:r>
              <a:rPr sz="2800" spc="-15" dirty="0"/>
              <a:t> </a:t>
            </a:r>
            <a:r>
              <a:rPr sz="2800" spc="-5" dirty="0"/>
              <a:t>11%</a:t>
            </a:r>
            <a:endParaRPr sz="2800"/>
          </a:p>
          <a:p>
            <a:pPr marL="2370455" marR="457834">
              <a:lnSpc>
                <a:spcPct val="100000"/>
              </a:lnSpc>
              <a:spcBef>
                <a:spcPts val="5"/>
              </a:spcBef>
            </a:pPr>
            <a:r>
              <a:rPr sz="2800" spc="5" dirty="0"/>
              <a:t>БОЛЬШЕ</a:t>
            </a:r>
            <a:r>
              <a:rPr sz="2800" spc="-75" dirty="0"/>
              <a:t> </a:t>
            </a:r>
            <a:r>
              <a:rPr sz="2800" dirty="0"/>
              <a:t>транзитного</a:t>
            </a:r>
            <a:r>
              <a:rPr sz="2800" spc="-95" dirty="0"/>
              <a:t> </a:t>
            </a:r>
            <a:r>
              <a:rPr sz="2800" spc="5" dirty="0"/>
              <a:t>крахмала </a:t>
            </a:r>
            <a:r>
              <a:rPr sz="2800" spc="-620" dirty="0"/>
              <a:t> </a:t>
            </a:r>
            <a:r>
              <a:rPr sz="2800" dirty="0"/>
              <a:t>МЕНЬШЕ</a:t>
            </a:r>
            <a:r>
              <a:rPr sz="2800" spc="-40" dirty="0"/>
              <a:t> </a:t>
            </a:r>
            <a:r>
              <a:rPr sz="2800" spc="-5" dirty="0"/>
              <a:t>лигнина</a:t>
            </a:r>
            <a:endParaRPr sz="2800"/>
          </a:p>
          <a:p>
            <a:pPr marL="2370455" marR="5080">
              <a:lnSpc>
                <a:spcPts val="2690"/>
              </a:lnSpc>
              <a:spcBef>
                <a:spcPts val="650"/>
              </a:spcBef>
            </a:pPr>
            <a:r>
              <a:rPr sz="2800" spc="5" dirty="0"/>
              <a:t>Накапливает</a:t>
            </a:r>
            <a:r>
              <a:rPr sz="2800" spc="-95" dirty="0"/>
              <a:t> </a:t>
            </a:r>
            <a:r>
              <a:rPr sz="2800" spc="5" dirty="0"/>
              <a:t>простые</a:t>
            </a:r>
            <a:r>
              <a:rPr sz="2800" spc="-75" dirty="0"/>
              <a:t> </a:t>
            </a:r>
            <a:r>
              <a:rPr sz="2800" dirty="0"/>
              <a:t>УВ,</a:t>
            </a:r>
            <a:r>
              <a:rPr sz="2800" spc="-10" dirty="0"/>
              <a:t> </a:t>
            </a:r>
            <a:r>
              <a:rPr sz="2800" dirty="0"/>
              <a:t>наряду</a:t>
            </a:r>
            <a:r>
              <a:rPr sz="2800" spc="-60" dirty="0"/>
              <a:t> </a:t>
            </a:r>
            <a:r>
              <a:rPr sz="2800" dirty="0"/>
              <a:t>с </a:t>
            </a:r>
            <a:r>
              <a:rPr sz="2800" spc="-615" dirty="0"/>
              <a:t> </a:t>
            </a:r>
            <a:r>
              <a:rPr sz="2800" dirty="0"/>
              <a:t>крахмалом</a:t>
            </a:r>
            <a:endParaRPr sz="2800"/>
          </a:p>
          <a:p>
            <a:pPr marL="2370455" marR="633730">
              <a:lnSpc>
                <a:spcPts val="2690"/>
              </a:lnSpc>
              <a:spcBef>
                <a:spcPts val="670"/>
              </a:spcBef>
            </a:pPr>
            <a:r>
              <a:rPr sz="2800" dirty="0"/>
              <a:t>Гарантированный</a:t>
            </a:r>
            <a:r>
              <a:rPr sz="2800" spc="-80" dirty="0"/>
              <a:t> </a:t>
            </a:r>
            <a:r>
              <a:rPr sz="2800" dirty="0"/>
              <a:t>урожай</a:t>
            </a:r>
            <a:r>
              <a:rPr sz="2800" spc="-55" dirty="0"/>
              <a:t> </a:t>
            </a:r>
            <a:r>
              <a:rPr sz="2800" spc="5" dirty="0"/>
              <a:t>при </a:t>
            </a:r>
            <a:r>
              <a:rPr sz="2800" spc="-620" dirty="0"/>
              <a:t> </a:t>
            </a:r>
            <a:r>
              <a:rPr sz="2800" spc="5" dirty="0"/>
              <a:t>НЕДОСТАТКЕ</a:t>
            </a:r>
            <a:r>
              <a:rPr sz="2800" spc="-60" dirty="0"/>
              <a:t> </a:t>
            </a:r>
            <a:r>
              <a:rPr sz="2800" dirty="0"/>
              <a:t>влаги</a:t>
            </a:r>
            <a:endParaRPr sz="2800"/>
          </a:p>
          <a:p>
            <a:pPr marL="2370455" marR="248285">
              <a:lnSpc>
                <a:spcPct val="80000"/>
              </a:lnSpc>
              <a:spcBef>
                <a:spcPts val="695"/>
              </a:spcBef>
            </a:pPr>
            <a:r>
              <a:rPr sz="2800" dirty="0"/>
              <a:t>Невысокая</a:t>
            </a:r>
            <a:r>
              <a:rPr sz="2800" spc="-40" dirty="0"/>
              <a:t> </a:t>
            </a:r>
            <a:r>
              <a:rPr sz="2800" dirty="0"/>
              <a:t>стоимость</a:t>
            </a:r>
            <a:r>
              <a:rPr sz="2800" spc="-55" dirty="0"/>
              <a:t> </a:t>
            </a:r>
            <a:r>
              <a:rPr sz="2800" spc="-5" dirty="0"/>
              <a:t>семян</a:t>
            </a:r>
            <a:r>
              <a:rPr sz="2800" spc="10" dirty="0"/>
              <a:t> </a:t>
            </a:r>
            <a:r>
              <a:rPr sz="2800" dirty="0"/>
              <a:t>на</a:t>
            </a:r>
            <a:r>
              <a:rPr sz="2800" spc="-5" dirty="0"/>
              <a:t> </a:t>
            </a:r>
            <a:r>
              <a:rPr sz="2800" dirty="0"/>
              <a:t>1 </a:t>
            </a:r>
            <a:r>
              <a:rPr sz="2800" spc="-615" dirty="0"/>
              <a:t> </a:t>
            </a:r>
            <a:r>
              <a:rPr sz="2800" spc="-15" dirty="0"/>
              <a:t>га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352" y="1435608"/>
              <a:ext cx="9144000" cy="51419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3616" y="882749"/>
            <a:ext cx="11421110" cy="352044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300" b="1" spc="-25" dirty="0">
                <a:latin typeface="Calibri"/>
                <a:cs typeface="Calibri"/>
              </a:rPr>
              <a:t>КРАСНОДАРСКОЕ</a:t>
            </a:r>
            <a:r>
              <a:rPr sz="2300" b="1" spc="-60" dirty="0">
                <a:latin typeface="Calibri"/>
                <a:cs typeface="Calibri"/>
              </a:rPr>
              <a:t> </a:t>
            </a:r>
            <a:r>
              <a:rPr sz="2300" b="1" spc="-25" dirty="0">
                <a:latin typeface="Calibri"/>
                <a:cs typeface="Calibri"/>
              </a:rPr>
              <a:t>ВОДОХРАНИЛИЩЕ</a:t>
            </a:r>
            <a:r>
              <a:rPr sz="2300" b="1" spc="-5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(«МОРЕ»)</a:t>
            </a:r>
            <a:r>
              <a:rPr sz="2300" b="1" spc="-4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В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АВГУСТЕ</a:t>
            </a:r>
            <a:r>
              <a:rPr sz="2300" b="1" spc="-40" dirty="0">
                <a:latin typeface="Calibri"/>
                <a:cs typeface="Calibri"/>
              </a:rPr>
              <a:t> </a:t>
            </a:r>
            <a:r>
              <a:rPr sz="2300" b="1" spc="5" dirty="0">
                <a:latin typeface="Calibri"/>
                <a:cs typeface="Calibri"/>
              </a:rPr>
              <a:t>2020</a:t>
            </a:r>
            <a:r>
              <a:rPr sz="2300" b="1" spc="-35" dirty="0">
                <a:latin typeface="Calibri"/>
                <a:cs typeface="Calibri"/>
              </a:rPr>
              <a:t> </a:t>
            </a:r>
            <a:r>
              <a:rPr sz="2300" b="1" spc="-25" dirty="0">
                <a:latin typeface="Calibri"/>
                <a:cs typeface="Calibri"/>
              </a:rPr>
              <a:t>ГОДА.</a:t>
            </a:r>
            <a:endParaRPr sz="2300">
              <a:latin typeface="Calibri"/>
              <a:cs typeface="Calibri"/>
            </a:endParaRPr>
          </a:p>
          <a:p>
            <a:pPr marL="9394190">
              <a:lnSpc>
                <a:spcPct val="100000"/>
              </a:lnSpc>
              <a:spcBef>
                <a:spcPts val="875"/>
              </a:spcBef>
            </a:pPr>
            <a:r>
              <a:rPr sz="2400" b="1" spc="-45" dirty="0">
                <a:latin typeface="Calibri"/>
                <a:cs typeface="Calibri"/>
              </a:rPr>
              <a:t>НЕДОСТАТОК</a:t>
            </a:r>
            <a:endParaRPr sz="2400">
              <a:latin typeface="Calibri"/>
              <a:cs typeface="Calibri"/>
            </a:endParaRPr>
          </a:p>
          <a:p>
            <a:pPr marL="939419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ВЕСЕННЕЙ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939419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ЛЕТНЕЙ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ВЛАГИ</a:t>
            </a:r>
            <a:endParaRPr sz="2400">
              <a:latin typeface="Calibri"/>
              <a:cs typeface="Calibri"/>
            </a:endParaRPr>
          </a:p>
          <a:p>
            <a:pPr marL="9394190" marR="508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ПОСТЕПЕННО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СТАНОВИТСЯ</a:t>
            </a:r>
            <a:endParaRPr sz="2400">
              <a:latin typeface="Calibri"/>
              <a:cs typeface="Calibri"/>
            </a:endParaRPr>
          </a:p>
          <a:p>
            <a:pPr marL="9394190" marR="174625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НОРМОЙ </a:t>
            </a:r>
            <a:r>
              <a:rPr sz="2400" b="1" dirty="0">
                <a:latin typeface="Calibri"/>
                <a:cs typeface="Calibri"/>
              </a:rPr>
              <a:t>ВО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МНОГИХ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РЕГИОНАХ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РФ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9816" y="101930"/>
            <a:ext cx="8044815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ТРЕНДЫ.КЛИМАТИЧЕСКАЯ</a:t>
            </a:r>
            <a:r>
              <a:rPr spc="55" dirty="0"/>
              <a:t> </a:t>
            </a:r>
            <a:r>
              <a:rPr spc="-10" dirty="0"/>
              <a:t>СИТУАЦИЯ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616" y="988568"/>
            <a:ext cx="434721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20" dirty="0">
                <a:latin typeface="Calibri"/>
                <a:cs typeface="Calibri"/>
              </a:rPr>
              <a:t>ЗАСУХА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В ЧЕРНОЗЕМЬЕ.</a:t>
            </a:r>
            <a:r>
              <a:rPr sz="2300" b="1" spc="-45" dirty="0">
                <a:latin typeface="Calibri"/>
                <a:cs typeface="Calibri"/>
              </a:rPr>
              <a:t> </a:t>
            </a:r>
            <a:r>
              <a:rPr sz="2300" b="1" spc="5" dirty="0">
                <a:latin typeface="Calibri"/>
                <a:cs typeface="Calibri"/>
              </a:rPr>
              <a:t>2020</a:t>
            </a:r>
            <a:r>
              <a:rPr sz="2300" b="1" spc="-70" dirty="0">
                <a:latin typeface="Calibri"/>
                <a:cs typeface="Calibri"/>
              </a:rPr>
              <a:t> </a:t>
            </a:r>
            <a:r>
              <a:rPr sz="2300" b="1" spc="-40" dirty="0">
                <a:latin typeface="Calibri"/>
                <a:cs typeface="Calibri"/>
              </a:rPr>
              <a:t>ГОД.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34400" y="1905000"/>
            <a:ext cx="3974591" cy="3872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33755">
              <a:lnSpc>
                <a:spcPct val="100000"/>
              </a:lnSpc>
              <a:spcBef>
                <a:spcPts val="100"/>
              </a:spcBef>
            </a:pPr>
            <a:r>
              <a:rPr sz="2500" b="1" spc="-10" dirty="0" err="1">
                <a:cs typeface="Arial"/>
              </a:rPr>
              <a:t>Максимальный</a:t>
            </a:r>
            <a:r>
              <a:rPr lang="en-US" sz="2500" b="1" spc="-10" dirty="0">
                <a:cs typeface="Arial"/>
              </a:rPr>
              <a:t> </a:t>
            </a:r>
            <a:r>
              <a:rPr sz="2500" b="1" spc="-20" dirty="0" err="1">
                <a:cs typeface="Arial"/>
              </a:rPr>
              <a:t>ущерб</a:t>
            </a:r>
            <a:r>
              <a:rPr sz="2500" b="1" spc="30" dirty="0">
                <a:cs typeface="Arial"/>
              </a:rPr>
              <a:t> </a:t>
            </a:r>
            <a:r>
              <a:rPr sz="2500" b="1" spc="-40" dirty="0" err="1">
                <a:cs typeface="Arial"/>
              </a:rPr>
              <a:t>от</a:t>
            </a:r>
            <a:r>
              <a:rPr sz="2500" b="1" spc="-35" dirty="0">
                <a:cs typeface="Arial"/>
              </a:rPr>
              <a:t> </a:t>
            </a:r>
            <a:r>
              <a:rPr sz="2500" b="1" dirty="0" err="1">
                <a:cs typeface="Arial"/>
              </a:rPr>
              <a:t>гибели</a:t>
            </a:r>
            <a:r>
              <a:rPr lang="en-US" sz="2500" b="1" dirty="0">
                <a:cs typeface="Arial"/>
              </a:rPr>
              <a:t> </a:t>
            </a:r>
            <a:r>
              <a:rPr sz="2500" b="1" spc="-15" dirty="0" err="1">
                <a:cs typeface="Arial"/>
              </a:rPr>
              <a:t>посевов</a:t>
            </a:r>
            <a:r>
              <a:rPr lang="en-US" sz="2500" b="1" spc="-15" dirty="0">
                <a:cs typeface="Arial"/>
              </a:rPr>
              <a:t> </a:t>
            </a:r>
            <a:r>
              <a:rPr sz="2500" b="1" spc="-15" dirty="0" err="1">
                <a:cs typeface="Arial"/>
              </a:rPr>
              <a:t>зафиксирован</a:t>
            </a:r>
            <a:endParaRPr lang="en-US" sz="2500" b="1" spc="-25" dirty="0">
              <a:cs typeface="Arial"/>
            </a:endParaRPr>
          </a:p>
          <a:p>
            <a:pPr marL="12700" marR="833755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cs typeface="Arial"/>
              </a:rPr>
              <a:t>в</a:t>
            </a:r>
            <a:r>
              <a:rPr lang="en-US" sz="2500" dirty="0">
                <a:cs typeface="Arial"/>
              </a:rPr>
              <a:t> </a:t>
            </a:r>
            <a:r>
              <a:rPr sz="2500" b="1" spc="-10" dirty="0" err="1">
                <a:cs typeface="Arial"/>
              </a:rPr>
              <a:t>Воронежской</a:t>
            </a:r>
            <a:r>
              <a:rPr sz="2500" b="1" spc="-95" dirty="0">
                <a:cs typeface="Arial"/>
              </a:rPr>
              <a:t> </a:t>
            </a:r>
            <a:r>
              <a:rPr sz="2500" b="1" spc="-15" dirty="0" err="1">
                <a:cs typeface="Arial"/>
              </a:rPr>
              <a:t>области</a:t>
            </a:r>
            <a:r>
              <a:rPr lang="en-US" sz="2500" spc="-15" dirty="0">
                <a:cs typeface="Arial"/>
              </a:rPr>
              <a:t> - </a:t>
            </a:r>
            <a:r>
              <a:rPr sz="2500" b="1" dirty="0">
                <a:cs typeface="Arial"/>
              </a:rPr>
              <a:t>10</a:t>
            </a:r>
            <a:r>
              <a:rPr sz="2500" b="1" spc="-50" dirty="0">
                <a:cs typeface="Arial"/>
              </a:rPr>
              <a:t> </a:t>
            </a:r>
            <a:r>
              <a:rPr sz="2500" b="1" spc="-25" dirty="0">
                <a:cs typeface="Arial"/>
              </a:rPr>
              <a:t>млрд</a:t>
            </a:r>
            <a:r>
              <a:rPr sz="2500" b="1" spc="-20" dirty="0">
                <a:cs typeface="Arial"/>
              </a:rPr>
              <a:t> </a:t>
            </a:r>
            <a:r>
              <a:rPr sz="2500" b="1" spc="-30" dirty="0">
                <a:cs typeface="Arial"/>
              </a:rPr>
              <a:t>рублей, </a:t>
            </a:r>
            <a:r>
              <a:rPr sz="2500" b="1" spc="-650" dirty="0">
                <a:cs typeface="Arial"/>
              </a:rPr>
              <a:t> </a:t>
            </a:r>
            <a:r>
              <a:rPr sz="2500" b="1" spc="-5" dirty="0" err="1">
                <a:cs typeface="Arial"/>
              </a:rPr>
              <a:t>далее</a:t>
            </a:r>
            <a:r>
              <a:rPr sz="2500" b="1" spc="-30" dirty="0">
                <a:cs typeface="Arial"/>
              </a:rPr>
              <a:t> </a:t>
            </a:r>
            <a:r>
              <a:rPr sz="2500" b="1" spc="-25" dirty="0" err="1">
                <a:cs typeface="Arial"/>
              </a:rPr>
              <a:t>следуют</a:t>
            </a:r>
            <a:r>
              <a:rPr lang="en-US" sz="2500" dirty="0">
                <a:cs typeface="Arial"/>
              </a:rPr>
              <a:t> </a:t>
            </a:r>
            <a:r>
              <a:rPr sz="2500" b="1" spc="-10" dirty="0" err="1">
                <a:cs typeface="Arial"/>
              </a:rPr>
              <a:t>белгородские</a:t>
            </a:r>
            <a:r>
              <a:rPr sz="2500" b="1" spc="-65" dirty="0">
                <a:cs typeface="Arial"/>
              </a:rPr>
              <a:t> </a:t>
            </a:r>
            <a:r>
              <a:rPr sz="2500" b="1" spc="-10" dirty="0" err="1">
                <a:cs typeface="Arial"/>
              </a:rPr>
              <a:t>соседи</a:t>
            </a:r>
            <a:r>
              <a:rPr lang="en-US" sz="2500" spc="-10" dirty="0">
                <a:cs typeface="Arial"/>
              </a:rPr>
              <a:t> </a:t>
            </a:r>
            <a:r>
              <a:rPr lang="en-US" sz="2500" b="1" spc="-10" dirty="0">
                <a:cs typeface="Arial"/>
              </a:rPr>
              <a:t>-</a:t>
            </a:r>
            <a:r>
              <a:rPr lang="ru-RU" sz="2500" b="1" dirty="0">
                <a:cs typeface="Arial"/>
              </a:rPr>
              <a:t> 3,5</a:t>
            </a:r>
            <a:r>
              <a:rPr lang="ru-RU" sz="2500" b="1" spc="-40" dirty="0">
                <a:cs typeface="Arial"/>
              </a:rPr>
              <a:t> </a:t>
            </a:r>
            <a:r>
              <a:rPr lang="ru-RU" sz="2500" b="1" spc="-25" dirty="0">
                <a:cs typeface="Arial"/>
              </a:rPr>
              <a:t>млрд</a:t>
            </a:r>
            <a:r>
              <a:rPr lang="ru-RU" sz="2500" b="1" spc="-10" dirty="0">
                <a:cs typeface="Arial"/>
              </a:rPr>
              <a:t> </a:t>
            </a:r>
            <a:r>
              <a:rPr lang="ru-RU" sz="2500" b="1" spc="-30" dirty="0">
                <a:cs typeface="Arial"/>
              </a:rPr>
              <a:t>рублей</a:t>
            </a:r>
            <a:r>
              <a:rPr lang="ru-RU" sz="2500" b="1" spc="5" dirty="0">
                <a:cs typeface="Arial"/>
              </a:rPr>
              <a:t> </a:t>
            </a:r>
            <a:r>
              <a:rPr lang="ru-RU" sz="2500" b="1" dirty="0">
                <a:cs typeface="Arial"/>
              </a:rPr>
              <a:t>и </a:t>
            </a:r>
            <a:r>
              <a:rPr lang="ru-RU" sz="2500" b="1" spc="-650" dirty="0">
                <a:cs typeface="Arial"/>
              </a:rPr>
              <a:t> </a:t>
            </a:r>
            <a:r>
              <a:rPr lang="ru-RU" sz="2500" b="1" spc="-20" dirty="0">
                <a:cs typeface="Arial"/>
              </a:rPr>
              <a:t>тамбовчане</a:t>
            </a:r>
            <a:r>
              <a:rPr lang="ru-RU" sz="2500" b="1" spc="15" dirty="0">
                <a:cs typeface="Arial"/>
              </a:rPr>
              <a:t> </a:t>
            </a:r>
            <a:r>
              <a:rPr lang="en-US" sz="2500" b="1" spc="15" dirty="0">
                <a:cs typeface="Arial"/>
              </a:rPr>
              <a:t>-</a:t>
            </a:r>
            <a:r>
              <a:rPr lang="ru-RU" sz="2500" b="1" dirty="0">
                <a:cs typeface="Arial"/>
              </a:rPr>
              <a:t> 1,2 </a:t>
            </a:r>
            <a:r>
              <a:rPr lang="ru-RU" sz="2500" b="1" spc="5" dirty="0">
                <a:cs typeface="Arial"/>
              </a:rPr>
              <a:t> </a:t>
            </a:r>
            <a:r>
              <a:rPr lang="ru-RU" sz="2500" b="1" spc="-25" dirty="0">
                <a:cs typeface="Arial"/>
              </a:rPr>
              <a:t>млрд</a:t>
            </a:r>
            <a:r>
              <a:rPr lang="ru-RU" sz="2500" b="1" spc="5" dirty="0">
                <a:cs typeface="Arial"/>
              </a:rPr>
              <a:t> </a:t>
            </a:r>
            <a:r>
              <a:rPr lang="ru-RU" sz="2500" b="1" spc="-30" dirty="0">
                <a:cs typeface="Arial"/>
              </a:rPr>
              <a:t>рублей.</a:t>
            </a:r>
            <a:endParaRPr lang="ru-RU" sz="2500" dirty="0"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5823" y="1569719"/>
            <a:ext cx="8217534" cy="4724400"/>
            <a:chOff x="115823" y="1569719"/>
            <a:chExt cx="8217534" cy="47244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823" y="1569719"/>
              <a:ext cx="5754624" cy="32400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32632" y="3593591"/>
              <a:ext cx="4800600" cy="270052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9816" y="101930"/>
            <a:ext cx="8044815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ТРЕНДЫ.КЛИМАТИЧЕСКАЯ</a:t>
            </a:r>
            <a:r>
              <a:rPr spc="55" dirty="0"/>
              <a:t> </a:t>
            </a:r>
            <a:r>
              <a:rPr spc="-10" dirty="0"/>
              <a:t>СИТУАЦИЯ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616" y="988568"/>
            <a:ext cx="370332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20" dirty="0">
                <a:latin typeface="Calibri"/>
                <a:cs typeface="Calibri"/>
              </a:rPr>
              <a:t>ЗАСУХА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В СИБИРИ.</a:t>
            </a:r>
            <a:r>
              <a:rPr sz="2300" b="1" spc="-70" dirty="0">
                <a:latin typeface="Calibri"/>
                <a:cs typeface="Calibri"/>
              </a:rPr>
              <a:t> </a:t>
            </a:r>
            <a:r>
              <a:rPr sz="2300" b="1" spc="5" dirty="0">
                <a:latin typeface="Calibri"/>
                <a:cs typeface="Calibri"/>
              </a:rPr>
              <a:t>2020</a:t>
            </a:r>
            <a:r>
              <a:rPr sz="2300" b="1" spc="-45" dirty="0">
                <a:latin typeface="Calibri"/>
                <a:cs typeface="Calibri"/>
              </a:rPr>
              <a:t> </a:t>
            </a:r>
            <a:r>
              <a:rPr sz="2300" b="1" spc="-40" dirty="0">
                <a:latin typeface="Calibri"/>
                <a:cs typeface="Calibri"/>
              </a:rPr>
              <a:t>ГОД.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14673" y="1584960"/>
            <a:ext cx="5891528" cy="1576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Ущерб от засухи в трех аграрных регионах Сибири - Омской, Новосибирской областях и Алтайском крае - превысил один миллиард рублей.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40207" y="1584960"/>
            <a:ext cx="8178165" cy="4685030"/>
            <a:chOff x="140207" y="1584960"/>
            <a:chExt cx="8178165" cy="46850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207" y="1584960"/>
              <a:ext cx="5199888" cy="35173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6119" y="3349752"/>
              <a:ext cx="5071872" cy="291998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8289925" algn="l"/>
              </a:tabLst>
            </a:pPr>
            <a:r>
              <a:rPr spc="-10" dirty="0"/>
              <a:t>ТРЕНДЫ.КЛИМАТИЧЕСКАЯ</a:t>
            </a:r>
            <a:r>
              <a:rPr spc="114" dirty="0"/>
              <a:t> </a:t>
            </a:r>
            <a:r>
              <a:rPr spc="-10" dirty="0"/>
              <a:t>СИТУАЦИЯ	</a:t>
            </a:r>
            <a:endParaRPr sz="3600" baseline="34722" dirty="0">
              <a:latin typeface="Times New Roman"/>
              <a:cs typeface="Times New Roman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4EB2A7D-3D51-4833-97CF-222C39358E07}"/>
              </a:ext>
            </a:extLst>
          </p:cNvPr>
          <p:cNvSpPr txBox="1"/>
          <p:nvPr/>
        </p:nvSpPr>
        <p:spPr>
          <a:xfrm>
            <a:off x="8433814" y="3361240"/>
            <a:ext cx="3605786" cy="2761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Тенденция недостатка влаги в весенне-летний период стабильно укрепляется в регионе. Только в Алтайском крае – гибель более 100 тыс. га посевов.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616" y="988568"/>
            <a:ext cx="491934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5" dirty="0">
                <a:latin typeface="Calibri"/>
                <a:cs typeface="Calibri"/>
              </a:rPr>
              <a:t>ПРИВОЛЖСКИЕ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И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СЕВЕРНЫЕ</a:t>
            </a:r>
            <a:r>
              <a:rPr sz="2300" b="1" spc="-5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РЕГИОНЫ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58200" y="3648970"/>
            <a:ext cx="3733800" cy="25994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1" spc="5" dirty="0">
                <a:cs typeface="Arial"/>
              </a:rPr>
              <a:t>В </a:t>
            </a:r>
            <a:r>
              <a:rPr sz="2400" b="1" spc="-30" dirty="0">
                <a:cs typeface="Arial"/>
              </a:rPr>
              <a:t>результате </a:t>
            </a:r>
            <a:r>
              <a:rPr sz="2400" b="1" spc="-10" dirty="0">
                <a:cs typeface="Arial"/>
              </a:rPr>
              <a:t>чего, </a:t>
            </a:r>
            <a:r>
              <a:rPr sz="2400" b="1" spc="-600" dirty="0">
                <a:cs typeface="Arial"/>
              </a:rPr>
              <a:t> </a:t>
            </a:r>
            <a:r>
              <a:rPr sz="2400" b="1" spc="-5" dirty="0" err="1">
                <a:cs typeface="Arial"/>
              </a:rPr>
              <a:t>подбор</a:t>
            </a:r>
            <a:r>
              <a:rPr sz="2400" b="1" spc="-30" dirty="0">
                <a:cs typeface="Arial"/>
              </a:rPr>
              <a:t> </a:t>
            </a:r>
            <a:r>
              <a:rPr sz="2400" b="1" spc="-10" dirty="0" err="1">
                <a:cs typeface="Arial"/>
              </a:rPr>
              <a:t>подходящих</a:t>
            </a:r>
            <a:r>
              <a:rPr lang="ru-RU" sz="2400" spc="-10" dirty="0">
                <a:cs typeface="Arial"/>
              </a:rPr>
              <a:t> </a:t>
            </a:r>
            <a:r>
              <a:rPr sz="2400" b="1" dirty="0" err="1">
                <a:cs typeface="Arial"/>
              </a:rPr>
              <a:t>гибридов</a:t>
            </a:r>
            <a:r>
              <a:rPr sz="2400" b="1" spc="-45" dirty="0">
                <a:cs typeface="Arial"/>
              </a:rPr>
              <a:t> </a:t>
            </a:r>
            <a:r>
              <a:rPr sz="2400" b="1" spc="-30" dirty="0">
                <a:cs typeface="Arial"/>
              </a:rPr>
              <a:t>кукурузы</a:t>
            </a:r>
            <a:r>
              <a:rPr sz="2400" b="1" spc="80" dirty="0">
                <a:cs typeface="Arial"/>
              </a:rPr>
              <a:t> </a:t>
            </a:r>
            <a:r>
              <a:rPr sz="2400" b="1" spc="-5" dirty="0">
                <a:cs typeface="Arial"/>
              </a:rPr>
              <a:t>для </a:t>
            </a:r>
            <a:r>
              <a:rPr sz="2400" b="1" dirty="0">
                <a:cs typeface="Arial"/>
              </a:rPr>
              <a:t> </a:t>
            </a:r>
            <a:r>
              <a:rPr sz="2400" b="1" spc="-5" dirty="0">
                <a:cs typeface="Arial"/>
              </a:rPr>
              <a:t>силоса </a:t>
            </a:r>
            <a:r>
              <a:rPr sz="2400" b="1" dirty="0">
                <a:cs typeface="Arial"/>
              </a:rPr>
              <a:t>– </a:t>
            </a:r>
            <a:r>
              <a:rPr sz="2400" b="1" spc="-15" dirty="0">
                <a:cs typeface="Arial"/>
              </a:rPr>
              <a:t>очень </a:t>
            </a:r>
            <a:r>
              <a:rPr sz="2400" b="1" spc="-10" dirty="0">
                <a:cs typeface="Arial"/>
              </a:rPr>
              <a:t> </a:t>
            </a:r>
            <a:r>
              <a:rPr sz="2400" b="1" spc="-5" dirty="0">
                <a:cs typeface="Arial"/>
              </a:rPr>
              <a:t>непростая</a:t>
            </a:r>
            <a:r>
              <a:rPr sz="2400" b="1" spc="-50" dirty="0">
                <a:cs typeface="Arial"/>
              </a:rPr>
              <a:t> </a:t>
            </a:r>
            <a:r>
              <a:rPr sz="2400" b="1" spc="-15" dirty="0" err="1">
                <a:cs typeface="Arial"/>
              </a:rPr>
              <a:t>задача</a:t>
            </a:r>
            <a:r>
              <a:rPr sz="2400" b="1" spc="-15" dirty="0">
                <a:cs typeface="Arial"/>
              </a:rPr>
              <a:t>.</a:t>
            </a:r>
            <a:endParaRPr lang="ru-RU" sz="2400" b="1" spc="-45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1" spc="5" dirty="0">
                <a:cs typeface="Arial"/>
              </a:rPr>
              <a:t>К</a:t>
            </a:r>
            <a:r>
              <a:rPr sz="2400" b="1" spc="-30" dirty="0">
                <a:cs typeface="Arial"/>
              </a:rPr>
              <a:t> </a:t>
            </a:r>
            <a:r>
              <a:rPr sz="2400" b="1" spc="-20" dirty="0">
                <a:cs typeface="Arial"/>
              </a:rPr>
              <a:t>тому </a:t>
            </a:r>
            <a:r>
              <a:rPr sz="2400" b="1" spc="-595" dirty="0">
                <a:cs typeface="Arial"/>
              </a:rPr>
              <a:t> </a:t>
            </a:r>
            <a:r>
              <a:rPr sz="2400" b="1" spc="-10" dirty="0">
                <a:cs typeface="Arial"/>
              </a:rPr>
              <a:t>же </a:t>
            </a:r>
            <a:r>
              <a:rPr sz="2400" b="1" dirty="0">
                <a:cs typeface="Arial"/>
              </a:rPr>
              <a:t>риск </a:t>
            </a:r>
            <a:r>
              <a:rPr sz="2400" b="1" spc="-10" dirty="0">
                <a:cs typeface="Arial"/>
              </a:rPr>
              <a:t>потери </a:t>
            </a:r>
            <a:r>
              <a:rPr sz="2400" b="1" spc="-15" dirty="0">
                <a:cs typeface="Arial"/>
              </a:rPr>
              <a:t>урожая </a:t>
            </a:r>
            <a:r>
              <a:rPr sz="2400" b="1" spc="-10" dirty="0">
                <a:cs typeface="Arial"/>
              </a:rPr>
              <a:t> </a:t>
            </a:r>
            <a:r>
              <a:rPr sz="2400" b="1" dirty="0">
                <a:cs typeface="Arial"/>
              </a:rPr>
              <a:t>или </a:t>
            </a:r>
            <a:r>
              <a:rPr sz="2400" b="1" spc="-15" dirty="0" err="1">
                <a:cs typeface="Arial"/>
              </a:rPr>
              <a:t>его</a:t>
            </a:r>
            <a:r>
              <a:rPr sz="2400" b="1" spc="-15" dirty="0">
                <a:cs typeface="Arial"/>
              </a:rPr>
              <a:t> </a:t>
            </a:r>
            <a:r>
              <a:rPr sz="2400" b="1" dirty="0" err="1">
                <a:cs typeface="Arial"/>
              </a:rPr>
              <a:t>недобора</a:t>
            </a:r>
            <a:r>
              <a:rPr sz="2400" b="1" dirty="0">
                <a:cs typeface="Arial"/>
              </a:rPr>
              <a:t> </a:t>
            </a:r>
            <a:r>
              <a:rPr sz="2400" b="1" spc="5" dirty="0">
                <a:cs typeface="Arial"/>
              </a:rPr>
              <a:t> </a:t>
            </a:r>
            <a:r>
              <a:rPr sz="2400" b="1" spc="-15" dirty="0">
                <a:cs typeface="Arial"/>
              </a:rPr>
              <a:t>зачастую</a:t>
            </a:r>
            <a:r>
              <a:rPr sz="2400" b="1" spc="15" dirty="0">
                <a:cs typeface="Arial"/>
              </a:rPr>
              <a:t> </a:t>
            </a:r>
            <a:r>
              <a:rPr sz="2400" b="1" spc="-15" dirty="0">
                <a:cs typeface="Arial"/>
              </a:rPr>
              <a:t>очень</a:t>
            </a:r>
            <a:r>
              <a:rPr sz="2400" b="1" spc="-35" dirty="0">
                <a:cs typeface="Arial"/>
              </a:rPr>
              <a:t> </a:t>
            </a:r>
            <a:r>
              <a:rPr sz="2400" b="1" dirty="0">
                <a:cs typeface="Arial"/>
              </a:rPr>
              <a:t>высок.</a:t>
            </a:r>
            <a:endParaRPr sz="2400" dirty="0"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200" y="1627632"/>
            <a:ext cx="8257540" cy="4608830"/>
            <a:chOff x="146304" y="1627632"/>
            <a:chExt cx="8257540" cy="46088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4" y="1627632"/>
              <a:ext cx="6172200" cy="40050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3815" y="3962400"/>
              <a:ext cx="3779520" cy="227380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9816" y="101930"/>
            <a:ext cx="8044815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ТРЕНДЫ.КЛИМАТИЧЕСКАЯ</a:t>
            </a:r>
            <a:r>
              <a:rPr spc="55" dirty="0"/>
              <a:t> </a:t>
            </a:r>
            <a:r>
              <a:rPr spc="-10" dirty="0"/>
              <a:t>СИТУАЦИЯ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29A87729-F69C-4C73-9E5E-A296ACF61FDF}"/>
              </a:ext>
            </a:extLst>
          </p:cNvPr>
          <p:cNvSpPr txBox="1"/>
          <p:nvPr/>
        </p:nvSpPr>
        <p:spPr>
          <a:xfrm>
            <a:off x="6427059" y="1981200"/>
            <a:ext cx="5157686" cy="157729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многих регионах и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республиках (Татарстан, Удмуртия), частота резко континентальных явлений (в том числе и засух) растет с каждым годом.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" y="780453"/>
              <a:ext cx="8903128" cy="557462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132189" y="1661236"/>
            <a:ext cx="2802255" cy="276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Calibri"/>
                <a:cs typeface="Calibri"/>
              </a:rPr>
              <a:t>НА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ЮГЕ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И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ЧЕРНОЗЕМЬЕ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–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ЛЕТО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И</a:t>
            </a:r>
            <a:r>
              <a:rPr sz="2000" b="1" spc="-20" dirty="0">
                <a:latin typeface="Calibri"/>
                <a:cs typeface="Calibri"/>
              </a:rPr>
              <a:t> ВЕСНА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ВСЁ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СУШЕ,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ПОВОЛЖЬЕ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25" dirty="0">
                <a:latin typeface="Calibri"/>
                <a:cs typeface="Calibri"/>
              </a:rPr>
              <a:t>ЛЕТО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И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ОСЕНЬ.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 ДРУГИХ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ОСЕНЬ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И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ЗИМА.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</a:t>
            </a:r>
            <a:endParaRPr sz="2000" dirty="0">
              <a:latin typeface="Calibri"/>
              <a:cs typeface="Calibri"/>
            </a:endParaRPr>
          </a:p>
          <a:p>
            <a:pPr marL="12700" marR="17272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ЦЕЛОМ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2 </a:t>
            </a:r>
            <a:r>
              <a:rPr sz="2000" b="1" spc="-15" dirty="0">
                <a:latin typeface="Calibri"/>
                <a:cs typeface="Calibri"/>
              </a:rPr>
              <a:t>СЕЗОНА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РЕГИОНАХ, </a:t>
            </a:r>
            <a:r>
              <a:rPr sz="2000" b="1" spc="-25" dirty="0">
                <a:latin typeface="Calibri"/>
                <a:cs typeface="Calibri"/>
              </a:rPr>
              <a:t>НАХОДЯТСЯ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СОСТОЯНИИ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30" dirty="0">
                <a:latin typeface="Calibri"/>
                <a:cs typeface="Calibri"/>
              </a:rPr>
              <a:t>ДЕФИЦИТА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ВЛАГИ.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9816" y="101930"/>
            <a:ext cx="8044815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ТРЕНДЫ.КЛИМАТИЧЕСКАЯ</a:t>
            </a:r>
            <a:r>
              <a:rPr spc="55" dirty="0"/>
              <a:t> </a:t>
            </a:r>
            <a:r>
              <a:rPr spc="-10" dirty="0"/>
              <a:t>СИТУАЦИЯ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2490" y="233883"/>
            <a:ext cx="1074801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/>
              <a:t>НЕ</a:t>
            </a:r>
            <a:r>
              <a:rPr sz="2800" spc="-15" dirty="0"/>
              <a:t> </a:t>
            </a:r>
            <a:r>
              <a:rPr sz="2800" spc="5" dirty="0"/>
              <a:t>ВСЁ</a:t>
            </a:r>
            <a:r>
              <a:rPr sz="2800" spc="-15" dirty="0"/>
              <a:t> </a:t>
            </a:r>
            <a:r>
              <a:rPr sz="2800" dirty="0"/>
              <a:t>ЗАВИСИТ</a:t>
            </a:r>
            <a:r>
              <a:rPr sz="2800" spc="-15" dirty="0"/>
              <a:t> </a:t>
            </a:r>
            <a:r>
              <a:rPr sz="2800" dirty="0"/>
              <a:t>ОТ</a:t>
            </a:r>
            <a:r>
              <a:rPr sz="2800" spc="-15" dirty="0"/>
              <a:t> </a:t>
            </a:r>
            <a:r>
              <a:rPr sz="2800" dirty="0"/>
              <a:t>МАСТЕРСТВА</a:t>
            </a:r>
            <a:r>
              <a:rPr sz="2800" spc="-30" dirty="0"/>
              <a:t> </a:t>
            </a:r>
            <a:r>
              <a:rPr sz="2800" dirty="0"/>
              <a:t>АГРОНОМА,</a:t>
            </a:r>
            <a:r>
              <a:rPr sz="2800" spc="-40" dirty="0"/>
              <a:t> </a:t>
            </a:r>
            <a:r>
              <a:rPr sz="2800" spc="5" dirty="0"/>
              <a:t>ПОГОДА</a:t>
            </a:r>
            <a:r>
              <a:rPr sz="2800" spc="-60" dirty="0"/>
              <a:t> </a:t>
            </a:r>
            <a:r>
              <a:rPr sz="2800" spc="5" dirty="0"/>
              <a:t>ЕСТЬ</a:t>
            </a:r>
            <a:r>
              <a:rPr sz="2800" spc="-5" dirty="0"/>
              <a:t> </a:t>
            </a:r>
            <a:r>
              <a:rPr sz="2800" spc="5" dirty="0"/>
              <a:t>ПОГОДА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4686" y="810766"/>
            <a:ext cx="9087866" cy="59832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19325" y="1374775"/>
            <a:ext cx="760475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КРАСНОДАРСКИЙ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КРАЙ,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УСТЬ-ЛАБИНСКИЙ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РАЙОН,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2019г.</a:t>
            </a:r>
            <a:endParaRPr sz="2400">
              <a:latin typeface="Calibri"/>
              <a:cs typeface="Calibri"/>
            </a:endParaRPr>
          </a:p>
          <a:p>
            <a:pPr marL="2756535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КУКУРУЗА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НА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СИЛОС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3273" y="215645"/>
            <a:ext cx="25558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ТЕМ</a:t>
            </a:r>
            <a:r>
              <a:rPr sz="2800" spc="-55" dirty="0"/>
              <a:t> </a:t>
            </a:r>
            <a:r>
              <a:rPr sz="2800" dirty="0"/>
              <a:t>НЕ</a:t>
            </a:r>
            <a:r>
              <a:rPr sz="2800" spc="-45" dirty="0"/>
              <a:t> </a:t>
            </a:r>
            <a:r>
              <a:rPr sz="2800" dirty="0"/>
              <a:t>МЕНЕЕ…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00671" y="1100327"/>
            <a:ext cx="4949952" cy="27492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9849" y="1111758"/>
            <a:ext cx="11475720" cy="449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5109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CAGR* продаж современных гибридов </a:t>
            </a:r>
            <a:r>
              <a:rPr sz="2400" b="1" spc="-10" dirty="0">
                <a:latin typeface="Calibri"/>
                <a:cs typeface="Calibri"/>
              </a:rPr>
              <a:t>кукурузы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на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силос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5" dirty="0">
                <a:latin typeface="Calibri"/>
                <a:cs typeface="Calibri"/>
              </a:rPr>
              <a:t> РФ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не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менее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10%!</a:t>
            </a:r>
            <a:endParaRPr sz="2400" dirty="0">
              <a:latin typeface="Calibri"/>
              <a:cs typeface="Calibri"/>
            </a:endParaRPr>
          </a:p>
          <a:p>
            <a:pPr marL="231775" indent="-219710">
              <a:lnSpc>
                <a:spcPct val="100000"/>
              </a:lnSpc>
              <a:buChar char="*"/>
              <a:tabLst>
                <a:tab pos="232410" algn="l"/>
              </a:tabLst>
            </a:pPr>
            <a:r>
              <a:rPr sz="2400" b="1" i="1" dirty="0">
                <a:latin typeface="Calibri"/>
                <a:cs typeface="Calibri"/>
              </a:rPr>
              <a:t>-</a:t>
            </a:r>
            <a:r>
              <a:rPr sz="2400" b="1" i="1" spc="2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совокупный</a:t>
            </a:r>
            <a:r>
              <a:rPr sz="2400" b="1" i="1" spc="1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среднегодовой</a:t>
            </a:r>
            <a:r>
              <a:rPr sz="2400" b="1" i="1" spc="-5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темп</a:t>
            </a:r>
            <a:r>
              <a:rPr sz="2400" b="1" i="1" spc="2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роста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Char char="*"/>
            </a:pPr>
            <a:endParaRPr sz="2850" dirty="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ПРИЧИНЫ?....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ЭЛЕМЕНТАРНО!:</a:t>
            </a:r>
            <a:endParaRPr sz="2400" dirty="0">
              <a:latin typeface="Calibri"/>
              <a:cs typeface="Calibri"/>
            </a:endParaRPr>
          </a:p>
          <a:p>
            <a:pPr marL="389890" lvl="1" indent="-287020">
              <a:lnSpc>
                <a:spcPct val="100000"/>
              </a:lnSpc>
              <a:buChar char="-"/>
              <a:tabLst>
                <a:tab pos="389890" algn="l"/>
                <a:tab pos="390525" algn="l"/>
              </a:tabLst>
            </a:pPr>
            <a:r>
              <a:rPr sz="2400" dirty="0">
                <a:latin typeface="Calibri"/>
                <a:cs typeface="Calibri"/>
              </a:rPr>
              <a:t>МЫ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ЗНАЕМ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КУЛЬТУРУ</a:t>
            </a:r>
            <a:endParaRPr sz="2400" dirty="0">
              <a:latin typeface="Calibri"/>
              <a:cs typeface="Calibri"/>
            </a:endParaRPr>
          </a:p>
          <a:p>
            <a:pPr marL="389890" lvl="1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389890" algn="l"/>
                <a:tab pos="390525" algn="l"/>
              </a:tabLst>
            </a:pPr>
            <a:r>
              <a:rPr sz="2400" dirty="0">
                <a:latin typeface="Calibri"/>
                <a:cs typeface="Calibri"/>
              </a:rPr>
              <a:t>МЫ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УМЕЕМ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ЕЕ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ВЫРАЩИВАТЬ</a:t>
            </a:r>
            <a:endParaRPr sz="2400" dirty="0">
              <a:latin typeface="Calibri"/>
              <a:cs typeface="Calibri"/>
            </a:endParaRPr>
          </a:p>
          <a:p>
            <a:pPr marL="389890" lvl="1" indent="-287020">
              <a:lnSpc>
                <a:spcPct val="100000"/>
              </a:lnSpc>
              <a:buChar char="-"/>
              <a:tabLst>
                <a:tab pos="389890" algn="l"/>
                <a:tab pos="390525" algn="l"/>
              </a:tabLst>
            </a:pPr>
            <a:r>
              <a:rPr sz="2400" dirty="0">
                <a:latin typeface="Calibri"/>
                <a:cs typeface="Calibri"/>
              </a:rPr>
              <a:t>МЫ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ЗНАЕМ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ПРЕПАРАТЫ</a:t>
            </a:r>
            <a:endParaRPr sz="2400" dirty="0">
              <a:latin typeface="Calibri"/>
              <a:cs typeface="Calibri"/>
            </a:endParaRPr>
          </a:p>
          <a:p>
            <a:pPr marL="389890" lvl="1" indent="-287020">
              <a:lnSpc>
                <a:spcPct val="100000"/>
              </a:lnSpc>
              <a:buFont typeface="Calibri"/>
              <a:buChar char="-"/>
              <a:tabLst>
                <a:tab pos="389890" algn="l"/>
                <a:tab pos="390525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МЫ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ПОЛУЧАЕМ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ОТЛИЧНЫЙ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КОРМ</a:t>
            </a:r>
            <a:endParaRPr sz="2400" dirty="0">
              <a:latin typeface="Calibri"/>
              <a:cs typeface="Calibri"/>
            </a:endParaRPr>
          </a:p>
          <a:p>
            <a:pPr marL="389890" lvl="1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389890" algn="l"/>
                <a:tab pos="390525" algn="l"/>
              </a:tabLst>
            </a:pPr>
            <a:r>
              <a:rPr sz="2400" dirty="0">
                <a:latin typeface="Calibri"/>
                <a:cs typeface="Calibri"/>
              </a:rPr>
              <a:t>МЫ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ИМЕЕМ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СЕРЬЕЗНУЮ </a:t>
            </a:r>
            <a:r>
              <a:rPr sz="2400" spc="-25" dirty="0">
                <a:latin typeface="Calibri"/>
                <a:cs typeface="Calibri"/>
              </a:rPr>
              <a:t>НАУЧНУЮ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БАЗУ</a:t>
            </a:r>
            <a:endParaRPr sz="2400" dirty="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tabLst>
                <a:tab pos="389890" algn="l"/>
              </a:tabLst>
            </a:pPr>
            <a:r>
              <a:rPr sz="2400" dirty="0">
                <a:latin typeface="Calibri"/>
                <a:cs typeface="Calibri"/>
              </a:rPr>
              <a:t>-	</a:t>
            </a:r>
            <a:r>
              <a:rPr sz="2400" spc="-5" dirty="0">
                <a:latin typeface="Calibri"/>
                <a:cs typeface="Calibri"/>
              </a:rPr>
              <a:t>…..</a:t>
            </a:r>
            <a:endParaRPr sz="2400" dirty="0">
              <a:latin typeface="Calibri"/>
              <a:cs typeface="Calibri"/>
            </a:endParaRPr>
          </a:p>
          <a:p>
            <a:pPr marL="389890" lvl="1" indent="-287020">
              <a:lnSpc>
                <a:spcPct val="100000"/>
              </a:lnSpc>
              <a:buChar char="-"/>
              <a:tabLst>
                <a:tab pos="389890" algn="l"/>
                <a:tab pos="390525" algn="l"/>
              </a:tabLst>
            </a:pPr>
            <a:r>
              <a:rPr sz="2400" dirty="0">
                <a:latin typeface="Calibri"/>
                <a:cs typeface="Calibri"/>
              </a:rPr>
              <a:t>И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ЗАСУШЛИВЫХ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ЗОНАХ,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МЫ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УВЕРЕНЫ,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ЧТО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УЖ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ЭТОТ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ТО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РАЗ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НАМ </a:t>
            </a:r>
            <a:r>
              <a:rPr sz="2400" spc="-20" dirty="0">
                <a:latin typeface="Calibri"/>
                <a:cs typeface="Calibri"/>
              </a:rPr>
              <a:t>ТОЧНО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ПОВЕЗЕТ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882</Words>
  <Application>Microsoft Office PowerPoint</Application>
  <PresentationFormat>Широкоэкранный</PresentationFormat>
  <Paragraphs>168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Calibri</vt:lpstr>
      <vt:lpstr>Calibri Light</vt:lpstr>
      <vt:lpstr>Times New Roman</vt:lpstr>
      <vt:lpstr>Office Theme</vt:lpstr>
      <vt:lpstr>Презентация PowerPoint</vt:lpstr>
      <vt:lpstr>ТРЕНДЫ.КЛИМАТИЧЕСКАЯ СИТУАЦИЯ – ВСЁ МЕНЯЕТСЯ</vt:lpstr>
      <vt:lpstr>ТРЕНДЫ.КЛИМАТИЧЕСКАЯ СИТУАЦИЯ</vt:lpstr>
      <vt:lpstr>ТРЕНДЫ.КЛИМАТИЧЕСКАЯ СИТУАЦИЯ</vt:lpstr>
      <vt:lpstr>ТРЕНДЫ.КЛИМАТИЧЕСКАЯ СИТУАЦИЯ </vt:lpstr>
      <vt:lpstr>ТРЕНДЫ.КЛИМАТИЧЕСКАЯ СИТУАЦИЯ</vt:lpstr>
      <vt:lpstr>ТРЕНДЫ.КЛИМАТИЧЕСКАЯ СИТУАЦИЯ</vt:lpstr>
      <vt:lpstr>НЕ ВСЁ ЗАВИСИТ ОТ МАСТЕРСТВА АГРОНОМА, ПОГОДА ЕСТЬ ПОГОДА</vt:lpstr>
      <vt:lpstr>ТЕМ НЕ МЕНЕЕ…</vt:lpstr>
      <vt:lpstr>ТЕМ НЕ МЕНЕЕ… ЧАСТЬ 2. ПЛОЩАДИ СИЛОСНОЙ КУКУРУЗЫ В  РАЗНЫХ РЕГИОНАХ РФ. 1,2-1,4 МЛН ГА.</vt:lpstr>
      <vt:lpstr>НО….. ДАЛЕКО НЕ ВСЁ ЗАВИСИТ ОТ МАСТЕРСТВА АГРОНОМА</vt:lpstr>
      <vt:lpstr>НО….. ДАЛЕКО НЕ ВСЁ ЗАВИСИТ ОТ МАСТЕРСТВА АГРОНОМА</vt:lpstr>
      <vt:lpstr>ОДНОЛЕТНИЕ КУЛЬТУРЫ В КОРМОПРОИЗВОДСТВЕ</vt:lpstr>
      <vt:lpstr>КАК ЭТО БЫЛО… ИЛИ СОРГО В РОССИИ РАНЬШЕ</vt:lpstr>
      <vt:lpstr>КАК ЭТО БЫЛО… ИЛИ СОРГО В РОССИИ РАНЬШЕ</vt:lpstr>
      <vt:lpstr>НАШИ ДНИ… РЫНОК КОРМОВОГО СОРГО В МИРЕ</vt:lpstr>
      <vt:lpstr>Презентация PowerPoint</vt:lpstr>
      <vt:lpstr>СМЕНА ПАРАДИГМЫ…. ОТКРЫТИЕ BMR</vt:lpstr>
      <vt:lpstr>СОВРЕМЕННЫЕ ГИБРИДЫ BMR</vt:lpstr>
      <vt:lpstr>СОВРЕМЕННЫЕ ГИБРИДЫ BMR</vt:lpstr>
      <vt:lpstr>СОВРЕМЕННЫЕ ССГ BMR. ФОТОЧУСТВИТЕЛЬНОСТЬ.</vt:lpstr>
      <vt:lpstr>ПРИМЕР СЕНАЖА</vt:lpstr>
      <vt:lpstr>БИНАРНЫЕ ПОСЕВЫ ССГ BMR</vt:lpstr>
      <vt:lpstr>БИНАРНЫЕ ПОСЕВЫ ССГ BMR</vt:lpstr>
      <vt:lpstr>Жемчужное просо</vt:lpstr>
      <vt:lpstr>Современные гибриды силосного сорго</vt:lpstr>
      <vt:lpstr>Современные гибриды силосного сорго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Elke van den Bergh | Imagro</dc:creator>
  <cp:lastModifiedBy>Minnullin Eduard</cp:lastModifiedBy>
  <cp:revision>5</cp:revision>
  <dcterms:created xsi:type="dcterms:W3CDTF">2022-05-24T16:01:57Z</dcterms:created>
  <dcterms:modified xsi:type="dcterms:W3CDTF">2022-05-24T16:49:24Z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2022-05-22T00:00:00Z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2022-05-24T00:00:00Z</vt:filetime>
  </property>
</Properties>
</file>