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71" r:id="rId13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EC7C3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EC7C3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EC7C3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144" y="243840"/>
            <a:ext cx="9135110" cy="379730"/>
          </a:xfrm>
          <a:custGeom>
            <a:avLst/>
            <a:gdLst/>
            <a:ahLst/>
            <a:cxnLst/>
            <a:rect l="l" t="t" r="r" b="b"/>
            <a:pathLst>
              <a:path w="9135110" h="379730">
                <a:moveTo>
                  <a:pt x="9134729" y="0"/>
                </a:moveTo>
                <a:lnTo>
                  <a:pt x="0" y="0"/>
                </a:lnTo>
                <a:lnTo>
                  <a:pt x="0" y="379476"/>
                </a:lnTo>
                <a:lnTo>
                  <a:pt x="9134729" y="379476"/>
                </a:lnTo>
                <a:lnTo>
                  <a:pt x="9134729" y="0"/>
                </a:lnTo>
                <a:close/>
              </a:path>
            </a:pathLst>
          </a:custGeom>
          <a:solidFill>
            <a:srgbClr val="EB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556247"/>
            <a:ext cx="9144000" cy="68580"/>
          </a:xfrm>
          <a:custGeom>
            <a:avLst/>
            <a:gdLst/>
            <a:ahLst/>
            <a:cxnLst/>
            <a:rect l="l" t="t" r="r" b="b"/>
            <a:pathLst>
              <a:path w="9144000" h="68579">
                <a:moveTo>
                  <a:pt x="9144000" y="0"/>
                </a:moveTo>
                <a:lnTo>
                  <a:pt x="0" y="0"/>
                </a:lnTo>
                <a:lnTo>
                  <a:pt x="0" y="68579"/>
                </a:lnTo>
                <a:lnTo>
                  <a:pt x="9144000" y="68579"/>
                </a:lnTo>
                <a:lnTo>
                  <a:pt x="914400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2787" y="219913"/>
            <a:ext cx="8218424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EC7C3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3618" y="1231264"/>
            <a:ext cx="8243570" cy="39966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416552"/>
            <a:ext cx="9144000" cy="2047239"/>
          </a:xfrm>
          <a:custGeom>
            <a:avLst/>
            <a:gdLst/>
            <a:ahLst/>
            <a:cxnLst/>
            <a:rect l="l" t="t" r="r" b="b"/>
            <a:pathLst>
              <a:path w="9144000" h="2047239">
                <a:moveTo>
                  <a:pt x="9144000" y="0"/>
                </a:moveTo>
                <a:lnTo>
                  <a:pt x="0" y="0"/>
                </a:lnTo>
                <a:lnTo>
                  <a:pt x="0" y="2046732"/>
                </a:lnTo>
                <a:lnTo>
                  <a:pt x="9144000" y="2046732"/>
                </a:lnTo>
                <a:lnTo>
                  <a:pt x="9144000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359788" y="4581293"/>
            <a:ext cx="6424295" cy="1562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20000"/>
              </a:lnSpc>
              <a:spcBef>
                <a:spcPts val="95"/>
              </a:spcBef>
            </a:pPr>
            <a:r>
              <a:rPr sz="2800" spc="340" dirty="0">
                <a:latin typeface="Impact" panose="020B0806030902050204" pitchFamily="34" charset="0"/>
                <a:cs typeface="Sitka Banner"/>
              </a:rPr>
              <a:t>Нативные</a:t>
            </a:r>
            <a:r>
              <a:rPr sz="2800" spc="60" dirty="0">
                <a:latin typeface="Impact" panose="020B0806030902050204" pitchFamily="34" charset="0"/>
                <a:cs typeface="Sitka Banner"/>
              </a:rPr>
              <a:t> </a:t>
            </a:r>
            <a:r>
              <a:rPr sz="2800" spc="320" dirty="0">
                <a:latin typeface="Impact" panose="020B0806030902050204" pitchFamily="34" charset="0"/>
                <a:cs typeface="Sitka Banner"/>
              </a:rPr>
              <a:t>источники</a:t>
            </a:r>
            <a:r>
              <a:rPr sz="2800" spc="70" dirty="0">
                <a:latin typeface="Impact" panose="020B0806030902050204" pitchFamily="34" charset="0"/>
                <a:cs typeface="Sitka Banner"/>
              </a:rPr>
              <a:t> </a:t>
            </a:r>
            <a:r>
              <a:rPr sz="2800" spc="325" dirty="0">
                <a:latin typeface="Impact" panose="020B0806030902050204" pitchFamily="34" charset="0"/>
                <a:cs typeface="Sitka Banner"/>
              </a:rPr>
              <a:t>витаминно- </a:t>
            </a:r>
            <a:r>
              <a:rPr sz="2800" spc="-620" dirty="0">
                <a:latin typeface="Impact" panose="020B0806030902050204" pitchFamily="34" charset="0"/>
                <a:cs typeface="Sitka Banner"/>
              </a:rPr>
              <a:t> </a:t>
            </a:r>
            <a:r>
              <a:rPr sz="2800" spc="345" dirty="0">
                <a:latin typeface="Impact" panose="020B0806030902050204" pitchFamily="34" charset="0"/>
                <a:cs typeface="Sitka Banner"/>
              </a:rPr>
              <a:t>минерального</a:t>
            </a:r>
            <a:r>
              <a:rPr sz="2800" spc="95" dirty="0">
                <a:latin typeface="Impact" panose="020B0806030902050204" pitchFamily="34" charset="0"/>
                <a:cs typeface="Sitka Banner"/>
              </a:rPr>
              <a:t> </a:t>
            </a:r>
            <a:r>
              <a:rPr sz="2800" spc="305" dirty="0">
                <a:latin typeface="Impact" panose="020B0806030902050204" pitchFamily="34" charset="0"/>
                <a:cs typeface="Sitka Banner"/>
              </a:rPr>
              <a:t>питания</a:t>
            </a:r>
            <a:endParaRPr sz="2800" dirty="0">
              <a:latin typeface="Impact" panose="020B0806030902050204" pitchFamily="34" charset="0"/>
              <a:cs typeface="Sitka Banner"/>
            </a:endParaRPr>
          </a:p>
          <a:p>
            <a:pPr marL="1270" algn="ctr">
              <a:lnSpc>
                <a:spcPct val="100000"/>
              </a:lnSpc>
              <a:spcBef>
                <a:spcPts val="675"/>
              </a:spcBef>
            </a:pPr>
            <a:r>
              <a:rPr sz="2800" spc="340" dirty="0">
                <a:solidFill>
                  <a:srgbClr val="EC7C30"/>
                </a:solidFill>
                <a:latin typeface="Impact" panose="020B0806030902050204" pitchFamily="34" charset="0"/>
                <a:cs typeface="Sitka Banner"/>
              </a:rPr>
              <a:t>Решения</a:t>
            </a:r>
            <a:r>
              <a:rPr sz="2800" spc="75" dirty="0">
                <a:solidFill>
                  <a:srgbClr val="EC7C30"/>
                </a:solidFill>
                <a:latin typeface="Impact" panose="020B0806030902050204" pitchFamily="34" charset="0"/>
                <a:cs typeface="Sitka Banner"/>
              </a:rPr>
              <a:t> </a:t>
            </a:r>
            <a:r>
              <a:rPr sz="2800" spc="425" dirty="0">
                <a:solidFill>
                  <a:srgbClr val="EC7C30"/>
                </a:solidFill>
                <a:latin typeface="Impact" panose="020B0806030902050204" pitchFamily="34" charset="0"/>
                <a:cs typeface="Sitka Banner"/>
              </a:rPr>
              <a:t>в</a:t>
            </a:r>
            <a:r>
              <a:rPr sz="2800" spc="75" dirty="0">
                <a:solidFill>
                  <a:srgbClr val="EC7C30"/>
                </a:solidFill>
                <a:latin typeface="Impact" panose="020B0806030902050204" pitchFamily="34" charset="0"/>
                <a:cs typeface="Sitka Banner"/>
              </a:rPr>
              <a:t> </a:t>
            </a:r>
            <a:r>
              <a:rPr sz="2800" spc="330" dirty="0">
                <a:solidFill>
                  <a:srgbClr val="EC7C30"/>
                </a:solidFill>
                <a:latin typeface="Impact" panose="020B0806030902050204" pitchFamily="34" charset="0"/>
                <a:cs typeface="Sitka Banner"/>
              </a:rPr>
              <a:t>условиях</a:t>
            </a:r>
            <a:r>
              <a:rPr sz="2800" spc="75" dirty="0">
                <a:solidFill>
                  <a:srgbClr val="EC7C30"/>
                </a:solidFill>
                <a:latin typeface="Impact" panose="020B0806030902050204" pitchFamily="34" charset="0"/>
                <a:cs typeface="Sitka Banner"/>
              </a:rPr>
              <a:t> </a:t>
            </a:r>
            <a:r>
              <a:rPr sz="2800" spc="340" dirty="0">
                <a:solidFill>
                  <a:srgbClr val="EC7C30"/>
                </a:solidFill>
                <a:latin typeface="Impact" panose="020B0806030902050204" pitchFamily="34" charset="0"/>
                <a:cs typeface="Sitka Banner"/>
              </a:rPr>
              <a:t>санкций</a:t>
            </a:r>
            <a:endParaRPr sz="2800" dirty="0">
              <a:latin typeface="Impact" panose="020B0806030902050204" pitchFamily="34" charset="0"/>
              <a:cs typeface="Sitka Banner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81444" y="804672"/>
            <a:ext cx="3513843" cy="361187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0" y="6556247"/>
            <a:ext cx="9144000" cy="68580"/>
          </a:xfrm>
          <a:custGeom>
            <a:avLst/>
            <a:gdLst/>
            <a:ahLst/>
            <a:cxnLst/>
            <a:rect l="l" t="t" r="r" b="b"/>
            <a:pathLst>
              <a:path w="9144000" h="68579">
                <a:moveTo>
                  <a:pt x="9144000" y="0"/>
                </a:moveTo>
                <a:lnTo>
                  <a:pt x="0" y="0"/>
                </a:lnTo>
                <a:lnTo>
                  <a:pt x="0" y="68579"/>
                </a:lnTo>
                <a:lnTo>
                  <a:pt x="9144000" y="68579"/>
                </a:lnTo>
                <a:lnTo>
                  <a:pt x="914400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36903"/>
            <a:ext cx="9143999" cy="516940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76987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РЕСУРСОСБЕРЕГАЮЩАЯ</a:t>
            </a:r>
            <a:r>
              <a:rPr spc="-45" dirty="0"/>
              <a:t> </a:t>
            </a:r>
            <a:r>
              <a:rPr spc="-10" dirty="0"/>
              <a:t>ТЕХНОЛОГИЯ</a:t>
            </a:r>
            <a:r>
              <a:rPr dirty="0"/>
              <a:t> </a:t>
            </a:r>
            <a:r>
              <a:rPr spc="-30" dirty="0"/>
              <a:t>ЗАГОТОВКИ</a:t>
            </a:r>
            <a:r>
              <a:rPr spc="-20" dirty="0"/>
              <a:t> </a:t>
            </a:r>
            <a:r>
              <a:rPr spc="-15" dirty="0"/>
              <a:t>КОРМОВ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76987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pc="-15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27760"/>
            <a:ext cx="8762999" cy="48768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76987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spc="-1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3618" y="1231264"/>
          <a:ext cx="8223250" cy="39836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630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НУТРИЕНТЫ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88925" marR="279400"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П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З</a:t>
                      </a:r>
                      <a:r>
                        <a:rPr sz="1400" b="1" spc="-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</a:t>
                      </a:r>
                      <a:r>
                        <a:rPr sz="14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Р</a:t>
                      </a:r>
                      <a:r>
                        <a:rPr sz="1400" b="1" spc="-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ТЫ 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НА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ТОННУ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сенажа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10489" marR="101600" algn="ctr">
                        <a:lnSpc>
                          <a:spcPct val="100000"/>
                        </a:lnSpc>
                      </a:pP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Д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ОП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ЛНИТ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Е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Л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Ь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НО  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СОХРАНЕНО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каждой</a:t>
                      </a:r>
                      <a:r>
                        <a:rPr sz="14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тонне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02284" marR="311785" indent="-182880">
                        <a:lnSpc>
                          <a:spcPct val="100000"/>
                        </a:lnSpc>
                      </a:pP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ОМПОНЕНТ 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АНАЛОГ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СТОИМОСТЬ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C7C3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ПРОТЕИН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?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24,5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кг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>
                  <a:txBody>
                    <a:bodyPr/>
                    <a:lstStyle/>
                    <a:p>
                      <a:pPr marL="212725" marR="203200" indent="3606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64,5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кг 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жмых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рапсовый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68655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38%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4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064р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ЭНЕРГИЯ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250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МДж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113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кг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зерно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пшеницы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147р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САХАР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10,05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кг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>
                  <a:txBody>
                    <a:bodyPr/>
                    <a:lstStyle/>
                    <a:p>
                      <a:pPr marL="182245" marR="172720" indent="4584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25 кг 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кормовая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патока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68655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40%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175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р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6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spc="-10" dirty="0">
                          <a:latin typeface="Calibri"/>
                          <a:cs typeface="Calibri"/>
                        </a:rPr>
                        <a:t>КАРОТИН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CA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6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г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50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г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B-каротин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12%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ct val="100000"/>
                        </a:lnSpc>
                      </a:pPr>
                      <a:r>
                        <a:rPr sz="1400" spc="-5" dirty="0">
                          <a:latin typeface="Calibri"/>
                          <a:cs typeface="Calibri"/>
                        </a:rPr>
                        <a:t>185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р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AE4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679829" y="5645607"/>
            <a:ext cx="5771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УРОЖАЙНОСТЬ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150 </a:t>
            </a:r>
            <a:r>
              <a:rPr sz="1800" spc="-35" dirty="0">
                <a:latin typeface="Calibri"/>
                <a:cs typeface="Calibri"/>
              </a:rPr>
              <a:t>Ц/Га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" dirty="0">
                <a:latin typeface="Calibri"/>
                <a:cs typeface="Calibri"/>
              </a:rPr>
              <a:t> СЕНАЖ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5,4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Т/Га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+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24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683 </a:t>
            </a:r>
            <a:r>
              <a:rPr sz="1800" spc="-50" dirty="0">
                <a:latin typeface="Calibri"/>
                <a:cs typeface="Calibri"/>
              </a:rPr>
              <a:t>руб/Га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787" y="1155835"/>
            <a:ext cx="8487803" cy="454633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9144" y="243840"/>
            <a:ext cx="9135110" cy="379730"/>
          </a:xfrm>
          <a:custGeom>
            <a:avLst/>
            <a:gdLst/>
            <a:ahLst/>
            <a:cxnLst/>
            <a:rect l="l" t="t" r="r" b="b"/>
            <a:pathLst>
              <a:path w="9135110" h="379730">
                <a:moveTo>
                  <a:pt x="9134729" y="0"/>
                </a:moveTo>
                <a:lnTo>
                  <a:pt x="0" y="0"/>
                </a:lnTo>
                <a:lnTo>
                  <a:pt x="0" y="379476"/>
                </a:lnTo>
                <a:lnTo>
                  <a:pt x="9134729" y="379476"/>
                </a:lnTo>
                <a:lnTo>
                  <a:pt x="9134729" y="0"/>
                </a:lnTo>
                <a:close/>
              </a:path>
            </a:pathLst>
          </a:custGeom>
          <a:solidFill>
            <a:srgbClr val="EB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69640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ПОЛНОЦЕННЫЕ</a:t>
            </a:r>
            <a:r>
              <a:rPr dirty="0"/>
              <a:t> </a:t>
            </a:r>
            <a:r>
              <a:rPr spc="-20" dirty="0"/>
              <a:t>ПРОДУКТЫ</a:t>
            </a:r>
            <a:r>
              <a:rPr spc="5" dirty="0"/>
              <a:t> </a:t>
            </a:r>
            <a:r>
              <a:rPr spc="-25" dirty="0"/>
              <a:t>ПИТАНИЯ</a:t>
            </a:r>
            <a:r>
              <a:rPr dirty="0"/>
              <a:t> </a:t>
            </a:r>
            <a:r>
              <a:rPr spc="-5" dirty="0"/>
              <a:t>ДЛЯ</a:t>
            </a:r>
            <a:r>
              <a:rPr dirty="0"/>
              <a:t> </a:t>
            </a:r>
            <a:r>
              <a:rPr spc="-5" dirty="0"/>
              <a:t>ЧЕЛОВЕКА</a:t>
            </a:r>
          </a:p>
        </p:txBody>
      </p:sp>
      <p:sp>
        <p:nvSpPr>
          <p:cNvPr id="5" name="object 5"/>
          <p:cNvSpPr/>
          <p:nvPr/>
        </p:nvSpPr>
        <p:spPr>
          <a:xfrm>
            <a:off x="0" y="6556247"/>
            <a:ext cx="9144000" cy="68580"/>
          </a:xfrm>
          <a:custGeom>
            <a:avLst/>
            <a:gdLst/>
            <a:ahLst/>
            <a:cxnLst/>
            <a:rect l="l" t="t" r="r" b="b"/>
            <a:pathLst>
              <a:path w="9144000" h="68579">
                <a:moveTo>
                  <a:pt x="9144000" y="0"/>
                </a:moveTo>
                <a:lnTo>
                  <a:pt x="0" y="0"/>
                </a:lnTo>
                <a:lnTo>
                  <a:pt x="0" y="68579"/>
                </a:lnTo>
                <a:lnTo>
                  <a:pt x="9144000" y="68579"/>
                </a:lnTo>
                <a:lnTo>
                  <a:pt x="914400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9399" y="1045463"/>
            <a:ext cx="3404128" cy="240182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41172" y="1045463"/>
            <a:ext cx="2345527" cy="241096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20013" y="3707129"/>
            <a:ext cx="2606040" cy="72961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sz="2400" spc="-25" dirty="0">
                <a:solidFill>
                  <a:srgbClr val="6FAC46"/>
                </a:solidFill>
                <a:latin typeface="Calibri"/>
                <a:cs typeface="Calibri"/>
              </a:rPr>
              <a:t>ТРАВЯНОЙ</a:t>
            </a:r>
            <a:r>
              <a:rPr sz="2400" spc="-60" dirty="0">
                <a:solidFill>
                  <a:srgbClr val="6FAC46"/>
                </a:solidFill>
                <a:latin typeface="Calibri"/>
                <a:cs typeface="Calibri"/>
              </a:rPr>
              <a:t> </a:t>
            </a:r>
            <a:r>
              <a:rPr sz="2400" spc="-30" dirty="0">
                <a:solidFill>
                  <a:srgbClr val="6FAC46"/>
                </a:solidFill>
                <a:latin typeface="Calibri"/>
                <a:cs typeface="Calibri"/>
              </a:rPr>
              <a:t>ОТКОРМ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800" dirty="0">
                <a:latin typeface="Calibri"/>
                <a:cs typeface="Calibri"/>
              </a:rPr>
              <a:t>Жирные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кислоты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ОМЕГА-3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3917" y="4860537"/>
            <a:ext cx="2618740" cy="73088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2400" dirty="0">
                <a:solidFill>
                  <a:srgbClr val="EC7C30"/>
                </a:solidFill>
                <a:latin typeface="Calibri"/>
                <a:cs typeface="Calibri"/>
              </a:rPr>
              <a:t>ЗЕРНОВОЙ</a:t>
            </a:r>
            <a:r>
              <a:rPr sz="2400" spc="-8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400" spc="-30" dirty="0">
                <a:solidFill>
                  <a:srgbClr val="EC7C30"/>
                </a:solidFill>
                <a:latin typeface="Calibri"/>
                <a:cs typeface="Calibri"/>
              </a:rPr>
              <a:t>ОТКОРМ</a:t>
            </a:r>
            <a:endParaRPr sz="2400">
              <a:latin typeface="Calibri"/>
              <a:cs typeface="Calibri"/>
            </a:endParaRPr>
          </a:p>
          <a:p>
            <a:pPr marL="18415">
              <a:lnSpc>
                <a:spcPct val="100000"/>
              </a:lnSpc>
              <a:spcBef>
                <a:spcPts val="215"/>
              </a:spcBef>
            </a:pPr>
            <a:r>
              <a:rPr sz="1800" dirty="0">
                <a:latin typeface="Calibri"/>
                <a:cs typeface="Calibri"/>
              </a:rPr>
              <a:t>Жирные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кислоты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ОМЕГА-6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74489" y="4758869"/>
            <a:ext cx="3623310" cy="1495425"/>
          </a:xfrm>
          <a:prstGeom prst="rect">
            <a:avLst/>
          </a:prstGeom>
        </p:spPr>
        <p:txBody>
          <a:bodyPr vert="horz" wrap="square" lIns="0" tIns="1517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195"/>
              </a:spcBef>
            </a:pPr>
            <a:r>
              <a:rPr sz="2400" spc="-20" dirty="0">
                <a:solidFill>
                  <a:srgbClr val="EC7C30"/>
                </a:solidFill>
                <a:latin typeface="Calibri"/>
                <a:cs typeface="Calibri"/>
              </a:rPr>
              <a:t>ФРАКЦИИ</a:t>
            </a:r>
            <a:r>
              <a:rPr sz="2400" spc="-5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EC7C30"/>
                </a:solidFill>
                <a:latin typeface="Calibri"/>
                <a:cs typeface="Calibri"/>
              </a:rPr>
              <a:t>КАЗЕИНА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815"/>
              </a:spcBef>
            </a:pPr>
            <a:r>
              <a:rPr sz="1800" dirty="0">
                <a:latin typeface="Calibri"/>
                <a:cs typeface="Calibri"/>
              </a:rPr>
              <a:t>α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плотность </a:t>
            </a:r>
            <a:r>
              <a:rPr sz="1800" spc="-10" dirty="0">
                <a:latin typeface="Calibri"/>
                <a:cs typeface="Calibri"/>
              </a:rPr>
              <a:t>сгустка</a:t>
            </a:r>
            <a:endParaRPr sz="1800">
              <a:latin typeface="Calibri"/>
              <a:cs typeface="Calibri"/>
            </a:endParaRPr>
          </a:p>
          <a:p>
            <a:pPr marL="12065" marR="5080" algn="ctr">
              <a:lnSpc>
                <a:spcPct val="106700"/>
              </a:lnSpc>
              <a:spcBef>
                <a:spcPts val="15"/>
              </a:spcBef>
            </a:pPr>
            <a:r>
              <a:rPr sz="1800" dirty="0">
                <a:latin typeface="Calibri"/>
                <a:cs typeface="Calibri"/>
              </a:rPr>
              <a:t>β – </a:t>
            </a:r>
            <a:r>
              <a:rPr sz="1800" spc="-10" dirty="0">
                <a:latin typeface="Calibri"/>
                <a:cs typeface="Calibri"/>
              </a:rPr>
              <a:t>продолжительность </a:t>
            </a:r>
            <a:r>
              <a:rPr sz="1800" spc="-5" dirty="0">
                <a:latin typeface="Calibri"/>
                <a:cs typeface="Calibri"/>
              </a:rPr>
              <a:t>свертывания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γ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свертывается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ферменте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65446" y="3601466"/>
            <a:ext cx="4052570" cy="907415"/>
          </a:xfrm>
          <a:prstGeom prst="rect">
            <a:avLst/>
          </a:prstGeom>
        </p:spPr>
        <p:txBody>
          <a:bodyPr vert="horz" wrap="square" lIns="0" tIns="1504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85"/>
              </a:spcBef>
            </a:pPr>
            <a:r>
              <a:rPr sz="2400" spc="-25" dirty="0">
                <a:solidFill>
                  <a:srgbClr val="6FAC46"/>
                </a:solidFill>
                <a:latin typeface="Calibri"/>
                <a:cs typeface="Calibri"/>
              </a:rPr>
              <a:t>КОЛИЧЕСТВО</a:t>
            </a:r>
            <a:r>
              <a:rPr sz="2400" spc="-20" dirty="0">
                <a:solidFill>
                  <a:srgbClr val="6FAC46"/>
                </a:solidFill>
                <a:latin typeface="Calibri"/>
                <a:cs typeface="Calibri"/>
              </a:rPr>
              <a:t> МИНЕРАЛОВ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815"/>
              </a:spcBef>
            </a:pPr>
            <a:r>
              <a:rPr sz="1800" spc="-10" dirty="0">
                <a:latin typeface="Calibri"/>
                <a:cs typeface="Calibri"/>
              </a:rPr>
              <a:t>Определяет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выбор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сычужных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ферментов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696404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ПОЛНОЦЕННЫЕ</a:t>
            </a:r>
            <a:r>
              <a:rPr dirty="0"/>
              <a:t> </a:t>
            </a:r>
            <a:r>
              <a:rPr spc="-20" dirty="0"/>
              <a:t>ПРОДУКТЫ</a:t>
            </a:r>
            <a:r>
              <a:rPr spc="5" dirty="0"/>
              <a:t> </a:t>
            </a:r>
            <a:r>
              <a:rPr spc="-25" dirty="0"/>
              <a:t>ПИТАНИЯ</a:t>
            </a:r>
            <a:r>
              <a:rPr dirty="0"/>
              <a:t> </a:t>
            </a:r>
            <a:r>
              <a:rPr spc="-5" dirty="0"/>
              <a:t>ДЛЯ</a:t>
            </a:r>
            <a:r>
              <a:rPr dirty="0"/>
              <a:t> </a:t>
            </a:r>
            <a:r>
              <a:rPr spc="-5" dirty="0"/>
              <a:t>ЧЕЛОВЕКА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44" y="243840"/>
            <a:ext cx="9135110" cy="379730"/>
          </a:xfrm>
          <a:custGeom>
            <a:avLst/>
            <a:gdLst/>
            <a:ahLst/>
            <a:cxnLst/>
            <a:rect l="l" t="t" r="r" b="b"/>
            <a:pathLst>
              <a:path w="9135110" h="379730">
                <a:moveTo>
                  <a:pt x="9134729" y="0"/>
                </a:moveTo>
                <a:lnTo>
                  <a:pt x="0" y="0"/>
                </a:lnTo>
                <a:lnTo>
                  <a:pt x="0" y="379476"/>
                </a:lnTo>
                <a:lnTo>
                  <a:pt x="9134729" y="379476"/>
                </a:lnTo>
                <a:lnTo>
                  <a:pt x="9134729" y="0"/>
                </a:lnTo>
                <a:close/>
              </a:path>
            </a:pathLst>
          </a:custGeom>
          <a:solidFill>
            <a:srgbClr val="EB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46437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КОРОВА</a:t>
            </a:r>
            <a:r>
              <a:rPr spc="-45" dirty="0"/>
              <a:t> </a:t>
            </a:r>
            <a:r>
              <a:rPr spc="-10" dirty="0"/>
              <a:t>СРЕДСТВО</a:t>
            </a:r>
            <a:r>
              <a:rPr spc="-50" dirty="0"/>
              <a:t> </a:t>
            </a:r>
            <a:r>
              <a:rPr spc="-15" dirty="0"/>
              <a:t>ПРОИЗВОДСТВА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6556247"/>
            <a:ext cx="9144000" cy="68580"/>
          </a:xfrm>
          <a:custGeom>
            <a:avLst/>
            <a:gdLst/>
            <a:ahLst/>
            <a:cxnLst/>
            <a:rect l="l" t="t" r="r" b="b"/>
            <a:pathLst>
              <a:path w="9144000" h="68579">
                <a:moveTo>
                  <a:pt x="9144000" y="0"/>
                </a:moveTo>
                <a:lnTo>
                  <a:pt x="0" y="0"/>
                </a:lnTo>
                <a:lnTo>
                  <a:pt x="0" y="68579"/>
                </a:lnTo>
                <a:lnTo>
                  <a:pt x="9144000" y="68579"/>
                </a:lnTo>
                <a:lnTo>
                  <a:pt x="914400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860704" y="1665858"/>
          <a:ext cx="3420745" cy="30175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Минерал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Количество,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мг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Калий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510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Кальций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190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Фосфор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930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Натрий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490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Магний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130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Цинк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3,8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Железо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0,5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Медь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0,1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814189" y="1665858"/>
          <a:ext cx="3421379" cy="30175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8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3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27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Витамин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Количество,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мг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В9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50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С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15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В12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3,6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В5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3,1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7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В2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1,6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В3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0,8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5" dirty="0">
                          <a:latin typeface="Calibri"/>
                          <a:cs typeface="Calibri"/>
                        </a:rPr>
                        <a:t>В1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0,4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В6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600" spc="-5" dirty="0">
                          <a:latin typeface="Calibri"/>
                          <a:cs typeface="Calibri"/>
                        </a:rPr>
                        <a:t>0,4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2755773" y="1025144"/>
            <a:ext cx="36493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В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КАЖДОМ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ЛИТРЕ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МОЛОКА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11681" y="5058056"/>
            <a:ext cx="6741795" cy="908685"/>
          </a:xfrm>
          <a:prstGeom prst="rect">
            <a:avLst/>
          </a:prstGeom>
        </p:spPr>
        <p:txBody>
          <a:bodyPr vert="horz" wrap="square" lIns="0" tIns="1511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90"/>
              </a:spcBef>
            </a:pPr>
            <a:r>
              <a:rPr sz="2400" spc="-10" dirty="0">
                <a:latin typeface="Calibri"/>
                <a:cs typeface="Calibri"/>
              </a:rPr>
              <a:t>Продуктивность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38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кг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молока</a:t>
            </a: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sz="1800" spc="-5" dirty="0">
                <a:solidFill>
                  <a:srgbClr val="414950"/>
                </a:solidFill>
                <a:latin typeface="Microsoft Sans Serif"/>
                <a:cs typeface="Microsoft Sans Serif"/>
              </a:rPr>
              <a:t>1,36</a:t>
            </a:r>
            <a:r>
              <a:rPr sz="1800" spc="20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414950"/>
                </a:solidFill>
                <a:latin typeface="Microsoft Sans Serif"/>
                <a:cs typeface="Microsoft Sans Serif"/>
              </a:rPr>
              <a:t>кг</a:t>
            </a:r>
            <a:r>
              <a:rPr sz="1800" spc="25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414950"/>
                </a:solidFill>
                <a:latin typeface="Microsoft Sans Serif"/>
                <a:cs typeface="Microsoft Sans Serif"/>
              </a:rPr>
              <a:t>жира,</a:t>
            </a:r>
            <a:r>
              <a:rPr sz="1800" spc="20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414950"/>
                </a:solidFill>
                <a:latin typeface="Microsoft Sans Serif"/>
                <a:cs typeface="Microsoft Sans Serif"/>
              </a:rPr>
              <a:t>1,36</a:t>
            </a:r>
            <a:r>
              <a:rPr sz="1800" spc="30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414950"/>
                </a:solidFill>
                <a:latin typeface="Microsoft Sans Serif"/>
                <a:cs typeface="Microsoft Sans Serif"/>
              </a:rPr>
              <a:t>кг</a:t>
            </a:r>
            <a:r>
              <a:rPr sz="1800" spc="10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414950"/>
                </a:solidFill>
                <a:latin typeface="Microsoft Sans Serif"/>
                <a:cs typeface="Microsoft Sans Serif"/>
              </a:rPr>
              <a:t>белка,</a:t>
            </a:r>
            <a:r>
              <a:rPr sz="1800" spc="10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414950"/>
                </a:solidFill>
                <a:latin typeface="Microsoft Sans Serif"/>
                <a:cs typeface="Microsoft Sans Serif"/>
              </a:rPr>
              <a:t>1,82</a:t>
            </a:r>
            <a:r>
              <a:rPr sz="1800" spc="30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414950"/>
                </a:solidFill>
                <a:latin typeface="Microsoft Sans Serif"/>
                <a:cs typeface="Microsoft Sans Serif"/>
              </a:rPr>
              <a:t>кг</a:t>
            </a:r>
            <a:r>
              <a:rPr sz="1800" spc="15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414950"/>
                </a:solidFill>
                <a:latin typeface="Microsoft Sans Serif"/>
                <a:cs typeface="Microsoft Sans Serif"/>
              </a:rPr>
              <a:t>лактозы</a:t>
            </a:r>
            <a:r>
              <a:rPr sz="1800" spc="25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414950"/>
                </a:solidFill>
                <a:latin typeface="Microsoft Sans Serif"/>
                <a:cs typeface="Microsoft Sans Serif"/>
              </a:rPr>
              <a:t>и</a:t>
            </a:r>
            <a:r>
              <a:rPr sz="1800" spc="40" dirty="0">
                <a:solidFill>
                  <a:srgbClr val="41495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EC7C30"/>
                </a:solidFill>
                <a:latin typeface="Microsoft Sans Serif"/>
                <a:cs typeface="Microsoft Sans Serif"/>
              </a:rPr>
              <a:t>0,23</a:t>
            </a:r>
            <a:r>
              <a:rPr sz="1800" spc="20" dirty="0">
                <a:solidFill>
                  <a:srgbClr val="EC7C30"/>
                </a:solidFill>
                <a:latin typeface="Microsoft Sans Serif"/>
                <a:cs typeface="Microsoft Sans Serif"/>
              </a:rPr>
              <a:t> </a:t>
            </a:r>
            <a:r>
              <a:rPr sz="1800" spc="-70" dirty="0">
                <a:solidFill>
                  <a:srgbClr val="EC7C30"/>
                </a:solidFill>
                <a:latin typeface="Microsoft Sans Serif"/>
                <a:cs typeface="Microsoft Sans Serif"/>
              </a:rPr>
              <a:t>кг</a:t>
            </a:r>
            <a:r>
              <a:rPr sz="1800" spc="20" dirty="0">
                <a:solidFill>
                  <a:srgbClr val="EC7C3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EC7C30"/>
                </a:solidFill>
                <a:latin typeface="Microsoft Sans Serif"/>
                <a:cs typeface="Microsoft Sans Serif"/>
              </a:rPr>
              <a:t>минералов</a:t>
            </a:r>
            <a:endParaRPr sz="18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3431" y="1917192"/>
            <a:ext cx="3934236" cy="321411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9144" y="243840"/>
            <a:ext cx="9135110" cy="379730"/>
          </a:xfrm>
          <a:custGeom>
            <a:avLst/>
            <a:gdLst/>
            <a:ahLst/>
            <a:cxnLst/>
            <a:rect l="l" t="t" r="r" b="b"/>
            <a:pathLst>
              <a:path w="9135110" h="379730">
                <a:moveTo>
                  <a:pt x="9134729" y="0"/>
                </a:moveTo>
                <a:lnTo>
                  <a:pt x="0" y="0"/>
                </a:lnTo>
                <a:lnTo>
                  <a:pt x="0" y="379476"/>
                </a:lnTo>
                <a:lnTo>
                  <a:pt x="9134729" y="379476"/>
                </a:lnTo>
                <a:lnTo>
                  <a:pt x="9134729" y="0"/>
                </a:lnTo>
                <a:close/>
              </a:path>
            </a:pathLst>
          </a:custGeom>
          <a:solidFill>
            <a:srgbClr val="EB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556247"/>
            <a:ext cx="9144000" cy="68580"/>
          </a:xfrm>
          <a:custGeom>
            <a:avLst/>
            <a:gdLst/>
            <a:ahLst/>
            <a:cxnLst/>
            <a:rect l="l" t="t" r="r" b="b"/>
            <a:pathLst>
              <a:path w="9144000" h="68579">
                <a:moveTo>
                  <a:pt x="9144000" y="0"/>
                </a:moveTo>
                <a:lnTo>
                  <a:pt x="0" y="0"/>
                </a:lnTo>
                <a:lnTo>
                  <a:pt x="0" y="68579"/>
                </a:lnTo>
                <a:lnTo>
                  <a:pt x="9144000" y="68579"/>
                </a:lnTo>
                <a:lnTo>
                  <a:pt x="9144000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582485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РЕАЛИЗАЦИЯ</a:t>
            </a:r>
            <a:r>
              <a:rPr spc="-25" dirty="0"/>
              <a:t> </a:t>
            </a:r>
            <a:r>
              <a:rPr spc="-20" dirty="0"/>
              <a:t>ГЕНЕТИЧЕСКОГО</a:t>
            </a:r>
            <a:r>
              <a:rPr spc="-5" dirty="0"/>
              <a:t> </a:t>
            </a:r>
            <a:r>
              <a:rPr spc="-10" dirty="0"/>
              <a:t>ПОТЕНЦИАЛА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63041" y="5794678"/>
            <a:ext cx="6328410" cy="38481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*</a:t>
            </a:r>
            <a:r>
              <a:rPr sz="1100" spc="2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F2F2F"/>
                </a:solidFill>
                <a:latin typeface="Calibri"/>
                <a:cs typeface="Calibri"/>
              </a:rPr>
              <a:t>ФГБНУ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F2F2F"/>
                </a:solidFill>
                <a:latin typeface="Calibri"/>
                <a:cs typeface="Calibri"/>
              </a:rPr>
              <a:t>«Всероссийский</a:t>
            </a:r>
            <a:r>
              <a:rPr sz="1100" spc="-1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F2F2F"/>
                </a:solidFill>
                <a:latin typeface="Calibri"/>
                <a:cs typeface="Calibri"/>
              </a:rPr>
              <a:t>научно-исследовательский</a:t>
            </a:r>
            <a:r>
              <a:rPr sz="1100" spc="-1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институт</a:t>
            </a:r>
            <a:r>
              <a:rPr sz="1100" spc="-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племенного</a:t>
            </a:r>
            <a:r>
              <a:rPr sz="1100" spc="-3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дела»</a:t>
            </a:r>
            <a:endParaRPr sz="1100">
              <a:latin typeface="Calibri"/>
              <a:cs typeface="Calibri"/>
            </a:endParaRPr>
          </a:p>
          <a:p>
            <a:pPr marL="106680">
              <a:lnSpc>
                <a:spcPct val="100000"/>
              </a:lnSpc>
              <a:spcBef>
                <a:spcPts val="95"/>
              </a:spcBef>
            </a:pP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по </a:t>
            </a:r>
            <a:r>
              <a:rPr sz="1100" spc="-5" dirty="0">
                <a:solidFill>
                  <a:srgbClr val="2F2F2F"/>
                </a:solidFill>
                <a:latin typeface="Calibri"/>
                <a:cs typeface="Calibri"/>
              </a:rPr>
              <a:t>архивным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 сведениям базы программы</a:t>
            </a:r>
            <a:r>
              <a:rPr sz="1100" spc="-2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«Селэкс»</a:t>
            </a:r>
            <a:r>
              <a:rPr sz="1100" spc="-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за</a:t>
            </a:r>
            <a:r>
              <a:rPr sz="1100" spc="-1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последние</a:t>
            </a:r>
            <a:r>
              <a:rPr sz="1100" spc="-2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10</a:t>
            </a:r>
            <a:r>
              <a:rPr sz="1100" spc="1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spc="-5" dirty="0">
                <a:solidFill>
                  <a:srgbClr val="2F2F2F"/>
                </a:solidFill>
                <a:latin typeface="Calibri"/>
                <a:cs typeface="Calibri"/>
              </a:rPr>
              <a:t>лет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 из</a:t>
            </a:r>
            <a:r>
              <a:rPr sz="1100" spc="-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девяти племенных</a:t>
            </a:r>
            <a:r>
              <a:rPr sz="1100" spc="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100" dirty="0">
                <a:solidFill>
                  <a:srgbClr val="2F2F2F"/>
                </a:solidFill>
                <a:latin typeface="Calibri"/>
                <a:cs typeface="Calibri"/>
              </a:rPr>
              <a:t>хозяйств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46316" y="4486147"/>
            <a:ext cx="1619250" cy="1023619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sz="2400" b="1" spc="-5" dirty="0">
                <a:solidFill>
                  <a:srgbClr val="EC7C30"/>
                </a:solidFill>
                <a:latin typeface="Calibri"/>
                <a:cs typeface="Calibri"/>
              </a:rPr>
              <a:t>«44,89%»</a:t>
            </a:r>
            <a:endParaRPr sz="2400">
              <a:latin typeface="Calibri"/>
              <a:cs typeface="Calibri"/>
            </a:endParaRPr>
          </a:p>
          <a:p>
            <a:pPr marL="12065" marR="5080" algn="ctr">
              <a:lnSpc>
                <a:spcPct val="107200"/>
              </a:lnSpc>
              <a:spcBef>
                <a:spcPts val="60"/>
              </a:spcBef>
            </a:pPr>
            <a:r>
              <a:rPr sz="1800" b="1" spc="-5" dirty="0">
                <a:solidFill>
                  <a:srgbClr val="2F2F2F"/>
                </a:solidFill>
                <a:latin typeface="Calibri"/>
                <a:cs typeface="Calibri"/>
              </a:rPr>
              <a:t>по</a:t>
            </a:r>
            <a:r>
              <a:rPr sz="1800" b="1" spc="5" dirty="0">
                <a:solidFill>
                  <a:srgbClr val="2F2F2F"/>
                </a:solidFill>
                <a:latin typeface="Calibri"/>
                <a:cs typeface="Calibri"/>
              </a:rPr>
              <a:t>р</a:t>
            </a:r>
            <a:r>
              <a:rPr sz="1800" b="1" spc="-45" dirty="0">
                <a:solidFill>
                  <a:srgbClr val="2F2F2F"/>
                </a:solidFill>
                <a:latin typeface="Calibri"/>
                <a:cs typeface="Calibri"/>
              </a:rPr>
              <a:t>о</a:t>
            </a:r>
            <a:r>
              <a:rPr sz="1800" b="1" spc="-5" dirty="0">
                <a:solidFill>
                  <a:srgbClr val="2F2F2F"/>
                </a:solidFill>
                <a:latin typeface="Calibri"/>
                <a:cs typeface="Calibri"/>
              </a:rPr>
              <a:t>да</a:t>
            </a:r>
            <a:r>
              <a:rPr sz="1800" b="1" dirty="0">
                <a:solidFill>
                  <a:srgbClr val="2F2F2F"/>
                </a:solidFill>
                <a:latin typeface="Calibri"/>
                <a:cs typeface="Calibri"/>
              </a:rPr>
              <a:t>,</a:t>
            </a:r>
            <a:r>
              <a:rPr sz="1800" b="1" spc="-2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F2F2F"/>
                </a:solidFill>
                <a:latin typeface="Calibri"/>
                <a:cs typeface="Calibri"/>
              </a:rPr>
              <a:t>возраст  живой</a:t>
            </a:r>
            <a:r>
              <a:rPr sz="1800" b="1" spc="-3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F2F2F"/>
                </a:solidFill>
                <a:latin typeface="Calibri"/>
                <a:cs typeface="Calibri"/>
              </a:rPr>
              <a:t>вес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11365" y="1065692"/>
            <a:ext cx="1271905" cy="7308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400" b="1" dirty="0">
                <a:solidFill>
                  <a:srgbClr val="EC7C30"/>
                </a:solidFill>
                <a:latin typeface="Calibri"/>
                <a:cs typeface="Calibri"/>
              </a:rPr>
              <a:t>«1</a:t>
            </a:r>
            <a:r>
              <a:rPr sz="2400" b="1" spc="-15" dirty="0">
                <a:solidFill>
                  <a:srgbClr val="EC7C30"/>
                </a:solidFill>
                <a:latin typeface="Calibri"/>
                <a:cs typeface="Calibri"/>
              </a:rPr>
              <a:t>0</a:t>
            </a:r>
            <a:r>
              <a:rPr sz="2400" b="1" dirty="0">
                <a:solidFill>
                  <a:srgbClr val="EC7C30"/>
                </a:solidFill>
                <a:latin typeface="Calibri"/>
                <a:cs typeface="Calibri"/>
              </a:rPr>
              <a:t>,0</a:t>
            </a:r>
            <a:r>
              <a:rPr sz="2400" b="1" spc="-10" dirty="0">
                <a:solidFill>
                  <a:srgbClr val="EC7C30"/>
                </a:solidFill>
                <a:latin typeface="Calibri"/>
                <a:cs typeface="Calibri"/>
              </a:rPr>
              <a:t>3</a:t>
            </a:r>
            <a:r>
              <a:rPr sz="2400" b="1" dirty="0">
                <a:solidFill>
                  <a:srgbClr val="EC7C30"/>
                </a:solidFill>
                <a:latin typeface="Calibri"/>
                <a:cs typeface="Calibri"/>
              </a:rPr>
              <a:t>%»</a:t>
            </a:r>
            <a:endParaRPr sz="2400">
              <a:latin typeface="Calibri"/>
              <a:cs typeface="Calibri"/>
            </a:endParaRPr>
          </a:p>
          <a:p>
            <a:pPr marL="73025">
              <a:lnSpc>
                <a:spcPct val="100000"/>
              </a:lnSpc>
              <a:spcBef>
                <a:spcPts val="220"/>
              </a:spcBef>
            </a:pPr>
            <a:r>
              <a:rPr sz="1800" b="1" spc="-5" dirty="0">
                <a:solidFill>
                  <a:srgbClr val="2F2F2F"/>
                </a:solidFill>
                <a:latin typeface="Calibri"/>
                <a:cs typeface="Calibri"/>
              </a:rPr>
              <a:t>кормление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1659" y="1065692"/>
            <a:ext cx="2219960" cy="7308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90"/>
              </a:spcBef>
            </a:pPr>
            <a:r>
              <a:rPr sz="2400" b="1" spc="-5" dirty="0">
                <a:solidFill>
                  <a:srgbClr val="EC7C30"/>
                </a:solidFill>
                <a:latin typeface="Calibri"/>
                <a:cs typeface="Calibri"/>
              </a:rPr>
              <a:t>«11,48%»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20"/>
              </a:spcBef>
            </a:pPr>
            <a:r>
              <a:rPr sz="1800" b="1" spc="-5" dirty="0">
                <a:solidFill>
                  <a:srgbClr val="2F2F2F"/>
                </a:solidFill>
                <a:latin typeface="Calibri"/>
                <a:cs typeface="Calibri"/>
              </a:rPr>
              <a:t>женские</a:t>
            </a:r>
            <a:r>
              <a:rPr sz="1800" b="1" spc="-3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F2F2F"/>
                </a:solidFill>
                <a:latin typeface="Calibri"/>
                <a:cs typeface="Calibri"/>
              </a:rPr>
              <a:t>предки</a:t>
            </a:r>
            <a:r>
              <a:rPr sz="1800" b="1" spc="-65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F2F2F"/>
                </a:solidFill>
                <a:latin typeface="Calibri"/>
                <a:cs typeface="Calibri"/>
              </a:rPr>
              <a:t>быка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2172" y="4486147"/>
            <a:ext cx="2497455" cy="1023619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385"/>
              </a:spcBef>
            </a:pPr>
            <a:r>
              <a:rPr sz="2400" b="1" dirty="0">
                <a:solidFill>
                  <a:srgbClr val="EC7C30"/>
                </a:solidFill>
                <a:latin typeface="Calibri"/>
                <a:cs typeface="Calibri"/>
              </a:rPr>
              <a:t>«30%»</a:t>
            </a:r>
            <a:endParaRPr sz="2400">
              <a:latin typeface="Calibri"/>
              <a:cs typeface="Calibri"/>
            </a:endParaRPr>
          </a:p>
          <a:p>
            <a:pPr marL="4445" algn="ctr">
              <a:lnSpc>
                <a:spcPct val="100000"/>
              </a:lnSpc>
              <a:spcBef>
                <a:spcPts val="219"/>
              </a:spcBef>
            </a:pPr>
            <a:r>
              <a:rPr sz="1800" b="1" spc="-5" dirty="0">
                <a:solidFill>
                  <a:srgbClr val="2F2F2F"/>
                </a:solidFill>
                <a:latin typeface="Calibri"/>
                <a:cs typeface="Calibri"/>
              </a:rPr>
              <a:t>сохранение</a:t>
            </a:r>
            <a:r>
              <a:rPr sz="1800" b="1" spc="-6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2F2F2F"/>
                </a:solidFill>
                <a:latin typeface="Calibri"/>
                <a:cs typeface="Calibri"/>
              </a:rPr>
              <a:t>сходства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sz="1800" b="1" dirty="0">
                <a:solidFill>
                  <a:srgbClr val="2F2F2F"/>
                </a:solidFill>
                <a:latin typeface="Calibri"/>
                <a:cs typeface="Calibri"/>
              </a:rPr>
              <a:t>с</a:t>
            </a:r>
            <a:r>
              <a:rPr sz="1800" b="1" spc="-2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F2F2F"/>
                </a:solidFill>
                <a:latin typeface="Calibri"/>
                <a:cs typeface="Calibri"/>
              </a:rPr>
              <a:t>матерью</a:t>
            </a:r>
            <a:r>
              <a:rPr sz="1800" b="1" spc="-4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2F2F2F"/>
                </a:solidFill>
                <a:latin typeface="Calibri"/>
                <a:cs typeface="Calibri"/>
              </a:rPr>
              <a:t>+</a:t>
            </a:r>
            <a:r>
              <a:rPr sz="1800" b="1" spc="-20" dirty="0">
                <a:solidFill>
                  <a:srgbClr val="2F2F2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F2F2F"/>
                </a:solidFill>
                <a:latin typeface="Calibri"/>
                <a:cs typeface="Calibri"/>
              </a:rPr>
              <a:t>эпигенетика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92346" y="1065692"/>
            <a:ext cx="965200" cy="7308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400" b="1" dirty="0">
                <a:solidFill>
                  <a:srgbClr val="EC7C30"/>
                </a:solidFill>
                <a:latin typeface="Calibri"/>
                <a:cs typeface="Calibri"/>
              </a:rPr>
              <a:t>«3,6%»</a:t>
            </a:r>
            <a:endParaRPr sz="2400">
              <a:latin typeface="Calibri"/>
              <a:cs typeface="Calibri"/>
            </a:endParaRPr>
          </a:p>
          <a:p>
            <a:pPr marL="26034">
              <a:lnSpc>
                <a:spcPct val="100000"/>
              </a:lnSpc>
              <a:spcBef>
                <a:spcPts val="220"/>
              </a:spcBef>
            </a:pPr>
            <a:r>
              <a:rPr sz="1800" b="1" dirty="0">
                <a:solidFill>
                  <a:srgbClr val="2F2F2F"/>
                </a:solidFill>
                <a:latin typeface="Calibri"/>
                <a:cs typeface="Calibri"/>
              </a:rPr>
              <a:t>синергия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79995" y="1919122"/>
            <a:ext cx="1461770" cy="1299845"/>
          </a:xfrm>
          <a:prstGeom prst="rect">
            <a:avLst/>
          </a:prstGeom>
        </p:spPr>
        <p:txBody>
          <a:bodyPr vert="horz" wrap="square" lIns="0" tIns="1073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sz="1600" b="1" spc="-10" dirty="0">
                <a:latin typeface="Calibri"/>
                <a:cs typeface="Calibri"/>
              </a:rPr>
              <a:t>50% </a:t>
            </a:r>
            <a:r>
              <a:rPr sz="1600" b="1" spc="-5" dirty="0">
                <a:latin typeface="Calibri"/>
                <a:cs typeface="Calibri"/>
              </a:rPr>
              <a:t>-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энергия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600" b="1" spc="-10" dirty="0">
                <a:latin typeface="Calibri"/>
                <a:cs typeface="Calibri"/>
              </a:rPr>
              <a:t>35%</a:t>
            </a:r>
            <a:r>
              <a:rPr sz="1600" b="1" spc="-1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-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протеин</a:t>
            </a: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600" b="1" spc="-10" dirty="0">
                <a:latin typeface="Calibri"/>
                <a:cs typeface="Calibri"/>
              </a:rPr>
              <a:t>15%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-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витамины</a:t>
            </a:r>
            <a:endParaRPr sz="1600" dirty="0">
              <a:latin typeface="Calibri"/>
              <a:cs typeface="Calibri"/>
            </a:endParaRPr>
          </a:p>
          <a:p>
            <a:pPr marL="518159">
              <a:lnSpc>
                <a:spcPct val="100000"/>
              </a:lnSpc>
              <a:spcBef>
                <a:spcPts val="130"/>
              </a:spcBef>
            </a:pPr>
            <a:r>
              <a:rPr sz="1600" b="1" spc="-10" dirty="0">
                <a:latin typeface="Calibri"/>
                <a:cs typeface="Calibri"/>
              </a:rPr>
              <a:t>минералы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40335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ВАЖНЫЕ</a:t>
            </a:r>
            <a:r>
              <a:rPr spc="-30" dirty="0"/>
              <a:t> </a:t>
            </a:r>
            <a:r>
              <a:rPr spc="-10" dirty="0"/>
              <a:t>ЭЛЕМЕНТЫ</a:t>
            </a:r>
            <a:r>
              <a:rPr spc="-25" dirty="0"/>
              <a:t> ПИТАНИЯ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5423" y="1040584"/>
            <a:ext cx="6890384" cy="1316355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384"/>
              </a:spcBef>
            </a:pPr>
            <a:r>
              <a:rPr sz="2400" b="1" spc="10" dirty="0">
                <a:solidFill>
                  <a:srgbClr val="EC7C30"/>
                </a:solidFill>
                <a:latin typeface="Calibri"/>
                <a:cs typeface="Calibri"/>
              </a:rPr>
              <a:t>А,</a:t>
            </a:r>
            <a:r>
              <a:rPr sz="2400" b="1" spc="-3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EC7C30"/>
                </a:solidFill>
                <a:latin typeface="Calibri"/>
                <a:cs typeface="Calibri"/>
              </a:rPr>
              <a:t>C,</a:t>
            </a:r>
            <a:r>
              <a:rPr sz="2400" b="1" spc="-1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EC7C30"/>
                </a:solidFill>
                <a:latin typeface="Calibri"/>
                <a:cs typeface="Calibri"/>
              </a:rPr>
              <a:t>Е</a:t>
            </a:r>
            <a:endParaRPr sz="2400"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  <a:spcBef>
                <a:spcPts val="215"/>
              </a:spcBef>
            </a:pPr>
            <a:r>
              <a:rPr sz="1800" spc="-10" dirty="0">
                <a:latin typeface="Calibri"/>
                <a:cs typeface="Calibri"/>
              </a:rPr>
              <a:t>продуктивное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долголетие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воспроизводство</a:t>
            </a:r>
            <a:endParaRPr sz="18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155"/>
              </a:spcBef>
            </a:pPr>
            <a:r>
              <a:rPr sz="1800" spc="-5" dirty="0">
                <a:latin typeface="Calibri"/>
                <a:cs typeface="Calibri"/>
              </a:rPr>
              <a:t>могут</a:t>
            </a:r>
            <a:r>
              <a:rPr sz="1800" dirty="0">
                <a:latin typeface="Calibri"/>
                <a:cs typeface="Calibri"/>
              </a:rPr>
              <a:t> быть </a:t>
            </a:r>
            <a:r>
              <a:rPr sz="1800" spc="-10" dirty="0">
                <a:latin typeface="Calibri"/>
                <a:cs typeface="Calibri"/>
              </a:rPr>
              <a:t>удовлетворены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объемистыми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кормами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z="1800" spc="-10" dirty="0">
                <a:latin typeface="Calibri"/>
                <a:cs typeface="Calibri"/>
              </a:rPr>
              <a:t>можно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получить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3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раза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больше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показателей</a:t>
            </a:r>
            <a:r>
              <a:rPr sz="1800" spc="-5" dirty="0">
                <a:latin typeface="Calibri"/>
                <a:cs typeface="Calibri"/>
              </a:rPr>
              <a:t> указанных</a:t>
            </a:r>
            <a:r>
              <a:rPr sz="1800" dirty="0">
                <a:latin typeface="Calibri"/>
                <a:cs typeface="Calibri"/>
              </a:rPr>
              <a:t> в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литературе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5675" y="3226053"/>
            <a:ext cx="7431405" cy="102425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385"/>
              </a:spcBef>
            </a:pPr>
            <a:r>
              <a:rPr sz="2400" b="1" dirty="0">
                <a:solidFill>
                  <a:srgbClr val="EC7C30"/>
                </a:solidFill>
                <a:latin typeface="Calibri"/>
                <a:cs typeface="Calibri"/>
              </a:rPr>
              <a:t>Co</a:t>
            </a:r>
            <a:r>
              <a:rPr sz="2400" b="1" spc="-4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400" b="1" spc="-15" dirty="0">
                <a:solidFill>
                  <a:srgbClr val="EC7C30"/>
                </a:solidFill>
                <a:latin typeface="Calibri"/>
                <a:cs typeface="Calibri"/>
              </a:rPr>
              <a:t>(Кобальт)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19"/>
              </a:spcBef>
            </a:pPr>
            <a:r>
              <a:rPr sz="1800" spc="-5" dirty="0">
                <a:latin typeface="Calibri"/>
                <a:cs typeface="Calibri"/>
              </a:rPr>
              <a:t>синтез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витамина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B12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(превращения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белка),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которого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нет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кормах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55"/>
              </a:spcBef>
            </a:pPr>
            <a:r>
              <a:rPr sz="1800" spc="-10" dirty="0">
                <a:latin typeface="Calibri"/>
                <a:cs typeface="Calibri"/>
              </a:rPr>
              <a:t>токсичен,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вводят 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рацион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органические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источники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(многолетние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бобовые)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34844" y="5020671"/>
            <a:ext cx="4326890" cy="1023619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marR="42545" algn="ctr">
              <a:lnSpc>
                <a:spcPct val="100000"/>
              </a:lnSpc>
              <a:spcBef>
                <a:spcPts val="384"/>
              </a:spcBef>
            </a:pPr>
            <a:r>
              <a:rPr sz="2400" b="1" spc="-10" dirty="0">
                <a:solidFill>
                  <a:srgbClr val="EC7C30"/>
                </a:solidFill>
                <a:latin typeface="Calibri"/>
                <a:cs typeface="Calibri"/>
              </a:rPr>
              <a:t>Медь</a:t>
            </a:r>
            <a:r>
              <a:rPr sz="1800" b="1" spc="-10" dirty="0">
                <a:solidFill>
                  <a:srgbClr val="EC7C30"/>
                </a:solidFill>
                <a:latin typeface="Calibri"/>
                <a:cs typeface="Calibri"/>
              </a:rPr>
              <a:t>,</a:t>
            </a:r>
            <a:r>
              <a:rPr sz="1800" b="1" spc="-2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EC7C30"/>
                </a:solidFill>
                <a:latin typeface="Calibri"/>
                <a:cs typeface="Calibri"/>
              </a:rPr>
              <a:t>Цинк</a:t>
            </a:r>
            <a:endParaRPr sz="24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15"/>
              </a:spcBef>
            </a:pPr>
            <a:r>
              <a:rPr sz="1800" spc="-10" dirty="0">
                <a:latin typeface="Calibri"/>
                <a:cs typeface="Calibri"/>
              </a:rPr>
              <a:t>хорошее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использования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кальция </a:t>
            </a:r>
            <a:r>
              <a:rPr sz="1800" dirty="0">
                <a:latin typeface="Calibri"/>
                <a:cs typeface="Calibri"/>
              </a:rPr>
              <a:t>и фосфора</a:t>
            </a:r>
            <a:endParaRPr sz="1800">
              <a:latin typeface="Calibri"/>
              <a:cs typeface="Calibri"/>
            </a:endParaRPr>
          </a:p>
          <a:p>
            <a:pPr marR="41910" algn="ctr">
              <a:lnSpc>
                <a:spcPct val="100000"/>
              </a:lnSpc>
              <a:spcBef>
                <a:spcPts val="155"/>
              </a:spcBef>
            </a:pPr>
            <a:r>
              <a:rPr sz="1800" spc="-5" dirty="0">
                <a:latin typeface="Calibri"/>
                <a:cs typeface="Calibri"/>
              </a:rPr>
              <a:t>(зернобобовые,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зерносенаж)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214376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ПРОИЗВОДСТВО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2667" y="1069340"/>
            <a:ext cx="6799580" cy="2519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07845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1807845" algn="l"/>
                <a:tab pos="1808480" algn="l"/>
              </a:tabLst>
            </a:pPr>
            <a:r>
              <a:rPr sz="1800" dirty="0">
                <a:latin typeface="Calibri"/>
                <a:cs typeface="Calibri"/>
              </a:rPr>
              <a:t>В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России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функционируют</a:t>
            </a:r>
            <a:r>
              <a:rPr sz="1800" dirty="0">
                <a:latin typeface="Calibri"/>
                <a:cs typeface="Calibri"/>
              </a:rPr>
              <a:t> 64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завода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000">
              <a:latin typeface="Calibri"/>
              <a:cs typeface="Calibri"/>
            </a:endParaRPr>
          </a:p>
          <a:p>
            <a:pPr marL="1722755" indent="-287020">
              <a:lnSpc>
                <a:spcPct val="100000"/>
              </a:lnSpc>
              <a:buFont typeface="Arial MT"/>
              <a:buChar char="•"/>
              <a:tabLst>
                <a:tab pos="1722755" algn="l"/>
                <a:tab pos="1723389" algn="l"/>
              </a:tabLst>
            </a:pPr>
            <a:r>
              <a:rPr sz="1800" dirty="0">
                <a:latin typeface="Calibri"/>
                <a:cs typeface="Calibri"/>
              </a:rPr>
              <a:t>95%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сырья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импортного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производства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2950">
              <a:latin typeface="Calibri"/>
              <a:cs typeface="Calibri"/>
            </a:endParaRPr>
          </a:p>
          <a:p>
            <a:pPr marL="553720" indent="-287655">
              <a:lnSpc>
                <a:spcPct val="100000"/>
              </a:lnSpc>
              <a:buFont typeface="Arial MT"/>
              <a:buChar char="•"/>
              <a:tabLst>
                <a:tab pos="553085" algn="l"/>
                <a:tab pos="554355" algn="l"/>
              </a:tabLst>
            </a:pPr>
            <a:r>
              <a:rPr sz="1800" dirty="0">
                <a:latin typeface="Calibri"/>
                <a:cs typeface="Calibri"/>
              </a:rPr>
              <a:t>35%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ввозимых партий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 </a:t>
            </a:r>
            <a:r>
              <a:rPr sz="1800" spc="-10" dirty="0">
                <a:latin typeface="Calibri"/>
                <a:cs typeface="Calibri"/>
              </a:rPr>
              <a:t>соответствуют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заявленному</a:t>
            </a:r>
            <a:r>
              <a:rPr sz="1800" spc="-10" dirty="0">
                <a:latin typeface="Calibri"/>
                <a:cs typeface="Calibri"/>
              </a:rPr>
              <a:t> составу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0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dirty="0">
                <a:latin typeface="Calibri"/>
                <a:cs typeface="Calibri"/>
              </a:rPr>
              <a:t>13% партий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соответствуют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стандартам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качества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безопасности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25927" y="4380357"/>
            <a:ext cx="3827779" cy="1786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195" marR="5080" indent="-151130">
              <a:lnSpc>
                <a:spcPct val="1067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/>
              <a:t>	</a:t>
            </a:r>
            <a:r>
              <a:rPr sz="1800" spc="-5" dirty="0">
                <a:latin typeface="Calibri"/>
                <a:cs typeface="Calibri"/>
              </a:rPr>
              <a:t>Кризис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международной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логистики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время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пути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было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20 </a:t>
            </a:r>
            <a:r>
              <a:rPr sz="1800" spc="-5" dirty="0">
                <a:latin typeface="Calibri"/>
                <a:cs typeface="Calibri"/>
              </a:rPr>
              <a:t>дней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/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стало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80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00">
              <a:latin typeface="Calibri"/>
              <a:cs typeface="Calibri"/>
            </a:endParaRPr>
          </a:p>
          <a:p>
            <a:pPr marL="1024255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стоимость</a:t>
            </a:r>
            <a:r>
              <a:rPr sz="1800" spc="-5" dirty="0">
                <a:latin typeface="Calibri"/>
                <a:cs typeface="Calibri"/>
              </a:rPr>
              <a:t> доставки</a:t>
            </a:r>
            <a:endParaRPr sz="1800">
              <a:latin typeface="Calibri"/>
              <a:cs typeface="Calibri"/>
            </a:endParaRPr>
          </a:p>
          <a:p>
            <a:pPr marL="1005840">
              <a:lnSpc>
                <a:spcPct val="100000"/>
              </a:lnSpc>
              <a:spcBef>
                <a:spcPts val="160"/>
              </a:spcBef>
            </a:pPr>
            <a:r>
              <a:rPr sz="1800" spc="-5" dirty="0">
                <a:latin typeface="Calibri"/>
                <a:cs typeface="Calibri"/>
              </a:rPr>
              <a:t>2019</a:t>
            </a:r>
            <a:r>
              <a:rPr sz="1800" dirty="0">
                <a:latin typeface="Calibri"/>
                <a:cs typeface="Calibri"/>
              </a:rPr>
              <a:t> г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 </a:t>
            </a:r>
            <a:r>
              <a:rPr sz="1800" spc="-5" dirty="0">
                <a:latin typeface="Calibri"/>
                <a:cs typeface="Calibri"/>
              </a:rPr>
              <a:t>7,5</a:t>
            </a:r>
            <a:r>
              <a:rPr sz="1800" dirty="0">
                <a:latin typeface="Calibri"/>
                <a:cs typeface="Calibri"/>
              </a:rPr>
              <a:t> р на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кг</a:t>
            </a:r>
            <a:endParaRPr sz="1800">
              <a:latin typeface="Calibri"/>
              <a:cs typeface="Calibri"/>
            </a:endParaRPr>
          </a:p>
          <a:p>
            <a:pPr marL="948055">
              <a:lnSpc>
                <a:spcPct val="100000"/>
              </a:lnSpc>
              <a:spcBef>
                <a:spcPts val="155"/>
              </a:spcBef>
            </a:pPr>
            <a:r>
              <a:rPr sz="1800" dirty="0">
                <a:latin typeface="Calibri"/>
                <a:cs typeface="Calibri"/>
              </a:rPr>
              <a:t>2022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г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–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83,5 р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кг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52514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ТОНКИЕ</a:t>
            </a:r>
            <a:r>
              <a:rPr spc="-25" dirty="0"/>
              <a:t> </a:t>
            </a:r>
            <a:r>
              <a:rPr spc="-10" dirty="0"/>
              <a:t>НАСТРОЙКИ</a:t>
            </a:r>
            <a:r>
              <a:rPr spc="-30" dirty="0"/>
              <a:t> </a:t>
            </a:r>
            <a:r>
              <a:rPr spc="-15" dirty="0"/>
              <a:t>ПРОДУКТИВНОСТИ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2723" y="1466469"/>
            <a:ext cx="7724775" cy="41395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9580" indent="-2870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449580" algn="l"/>
                <a:tab pos="450215" algn="l"/>
              </a:tabLst>
            </a:pPr>
            <a:r>
              <a:rPr sz="1800" spc="-10" dirty="0">
                <a:latin typeface="Calibri"/>
                <a:cs typeface="Calibri"/>
              </a:rPr>
              <a:t>Молочная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продуктивность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доминирует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над </a:t>
            </a:r>
            <a:r>
              <a:rPr sz="1800" spc="-10" dirty="0">
                <a:latin typeface="Calibri"/>
                <a:cs typeface="Calibri"/>
              </a:rPr>
              <a:t>инстинктом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самосохранения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850">
              <a:latin typeface="Calibri"/>
              <a:cs typeface="Calibri"/>
            </a:endParaRPr>
          </a:p>
          <a:p>
            <a:pPr marL="299085" marR="5080" indent="-299085">
              <a:lnSpc>
                <a:spcPct val="1067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800" spc="-5" dirty="0">
                <a:latin typeface="Calibri"/>
                <a:cs typeface="Calibri"/>
              </a:rPr>
              <a:t>Нарушения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обмена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веществ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начинаются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незаметно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 </a:t>
            </a:r>
            <a:r>
              <a:rPr sz="1800" spc="-10" dirty="0">
                <a:latin typeface="Calibri"/>
                <a:cs typeface="Calibri"/>
              </a:rPr>
              <a:t>приводит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 </a:t>
            </a:r>
            <a:r>
              <a:rPr sz="1800" spc="-10" dirty="0">
                <a:latin typeface="Calibri"/>
                <a:cs typeface="Calibri"/>
              </a:rPr>
              <a:t>массовым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заболеваниям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необратимого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характера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1800">
              <a:latin typeface="Calibri"/>
              <a:cs typeface="Calibri"/>
            </a:endParaRPr>
          </a:p>
          <a:p>
            <a:pPr marL="994410" lvl="1" indent="-287020">
              <a:lnSpc>
                <a:spcPct val="100000"/>
              </a:lnSpc>
              <a:spcBef>
                <a:spcPts val="1470"/>
              </a:spcBef>
              <a:buFont typeface="Arial MT"/>
              <a:buChar char="•"/>
              <a:tabLst>
                <a:tab pos="993775" algn="l"/>
                <a:tab pos="994410" algn="l"/>
              </a:tabLst>
            </a:pPr>
            <a:r>
              <a:rPr sz="1800" spc="-5" dirty="0">
                <a:latin typeface="Calibri"/>
                <a:cs typeface="Calibri"/>
              </a:rPr>
              <a:t>Животным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нужны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все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без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исключения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питательные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вещества</a:t>
            </a:r>
            <a:endParaRPr sz="1800">
              <a:latin typeface="Calibri"/>
              <a:cs typeface="Calibri"/>
            </a:endParaRPr>
          </a:p>
          <a:p>
            <a:pPr marL="792480">
              <a:lnSpc>
                <a:spcPct val="100000"/>
              </a:lnSpc>
              <a:spcBef>
                <a:spcPts val="155"/>
              </a:spcBef>
            </a:pPr>
            <a:r>
              <a:rPr sz="1800" dirty="0">
                <a:latin typeface="Calibri"/>
                <a:cs typeface="Calibri"/>
              </a:rPr>
              <a:t>независимо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от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того,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в </a:t>
            </a:r>
            <a:r>
              <a:rPr sz="1800" spc="-5" dirty="0">
                <a:latin typeface="Calibri"/>
                <a:cs typeface="Calibri"/>
              </a:rPr>
              <a:t>больших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или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малых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дозах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они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необходимы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 marL="490855" indent="-287020">
              <a:lnSpc>
                <a:spcPct val="100000"/>
              </a:lnSpc>
              <a:spcBef>
                <a:spcPts val="1465"/>
              </a:spcBef>
              <a:buFont typeface="Arial MT"/>
              <a:buChar char="•"/>
              <a:tabLst>
                <a:tab pos="490855" algn="l"/>
                <a:tab pos="491490" algn="l"/>
              </a:tabLst>
            </a:pPr>
            <a:r>
              <a:rPr sz="1800" spc="-5" dirty="0">
                <a:latin typeface="Calibri"/>
                <a:cs typeface="Calibri"/>
              </a:rPr>
              <a:t>Нормы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потребления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витаминов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минералов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постоянно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увеличиваются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950">
              <a:latin typeface="Calibri"/>
              <a:cs typeface="Calibri"/>
            </a:endParaRPr>
          </a:p>
          <a:p>
            <a:pPr marL="286385" lvl="1" indent="-286385">
              <a:lnSpc>
                <a:spcPct val="100000"/>
              </a:lnSpc>
              <a:buFont typeface="Arial MT"/>
              <a:buChar char="•"/>
              <a:tabLst>
                <a:tab pos="286385" algn="l"/>
                <a:tab pos="1960880" algn="l"/>
              </a:tabLst>
            </a:pPr>
            <a:r>
              <a:rPr sz="1800" spc="-10" dirty="0">
                <a:latin typeface="Calibri"/>
                <a:cs typeface="Calibri"/>
              </a:rPr>
              <a:t>Достаточное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количество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микроэлементов</a:t>
            </a:r>
            <a:endParaRPr sz="1800">
              <a:latin typeface="Calibri"/>
              <a:cs typeface="Calibri"/>
            </a:endParaRPr>
          </a:p>
          <a:p>
            <a:pPr marL="288290" algn="ctr">
              <a:lnSpc>
                <a:spcPct val="100000"/>
              </a:lnSpc>
              <a:spcBef>
                <a:spcPts val="160"/>
              </a:spcBef>
            </a:pPr>
            <a:r>
              <a:rPr sz="1800" spc="-10" dirty="0">
                <a:latin typeface="Calibri"/>
                <a:cs typeface="Calibri"/>
              </a:rPr>
              <a:t>снижает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себестоимость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молока </a:t>
            </a:r>
            <a:r>
              <a:rPr sz="1800" dirty="0">
                <a:latin typeface="Calibri"/>
                <a:cs typeface="Calibri"/>
              </a:rPr>
              <a:t>на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18%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43840"/>
            <a:ext cx="9144000" cy="6381115"/>
            <a:chOff x="0" y="243840"/>
            <a:chExt cx="9144000" cy="63811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67" y="667512"/>
              <a:ext cx="4411978" cy="59055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9144" y="243840"/>
              <a:ext cx="9135110" cy="379730"/>
            </a:xfrm>
            <a:custGeom>
              <a:avLst/>
              <a:gdLst/>
              <a:ahLst/>
              <a:cxnLst/>
              <a:rect l="l" t="t" r="r" b="b"/>
              <a:pathLst>
                <a:path w="9135110" h="379730">
                  <a:moveTo>
                    <a:pt x="9134729" y="0"/>
                  </a:moveTo>
                  <a:lnTo>
                    <a:pt x="0" y="0"/>
                  </a:lnTo>
                  <a:lnTo>
                    <a:pt x="0" y="379476"/>
                  </a:lnTo>
                  <a:lnTo>
                    <a:pt x="9134729" y="379476"/>
                  </a:lnTo>
                  <a:lnTo>
                    <a:pt x="9134729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556248"/>
              <a:ext cx="9144000" cy="68580"/>
            </a:xfrm>
            <a:custGeom>
              <a:avLst/>
              <a:gdLst/>
              <a:ahLst/>
              <a:cxnLst/>
              <a:rect l="l" t="t" r="r" b="b"/>
              <a:pathLst>
                <a:path w="9144000" h="68579">
                  <a:moveTo>
                    <a:pt x="9144000" y="0"/>
                  </a:moveTo>
                  <a:lnTo>
                    <a:pt x="0" y="0"/>
                  </a:lnTo>
                  <a:lnTo>
                    <a:pt x="0" y="68579"/>
                  </a:lnTo>
                  <a:lnTo>
                    <a:pt x="9144000" y="6857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EC7C3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134736" y="952779"/>
            <a:ext cx="3380740" cy="515683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2800" b="1" spc="-25" dirty="0">
                <a:latin typeface="Calibri"/>
                <a:cs typeface="Calibri"/>
              </a:rPr>
              <a:t>ПАРАМЕТРЫ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2800" b="1" spc="-15" dirty="0">
                <a:latin typeface="Calibri"/>
                <a:cs typeface="Calibri"/>
              </a:rPr>
              <a:t>ИДЕАЛЬНОГО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КОРМА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100" dirty="0">
                <a:latin typeface="Calibri"/>
                <a:cs typeface="Calibri"/>
              </a:rPr>
              <a:t>*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Концентрация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на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1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кг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СВ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>
              <a:latin typeface="Calibri"/>
              <a:cs typeface="Calibri"/>
            </a:endParaRPr>
          </a:p>
          <a:p>
            <a:pPr marL="29845" marR="657225">
              <a:lnSpc>
                <a:spcPct val="136400"/>
              </a:lnSpc>
              <a:spcBef>
                <a:spcPts val="5"/>
              </a:spcBef>
            </a:pPr>
            <a:r>
              <a:rPr sz="1800" spc="-5" dirty="0">
                <a:latin typeface="Calibri"/>
                <a:cs typeface="Calibri"/>
              </a:rPr>
              <a:t>Обменная энергия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12 МДж </a:t>
            </a:r>
            <a:r>
              <a:rPr sz="1800" b="1" spc="-39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Сырой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протеин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18,0</a:t>
            </a:r>
            <a:r>
              <a:rPr sz="1800" b="1" spc="-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% </a:t>
            </a:r>
            <a:r>
              <a:rPr sz="1800" b="1" spc="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Сахар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не</a:t>
            </a:r>
            <a:r>
              <a:rPr sz="1800" spc="-5" dirty="0">
                <a:latin typeface="Calibri"/>
                <a:cs typeface="Calibri"/>
              </a:rPr>
              <a:t> менее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10</a:t>
            </a:r>
            <a:r>
              <a:rPr sz="1800" b="1" spc="-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%</a:t>
            </a:r>
            <a:endParaRPr sz="1800">
              <a:latin typeface="Calibri"/>
              <a:cs typeface="Calibri"/>
            </a:endParaRPr>
          </a:p>
          <a:p>
            <a:pPr marL="29845">
              <a:lnSpc>
                <a:spcPct val="100000"/>
              </a:lnSpc>
              <a:spcBef>
                <a:spcPts val="780"/>
              </a:spcBef>
            </a:pPr>
            <a:r>
              <a:rPr sz="1800" spc="-5" dirty="0">
                <a:latin typeface="Calibri"/>
                <a:cs typeface="Calibri"/>
              </a:rPr>
              <a:t>Переваримость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75</a:t>
            </a:r>
            <a:r>
              <a:rPr sz="1800" b="1" spc="-1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%</a:t>
            </a:r>
            <a:endParaRPr sz="1800">
              <a:latin typeface="Calibri"/>
              <a:cs typeface="Calibri"/>
            </a:endParaRPr>
          </a:p>
          <a:p>
            <a:pPr marL="29845">
              <a:lnSpc>
                <a:spcPct val="100000"/>
              </a:lnSpc>
              <a:spcBef>
                <a:spcPts val="790"/>
              </a:spcBef>
            </a:pPr>
            <a:r>
              <a:rPr sz="1800" spc="-5" dirty="0">
                <a:latin typeface="Calibri"/>
                <a:cs typeface="Calibri"/>
              </a:rPr>
              <a:t>Сырая</a:t>
            </a:r>
            <a:r>
              <a:rPr sz="1800" spc="-10" dirty="0">
                <a:latin typeface="Calibri"/>
                <a:cs typeface="Calibri"/>
              </a:rPr>
              <a:t> клетчатка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EC7C30"/>
                </a:solidFill>
                <a:latin typeface="Calibri"/>
                <a:cs typeface="Calibri"/>
              </a:rPr>
              <a:t>19-20,0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%</a:t>
            </a:r>
            <a:endParaRPr sz="1800">
              <a:latin typeface="Calibri"/>
              <a:cs typeface="Calibri"/>
            </a:endParaRPr>
          </a:p>
          <a:p>
            <a:pPr marL="29845">
              <a:lnSpc>
                <a:spcPct val="100000"/>
              </a:lnSpc>
              <a:spcBef>
                <a:spcPts val="780"/>
              </a:spcBef>
            </a:pPr>
            <a:r>
              <a:rPr sz="1800" spc="-10" dirty="0">
                <a:latin typeface="Calibri"/>
                <a:cs typeface="Calibri"/>
              </a:rPr>
              <a:t>Каротин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75</a:t>
            </a:r>
            <a:r>
              <a:rPr sz="1800" b="1" spc="-2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EC7C30"/>
                </a:solidFill>
                <a:latin typeface="Calibri"/>
                <a:cs typeface="Calibri"/>
              </a:rPr>
              <a:t>мг/кг</a:t>
            </a:r>
            <a:endParaRPr sz="1800">
              <a:latin typeface="Calibri"/>
              <a:cs typeface="Calibri"/>
            </a:endParaRPr>
          </a:p>
          <a:p>
            <a:pPr marL="29845">
              <a:lnSpc>
                <a:spcPct val="100000"/>
              </a:lnSpc>
              <a:spcBef>
                <a:spcPts val="780"/>
              </a:spcBef>
            </a:pPr>
            <a:r>
              <a:rPr sz="1800" spc="-5" dirty="0">
                <a:latin typeface="Calibri"/>
                <a:cs typeface="Calibri"/>
              </a:rPr>
              <a:t>Сырая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зола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6</a:t>
            </a:r>
            <a:r>
              <a:rPr sz="1800" b="1" spc="-20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%</a:t>
            </a:r>
            <a:endParaRPr sz="1800">
              <a:latin typeface="Calibri"/>
              <a:cs typeface="Calibri"/>
            </a:endParaRPr>
          </a:p>
          <a:p>
            <a:pPr marL="29845">
              <a:lnSpc>
                <a:spcPct val="100000"/>
              </a:lnSpc>
              <a:spcBef>
                <a:spcPts val="795"/>
              </a:spcBef>
            </a:pPr>
            <a:r>
              <a:rPr sz="1800" spc="-5" dirty="0">
                <a:latin typeface="Calibri"/>
                <a:cs typeface="Calibri"/>
              </a:rPr>
              <a:t>Влажность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50</a:t>
            </a:r>
            <a:r>
              <a:rPr sz="1800" b="1" spc="-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–</a:t>
            </a:r>
            <a:r>
              <a:rPr sz="1800" b="1" spc="-1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55</a:t>
            </a:r>
            <a:r>
              <a:rPr sz="1800" b="1" spc="-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%</a:t>
            </a:r>
            <a:endParaRPr sz="1800">
              <a:latin typeface="Calibri"/>
              <a:cs typeface="Calibri"/>
            </a:endParaRPr>
          </a:p>
          <a:p>
            <a:pPr marL="29845">
              <a:lnSpc>
                <a:spcPct val="100000"/>
              </a:lnSpc>
              <a:spcBef>
                <a:spcPts val="780"/>
              </a:spcBef>
            </a:pPr>
            <a:r>
              <a:rPr sz="1800" spc="-10" dirty="0">
                <a:latin typeface="Calibri"/>
                <a:cs typeface="Calibri"/>
              </a:rPr>
              <a:t>Кислотность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pH</a:t>
            </a:r>
            <a:r>
              <a:rPr sz="1800" b="1" spc="-2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EC7C30"/>
                </a:solidFill>
                <a:latin typeface="Calibri"/>
                <a:cs typeface="Calibri"/>
              </a:rPr>
              <a:t>5,0</a:t>
            </a:r>
            <a:endParaRPr sz="1800">
              <a:latin typeface="Calibri"/>
              <a:cs typeface="Calibri"/>
            </a:endParaRPr>
          </a:p>
          <a:p>
            <a:pPr marL="29845">
              <a:lnSpc>
                <a:spcPct val="100000"/>
              </a:lnSpc>
              <a:spcBef>
                <a:spcPts val="780"/>
              </a:spcBef>
            </a:pPr>
            <a:r>
              <a:rPr sz="1800" dirty="0">
                <a:latin typeface="Calibri"/>
                <a:cs typeface="Calibri"/>
              </a:rPr>
              <a:t>Длина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резки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EC7C30"/>
                </a:solidFill>
                <a:latin typeface="Calibri"/>
                <a:cs typeface="Calibri"/>
              </a:rPr>
              <a:t>5-22</a:t>
            </a:r>
            <a:r>
              <a:rPr sz="1800" b="1" spc="-15" dirty="0">
                <a:solidFill>
                  <a:srgbClr val="EC7C3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EC7C30"/>
                </a:solidFill>
                <a:latin typeface="Calibri"/>
                <a:cs typeface="Calibri"/>
              </a:rPr>
              <a:t>см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62787" y="219913"/>
            <a:ext cx="540385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СОВРЕМЕННЫЕ</a:t>
            </a:r>
            <a:r>
              <a:rPr spc="-45" dirty="0"/>
              <a:t> </a:t>
            </a:r>
            <a:r>
              <a:rPr spc="-20" dirty="0"/>
              <a:t>СТАНДАРТЫ</a:t>
            </a:r>
            <a:r>
              <a:rPr spc="-30" dirty="0"/>
              <a:t> </a:t>
            </a:r>
            <a:r>
              <a:rPr spc="-10" dirty="0"/>
              <a:t>КОРМЛЕНИЯ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504</Words>
  <Application>Microsoft Office PowerPoint</Application>
  <PresentationFormat>Экран (4:3)</PresentationFormat>
  <Paragraphs>172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 MT</vt:lpstr>
      <vt:lpstr>Calibri</vt:lpstr>
      <vt:lpstr>Impact</vt:lpstr>
      <vt:lpstr>Microsoft Sans Serif</vt:lpstr>
      <vt:lpstr>Times New Roman</vt:lpstr>
      <vt:lpstr>Office Theme</vt:lpstr>
      <vt:lpstr>Презентация PowerPoint</vt:lpstr>
      <vt:lpstr>ПОЛНОЦЕННЫЕ ПРОДУКТЫ ПИТАНИЯ ДЛЯ ЧЕЛОВЕКА</vt:lpstr>
      <vt:lpstr>ПОЛНОЦЕННЫЕ ПРОДУКТЫ ПИТАНИЯ ДЛЯ ЧЕЛОВЕКА</vt:lpstr>
      <vt:lpstr>КОРОВА СРЕДСТВО ПРОИЗВОДСТВА</vt:lpstr>
      <vt:lpstr>РЕАЛИЗАЦИЯ ГЕНЕТИЧЕСКОГО ПОТЕНЦИАЛА</vt:lpstr>
      <vt:lpstr>ВАЖНЫЕ ЭЛЕМЕНТЫ ПИТАНИЯ</vt:lpstr>
      <vt:lpstr>ПРОИЗВОДСТВО</vt:lpstr>
      <vt:lpstr>ТОНКИЕ НАСТРОЙКИ ПРОДУКТИВНОСТИ</vt:lpstr>
      <vt:lpstr>СОВРЕМЕННЫЕ СТАНДАРТЫ КОРМЛЕНИЯ</vt:lpstr>
      <vt:lpstr>РЕСУРСОСБЕРЕГАЮЩАЯ ТЕХНОЛОГИЯ ЗАГОТОВКИ КОРМОВ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Нативные источники витаминно-минерального питания Решения в условиях санкций</dc:title>
  <dc:creator>Эдуард</dc:creator>
  <cp:lastModifiedBy>Minnullin Eduard</cp:lastModifiedBy>
  <cp:revision>1</cp:revision>
  <dcterms:created xsi:type="dcterms:W3CDTF">2022-05-24T15:29:55Z</dcterms:created>
  <dcterms:modified xsi:type="dcterms:W3CDTF">2022-05-24T15:43:14Z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2022-05-24T00:00:00Z</vt:filetime>
  </property>
</Properties>
</file>