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58" r:id="rId5"/>
    <p:sldId id="257" r:id="rId6"/>
    <p:sldId id="264" r:id="rId7"/>
    <p:sldId id="276" r:id="rId8"/>
    <p:sldId id="267" r:id="rId9"/>
    <p:sldId id="274" r:id="rId10"/>
    <p:sldId id="275" r:id="rId11"/>
    <p:sldId id="271" r:id="rId12"/>
    <p:sldId id="268" r:id="rId13"/>
    <p:sldId id="269" r:id="rId14"/>
    <p:sldId id="270" r:id="rId15"/>
    <p:sldId id="259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A703F-15F0-4592-9E8E-AD596C8647D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C036-83F0-4BFF-8C8E-2AD17D190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120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8777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429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682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008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995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4DCC7-D4D7-0B4F-80DA-607973A104AC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7835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7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RU" sz="3200" b="0" i="0" dirty="0" err="1">
              <a:latin typeface="PF Bulletin Sans Pro" panose="02000506040000020004" pitchFamily="2" charset="0"/>
              <a:cs typeface="Calibri" panose="020F050202020403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9B7492-2473-4E4B-B4DD-E4901A13A0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688" y="1785938"/>
            <a:ext cx="5329237" cy="3914775"/>
          </a:xfrm>
        </p:spPr>
        <p:txBody>
          <a:bodyPr/>
          <a:lstStyle>
            <a:lvl1pPr>
              <a:defRPr b="0" i="0">
                <a:latin typeface="PF Bulletin Sans Pro" panose="02000506040000020004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8D28B-0413-8B40-8E46-E5534D9F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5"/>
            <a:ext cx="10515600" cy="1325563"/>
          </a:xfrm>
        </p:spPr>
        <p:txBody>
          <a:bodyPr>
            <a:normAutofit/>
          </a:bodyPr>
          <a:lstStyle>
            <a:lvl1pPr>
              <a:defRPr sz="3200" b="0" i="0">
                <a:latin typeface="PF Bulletin Sans Pro" panose="0200050604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AD81431-FE76-9D42-B369-A71F97952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2928937" cy="443198"/>
          </a:xfrm>
        </p:spPr>
        <p:txBody>
          <a:bodyPr>
            <a:spAutoFit/>
          </a:bodyPr>
          <a:lstStyle>
            <a:lvl1pPr marL="0" indent="0">
              <a:buFontTx/>
              <a:buNone/>
              <a:defRPr b="0" i="0">
                <a:latin typeface="PF Bulletin Sans Pro" panose="02000506040000020004" pitchFamily="2" charset="0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01A992A-724C-6A47-833C-57964DF603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1899" y="1785938"/>
            <a:ext cx="2684319" cy="3914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PF Bulletin Sans Pro" panose="02000506040000020004" pitchFamily="2" charset="0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11951-4A97-DB47-81B8-131FFE7EACD3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RU" sz="3200" b="0" i="0" dirty="0" err="1">
              <a:latin typeface="PF Bulletin Sans Pro" panose="0200050604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0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525796-FCB2-AB4C-A2F5-B6A52E2CD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85938"/>
            <a:ext cx="2928937" cy="443198"/>
          </a:xfrm>
        </p:spPr>
        <p:txBody>
          <a:bodyPr>
            <a:spAutoFit/>
          </a:bodyPr>
          <a:lstStyle>
            <a:lvl1pPr marL="0" indent="0">
              <a:buFontTx/>
              <a:buNone/>
              <a:defRPr b="0" i="0">
                <a:latin typeface="PF Bulletin Sans Pro" panose="02000506040000020004" pitchFamily="2" charset="0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Lead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3E5A37C-1F6E-4746-8EB8-03394C4E4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1899" y="1785938"/>
            <a:ext cx="3169227" cy="391477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latin typeface="PF Bulletin Sans Pro" panose="02000506040000020004" pitchFamily="2" charset="0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2CF8AF-36EA-874C-9882-EE14FB215BDF}"/>
              </a:ext>
            </a:extLst>
          </p:cNvPr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RU" sz="3200" b="0" i="0" dirty="0" err="1">
              <a:latin typeface="PF Bulletin Sans Pro" panose="0200050604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8D28B-0413-8B40-8E46-E5534D9FB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65125"/>
            <a:ext cx="10515600" cy="1325563"/>
          </a:xfrm>
        </p:spPr>
        <p:txBody>
          <a:bodyPr>
            <a:normAutofit/>
          </a:bodyPr>
          <a:lstStyle>
            <a:lvl1pPr>
              <a:defRPr sz="3200" b="0" i="0">
                <a:latin typeface="PF Bulletin Sans Pro" panose="0200050604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RU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023C539A-E5F6-B34D-BDFB-4511C95C97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41175" y="1785938"/>
            <a:ext cx="3169227" cy="3914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PF Bulletin Sans Pro" panose="02000506040000020004" pitchFamily="2" charset="0"/>
              </a:defRPr>
            </a:lvl1pPr>
            <a:lvl2pPr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9EA4C7-3FD8-444E-A0D2-B9571C2FF496}"/>
              </a:ext>
            </a:extLst>
          </p:cNvPr>
          <p:cNvSpPr txBox="1"/>
          <p:nvPr userDrawn="1"/>
        </p:nvSpPr>
        <p:spPr>
          <a:xfrm>
            <a:off x="5600700" y="21002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RU" sz="3200" b="0" i="0" dirty="0" err="1">
              <a:latin typeface="PF Bulletin Sans Pro" panose="0200050604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4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5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8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6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89EA-C3E0-4B91-9C0C-D1F417519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ru-RU" sz="4400" b="1" i="1" dirty="0"/>
              <a:t>Санкции. Кормление. Производство. Эффективность</a:t>
            </a:r>
            <a:r>
              <a:rPr lang="ru-RU" sz="4400" b="1" i="1" dirty="0" smtClean="0"/>
              <a:t>.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5040139"/>
            <a:ext cx="9144000" cy="1655762"/>
          </a:xfrm>
        </p:spPr>
        <p:txBody>
          <a:bodyPr/>
          <a:lstStyle/>
          <a:p>
            <a:r>
              <a:rPr lang="ru-RU" b="1" dirty="0" smtClean="0"/>
              <a:t>Барнев Вадим</a:t>
            </a:r>
          </a:p>
          <a:p>
            <a:r>
              <a:rPr lang="ru-RU" sz="2000" dirty="0" smtClean="0"/>
              <a:t>Технический директор ООО «УК» Мустанг»</a:t>
            </a:r>
          </a:p>
          <a:p>
            <a:r>
              <a:rPr lang="ru-RU" sz="2000" dirty="0" err="1"/>
              <a:t>к</a:t>
            </a:r>
            <a:r>
              <a:rPr lang="ru-RU" sz="2000" dirty="0" err="1" smtClean="0"/>
              <a:t>.с</a:t>
            </a:r>
            <a:r>
              <a:rPr lang="ru-RU" sz="2000" dirty="0" smtClean="0"/>
              <a:t>/</a:t>
            </a:r>
            <a:r>
              <a:rPr lang="ru-RU" sz="2000" dirty="0" err="1" smtClean="0"/>
              <a:t>х.н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0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069DAE-CE58-B448-AC9B-E55543CC5526}"/>
              </a:ext>
            </a:extLst>
          </p:cNvPr>
          <p:cNvSpPr/>
          <p:nvPr/>
        </p:nvSpPr>
        <p:spPr>
          <a:xfrm>
            <a:off x="0" y="1690688"/>
            <a:ext cx="12192000" cy="538448"/>
          </a:xfrm>
          <a:prstGeom prst="rect">
            <a:avLst/>
          </a:prstGeom>
          <a:solidFill>
            <a:srgbClr val="A3E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B0BFB6-CB0C-3446-9AF3-EC0BF62C95A8}"/>
              </a:ext>
            </a:extLst>
          </p:cNvPr>
          <p:cNvSpPr/>
          <p:nvPr/>
        </p:nvSpPr>
        <p:spPr>
          <a:xfrm>
            <a:off x="1619477" y="2528780"/>
            <a:ext cx="9979932" cy="3471970"/>
          </a:xfrm>
          <a:prstGeom prst="roundRect">
            <a:avLst>
              <a:gd name="adj" fmla="val 5527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01EA029-FD63-714F-8725-B32515ABC687}"/>
              </a:ext>
            </a:extLst>
          </p:cNvPr>
          <p:cNvSpPr/>
          <p:nvPr/>
        </p:nvSpPr>
        <p:spPr>
          <a:xfrm>
            <a:off x="1114199" y="2710603"/>
            <a:ext cx="927100" cy="816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10BB-4191-EF4F-AA4E-B69A27822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299" y="1785938"/>
            <a:ext cx="9136288" cy="17727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Насколько выгодно увеличение молочной продуктивности</a:t>
            </a:r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D0C01-8D9A-6348-B862-38CF34F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29" y="365125"/>
            <a:ext cx="10515600" cy="1325563"/>
          </a:xfrm>
        </p:spPr>
        <p:txBody>
          <a:bodyPr/>
          <a:lstStyle/>
          <a:p>
            <a:r>
              <a:rPr lang="ru-RU" b="0" dirty="0" smtClean="0">
                <a:latin typeface="PF Bulletin Sans Pro" panose="02000506040000020004" pitchFamily="2" charset="0"/>
              </a:rPr>
              <a:t>Экстенсивно или интенсивно?</a:t>
            </a:r>
            <a:endParaRPr lang="en-RU" b="0" dirty="0">
              <a:latin typeface="PF Bulletin Sans Pro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97DC-84F2-624A-855A-928B54836417}"/>
              </a:ext>
            </a:extLst>
          </p:cNvPr>
          <p:cNvSpPr txBox="1"/>
          <p:nvPr/>
        </p:nvSpPr>
        <p:spPr>
          <a:xfrm>
            <a:off x="13324114" y="9688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ru-RU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 descr="Изображение выглядит как внешний, зна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2C1B921-F987-4046-97C9-780A41CD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8" y="2655267"/>
            <a:ext cx="927100" cy="9271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44731"/>
              </p:ext>
            </p:extLst>
          </p:nvPr>
        </p:nvGraphicFramePr>
        <p:xfrm>
          <a:off x="2041299" y="2741335"/>
          <a:ext cx="9136289" cy="3046859"/>
        </p:xfrm>
        <a:graphic>
          <a:graphicData uri="http://schemas.openxmlformats.org/drawingml/2006/table">
            <a:tbl>
              <a:tblPr firstRow="1" firstCol="1" bandRow="1"/>
              <a:tblGrid>
                <a:gridCol w="4568634">
                  <a:extLst>
                    <a:ext uri="{9D8B030D-6E8A-4147-A177-3AD203B41FA5}">
                      <a16:colId xmlns:a16="http://schemas.microsoft.com/office/drawing/2014/main" val="4057112339"/>
                    </a:ext>
                  </a:extLst>
                </a:gridCol>
                <a:gridCol w="969845">
                  <a:extLst>
                    <a:ext uri="{9D8B030D-6E8A-4147-A177-3AD203B41FA5}">
                      <a16:colId xmlns:a16="http://schemas.microsoft.com/office/drawing/2014/main" val="3773899595"/>
                    </a:ext>
                  </a:extLst>
                </a:gridCol>
                <a:gridCol w="1857565">
                  <a:extLst>
                    <a:ext uri="{9D8B030D-6E8A-4147-A177-3AD203B41FA5}">
                      <a16:colId xmlns:a16="http://schemas.microsoft.com/office/drawing/2014/main" val="3837537094"/>
                    </a:ext>
                  </a:extLst>
                </a:gridCol>
                <a:gridCol w="1740245">
                  <a:extLst>
                    <a:ext uri="{9D8B030D-6E8A-4147-A177-3AD203B41FA5}">
                      <a16:colId xmlns:a16="http://schemas.microsoft.com/office/drawing/2014/main" val="2452769274"/>
                    </a:ext>
                  </a:extLst>
                </a:gridCol>
              </a:tblGrid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Хозяйственный рацион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Рекомендуемый рацион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353897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Продуктивность на спаде лактации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647916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первотёлки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180 000 (диапазон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170-230)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60091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количество лактаций (305 дней) в отделении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930"/>
                  </a:ext>
                </a:extLst>
              </a:tr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 выращивания первотёлки в день, в период эксплуатации коровы лактаций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0316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Общехозяйственные затраты на корову без кормов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  (диапазон 268-440)</a:t>
                      </a:r>
                      <a:endParaRPr lang="ru-RU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186974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молока для расчётов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6674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корма в молоке, средняя по отделению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1458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рациона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771671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Среднесуточное производство молока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627552"/>
                  </a:ext>
                </a:extLst>
              </a:tr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Остаётся за вычетом кормов, общехозяйственных затрат и стоимости первотёлки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Гол/</a:t>
                      </a: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+163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696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069DAE-CE58-B448-AC9B-E55543CC5526}"/>
              </a:ext>
            </a:extLst>
          </p:cNvPr>
          <p:cNvSpPr/>
          <p:nvPr/>
        </p:nvSpPr>
        <p:spPr>
          <a:xfrm>
            <a:off x="0" y="1690688"/>
            <a:ext cx="12192000" cy="538448"/>
          </a:xfrm>
          <a:prstGeom prst="rect">
            <a:avLst/>
          </a:prstGeom>
          <a:solidFill>
            <a:srgbClr val="A3E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B0BFB6-CB0C-3446-9AF3-EC0BF62C95A8}"/>
              </a:ext>
            </a:extLst>
          </p:cNvPr>
          <p:cNvSpPr/>
          <p:nvPr/>
        </p:nvSpPr>
        <p:spPr>
          <a:xfrm>
            <a:off x="1619477" y="2528780"/>
            <a:ext cx="9979932" cy="3471970"/>
          </a:xfrm>
          <a:prstGeom prst="roundRect">
            <a:avLst>
              <a:gd name="adj" fmla="val 5527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01EA029-FD63-714F-8725-B32515ABC687}"/>
              </a:ext>
            </a:extLst>
          </p:cNvPr>
          <p:cNvSpPr/>
          <p:nvPr/>
        </p:nvSpPr>
        <p:spPr>
          <a:xfrm>
            <a:off x="1114199" y="2710603"/>
            <a:ext cx="927100" cy="816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10BB-4191-EF4F-AA4E-B69A27822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299" y="1785938"/>
            <a:ext cx="9136288" cy="17727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Насколько выгодно увеличение молочной продуктивности</a:t>
            </a:r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D0C01-8D9A-6348-B862-38CF34F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29" y="365125"/>
            <a:ext cx="10515600" cy="1325563"/>
          </a:xfrm>
        </p:spPr>
        <p:txBody>
          <a:bodyPr/>
          <a:lstStyle/>
          <a:p>
            <a:r>
              <a:rPr lang="ru-RU" b="0" dirty="0" smtClean="0">
                <a:latin typeface="PF Bulletin Sans Pro" panose="02000506040000020004" pitchFamily="2" charset="0"/>
              </a:rPr>
              <a:t>Экстенсивно или интенсивно?</a:t>
            </a:r>
            <a:endParaRPr lang="en-RU" b="0" dirty="0">
              <a:latin typeface="PF Bulletin Sans Pro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97DC-84F2-624A-855A-928B54836417}"/>
              </a:ext>
            </a:extLst>
          </p:cNvPr>
          <p:cNvSpPr txBox="1"/>
          <p:nvPr/>
        </p:nvSpPr>
        <p:spPr>
          <a:xfrm>
            <a:off x="13324114" y="9688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ru-RU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 descr="Изображение выглядит как внешний, зна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2C1B921-F987-4046-97C9-780A41CD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88" y="2655267"/>
            <a:ext cx="927100" cy="9271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95451"/>
              </p:ext>
            </p:extLst>
          </p:nvPr>
        </p:nvGraphicFramePr>
        <p:xfrm>
          <a:off x="2041299" y="2741335"/>
          <a:ext cx="9136289" cy="3046859"/>
        </p:xfrm>
        <a:graphic>
          <a:graphicData uri="http://schemas.openxmlformats.org/drawingml/2006/table">
            <a:tbl>
              <a:tblPr firstRow="1" firstCol="1" bandRow="1"/>
              <a:tblGrid>
                <a:gridCol w="4568634">
                  <a:extLst>
                    <a:ext uri="{9D8B030D-6E8A-4147-A177-3AD203B41FA5}">
                      <a16:colId xmlns:a16="http://schemas.microsoft.com/office/drawing/2014/main" val="4057112339"/>
                    </a:ext>
                  </a:extLst>
                </a:gridCol>
                <a:gridCol w="969845">
                  <a:extLst>
                    <a:ext uri="{9D8B030D-6E8A-4147-A177-3AD203B41FA5}">
                      <a16:colId xmlns:a16="http://schemas.microsoft.com/office/drawing/2014/main" val="3773899595"/>
                    </a:ext>
                  </a:extLst>
                </a:gridCol>
                <a:gridCol w="1857565">
                  <a:extLst>
                    <a:ext uri="{9D8B030D-6E8A-4147-A177-3AD203B41FA5}">
                      <a16:colId xmlns:a16="http://schemas.microsoft.com/office/drawing/2014/main" val="3837537094"/>
                    </a:ext>
                  </a:extLst>
                </a:gridCol>
                <a:gridCol w="1740245">
                  <a:extLst>
                    <a:ext uri="{9D8B030D-6E8A-4147-A177-3AD203B41FA5}">
                      <a16:colId xmlns:a16="http://schemas.microsoft.com/office/drawing/2014/main" val="2452769274"/>
                    </a:ext>
                  </a:extLst>
                </a:gridCol>
              </a:tblGrid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 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Хозяйственный рацион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Рекомендуемый рацион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353897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Продуктивность на спаде лактации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647916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первотёлки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60091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количество лактаций (305 дней) в отделении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930"/>
                  </a:ext>
                </a:extLst>
              </a:tr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 выращивания первотёлки в день, в период эксплуатации коровы лактаций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80316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Общехозяйственные затраты на корову без кормов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186974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молока для расчётов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16674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корма в молоке, средняя по отделению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14588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рациона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771671"/>
                  </a:ext>
                </a:extLst>
              </a:tr>
              <a:tr h="217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Среднесуточное производство молока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627552"/>
                  </a:ext>
                </a:extLst>
              </a:tr>
              <a:tr h="435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Остаётся за вычетом кормов, общехозяйственных затрат и стоимости первотёлки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Гол/</a:t>
                      </a:r>
                      <a:r>
                        <a:rPr lang="ru-RU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/день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696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6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5" y="2754636"/>
            <a:ext cx="4172538" cy="2042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50" y="2426492"/>
            <a:ext cx="3597606" cy="2235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161" y="2669423"/>
            <a:ext cx="3521824" cy="2145349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B2DDFAE-1CC1-2940-9C7A-990E0AD18AB2}"/>
              </a:ext>
            </a:extLst>
          </p:cNvPr>
          <p:cNvSpPr/>
          <p:nvPr/>
        </p:nvSpPr>
        <p:spPr>
          <a:xfrm>
            <a:off x="8338717" y="2297045"/>
            <a:ext cx="3521824" cy="2661817"/>
          </a:xfrm>
          <a:prstGeom prst="roundRect">
            <a:avLst>
              <a:gd name="adj" fmla="val 2581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ADCB41-F84F-2844-9263-15185C884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983" y="1981866"/>
            <a:ext cx="2572563" cy="673099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24ACF2E9-EE3A-9048-BF20-1D6CFB123A58}"/>
              </a:ext>
            </a:extLst>
          </p:cNvPr>
          <p:cNvSpPr/>
          <p:nvPr/>
        </p:nvSpPr>
        <p:spPr>
          <a:xfrm>
            <a:off x="4741111" y="2297045"/>
            <a:ext cx="3521824" cy="2661817"/>
          </a:xfrm>
          <a:prstGeom prst="roundRect">
            <a:avLst>
              <a:gd name="adj" fmla="val 2581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1DE494-937D-774E-967C-DBBCA728E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060" y="1981866"/>
            <a:ext cx="2185165" cy="673099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CA13571-A39D-DC41-BB1C-A3464D397527}"/>
              </a:ext>
            </a:extLst>
          </p:cNvPr>
          <p:cNvSpPr/>
          <p:nvPr/>
        </p:nvSpPr>
        <p:spPr>
          <a:xfrm>
            <a:off x="314087" y="2297045"/>
            <a:ext cx="4349106" cy="2661817"/>
          </a:xfrm>
          <a:prstGeom prst="roundRect">
            <a:avLst>
              <a:gd name="adj" fmla="val 2581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AE1E85-DC71-6244-A8F2-BAC19EAEB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0430" y="1981866"/>
            <a:ext cx="2191662" cy="673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3B03DB-F8B3-1D42-A46F-697A232BFED3}"/>
              </a:ext>
            </a:extLst>
          </p:cNvPr>
          <p:cNvSpPr txBox="1"/>
          <p:nvPr/>
        </p:nvSpPr>
        <p:spPr>
          <a:xfrm>
            <a:off x="1120632" y="2070730"/>
            <a:ext cx="269098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dirty="0">
                <a:latin typeface="PF Bulletin Sans Pro Light" panose="02000506040000020004" pitchFamily="2" charset="0"/>
              </a:rPr>
              <a:t>ПОДГОТОВКА</a:t>
            </a:r>
          </a:p>
          <a:p>
            <a:pPr algn="ctr"/>
            <a:endParaRPr lang="en-US" sz="2800" dirty="0">
              <a:latin typeface="PF Bulletin Sans Pro Light" panose="02000506040000020004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31BEEC-58A5-B84F-A8A4-90D902E36C3C}"/>
              </a:ext>
            </a:extLst>
          </p:cNvPr>
          <p:cNvSpPr txBox="1"/>
          <p:nvPr/>
        </p:nvSpPr>
        <p:spPr>
          <a:xfrm>
            <a:off x="5237739" y="2082196"/>
            <a:ext cx="2503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dirty="0" smtClean="0">
                <a:latin typeface="PF Bulletin Sans Pro Light" panose="02000506040000020004" pitchFamily="2" charset="0"/>
              </a:rPr>
              <a:t>КОРМЛЕНИЕ</a:t>
            </a:r>
            <a:endParaRPr lang="ru-RU" sz="3200" dirty="0">
              <a:latin typeface="PF Bulletin Sans Pro Light" panose="0200050604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1BEEC-58A5-B84F-A8A4-90D902E36C3C}"/>
              </a:ext>
            </a:extLst>
          </p:cNvPr>
          <p:cNvSpPr txBox="1"/>
          <p:nvPr/>
        </p:nvSpPr>
        <p:spPr>
          <a:xfrm>
            <a:off x="8853329" y="2088978"/>
            <a:ext cx="25034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dirty="0">
                <a:latin typeface="PF Bulletin Sans Pro Light" panose="02000506040000020004" pitchFamily="2" charset="0"/>
              </a:rPr>
              <a:t>ЭКОНОМИКА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E06EA3EF-FCBA-E447-A855-C2FBEEEF96B4}"/>
              </a:ext>
            </a:extLst>
          </p:cNvPr>
          <p:cNvSpPr txBox="1">
            <a:spLocks/>
          </p:cNvSpPr>
          <p:nvPr/>
        </p:nvSpPr>
        <p:spPr>
          <a:xfrm>
            <a:off x="1254923" y="81981"/>
            <a:ext cx="7490492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1"/>
                </a:solidFill>
                <a:latin typeface="PF Bulletin Sans Pro" panose="02000506040000020004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ИНСТРУМЕНТЫ КОНТРОЛЯ (пример)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2218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1F7975-5E4B-6A42-814B-35B28AB252BB}"/>
              </a:ext>
            </a:extLst>
          </p:cNvPr>
          <p:cNvSpPr/>
          <p:nvPr/>
        </p:nvSpPr>
        <p:spPr>
          <a:xfrm>
            <a:off x="0" y="1291029"/>
            <a:ext cx="12192000" cy="538448"/>
          </a:xfrm>
          <a:prstGeom prst="rect">
            <a:avLst/>
          </a:prstGeom>
          <a:solidFill>
            <a:srgbClr val="A3E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10BB-4191-EF4F-AA4E-B69A27822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4169" y="1386279"/>
            <a:ext cx="5653087" cy="4431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9798E"/>
                </a:solidFill>
                <a:latin typeface="PF Bulletin Sans Pro Light" panose="02000506040000020004" pitchFamily="2" charset="0"/>
              </a:rPr>
              <a:t>КОМПЛЕКСНЫЙ ПОДХОД</a:t>
            </a:r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61401-7D35-DD47-933E-001B6ACA6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69" y="2412366"/>
            <a:ext cx="9018963" cy="3914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КОРМЛЕНИЕ И ПРОДУКТЫ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ПРИСУТСТВИЕ И ЭКСПЕРТИЗА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ДОРОЖНАЯ КАРТА И ДОГОВОРЁННОСТИ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ИНСТРУМЕНТЫ КОНТРОЛЯ И УПРАВЛЕНИЯ</a:t>
            </a:r>
            <a:endParaRPr lang="en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D0C01-8D9A-6348-B862-38CF34F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739" y="121737"/>
            <a:ext cx="10515600" cy="1325563"/>
          </a:xfrm>
        </p:spPr>
        <p:txBody>
          <a:bodyPr/>
          <a:lstStyle/>
          <a:p>
            <a:r>
              <a:rPr lang="ru-RU" dirty="0" smtClean="0"/>
              <a:t>ЭФФЕКТИВНОЕ КОРМЛЕНИЕ</a:t>
            </a:r>
            <a:endParaRPr lang="en-R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A501156-90DF-8642-AF6C-10CA8AA805DF}"/>
              </a:ext>
            </a:extLst>
          </p:cNvPr>
          <p:cNvSpPr txBox="1">
            <a:spLocks/>
          </p:cNvSpPr>
          <p:nvPr/>
        </p:nvSpPr>
        <p:spPr>
          <a:xfrm>
            <a:off x="6426200" y="2616592"/>
            <a:ext cx="9018963" cy="3914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F Bulletin Sans Pro" panose="0200050604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РЕЗУЛЬТАТ, ОЦЕНКА, АНАЛИЗ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СООТВЕТСТВИЕ СТАНДАРТАМ, ТРЕБОВАНИЯМ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ИСКУССТВЕННЫЙ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ЕСТЕСТВЕННЫЙ ИНТЕЛЛЕКТЫ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EC3F01-1BE7-3344-990B-F70027D885C6}"/>
              </a:ext>
            </a:extLst>
          </p:cNvPr>
          <p:cNvSpPr/>
          <p:nvPr/>
        </p:nvSpPr>
        <p:spPr>
          <a:xfrm>
            <a:off x="0" y="1291029"/>
            <a:ext cx="12192000" cy="538448"/>
          </a:xfrm>
          <a:prstGeom prst="rect">
            <a:avLst/>
          </a:prstGeom>
          <a:solidFill>
            <a:srgbClr val="A3E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10BB-4191-EF4F-AA4E-B69A27822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6244" y="1358191"/>
            <a:ext cx="2928937" cy="44319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69798E"/>
                </a:solidFill>
                <a:latin typeface="PF Bulletin Sans Pro Light" panose="02000506040000020004" pitchFamily="2" charset="0"/>
              </a:rPr>
              <a:t>ТРЕНДЫ</a:t>
            </a:r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61401-7D35-DD47-933E-001B6ACA65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5390" y="2240106"/>
            <a:ext cx="10400679" cy="391477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IT-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ТЕХНОЛОГИИ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КОРМОВОЕ РЕШЕНИЕ КАК ПРОДУКТ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ВИТАМИНЫ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МИНЕРАЛЫ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КОРМОВЫЕ ДОБАВКИ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ФОКУС НА ИСТОЧНИКАХ ПИТАТЕЛЬНЫХ ВЕЩЕСТВ</a:t>
            </a:r>
          </a:p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КАЧЕСТВО и ЗАКОН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6878A09-D754-594B-9B49-2DA44216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739" y="121737"/>
            <a:ext cx="10515600" cy="1325563"/>
          </a:xfrm>
        </p:spPr>
        <p:txBody>
          <a:bodyPr/>
          <a:lstStyle/>
          <a:p>
            <a:r>
              <a:rPr lang="ru-RU" dirty="0"/>
              <a:t>УПРАВЛЕНИЕ КОРМЛЕНИЕМ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160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предложения: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Заниматься необходимо эффективным кормовым решением</a:t>
            </a:r>
          </a:p>
          <a:p>
            <a:pPr algn="just"/>
            <a:r>
              <a:rPr lang="ru-RU" dirty="0" smtClean="0"/>
              <a:t>Продукт </a:t>
            </a:r>
            <a:r>
              <a:rPr lang="ru-RU" dirty="0"/>
              <a:t>по «хорошей» цене не всегда определяет эффективность производства молока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Сложные </a:t>
            </a:r>
            <a:r>
              <a:rPr lang="ru-RU" dirty="0"/>
              <a:t>аналоги для поиска — это аналоги, которые не делают в РФ и </a:t>
            </a:r>
            <a:r>
              <a:rPr lang="ru-RU" dirty="0" smtClean="0"/>
              <a:t>КНР. </a:t>
            </a:r>
            <a:r>
              <a:rPr lang="ru-RU" dirty="0"/>
              <a:t>Если эти аналоги не делают в Китае, то это не имеет </a:t>
            </a:r>
            <a:r>
              <a:rPr lang="ru-RU" dirty="0" smtClean="0"/>
              <a:t>массовой и определяющей </a:t>
            </a:r>
            <a:r>
              <a:rPr lang="ru-RU" dirty="0"/>
              <a:t>потребности. Отдельные «эксклюзивы», для небольшого количества предприятий, всегда можно решить общепринятыми методами используя доступные инструменты. 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предложения: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Достижение </a:t>
            </a:r>
            <a:r>
              <a:rPr lang="ru-RU" dirty="0"/>
              <a:t>эффективности через: стоимость </a:t>
            </a:r>
            <a:r>
              <a:rPr lang="ru-RU" dirty="0" err="1"/>
              <a:t>кормодня</a:t>
            </a:r>
            <a:r>
              <a:rPr lang="ru-RU" dirty="0"/>
              <a:t>, оптимизацию питательности. Выбор интенсивности развития с учётом стоимости обслуживания коров и амортизации ремонтного молодняка.</a:t>
            </a:r>
          </a:p>
          <a:p>
            <a:endParaRPr lang="ru-RU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период пандемий, экономического спада или роста, снижения или повышения покупательской способности организаций и лиц, физиологическая потребность в кормах  и нормативы кормления коров и телят остаются без изменений</a:t>
            </a:r>
            <a:r>
              <a:rPr lang="ru-RU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Санкции участников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24" r="8524"/>
          <a:stretch>
            <a:fillRect/>
          </a:stretch>
        </p:blipFill>
        <p:spPr>
          <a:xfrm>
            <a:off x="9634773" y="457200"/>
            <a:ext cx="2026573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17" y="2402378"/>
            <a:ext cx="8697383" cy="4326948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992188" y="22098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10128</a:t>
            </a:r>
          </a:p>
          <a:p>
            <a:r>
              <a:rPr lang="ru-RU" smtClean="0"/>
              <a:t>Экономические</a:t>
            </a:r>
          </a:p>
          <a:p>
            <a:r>
              <a:rPr lang="ru-RU" smtClean="0"/>
              <a:t>Дипломатические</a:t>
            </a:r>
          </a:p>
          <a:p>
            <a:r>
              <a:rPr lang="ru-RU" smtClean="0"/>
              <a:t>Военные</a:t>
            </a:r>
          </a:p>
          <a:p>
            <a:r>
              <a:rPr lang="ru-RU" smtClean="0"/>
              <a:t>Спортивные</a:t>
            </a:r>
          </a:p>
          <a:p>
            <a:r>
              <a:rPr lang="ru-RU" smtClean="0"/>
              <a:t>В отношении окружающей среды</a:t>
            </a:r>
          </a:p>
          <a:p>
            <a:r>
              <a:rPr lang="ru-RU" smtClean="0"/>
              <a:t>В отношении физических лиц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Это серьёзно влияет на кормление коров и производство молока?</a:t>
            </a:r>
          </a:p>
          <a:p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Логистика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Железнодорожная</a:t>
            </a:r>
          </a:p>
          <a:p>
            <a:r>
              <a:rPr lang="ru-RU" sz="2400" dirty="0" smtClean="0"/>
              <a:t>Морская</a:t>
            </a:r>
          </a:p>
          <a:p>
            <a:r>
              <a:rPr lang="ru-RU" sz="2400" dirty="0" smtClean="0"/>
              <a:t>Автомобильная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21" r="143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Импорт и его 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Что импортируется из </a:t>
            </a:r>
            <a:r>
              <a:rPr lang="en-US" dirty="0" smtClean="0"/>
              <a:t>EU&amp;USA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Замена </a:t>
            </a:r>
            <a:r>
              <a:rPr lang="ru-RU" dirty="0" smtClean="0"/>
              <a:t>любого компонента возможна, по:</a:t>
            </a:r>
          </a:p>
          <a:p>
            <a:endParaRPr lang="en-US" dirty="0" smtClean="0"/>
          </a:p>
          <a:p>
            <a:r>
              <a:rPr lang="ru-RU" dirty="0" err="1" smtClean="0"/>
              <a:t>Импортозамещение</a:t>
            </a:r>
            <a:r>
              <a:rPr lang="ru-RU" dirty="0" smtClean="0"/>
              <a:t> </a:t>
            </a:r>
            <a:r>
              <a:rPr lang="ru-RU" dirty="0" smtClean="0"/>
              <a:t>это 100% востребованность или?</a:t>
            </a:r>
          </a:p>
          <a:p>
            <a:r>
              <a:rPr lang="ru-RU" dirty="0" smtClean="0"/>
              <a:t>Органические микроэлементы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65124" cy="435133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Это действительно основа продуктивности? Это не производится в РФ</a:t>
            </a:r>
            <a:r>
              <a:rPr lang="ru-RU" sz="2600" dirty="0" smtClean="0"/>
              <a:t>?</a:t>
            </a:r>
            <a:endParaRPr lang="en-US" sz="2600" dirty="0" smtClean="0"/>
          </a:p>
          <a:p>
            <a:r>
              <a:rPr lang="ru-RU" sz="2600" dirty="0" smtClean="0"/>
              <a:t>Наименованию</a:t>
            </a:r>
            <a:r>
              <a:rPr lang="ru-RU" sz="2600" dirty="0" smtClean="0"/>
              <a:t>, производителю, функционированию, но…….</a:t>
            </a:r>
          </a:p>
          <a:p>
            <a:endParaRPr lang="en-US" sz="2700" b="1" dirty="0" smtClean="0"/>
          </a:p>
          <a:p>
            <a:r>
              <a:rPr lang="ru-RU" sz="2700" b="1" dirty="0" smtClean="0"/>
              <a:t>Кормовое </a:t>
            </a:r>
            <a:r>
              <a:rPr lang="ru-RU" sz="2700" b="1" dirty="0" smtClean="0"/>
              <a:t>решение</a:t>
            </a:r>
          </a:p>
          <a:p>
            <a:endParaRPr lang="en-US" sz="1400" dirty="0" smtClean="0"/>
          </a:p>
          <a:p>
            <a:r>
              <a:rPr lang="ru-RU" sz="2700" dirty="0" smtClean="0"/>
              <a:t>Кормовое </a:t>
            </a:r>
            <a:r>
              <a:rPr lang="ru-RU" sz="2700" dirty="0" smtClean="0"/>
              <a:t>решение в рецепте</a:t>
            </a:r>
            <a:endParaRPr lang="ru-RU" sz="27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Барнев В.Н.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Ограничения в использовании или смена поставщика?</a:t>
            </a:r>
            <a:endParaRPr lang="ru-RU" sz="3200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Доступность ингредиентов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Белки/жиры/углеводы</a:t>
            </a:r>
          </a:p>
          <a:p>
            <a:r>
              <a:rPr lang="ru-RU" sz="2400" dirty="0" smtClean="0"/>
              <a:t>Витамины</a:t>
            </a:r>
          </a:p>
          <a:p>
            <a:r>
              <a:rPr lang="ru-RU" sz="2400" dirty="0" smtClean="0"/>
              <a:t>Минералы</a:t>
            </a:r>
          </a:p>
          <a:p>
            <a:r>
              <a:rPr lang="ru-RU" sz="2400" dirty="0" smtClean="0"/>
              <a:t>Аминокислоты</a:t>
            </a:r>
          </a:p>
          <a:p>
            <a:r>
              <a:rPr lang="ru-RU" sz="2400" dirty="0" smtClean="0"/>
              <a:t>Ферменты</a:t>
            </a:r>
          </a:p>
          <a:p>
            <a:r>
              <a:rPr lang="ru-RU" sz="2400" dirty="0" err="1" smtClean="0"/>
              <a:t>Пробиотики</a:t>
            </a:r>
            <a:endParaRPr lang="ru-RU" sz="2400" dirty="0" smtClean="0"/>
          </a:p>
          <a:p>
            <a:r>
              <a:rPr lang="ru-RU" sz="2400" dirty="0" smtClean="0"/>
              <a:t>Антиоксиданты</a:t>
            </a:r>
          </a:p>
          <a:p>
            <a:r>
              <a:rPr lang="ru-RU" sz="2400" dirty="0" err="1" smtClean="0"/>
              <a:t>Ароматизаторы</a:t>
            </a:r>
            <a:endParaRPr lang="ru-RU" sz="24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Важное и факторы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Перечень и источники</a:t>
            </a:r>
            <a:endParaRPr lang="ru-RU" sz="2400" dirty="0" smtClean="0"/>
          </a:p>
          <a:p>
            <a:r>
              <a:rPr lang="ru-RU" sz="2400" dirty="0" smtClean="0"/>
              <a:t>География поставщиков</a:t>
            </a:r>
          </a:p>
          <a:p>
            <a:r>
              <a:rPr lang="ru-RU" sz="2400" dirty="0" smtClean="0"/>
              <a:t>География производства</a:t>
            </a:r>
          </a:p>
          <a:p>
            <a:r>
              <a:rPr lang="ru-RU" sz="2400" dirty="0" smtClean="0"/>
              <a:t>Сырьевые запасы производителя</a:t>
            </a:r>
          </a:p>
          <a:p>
            <a:r>
              <a:rPr lang="ru-RU" sz="2400" dirty="0" smtClean="0"/>
              <a:t>Валюта продажи</a:t>
            </a:r>
          </a:p>
          <a:p>
            <a:r>
              <a:rPr lang="ru-RU" sz="2400" dirty="0" smtClean="0"/>
              <a:t>Виды спекуляций</a:t>
            </a:r>
          </a:p>
          <a:p>
            <a:r>
              <a:rPr lang="ru-RU" sz="2400" dirty="0" smtClean="0"/>
              <a:t>Логистика 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Пути эффективности молочного животноводства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IOFC</a:t>
            </a:r>
            <a:r>
              <a:rPr lang="ru-RU" dirty="0"/>
              <a:t> (разница стоимости производимого молока и  </a:t>
            </a:r>
            <a:r>
              <a:rPr lang="ru-RU" dirty="0" err="1"/>
              <a:t>кормодня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 smtClean="0"/>
              <a:t>Общехозяйственные расходы на корову</a:t>
            </a:r>
          </a:p>
          <a:p>
            <a:r>
              <a:rPr lang="ru-RU" dirty="0" smtClean="0"/>
              <a:t>Стоимость выращивания молодняка</a:t>
            </a:r>
          </a:p>
          <a:p>
            <a:r>
              <a:rPr lang="ru-RU" dirty="0" smtClean="0"/>
              <a:t>Продолжительность эксплуатации коров</a:t>
            </a:r>
          </a:p>
          <a:p>
            <a:r>
              <a:rPr lang="ru-RU" dirty="0" smtClean="0"/>
              <a:t>Экстенсивно или интенсивно?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D7A41-86BB-304A-8DFF-8B9D17E0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79" y="825109"/>
            <a:ext cx="572317" cy="57231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9261401-7D35-DD47-933E-001B6ACA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600" dirty="0" smtClean="0">
              <a:latin typeface="PF Bulletin Sans Pro Light" panose="02000506040000020004" pitchFamily="2" charset="0"/>
            </a:endParaRPr>
          </a:p>
          <a:p>
            <a:pPr>
              <a:lnSpc>
                <a:spcPct val="100000"/>
              </a:lnSpc>
            </a:pPr>
            <a:endParaRPr lang="ru-RU" sz="1600" dirty="0">
              <a:latin typeface="PF Bulletin Sans Pro Light" panose="0200050604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PF Bulletin Sans Pro Light" panose="02000506040000020004" pitchFamily="2" charset="0"/>
              </a:rPr>
              <a:t>НАДОЙ </a:t>
            </a:r>
            <a:r>
              <a:rPr lang="ru-RU" sz="1600" dirty="0">
                <a:latin typeface="PF Bulletin Sans Pro Light" panose="02000506040000020004" pitchFamily="2" charset="0"/>
              </a:rPr>
              <a:t>КГ/ГОЛ.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PF Bulletin Sans Pro Light" panose="02000506040000020004" pitchFamily="2" charset="0"/>
              </a:rPr>
              <a:t>СТОИМОСТЬ КОРМОДНЯ И 1 КГ КОРМА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PF Bulletin Sans Pro Light" panose="02000506040000020004" pitchFamily="2" charset="0"/>
              </a:rPr>
              <a:t>СТОИМОСТЬ КОРМА В КГ МОЛОКА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PF Bulletin Sans Pro Light" panose="02000506040000020004" pitchFamily="2" charset="0"/>
              </a:rPr>
              <a:t>ПОТРЕБЛЕНИЕ СВ КГ/ДЕНЬ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PF Bulletin Sans Pro Light" panose="02000506040000020004" pitchFamily="2" charset="0"/>
              </a:rPr>
              <a:t>КОЛИЧЕСТВО ОСТАТКОВ КОРМОВ, %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PF Bulletin Sans Pro Light" panose="02000506040000020004" pitchFamily="2" charset="0"/>
              </a:rPr>
              <a:t>IOFC</a:t>
            </a:r>
            <a:endParaRPr lang="ru-RU" sz="1600" dirty="0">
              <a:latin typeface="PF Bulletin Sans Pro Light" panose="02000506040000020004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PF Bulletin Sans Pro Light" panose="02000506040000020004" pitchFamily="2" charset="0"/>
              </a:rPr>
              <a:t>РУБ</a:t>
            </a:r>
            <a:r>
              <a:rPr lang="ru-RU" sz="1600" dirty="0">
                <a:latin typeface="PF Bulletin Sans Pro Light" panose="02000506040000020004" pitchFamily="2" charset="0"/>
              </a:rPr>
              <a:t>., КГ., Г., ГОЛ., %, ДНЕЙ, МЕС., Л/ГА, КГ.СВ/Л.</a:t>
            </a:r>
          </a:p>
          <a:p>
            <a:pPr>
              <a:lnSpc>
                <a:spcPct val="100000"/>
              </a:lnSpc>
            </a:pPr>
            <a:endParaRPr lang="en-RU" sz="1600" dirty="0">
              <a:latin typeface="PF Bulletin Sans Pro Light" panose="02000506040000020004" pitchFamily="2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261401-7D35-DD47-933E-001B6ACA6583}"/>
              </a:ext>
            </a:extLst>
          </p:cNvPr>
          <p:cNvSpPr txBox="1">
            <a:spLocks/>
          </p:cNvSpPr>
          <p:nvPr/>
        </p:nvSpPr>
        <p:spPr>
          <a:xfrm>
            <a:off x="6412042" y="3424237"/>
            <a:ext cx="5277250" cy="348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ПРИРОСТ ЖИВОЙ МАССЫ, КГ/ГОЛ.</a:t>
            </a:r>
          </a:p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СТОИМОСТЬ КОРМОВ, РУБ </a:t>
            </a:r>
          </a:p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СТОИМОСТЬ КОРМА В КГ ПРИРОСТА, РУБ</a:t>
            </a:r>
          </a:p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СЕБЕСТОИМОСТЬ КГ ПРИРОСТА ЖМ, РУБ</a:t>
            </a:r>
          </a:p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СТОИМОСТЬ ПРОГРАММЫ ВЫРАЩИВАНИЯ, РУБ</a:t>
            </a:r>
          </a:p>
          <a:p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ВОЗРАСТ/ЖИВАЯ МАССА ОСЕМЕНЕНИЯ/ОТЁЛА</a:t>
            </a:r>
          </a:p>
          <a:p>
            <a:endParaRPr lang="ru-RU" dirty="0" smtClean="0">
              <a:solidFill>
                <a:srgbClr val="69798E"/>
              </a:solidFill>
              <a:latin typeface="PF Bulletin Sans Pro Light" panose="02000506040000020004" pitchFamily="2" charset="0"/>
            </a:endParaRPr>
          </a:p>
          <a:p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35CCC7D-8E65-1F42-BC12-F4C85B537CA3}"/>
              </a:ext>
            </a:extLst>
          </p:cNvPr>
          <p:cNvSpPr/>
          <p:nvPr/>
        </p:nvSpPr>
        <p:spPr>
          <a:xfrm>
            <a:off x="5125278" y="1305099"/>
            <a:ext cx="6564013" cy="4380806"/>
          </a:xfrm>
          <a:prstGeom prst="roundRect">
            <a:avLst>
              <a:gd name="adj" fmla="val 5527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D2454D0-FB65-6543-AEE0-327274CA13D5}"/>
              </a:ext>
            </a:extLst>
          </p:cNvPr>
          <p:cNvSpPr/>
          <p:nvPr/>
        </p:nvSpPr>
        <p:spPr>
          <a:xfrm>
            <a:off x="4947888" y="647718"/>
            <a:ext cx="927100" cy="9271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354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BD7A41-86BB-304A-8DFF-8B9D17E0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79" y="838054"/>
            <a:ext cx="572317" cy="572317"/>
          </a:xfrm>
          <a:prstGeom prst="rect">
            <a:avLst/>
          </a:prstGeom>
        </p:spPr>
      </p:pic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C0381-139D-4343-B208-95CDCE2341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2622" y="523164"/>
            <a:ext cx="4863378" cy="480131"/>
          </a:xfrm>
        </p:spPr>
        <p:txBody>
          <a:bodyPr/>
          <a:lstStyle/>
          <a:p>
            <a:r>
              <a:rPr lang="ru-RU" dirty="0"/>
              <a:t>КОРМЛЕНИЕ И СТОИМОСТЬ </a:t>
            </a:r>
            <a:endParaRPr lang="en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8" y="1339435"/>
            <a:ext cx="9990802" cy="49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Пути эффективности молочного животноводства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IOFC</a:t>
            </a:r>
            <a:r>
              <a:rPr lang="ru-RU" dirty="0"/>
              <a:t> (разница стоимости производимого молока и  </a:t>
            </a:r>
            <a:r>
              <a:rPr lang="ru-RU" dirty="0" err="1"/>
              <a:t>кормодня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 smtClean="0"/>
              <a:t>Общехозяйственные расходы на корову</a:t>
            </a:r>
          </a:p>
          <a:p>
            <a:r>
              <a:rPr lang="ru-RU" dirty="0" smtClean="0"/>
              <a:t>Стоимость выращивания молодняка</a:t>
            </a:r>
          </a:p>
          <a:p>
            <a:r>
              <a:rPr lang="ru-RU" dirty="0" smtClean="0"/>
              <a:t>Продолжительность эксплуатации коров</a:t>
            </a:r>
          </a:p>
          <a:p>
            <a:r>
              <a:rPr lang="ru-RU" dirty="0" smtClean="0"/>
              <a:t>Экстенсивно или интенсивно?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D7A41-86BB-304A-8DFF-8B9D17E0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79" y="825109"/>
            <a:ext cx="572317" cy="572317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35CCC7D-8E65-1F42-BC12-F4C85B537CA3}"/>
              </a:ext>
            </a:extLst>
          </p:cNvPr>
          <p:cNvSpPr/>
          <p:nvPr/>
        </p:nvSpPr>
        <p:spPr>
          <a:xfrm>
            <a:off x="5125278" y="1305099"/>
            <a:ext cx="6564013" cy="4380806"/>
          </a:xfrm>
          <a:prstGeom prst="roundRect">
            <a:avLst>
              <a:gd name="adj" fmla="val 5527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D2454D0-FB65-6543-AEE0-327274CA13D5}"/>
              </a:ext>
            </a:extLst>
          </p:cNvPr>
          <p:cNvSpPr/>
          <p:nvPr/>
        </p:nvSpPr>
        <p:spPr>
          <a:xfrm>
            <a:off x="4947888" y="647718"/>
            <a:ext cx="927100" cy="9271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4354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BD7A41-86BB-304A-8DFF-8B9D17E0A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279" y="838054"/>
            <a:ext cx="572317" cy="5723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211" y="1929197"/>
            <a:ext cx="5012723" cy="340168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PF Bulletin Sans Pro Light" panose="02000506040000020004" pitchFamily="2" charset="0"/>
              </a:rPr>
              <a:t>Надой кг/гол.</a:t>
            </a:r>
          </a:p>
          <a:p>
            <a:r>
              <a:rPr lang="ru-RU" sz="2400" dirty="0">
                <a:latin typeface="PF Bulletin Sans Pro Light" panose="02000506040000020004" pitchFamily="2" charset="0"/>
              </a:rPr>
              <a:t>Потребление СВ кг/день</a:t>
            </a:r>
          </a:p>
          <a:p>
            <a:r>
              <a:rPr lang="ru-RU" sz="2400" dirty="0">
                <a:latin typeface="PF Bulletin Sans Pro Light" panose="02000506040000020004" pitchFamily="2" charset="0"/>
              </a:rPr>
              <a:t>Стоимость 1 кг СВ рациона</a:t>
            </a:r>
          </a:p>
          <a:p>
            <a:r>
              <a:rPr lang="ru-RU" sz="2400" dirty="0">
                <a:latin typeface="PF Bulletin Sans Pro Light" panose="02000506040000020004" pitchFamily="2" charset="0"/>
              </a:rPr>
              <a:t>Затраты СВ рациона на кг молока</a:t>
            </a:r>
          </a:p>
          <a:p>
            <a:r>
              <a:rPr lang="ru-RU" sz="2400" dirty="0">
                <a:latin typeface="PF Bulletin Sans Pro Light" panose="02000506040000020004" pitchFamily="2" charset="0"/>
              </a:rPr>
              <a:t>Количество СВ остатков кормов, %</a:t>
            </a:r>
          </a:p>
          <a:p>
            <a:r>
              <a:rPr lang="en-US" sz="2400" dirty="0">
                <a:latin typeface="PF Bulletin Sans Pro Light" panose="02000506040000020004" pitchFamily="2" charset="0"/>
              </a:rPr>
              <a:t>IOFC</a:t>
            </a:r>
            <a:endParaRPr lang="ru-RU" sz="2400" dirty="0">
              <a:latin typeface="PF Bulletin Sans Pro Light" panose="02000506040000020004" pitchFamily="2" charset="0"/>
            </a:endParaRPr>
          </a:p>
          <a:p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25.05.2022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Барнев В.Н.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89EA-C3E0-4B91-9C0C-D1F4175197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069DAE-CE58-B448-AC9B-E55543CC5526}"/>
              </a:ext>
            </a:extLst>
          </p:cNvPr>
          <p:cNvSpPr/>
          <p:nvPr/>
        </p:nvSpPr>
        <p:spPr>
          <a:xfrm>
            <a:off x="0" y="1690688"/>
            <a:ext cx="12192000" cy="538448"/>
          </a:xfrm>
          <a:prstGeom prst="rect">
            <a:avLst/>
          </a:prstGeom>
          <a:solidFill>
            <a:srgbClr val="A3EDE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0B0BFB6-CB0C-3446-9AF3-EC0BF62C95A8}"/>
              </a:ext>
            </a:extLst>
          </p:cNvPr>
          <p:cNvSpPr/>
          <p:nvPr/>
        </p:nvSpPr>
        <p:spPr>
          <a:xfrm>
            <a:off x="1611993" y="3138380"/>
            <a:ext cx="9067800" cy="2347228"/>
          </a:xfrm>
          <a:prstGeom prst="roundRect">
            <a:avLst>
              <a:gd name="adj" fmla="val 5527"/>
            </a:avLst>
          </a:prstGeom>
          <a:noFill/>
          <a:ln w="25400">
            <a:solidFill>
              <a:srgbClr val="697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01EA029-FD63-714F-8725-B32515ABC687}"/>
              </a:ext>
            </a:extLst>
          </p:cNvPr>
          <p:cNvSpPr/>
          <p:nvPr/>
        </p:nvSpPr>
        <p:spPr>
          <a:xfrm>
            <a:off x="1114199" y="2710603"/>
            <a:ext cx="927100" cy="816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E10BB-4191-EF4F-AA4E-B69A27822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1531" y="1785938"/>
            <a:ext cx="6160294" cy="48013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Оперативное </a:t>
            </a:r>
            <a:r>
              <a:rPr lang="ru-RU" dirty="0" smtClean="0">
                <a:solidFill>
                  <a:srgbClr val="69798E"/>
                </a:solidFill>
                <a:latin typeface="PF Bulletin Sans Pro Light" panose="02000506040000020004" pitchFamily="2" charset="0"/>
              </a:rPr>
              <a:t>сравнение</a:t>
            </a:r>
            <a:endParaRPr lang="en-RU" dirty="0">
              <a:solidFill>
                <a:srgbClr val="69798E"/>
              </a:solidFill>
              <a:latin typeface="PF Bulletin Sans Pro Light" panose="0200050604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D0C01-8D9A-6348-B862-38CF34F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29" y="365125"/>
            <a:ext cx="10515600" cy="1325563"/>
          </a:xfrm>
        </p:spPr>
        <p:txBody>
          <a:bodyPr/>
          <a:lstStyle/>
          <a:p>
            <a:r>
              <a:rPr lang="ru-RU" dirty="0"/>
              <a:t>Экстенсивно или интенсивно?</a:t>
            </a:r>
            <a:endParaRPr lang="en-RU" b="0" dirty="0">
              <a:solidFill>
                <a:srgbClr val="69798E"/>
              </a:solidFill>
              <a:latin typeface="PF Bulletin Sans Pro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97DC-84F2-624A-855A-928B54836417}"/>
              </a:ext>
            </a:extLst>
          </p:cNvPr>
          <p:cNvSpPr txBox="1"/>
          <p:nvPr/>
        </p:nvSpPr>
        <p:spPr>
          <a:xfrm>
            <a:off x="13324114" y="9688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ru-RU" sz="32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 descr="Изображение выглядит как внешний, знак, е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2C1B921-F987-4046-97C9-780A41CD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99" y="2599932"/>
            <a:ext cx="927100" cy="9271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65469"/>
              </p:ext>
            </p:extLst>
          </p:nvPr>
        </p:nvGraphicFramePr>
        <p:xfrm>
          <a:off x="2334895" y="3276582"/>
          <a:ext cx="8028305" cy="2070823"/>
        </p:xfrm>
        <a:graphic>
          <a:graphicData uri="http://schemas.openxmlformats.org/drawingml/2006/table">
            <a:tbl>
              <a:tblPr firstRow="1" firstCol="1" bandRow="1"/>
              <a:tblGrid>
                <a:gridCol w="4123055">
                  <a:extLst>
                    <a:ext uri="{9D8B030D-6E8A-4147-A177-3AD203B41FA5}">
                      <a16:colId xmlns:a16="http://schemas.microsoft.com/office/drawing/2014/main" val="256000911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672783626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19771498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74746837"/>
                    </a:ext>
                  </a:extLst>
                </a:gridCol>
              </a:tblGrid>
              <a:tr h="409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Хозяйственный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рацион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Рекомендуемый рацион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70399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93510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кормодня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288265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корма в молоке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179231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сухого вещества (23,3 кг) рациона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810311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сухого вещества рациона в молоке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964938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молока для расчётов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055"/>
                  </a:ext>
                </a:extLst>
              </a:tr>
              <a:tr h="22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IOFC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(разница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стоимости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кормодня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произведённого молока)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Руб/гол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   (разница +110)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827381"/>
                  </a:ext>
                </a:extLst>
              </a:tr>
              <a:tr h="204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Разница IOFC от 1400 лактирущих коров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Руб/мес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+4697000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6677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1380"/>
            <a:ext cx="2701636" cy="1256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891" y="5601380"/>
            <a:ext cx="2286000" cy="12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833</Words>
  <Application>Microsoft Office PowerPoint</Application>
  <PresentationFormat>Широкоэкранный</PresentationFormat>
  <Paragraphs>284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PF Bulletin Sans Pro</vt:lpstr>
      <vt:lpstr>PF Bulletin Sans Pro Light</vt:lpstr>
      <vt:lpstr>Tahoma</vt:lpstr>
      <vt:lpstr>Times New Roman</vt:lpstr>
      <vt:lpstr>Тема Office</vt:lpstr>
      <vt:lpstr>Санкции. Кормление. Производство. Эффективность.</vt:lpstr>
      <vt:lpstr>Санкции участников</vt:lpstr>
      <vt:lpstr>Логистика</vt:lpstr>
      <vt:lpstr>Импорт и его актуальность</vt:lpstr>
      <vt:lpstr>Ограничения в использовании или смена поставщика?</vt:lpstr>
      <vt:lpstr>Пути эффективности молочного животноводства</vt:lpstr>
      <vt:lpstr>Презентация PowerPoint</vt:lpstr>
      <vt:lpstr>Пути эффективности молочного животноводства</vt:lpstr>
      <vt:lpstr>Экстенсивно или интенсивно?</vt:lpstr>
      <vt:lpstr>Экстенсивно или интенсивно?</vt:lpstr>
      <vt:lpstr>Экстенсивно или интенсивно?</vt:lpstr>
      <vt:lpstr>Презентация PowerPoint</vt:lpstr>
      <vt:lpstr>ЭФФЕКТИВНОЕ КОРМЛЕНИЕ</vt:lpstr>
      <vt:lpstr>УПРАВЛЕНИЕ КОРМЛЕНИЕМ</vt:lpstr>
      <vt:lpstr>Выводы и предложения:</vt:lpstr>
      <vt:lpstr>Выводы и предложения: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Санкции. Кормление. Производство. Эффективность.</dc:title>
  <dc:creator>User</dc:creator>
  <cp:lastModifiedBy>User</cp:lastModifiedBy>
  <cp:revision>24</cp:revision>
  <dcterms:created xsi:type="dcterms:W3CDTF">2022-05-13T14:54:42Z</dcterms:created>
  <dcterms:modified xsi:type="dcterms:W3CDTF">2022-05-18T09:50:14Z</dcterms:modified>
</cp:coreProperties>
</file>