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987" r:id="rId2"/>
    <p:sldId id="1099" r:id="rId3"/>
    <p:sldId id="1006" r:id="rId4"/>
    <p:sldId id="1007" r:id="rId5"/>
    <p:sldId id="1017" r:id="rId6"/>
    <p:sldId id="1013" r:id="rId7"/>
    <p:sldId id="1100" r:id="rId8"/>
    <p:sldId id="1093" r:id="rId9"/>
    <p:sldId id="1095" r:id="rId10"/>
    <p:sldId id="1096" r:id="rId11"/>
    <p:sldId id="1097" r:id="rId12"/>
    <p:sldId id="957" r:id="rId13"/>
    <p:sldId id="1098" r:id="rId14"/>
    <p:sldId id="1068" r:id="rId15"/>
    <p:sldId id="1069" r:id="rId16"/>
    <p:sldId id="1055" r:id="rId17"/>
    <p:sldId id="1056" r:id="rId18"/>
    <p:sldId id="1101" r:id="rId19"/>
    <p:sldId id="998" r:id="rId20"/>
    <p:sldId id="1032" r:id="rId21"/>
    <p:sldId id="1102" r:id="rId22"/>
    <p:sldId id="1104" r:id="rId23"/>
    <p:sldId id="1073" r:id="rId24"/>
    <p:sldId id="985" r:id="rId25"/>
    <p:sldId id="1059" r:id="rId26"/>
    <p:sldId id="1105" r:id="rId27"/>
    <p:sldId id="1074" r:id="rId28"/>
    <p:sldId id="1076" r:id="rId29"/>
    <p:sldId id="1077" r:id="rId30"/>
    <p:sldId id="962" r:id="rId31"/>
  </p:sldIdLst>
  <p:sldSz cx="12190413" cy="6859588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481">
          <p15:clr>
            <a:srgbClr val="A4A3A4"/>
          </p15:clr>
        </p15:guide>
        <p15:guide id="3" orient="horz" pos="3847">
          <p15:clr>
            <a:srgbClr val="A4A3A4"/>
          </p15:clr>
        </p15:guide>
        <p15:guide id="4" orient="horz" pos="4121">
          <p15:clr>
            <a:srgbClr val="A4A3A4"/>
          </p15:clr>
        </p15:guide>
        <p15:guide id="5" orient="horz" pos="2523" userDrawn="1">
          <p15:clr>
            <a:srgbClr val="A4A3A4"/>
          </p15:clr>
        </p15:guide>
        <p15:guide id="6" orient="horz" pos="1040">
          <p15:clr>
            <a:srgbClr val="A4A3A4"/>
          </p15:clr>
        </p15:guide>
        <p15:guide id="7" pos="535" userDrawn="1">
          <p15:clr>
            <a:srgbClr val="A4A3A4"/>
          </p15:clr>
        </p15:guide>
        <p15:guide id="11" pos="3567" userDrawn="1">
          <p15:clr>
            <a:srgbClr val="A4A3A4"/>
          </p15:clr>
        </p15:guide>
        <p15:guide id="12" pos="4332" userDrawn="1">
          <p15:clr>
            <a:srgbClr val="A4A3A4"/>
          </p15:clr>
        </p15:guide>
        <p15:guide id="15" orient="horz" pos="1482">
          <p15:clr>
            <a:srgbClr val="A4A3A4"/>
          </p15:clr>
        </p15:guide>
        <p15:guide id="16" orient="horz" pos="3848">
          <p15:clr>
            <a:srgbClr val="A4A3A4"/>
          </p15:clr>
        </p15:guide>
        <p15:guide id="17" orient="horz" pos="4122">
          <p15:clr>
            <a:srgbClr val="A4A3A4"/>
          </p15:clr>
        </p15:guide>
        <p15:guide id="19" pos="619">
          <p15:clr>
            <a:srgbClr val="A4A3A4"/>
          </p15:clr>
        </p15:guide>
        <p15:guide id="21" pos="7378" userDrawn="1">
          <p15:clr>
            <a:srgbClr val="A4A3A4"/>
          </p15:clr>
        </p15:guide>
        <p15:guide id="23" pos="44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D82"/>
    <a:srgbClr val="FF3300"/>
    <a:srgbClr val="999999"/>
    <a:srgbClr val="FAF6ED"/>
    <a:srgbClr val="44B6AC"/>
    <a:srgbClr val="898989"/>
    <a:srgbClr val="736FA9"/>
    <a:srgbClr val="44ACB6"/>
    <a:srgbClr val="F8B323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46" autoAdjust="0"/>
    <p:restoredTop sz="80996" autoAdjust="0"/>
  </p:normalViewPr>
  <p:slideViewPr>
    <p:cSldViewPr snapToGrid="0">
      <p:cViewPr varScale="1">
        <p:scale>
          <a:sx n="67" d="100"/>
          <a:sy n="67" d="100"/>
        </p:scale>
        <p:origin x="558" y="69"/>
      </p:cViewPr>
      <p:guideLst>
        <p:guide orient="horz" pos="715"/>
        <p:guide orient="horz" pos="1481"/>
        <p:guide orient="horz" pos="3847"/>
        <p:guide orient="horz" pos="4121"/>
        <p:guide orient="horz" pos="2523"/>
        <p:guide orient="horz" pos="1040"/>
        <p:guide pos="535"/>
        <p:guide pos="3567"/>
        <p:guide pos="4332"/>
        <p:guide orient="horz" pos="1482"/>
        <p:guide orient="horz" pos="3848"/>
        <p:guide orient="horz" pos="4122"/>
        <p:guide pos="619"/>
        <p:guide pos="7378"/>
        <p:guide pos="4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1848"/>
    </p:cViewPr>
  </p:sorterViewPr>
  <p:notesViewPr>
    <p:cSldViewPr snapToGrid="0">
      <p:cViewPr varScale="1">
        <p:scale>
          <a:sx n="81" d="100"/>
          <a:sy n="81" d="100"/>
        </p:scale>
        <p:origin x="-4026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887663" y="9518650"/>
            <a:ext cx="3324225" cy="260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95000"/>
              </a:lnSpc>
              <a:defRPr/>
            </a:pPr>
            <a:r>
              <a:rPr lang="en-US" sz="900" b="1" dirty="0">
                <a:solidFill>
                  <a:schemeClr val="bg2"/>
                </a:solidFill>
                <a:cs typeface="Arial" charset="0"/>
              </a:rPr>
              <a:t>Security level</a:t>
            </a:r>
          </a:p>
          <a:p>
            <a:pPr algn="r" eaLnBrk="0" hangingPunct="0">
              <a:lnSpc>
                <a:spcPct val="95000"/>
              </a:lnSpc>
              <a:defRPr/>
            </a:pPr>
            <a:r>
              <a:rPr lang="en-US" sz="900" dirty="0">
                <a:solidFill>
                  <a:schemeClr val="bg2"/>
                </a:solidFill>
                <a:cs typeface="Arial" charset="0"/>
              </a:rPr>
              <a:t>NN/MMYY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39738" y="61913"/>
            <a:ext cx="61928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0" tIns="45305" rIns="90610" bIns="45305" numCol="1" anchor="t" anchorCtr="0" compatLnSpc="1">
            <a:prstTxWarp prst="textNoShape">
              <a:avLst/>
            </a:prstTxWarp>
          </a:bodyPr>
          <a:lstStyle>
            <a:lvl1pPr>
              <a:defRPr sz="1400" b="1"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66959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9400" y="493713"/>
            <a:ext cx="6145213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7075" y="4062413"/>
            <a:ext cx="52197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0" tIns="45305" rIns="90610" bIns="45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endParaRPr lang="en-US" noProof="0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887663" y="9518650"/>
            <a:ext cx="3324225" cy="260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95000"/>
              </a:lnSpc>
              <a:defRPr/>
            </a:pPr>
            <a:r>
              <a:rPr lang="en-US" sz="900" b="1" dirty="0">
                <a:solidFill>
                  <a:schemeClr val="bg2"/>
                </a:solidFill>
                <a:cs typeface="Arial" charset="0"/>
              </a:rPr>
              <a:t>Security level</a:t>
            </a:r>
          </a:p>
          <a:p>
            <a:pPr algn="r" eaLnBrk="0" hangingPunct="0">
              <a:lnSpc>
                <a:spcPct val="95000"/>
              </a:lnSpc>
              <a:defRPr/>
            </a:pPr>
            <a:r>
              <a:rPr lang="en-US" sz="900" dirty="0">
                <a:solidFill>
                  <a:schemeClr val="bg2"/>
                </a:solidFill>
                <a:cs typeface="Arial" charset="0"/>
              </a:rPr>
              <a:t>NN/MMYY</a:t>
            </a:r>
          </a:p>
        </p:txBody>
      </p:sp>
    </p:spTree>
    <p:extLst>
      <p:ext uri="{BB962C8B-B14F-4D97-AF65-F5344CB8AC3E}">
        <p14:creationId xmlns:p14="http://schemas.microsoft.com/office/powerpoint/2010/main" val="3054997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25000"/>
      </a:spcBef>
      <a:spcAft>
        <a:spcPct val="0"/>
      </a:spcAft>
      <a:tabLst>
        <a:tab pos="1790655" algn="l"/>
      </a:tabLs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241294" algn="l" rtl="0" eaLnBrk="0" fontAlgn="base" hangingPunct="0">
      <a:lnSpc>
        <a:spcPct val="95000"/>
      </a:lnSpc>
      <a:spcBef>
        <a:spcPct val="25000"/>
      </a:spcBef>
      <a:spcAft>
        <a:spcPct val="0"/>
      </a:spcAft>
      <a:tabLst>
        <a:tab pos="1790655" algn="l"/>
      </a:tabLs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482588" algn="l" rtl="0" eaLnBrk="0" fontAlgn="base" hangingPunct="0">
      <a:lnSpc>
        <a:spcPct val="95000"/>
      </a:lnSpc>
      <a:spcBef>
        <a:spcPct val="25000"/>
      </a:spcBef>
      <a:spcAft>
        <a:spcPct val="0"/>
      </a:spcAft>
      <a:tabLst>
        <a:tab pos="1790655" algn="l"/>
      </a:tabLs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2133547" indent="-304792" algn="l" rtl="0" eaLnBrk="0" fontAlgn="base" hangingPunct="0">
      <a:lnSpc>
        <a:spcPct val="95000"/>
      </a:lnSpc>
      <a:spcBef>
        <a:spcPct val="25000"/>
      </a:spcBef>
      <a:spcAft>
        <a:spcPct val="0"/>
      </a:spcAft>
      <a:tabLst>
        <a:tab pos="1790655" algn="l"/>
      </a:tabLs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743131" indent="-304792" algn="l" rtl="0" eaLnBrk="0" fontAlgn="base" hangingPunct="0">
      <a:lnSpc>
        <a:spcPct val="95000"/>
      </a:lnSpc>
      <a:spcBef>
        <a:spcPct val="25000"/>
      </a:spcBef>
      <a:spcAft>
        <a:spcPct val="0"/>
      </a:spcAft>
      <a:tabLst>
        <a:tab pos="1790655" algn="l"/>
      </a:tabLs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356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Первый</a:t>
            </a:r>
            <a:r>
              <a:rPr lang="ru-RU" baseline="0" dirty="0" smtClean="0"/>
              <a:t> коммерческий робот </a:t>
            </a:r>
            <a:r>
              <a:rPr lang="ru-RU" baseline="0" dirty="0" err="1" smtClean="0"/>
              <a:t>ДеЛаваль</a:t>
            </a:r>
            <a:r>
              <a:rPr lang="ru-RU" baseline="0" dirty="0" smtClean="0"/>
              <a:t> 1998 год (первые роботы в мире – 90-ые годы).</a:t>
            </a:r>
          </a:p>
          <a:p>
            <a:r>
              <a:rPr lang="ru-RU" baseline="0" dirty="0" smtClean="0"/>
              <a:t>Первый робот-дояр в России – 2007, в Казахстане – 2012.</a:t>
            </a:r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95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41" lvl="1" indent="0">
              <a:buFont typeface="+mj-lt"/>
              <a:buNone/>
            </a:pPr>
            <a:r>
              <a:rPr lang="ru-RU" sz="1900" b="1" dirty="0" smtClean="0"/>
              <a:t>КРИТЕРИИ ВЫБОРА РОБОТОВ: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 smtClean="0"/>
              <a:t>Качество</a:t>
            </a:r>
            <a:r>
              <a:rPr lang="ru-RU" sz="1900" dirty="0" smtClean="0"/>
              <a:t> молока (отсутствие человеческого фактора при обработки вымени, стабильные процессы, короткие молокопроводы)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 smtClean="0"/>
              <a:t>Увеличение надоев</a:t>
            </a:r>
            <a:r>
              <a:rPr lang="ru-RU" sz="1900" dirty="0" smtClean="0"/>
              <a:t>, как результат лучшего комфорта животных (доится в любое время и необходимое количество раз, чистота вымени, меньше шума, меньше контакт с людьми, раннее выявление проблем со здоровьем) 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 smtClean="0"/>
              <a:t>Рост продуктивного долголетия </a:t>
            </a:r>
            <a:r>
              <a:rPr lang="ru-RU" sz="1900" dirty="0" smtClean="0"/>
              <a:t>как результат улучшение здоровья (п.2) = срок хозяйственного использования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dirty="0" smtClean="0"/>
              <a:t>Снижение </a:t>
            </a:r>
            <a:r>
              <a:rPr lang="ru-RU" sz="1900" b="1" dirty="0" smtClean="0"/>
              <a:t>кол-во персонала </a:t>
            </a:r>
            <a:r>
              <a:rPr lang="ru-RU" sz="1900" dirty="0" smtClean="0"/>
              <a:t>на ферме;</a:t>
            </a:r>
            <a:r>
              <a:rPr lang="ru-RU" sz="1900" baseline="0" dirty="0" smtClean="0"/>
              <a:t> </a:t>
            </a:r>
            <a:r>
              <a:rPr lang="ru-RU" sz="1900" dirty="0" smtClean="0"/>
              <a:t>Отсутствие </a:t>
            </a:r>
            <a:r>
              <a:rPr lang="ru-RU" sz="1900" b="1" dirty="0" smtClean="0"/>
              <a:t>зависимости от </a:t>
            </a:r>
            <a:r>
              <a:rPr lang="ru-RU" sz="1900" b="1" dirty="0" err="1" smtClean="0"/>
              <a:t>низкоквалифицрованной</a:t>
            </a:r>
            <a:r>
              <a:rPr lang="ru-RU" sz="1900" b="1" dirty="0" smtClean="0"/>
              <a:t> раб силы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 smtClean="0"/>
              <a:t>Управляемость фермы + непрерывность </a:t>
            </a:r>
            <a:r>
              <a:rPr lang="ru-RU" sz="1900" dirty="0" smtClean="0"/>
              <a:t>(«что измеряю, тем управляю» = актуальные</a:t>
            </a:r>
            <a:r>
              <a:rPr lang="ru-RU" sz="1900" baseline="0" dirty="0" smtClean="0"/>
              <a:t> и точные данные по животным, </a:t>
            </a:r>
            <a:r>
              <a:rPr lang="ru-RU" sz="1900" dirty="0" err="1" smtClean="0"/>
              <a:t>атоматизированный</a:t>
            </a:r>
            <a:r>
              <a:rPr lang="ru-RU" sz="1900" dirty="0" smtClean="0"/>
              <a:t> он-</a:t>
            </a:r>
            <a:r>
              <a:rPr lang="ru-RU" sz="1900" dirty="0" err="1" smtClean="0"/>
              <a:t>лайн</a:t>
            </a:r>
            <a:r>
              <a:rPr lang="ru-RU" sz="1900" dirty="0" smtClean="0"/>
              <a:t> сбор информации по качеству, здоровью, основным производственным </a:t>
            </a:r>
            <a:r>
              <a:rPr lang="en-US" sz="1900" dirty="0" smtClean="0"/>
              <a:t>KPI’s)</a:t>
            </a:r>
            <a:endParaRPr lang="ru-RU" sz="1900" dirty="0" smtClean="0"/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 smtClean="0"/>
              <a:t>Снижение инвестиций </a:t>
            </a:r>
            <a:r>
              <a:rPr lang="ru-RU" sz="1900" dirty="0" smtClean="0"/>
              <a:t>в модернизацию существующих хозяйств: экономия на стройке (вписываемся в имеющиеся коровники, здания)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dirty="0" smtClean="0"/>
              <a:t>Привлекательны для банков и лизинговых компаний: ликвидное оборудование, возможность для перепродажи через 10+ лет</a:t>
            </a:r>
            <a:endParaRPr lang="en-US" sz="1900" dirty="0" smtClean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48387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Estimate</a:t>
            </a:r>
            <a:r>
              <a:rPr lang="en-GB" baseline="0" dirty="0"/>
              <a:t> </a:t>
            </a:r>
            <a:r>
              <a:rPr lang="ru-RU" dirty="0"/>
              <a:t>+6000 </a:t>
            </a:r>
            <a:r>
              <a:rPr lang="en-GB" dirty="0"/>
              <a:t>robots</a:t>
            </a:r>
            <a:r>
              <a:rPr lang="en-GB" baseline="0" dirty="0"/>
              <a:t> on the market in 2019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537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Estimate</a:t>
            </a:r>
            <a:r>
              <a:rPr lang="en-GB" baseline="0" dirty="0"/>
              <a:t> </a:t>
            </a:r>
            <a:r>
              <a:rPr lang="ru-RU" dirty="0"/>
              <a:t>+6000 </a:t>
            </a:r>
            <a:r>
              <a:rPr lang="en-GB" dirty="0"/>
              <a:t>robots</a:t>
            </a:r>
            <a:r>
              <a:rPr lang="en-GB" baseline="0" dirty="0"/>
              <a:t> on the market in 2019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274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118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Управление фермой</a:t>
            </a:r>
          </a:p>
          <a:p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 молочной ферме все взаимосвязано, и каждое решение имеет множество последствий. Вот почему </a:t>
            </a:r>
            <a:r>
              <a:rPr lang="ru-RU" sz="13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DelPro</a:t>
            </a:r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была разработана для поддержки управления фермой и для предоставления фермерам интеллектуальных инструментов, помогающих принимать решения, которые позволят добиться максимальных результатов для всей фермы.</a:t>
            </a:r>
          </a:p>
          <a:p>
            <a:endParaRPr lang="ru-RU" sz="13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DeLaval </a:t>
            </a:r>
            <a:r>
              <a:rPr lang="ru-RU" sz="13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DelPro</a:t>
            </a:r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™ - это система управления молочной фермой, которая отслеживает, записывает и анализирует данные, чтобы помочь фермерам принимать важные решения в хозяйстве. Система соединяет различные элементы коровника и при необходимости оповещает фермеров. DeLaval </a:t>
            </a:r>
            <a:r>
              <a:rPr lang="ru-RU" sz="13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DelPro</a:t>
            </a:r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™ и его набор датчиков и приложений созданы, чтобы дать фермерам больший контроль с более быстрым доступом к ценной информации, анализу и отчетам.</a:t>
            </a:r>
          </a:p>
          <a:p>
            <a:endParaRPr lang="ru-RU" sz="13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Она может передавать по беспроводной сети информацию из коровника обо всем: от надоев молока и кормления до репродуктивного статуса животных. Она собирает информацию и представляет ее в виде таблиц, диаграмм и графиков для анализа. Вся информация может быть передана даже третьим сторонам, таким как консультанты или проверяющие организации.</a:t>
            </a:r>
          </a:p>
          <a:p>
            <a:endParaRPr lang="ru-RU" sz="13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Мы также предлагаем консультационные услуги, чтобы помочь нашим клиентам - фермерам всего мира - управлять своими фермами как можно более эффективно и устойчиво. Мы всегда уделяем большое внимание благополучию животных, в то же время мы знаем, что прибыльность фермы является ключевым фактором.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2206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Прибыльность молочной фермы зависит от воспроизводства стада и основывается на оптимизации периодов лактации. </a:t>
            </a:r>
          </a:p>
        </p:txBody>
      </p:sp>
    </p:spTree>
    <p:extLst>
      <p:ext uri="{BB962C8B-B14F-4D97-AF65-F5344CB8AC3E}">
        <p14:creationId xmlns:p14="http://schemas.microsoft.com/office/powerpoint/2010/main" val="121085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Автоматический отбор проб молока Навигатором стада™ на анализ прогестерона позволяет сформировать </a:t>
            </a:r>
            <a:r>
              <a:rPr lang="ru-RU" sz="13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био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-модель физиологического статуса каждой коровы. </a:t>
            </a:r>
            <a:r>
              <a:rPr lang="ru-RU" sz="13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Био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-модель анализирует концентрацию уровня прогестерона в молоке коровы и учитывает биологические особенности животных,</a:t>
            </a:r>
            <a:r>
              <a:rPr lang="ru-RU" sz="13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что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позволяет оценивать не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только стадию полового цикла коровы, но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 его протекание и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характер. При наличии гинекологических отклонений специалисты видят эффективность проведенного лечения, не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дожидаясь внешних изменений, что зачастую экономит нескольких недель. А мы помним, что.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Стоимость владения складывается из двух пунктов: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Капитальные инвестиции, около 10 000 Евро на 1 робот </a:t>
            </a:r>
            <a:r>
              <a:rPr lang="en-US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V300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Ежегодные расходы на 1 фуражную корову, около 45 Евро на голову, включая техническое обслуживание.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Расчетная выгода, как показывает практика, при использовании Навигатора стада 100 составляет около 130 Евро на фуражную голову. За счет сокращения: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Кол-ва семени на одну стельность (стоимость дозы от 350 до 2000 рублей)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Ветеринарных препаратов для лечения заболеваний, связанных с воспроизводством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Выбраковки животных по воспроизводству (стоимость </a:t>
            </a:r>
            <a:r>
              <a:rPr lang="ru-RU" sz="13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нетеля</a:t>
            </a: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около 200 000 рублей)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Сервисного периода (один день содержания коровы стоит около 300-400 рублей)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Сроки окупаемости, в зависимости от текущей ситуации на ферме, от 1,7 года до 3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407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883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04841" lvl="1" indent="-342900">
              <a:buFontTx/>
              <a:buChar char="-"/>
            </a:pPr>
            <a:r>
              <a:rPr lang="ru-RU" sz="1900" b="1" dirty="0" smtClean="0"/>
              <a:t>Поголовье</a:t>
            </a:r>
          </a:p>
          <a:p>
            <a:pPr marL="704841" lvl="1" indent="-342900">
              <a:buFontTx/>
              <a:buChar char="-"/>
            </a:pPr>
            <a:r>
              <a:rPr lang="ru-RU" sz="1900" b="1" dirty="0" smtClean="0"/>
              <a:t>Стройка</a:t>
            </a:r>
          </a:p>
          <a:p>
            <a:pPr marL="704841" lvl="1" indent="-342900">
              <a:buFontTx/>
              <a:buChar char="-"/>
            </a:pPr>
            <a:r>
              <a:rPr lang="ru-RU" sz="1900" b="1" dirty="0" smtClean="0"/>
              <a:t>Компетенции</a:t>
            </a:r>
          </a:p>
          <a:p>
            <a:pPr marL="704841" lvl="1" indent="-342900">
              <a:buFontTx/>
              <a:buChar char="-"/>
            </a:pPr>
            <a:r>
              <a:rPr lang="ru-RU" sz="1900" b="1" dirty="0" smtClean="0"/>
              <a:t>Наличие персонала</a:t>
            </a:r>
          </a:p>
          <a:p>
            <a:pPr marL="704841" lvl="1" indent="-342900">
              <a:buFontTx/>
              <a:buChar char="-"/>
            </a:pPr>
            <a:r>
              <a:rPr lang="ru-RU" sz="1900" b="1" dirty="0" smtClean="0"/>
              <a:t>География/ расположение</a:t>
            </a:r>
          </a:p>
          <a:p>
            <a:pPr marL="704841" lvl="1" indent="-342900">
              <a:buFontTx/>
              <a:buChar char="-"/>
            </a:pPr>
            <a:r>
              <a:rPr lang="ru-RU" sz="1900" b="1" dirty="0" smtClean="0"/>
              <a:t>Кормовая</a:t>
            </a:r>
            <a:r>
              <a:rPr lang="ru-RU" sz="1900" b="1" baseline="0" dirty="0" smtClean="0"/>
              <a:t> база</a:t>
            </a:r>
          </a:p>
          <a:p>
            <a:pPr marL="704841" lvl="1" indent="-342900">
              <a:buFontTx/>
              <a:buChar char="-"/>
            </a:pPr>
            <a:r>
              <a:rPr lang="ru-RU" sz="1900" b="1" baseline="0" dirty="0" smtClean="0"/>
              <a:t>Качество скота</a:t>
            </a:r>
          </a:p>
          <a:p>
            <a:pPr marL="704841" lvl="1" indent="-342900">
              <a:buFontTx/>
              <a:buChar char="-"/>
            </a:pPr>
            <a:r>
              <a:rPr lang="ru-RU" sz="1900" b="1" baseline="0" dirty="0" err="1" smtClean="0"/>
              <a:t>Ивест</a:t>
            </a:r>
            <a:r>
              <a:rPr lang="ru-RU" sz="1900" b="1" baseline="0" dirty="0" smtClean="0"/>
              <a:t>. возможности</a:t>
            </a:r>
          </a:p>
          <a:p>
            <a:pPr marL="704841" lvl="1" indent="-342900">
              <a:buFontTx/>
              <a:buChar char="-"/>
            </a:pPr>
            <a:r>
              <a:rPr lang="ru-RU" sz="1900" b="1" baseline="0" dirty="0" smtClean="0"/>
              <a:t>Этапы/ развитие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66543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400" b="1" dirty="0">
                <a:solidFill>
                  <a:schemeClr val="accent1"/>
                </a:solidFill>
              </a:rPr>
              <a:t>Глобальные вызовы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400" dirty="0">
                <a:solidFill>
                  <a:schemeClr val="accent1"/>
                </a:solidFill>
              </a:rPr>
              <a:t>Здоровье животных</a:t>
            </a:r>
          </a:p>
          <a:p>
            <a:r>
              <a:rPr lang="ru-RU" sz="1400" dirty="0"/>
              <a:t>Эффективность</a:t>
            </a:r>
            <a:r>
              <a:rPr lang="en-GB" sz="1400" dirty="0"/>
              <a:t> </a:t>
            </a:r>
            <a:r>
              <a:rPr lang="ru-RU" sz="1400" dirty="0" smtClean="0"/>
              <a:t>труда</a:t>
            </a:r>
            <a:r>
              <a:rPr lang="en-US" sz="1400" dirty="0" smtClean="0"/>
              <a:t> – </a:t>
            </a:r>
            <a:r>
              <a:rPr lang="ru-RU" sz="1400" dirty="0" smtClean="0"/>
              <a:t>дефицит</a:t>
            </a:r>
            <a:r>
              <a:rPr lang="ru-RU" sz="1400" baseline="0" dirty="0" smtClean="0"/>
              <a:t> трудовых ресурсов. </a:t>
            </a:r>
            <a:endParaRPr lang="en-GB" sz="1400" dirty="0"/>
          </a:p>
          <a:p>
            <a:r>
              <a:rPr lang="ru-RU" sz="1400" dirty="0"/>
              <a:t>Безопастность продуктов</a:t>
            </a:r>
            <a:endParaRPr lang="en-GB" sz="1400" dirty="0"/>
          </a:p>
          <a:p>
            <a:r>
              <a:rPr lang="ru-RU" sz="1400" dirty="0"/>
              <a:t>Прибыльность производства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en-GB" sz="1400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400" b="1" dirty="0">
                <a:solidFill>
                  <a:schemeClr val="accent1"/>
                </a:solidFill>
              </a:rPr>
              <a:t>Инновации и</a:t>
            </a:r>
            <a:r>
              <a:rPr lang="sv-SE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>
                <a:solidFill>
                  <a:schemeClr val="accent1"/>
                </a:solidFill>
              </a:rPr>
              <a:t>новые технологии</a:t>
            </a:r>
            <a:endParaRPr lang="en-US" sz="1400" b="1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400" dirty="0" smtClean="0">
                <a:solidFill>
                  <a:schemeClr val="accent1"/>
                </a:solidFill>
              </a:rPr>
              <a:t>Мега-фермы  - укрупнение производства</a:t>
            </a:r>
            <a:r>
              <a:rPr lang="ru-RU" sz="1400" baseline="0" dirty="0" smtClean="0">
                <a:solidFill>
                  <a:schemeClr val="accent1"/>
                </a:solidFill>
              </a:rPr>
              <a:t>.  Небольшие фермы имеют тренд к сокращению их количества (около 5% в мире). </a:t>
            </a:r>
            <a:endParaRPr lang="en-GB" sz="1400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400" dirty="0">
                <a:solidFill>
                  <a:schemeClr val="accent1"/>
                </a:solidFill>
              </a:rPr>
              <a:t>Цифровизация</a:t>
            </a:r>
            <a:endParaRPr lang="en-GB" sz="1400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400" dirty="0">
                <a:solidFill>
                  <a:schemeClr val="accent1"/>
                </a:solidFill>
              </a:rPr>
              <a:t>Инновации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en-US" sz="1400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400" b="1" dirty="0">
                <a:solidFill>
                  <a:schemeClr val="accent1"/>
                </a:solidFill>
              </a:rPr>
              <a:t>Геополитика</a:t>
            </a:r>
            <a:r>
              <a:rPr lang="en-GB" sz="1400" b="1" dirty="0">
                <a:solidFill>
                  <a:schemeClr val="accent1"/>
                </a:solidFill>
              </a:rPr>
              <a:t> </a:t>
            </a:r>
            <a:r>
              <a:rPr lang="ru-RU" sz="1400" b="1" dirty="0">
                <a:solidFill>
                  <a:schemeClr val="accent1"/>
                </a:solidFill>
              </a:rPr>
              <a:t>и торговые конфликты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400" dirty="0">
                <a:solidFill>
                  <a:schemeClr val="accent1"/>
                </a:solidFill>
              </a:rPr>
              <a:t>Мировая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экономика</a:t>
            </a:r>
          </a:p>
          <a:p>
            <a:r>
              <a:rPr lang="ru-RU" sz="1400" dirty="0"/>
              <a:t>Торговые</a:t>
            </a:r>
            <a:r>
              <a:rPr lang="en-GB" sz="1400" dirty="0"/>
              <a:t> </a:t>
            </a:r>
            <a:r>
              <a:rPr lang="ru-RU" sz="1400" dirty="0"/>
              <a:t>конфликты</a:t>
            </a:r>
            <a:r>
              <a:rPr lang="en-GB" sz="1400" dirty="0"/>
              <a:t> </a:t>
            </a:r>
            <a:r>
              <a:rPr lang="ru-RU" sz="1400" dirty="0"/>
              <a:t>и </a:t>
            </a:r>
            <a:r>
              <a:rPr lang="ru-RU" sz="1400" dirty="0" smtClean="0"/>
              <a:t>продуктовые</a:t>
            </a:r>
            <a:r>
              <a:rPr lang="ru-RU" sz="1400" baseline="0" dirty="0" smtClean="0"/>
              <a:t> эмбарго (ЕС – РФ как пример).  Торговая война Китай - США</a:t>
            </a:r>
            <a:endParaRPr lang="ru-RU" sz="1400" dirty="0"/>
          </a:p>
          <a:p>
            <a:r>
              <a:rPr lang="ru-RU" sz="1400" dirty="0"/>
              <a:t>Сельхоз. </a:t>
            </a:r>
            <a:r>
              <a:rPr lang="ru-RU" sz="1400" dirty="0" smtClean="0"/>
              <a:t>политика </a:t>
            </a:r>
            <a:r>
              <a:rPr lang="ru-RU" sz="1400" dirty="0"/>
              <a:t>и субсидии</a:t>
            </a:r>
          </a:p>
          <a:p>
            <a:r>
              <a:rPr lang="ru-RU" sz="1400" dirty="0"/>
              <a:t>Регулирование</a:t>
            </a:r>
            <a:endParaRPr lang="en-US" sz="1400" dirty="0"/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en-GB" sz="1400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400" b="1" dirty="0">
                <a:solidFill>
                  <a:schemeClr val="accent1"/>
                </a:solidFill>
              </a:rPr>
              <a:t>Изменение климата 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400" b="0" dirty="0">
                <a:solidFill>
                  <a:schemeClr val="accent1"/>
                </a:solidFill>
              </a:rPr>
              <a:t>Климат-активисты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400" b="0" dirty="0">
                <a:solidFill>
                  <a:schemeClr val="accent1"/>
                </a:solidFill>
              </a:rPr>
              <a:t>Веганство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400" b="0" dirty="0">
                <a:solidFill>
                  <a:schemeClr val="accent1"/>
                </a:solidFill>
              </a:rPr>
              <a:t>Изменение потребительских предпочтений</a:t>
            </a:r>
            <a:br>
              <a:rPr lang="ru-RU" sz="1400" b="0" dirty="0">
                <a:solidFill>
                  <a:schemeClr val="accent1"/>
                </a:solidFill>
              </a:rPr>
            </a:br>
            <a:r>
              <a:rPr lang="ru-RU" sz="1400" b="0" dirty="0">
                <a:solidFill>
                  <a:schemeClr val="accent1"/>
                </a:solidFill>
              </a:rPr>
              <a:t>Альтернативные продукты (растит. и лабораторные)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400" b="0" dirty="0">
                <a:solidFill>
                  <a:schemeClr val="accent1"/>
                </a:solidFill>
              </a:rPr>
              <a:t>Экстремальная погода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400" b="0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400" b="0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400" b="1" dirty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en-US" sz="14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688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432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653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334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029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90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33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Свобода от голода и жажды-всегда должен быть доступ к чистой воде и еде</a:t>
            </a:r>
          </a:p>
          <a:p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Свобода от дискомфорта-комфортное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физиологичное содержание</a:t>
            </a:r>
          </a:p>
          <a:p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Свобода от боли, травм или болезни-своевременная профилактика,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использование щадящих методов работы с животными</a:t>
            </a:r>
          </a:p>
          <a:p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Свобода естественного поведения-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возможность находиться в стаде, перемещаться и двигаться</a:t>
            </a:r>
          </a:p>
          <a:p>
            <a:r>
              <a:rPr lang="ru-RU" sz="13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Свобода от страха и стресса- минимизация стрессовых ситуаций,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резких изменений в ежедневных рутинах, шум, насилие и </a:t>
            </a:r>
            <a:r>
              <a:rPr lang="ru-RU" sz="1300" b="0" i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тд</a:t>
            </a:r>
            <a:r>
              <a:rPr lang="ru-RU" sz="13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55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050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i="0" kern="1200" baseline="0" dirty="0">
                <a:solidFill>
                  <a:schemeClr val="tx1"/>
                </a:solidFill>
                <a:effectLst/>
              </a:rPr>
              <a:t>Наша продуктовая организация имеет два основных направления ─ Управление продуктами и разработка (PMD) и Цифровые услуги. Команды в этих двух областях работают вместе, чтобы найти наилучшие общие решения для наших клиентов. Поскольку потребности молочных ферм различаются, у нас есть разные решения для доения ─ автоматические системы доения (роботизированные) и традиционные системы доения.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300" i="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i="0" kern="1200" baseline="0" dirty="0">
                <a:solidFill>
                  <a:schemeClr val="tx1"/>
                </a:solidFill>
                <a:effectLst/>
              </a:rPr>
              <a:t>Наши роботизированные системы доения DeLaval VMS ™ V300 и V310 (система добровольного доения) и DeLaval AMR ™ (автоматическое роторное доение) значительно сокращают трудозатраты, необходимые для доения стада, позволяя фермерам и их персоналу сосредоточиться на других важных задачах, таких как кормление, выращивание, здоровье и гигиена.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300" i="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b="1" i="0" kern="1200" baseline="0" dirty="0">
                <a:solidFill>
                  <a:schemeClr val="tx1"/>
                </a:solidFill>
                <a:effectLst/>
              </a:rPr>
              <a:t>VMS ™ V300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i="0" kern="1200" baseline="0" dirty="0">
                <a:solidFill>
                  <a:schemeClr val="tx1"/>
                </a:solidFill>
                <a:effectLst/>
              </a:rPr>
              <a:t>В VMS ™ V300 реализован один из лучших процессов доения, которые мы когда-либо создавали. Всё сосредоточено на получении максимальной экономической выгоды от каждого посещения коровы. Это позволяет доить каждую корову в соответствии с ее индивидуальными потребностями и возможностями. Это означает, что каждая корова может полностью раскрыть свой потенциал.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300" i="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i="0" kern="1200" baseline="0" dirty="0">
                <a:solidFill>
                  <a:schemeClr val="tx1"/>
                </a:solidFill>
                <a:effectLst/>
              </a:rPr>
              <a:t>Новая станция VMS обеспечивает (согласно исследованиям) до 10% большей производительности *, до 50% более быстрое подсоединение доильных стаканов * и до 99,8% успешных подсоединений *.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300" i="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i="0" kern="1200" baseline="0" dirty="0">
                <a:solidFill>
                  <a:schemeClr val="tx1"/>
                </a:solidFill>
                <a:effectLst/>
              </a:rPr>
              <a:t>* Данные собраны на тестовых и пилотных фермах. Данные по сравнению с DeLaval VMS ™ </a:t>
            </a:r>
            <a:r>
              <a:rPr lang="ru-RU" sz="1300" i="0" kern="1200" baseline="0" dirty="0" err="1">
                <a:solidFill>
                  <a:schemeClr val="tx1"/>
                </a:solidFill>
                <a:effectLst/>
              </a:rPr>
              <a:t>Classic</a:t>
            </a:r>
            <a:r>
              <a:rPr lang="ru-RU" sz="1300" i="0" kern="1200" baseline="0" dirty="0">
                <a:solidFill>
                  <a:schemeClr val="tx1"/>
                </a:solidFill>
                <a:effectLst/>
              </a:rPr>
              <a:t>. Результаты могут отличаться и не гарантируются.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300" i="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b="1" i="0" kern="1200" baseline="0" dirty="0">
                <a:solidFill>
                  <a:schemeClr val="tx1"/>
                </a:solidFill>
                <a:effectLst/>
              </a:rPr>
              <a:t>VMS ™ V310 - новейшая версия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i="0" kern="1200" baseline="0" dirty="0">
                <a:solidFill>
                  <a:schemeClr val="tx1"/>
                </a:solidFill>
                <a:effectLst/>
              </a:rPr>
              <a:t>VMS ™ V310 - свежее дополнение к линейке продуктов VMS ™. VMS ™ V310 поставляется с DeLaval </a:t>
            </a:r>
            <a:r>
              <a:rPr lang="ru-RU" sz="1300" i="0" kern="1200" baseline="0" dirty="0" err="1">
                <a:solidFill>
                  <a:schemeClr val="tx1"/>
                </a:solidFill>
                <a:effectLst/>
              </a:rPr>
              <a:t>RePro</a:t>
            </a:r>
            <a:r>
              <a:rPr lang="ru-RU" sz="1300" i="0" kern="1200" baseline="0" dirty="0">
                <a:solidFill>
                  <a:schemeClr val="tx1"/>
                </a:solidFill>
                <a:effectLst/>
              </a:rPr>
              <a:t> ™, который автоматически определяет охоту и стельность в процессе доения. 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300" i="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b="1" i="0" kern="1200" baseline="0" dirty="0">
                <a:solidFill>
                  <a:schemeClr val="tx1"/>
                </a:solidFill>
                <a:effectLst/>
              </a:rPr>
              <a:t>Традиционные доильные системы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i="0" kern="1200" baseline="0" dirty="0">
                <a:solidFill>
                  <a:schemeClr val="tx1"/>
                </a:solidFill>
                <a:effectLst/>
              </a:rPr>
              <a:t>Традиционное доение по-прежнему является предпочтительным вариантом для многих фермеров, и эта область также продолжает развиваться.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300" i="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i="0" kern="1200" baseline="0" dirty="0">
                <a:solidFill>
                  <a:schemeClr val="tx1"/>
                </a:solidFill>
                <a:effectLst/>
              </a:rPr>
              <a:t>Здесь есть несколько разных решений: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300" i="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b="1" i="0" kern="1200" baseline="0" dirty="0">
                <a:solidFill>
                  <a:schemeClr val="tx1"/>
                </a:solidFill>
                <a:effectLst/>
              </a:rPr>
              <a:t>Роторный доильный зал (Параллельно-роторный) DeLaval PR3100HD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i="0" kern="1200" baseline="0" dirty="0">
                <a:solidFill>
                  <a:schemeClr val="tx1"/>
                </a:solidFill>
                <a:effectLst/>
              </a:rPr>
              <a:t>Самая быстрая роторная система, обеспечивающая высокое качество, высокую производительность и быструю окупаемость ваших инвестиций. Эти системы используются для доения высокопроизводительных животных, с применением высококачественных материалов для тяжелых условий эксплуатации с низкими эксплуатационными расходами.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300" i="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en-US" sz="1300" i="0" kern="1200" baseline="0" dirty="0">
                <a:solidFill>
                  <a:schemeClr val="tx1"/>
                </a:solidFill>
                <a:effectLst/>
              </a:rPr>
              <a:t>DeLaval</a:t>
            </a:r>
            <a:r>
              <a:rPr lang="ru-RU" sz="1300" i="0" kern="1200" baseline="0" dirty="0">
                <a:solidFill>
                  <a:schemeClr val="tx1"/>
                </a:solidFill>
                <a:effectLst/>
              </a:rPr>
              <a:t> также предлагает ряд доильных залов параллельного типа и доильных залов типа «елочка», которые адаптированы к потребностям вашей молочной фермы.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endParaRPr lang="ru-RU" sz="1300" i="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b="1" i="0" kern="1200" baseline="0" dirty="0">
                <a:solidFill>
                  <a:schemeClr val="tx1"/>
                </a:solidFill>
                <a:effectLst/>
              </a:rPr>
              <a:t>Доильные залы параллельного типа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655" algn="l"/>
              </a:tabLst>
              <a:defRPr/>
            </a:pPr>
            <a:r>
              <a:rPr lang="ru-RU" sz="1300" i="0" kern="1200" baseline="0" dirty="0">
                <a:solidFill>
                  <a:schemeClr val="tx1"/>
                </a:solidFill>
                <a:effectLst/>
              </a:rPr>
              <a:t>Доильный зал DeLaval P500 был разработан высокой производительности при меньшей занимаемой площади, что делает его очевидным выбором для высокопроизводительных и высокоэффективных молочных ферм.</a:t>
            </a:r>
            <a:endParaRPr lang="en-GB" sz="1300" b="1" i="0" kern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942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Доильные залы «Елочка» идеальное решение для перехода от привязи к промышленному доению и повышению эффективности работы фермы. Наиболее распространены стойла с 30-ти градусным расположением животных по отношению к краю доильной ямы. </a:t>
            </a:r>
            <a:br>
              <a:rPr lang="ru-RU" sz="1200" dirty="0"/>
            </a:br>
            <a:r>
              <a:rPr lang="ru-RU" sz="1200" dirty="0"/>
              <a:t>В этом случае также как на привязи, подвесная часть одевается с боку, оператор имеет хороший обзор вымени. Занимая доильные места, коровы не выполняют поворотов и поэтому их адаптация проходит за 2-3 доильных сессии. 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Модернизация системы содержания и доения это:</a:t>
            </a:r>
            <a:br>
              <a:rPr lang="ru-RU" sz="1200" dirty="0"/>
            </a:br>
            <a:r>
              <a:rPr lang="ru-RU" sz="1200" dirty="0"/>
              <a:t>- </a:t>
            </a:r>
            <a:r>
              <a:rPr lang="ru-RU" sz="1200" b="1" dirty="0"/>
              <a:t>повышение качества молока </a:t>
            </a:r>
            <a:r>
              <a:rPr lang="ru-RU" sz="1200" dirty="0"/>
              <a:t>за счет автоматического </a:t>
            </a:r>
            <a:r>
              <a:rPr lang="ru-RU" sz="1200" b="1" dirty="0"/>
              <a:t>контроля здоровья животных </a:t>
            </a:r>
            <a:r>
              <a:rPr lang="ru-RU" sz="1200" dirty="0"/>
              <a:t>и улучшения </a:t>
            </a:r>
            <a:r>
              <a:rPr lang="ru-RU" sz="1200" b="1" dirty="0"/>
              <a:t>гигиены рабочего места </a:t>
            </a:r>
            <a:r>
              <a:rPr lang="ru-RU" sz="1200" dirty="0"/>
              <a:t>доения;</a:t>
            </a:r>
            <a:br>
              <a:rPr lang="ru-RU" sz="1200" dirty="0"/>
            </a:br>
            <a:r>
              <a:rPr lang="ru-RU" sz="1200" dirty="0"/>
              <a:t>- </a:t>
            </a:r>
            <a:r>
              <a:rPr lang="ru-RU" sz="1200" b="1" dirty="0"/>
              <a:t>снижение себестоимости </a:t>
            </a:r>
            <a:r>
              <a:rPr lang="ru-RU" sz="1200" dirty="0"/>
              <a:t>производства за счет роста </a:t>
            </a:r>
            <a:r>
              <a:rPr lang="ru-RU" sz="1200" b="1" dirty="0"/>
              <a:t>производительности труда </a:t>
            </a:r>
            <a:r>
              <a:rPr lang="ru-RU" sz="1200" dirty="0"/>
              <a:t>и уменьшения </a:t>
            </a:r>
            <a:r>
              <a:rPr lang="ru-RU" sz="1200" b="1" dirty="0"/>
              <a:t>потребления энергии и воды</a:t>
            </a:r>
            <a:r>
              <a:rPr lang="ru-RU" sz="1200" dirty="0"/>
              <a:t>;</a:t>
            </a:r>
            <a:br>
              <a:rPr lang="ru-RU" sz="1200" dirty="0"/>
            </a:br>
            <a:r>
              <a:rPr lang="ru-RU" sz="1200" dirty="0"/>
              <a:t>- автоматическое планирования ветеринарных и зоотехнических мероприятий; </a:t>
            </a:r>
            <a:br>
              <a:rPr lang="ru-RU" sz="1200" dirty="0"/>
            </a:br>
            <a:r>
              <a:rPr lang="ru-RU" sz="1200" dirty="0"/>
              <a:t>- </a:t>
            </a:r>
            <a:r>
              <a:rPr lang="ru-RU" sz="1200" b="1" dirty="0"/>
              <a:t>оптимизация затрат на кормление</a:t>
            </a:r>
            <a:r>
              <a:rPr lang="ru-RU" sz="1200" dirty="0"/>
              <a:t>.  </a:t>
            </a:r>
            <a:br>
              <a:rPr lang="ru-RU" sz="1200" dirty="0"/>
            </a:br>
            <a:r>
              <a:rPr lang="ru-RU" sz="1200" dirty="0"/>
              <a:t>Рекомендуемое дойное поголовье до 800 дойных коров. В основе рекомендации то, что стойла зала длинные и с увеличением его размера больше времени тратиться на вход животных. </a:t>
            </a:r>
            <a:br>
              <a:rPr lang="ru-RU" sz="1200" dirty="0"/>
            </a:b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B1E9C-E139-494F-BE60-93E2F4F9AD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7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ответ на вызовы эффективного доения большого поголовья все более популярным становиться доения на роторных платформах. </a:t>
            </a:r>
          </a:p>
          <a:p>
            <a:r>
              <a:rPr lang="ru-RU" dirty="0"/>
              <a:t>Благодаря роторным платформам мы «убиваем» сразу несколько зайцев: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b="1" dirty="0"/>
              <a:t>время входа не зависит от количества доильных мест</a:t>
            </a:r>
            <a:r>
              <a:rPr lang="ru-RU" dirty="0"/>
              <a:t>: корова делает на входе 2-3 шага и она уже в доильном стойле;</a:t>
            </a:r>
          </a:p>
          <a:p>
            <a:r>
              <a:rPr lang="ru-RU" dirty="0"/>
              <a:t>- </a:t>
            </a:r>
            <a:r>
              <a:rPr lang="ru-RU" b="1" dirty="0"/>
              <a:t>оператор не тратит время на перемещения</a:t>
            </a:r>
            <a:r>
              <a:rPr lang="ru-RU" dirty="0"/>
              <a:t>: стоит на месте и коровы подъезжают к нему. Это значит, что по сравнению со статическими залами он может обработать больше коров за час = </a:t>
            </a:r>
            <a:r>
              <a:rPr lang="ru-RU" b="1" dirty="0"/>
              <a:t>повышается производительность труда.</a:t>
            </a:r>
            <a:r>
              <a:rPr lang="ru-RU" dirty="0"/>
              <a:t>  </a:t>
            </a:r>
          </a:p>
          <a:p>
            <a:r>
              <a:rPr lang="ru-RU" dirty="0"/>
              <a:t>-  проще планировать и соблюдать одинаковую процедуру доения для всех животных. С точки зрения менеджера доильно-молочного блока операторы стоят вдоль конвейера и процедура доения, влияющая на здоровье стада и надои,  </a:t>
            </a:r>
          </a:p>
        </p:txBody>
      </p:sp>
    </p:spTree>
    <p:extLst>
      <p:ext uri="{BB962C8B-B14F-4D97-AF65-F5344CB8AC3E}">
        <p14:creationId xmlns:p14="http://schemas.microsoft.com/office/powerpoint/2010/main" val="342834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графике усредненные данные по экономической эффективности разных типов доильных залов: Елочек, Параллелей и Роторных платформ. Данные соответствуют количеству литров молока получаемых на 1 вложенный Евро, включая начальные инвестиции и стоимость владения.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Точка когда более экономически целесообразна установка роторной платформы находиться в районе 1400 дойного поголовья. Разумеется на величину поголовья будет влиять надои, цена на молоко и стоимость рабочей силы. В реальности поголовье буде колебаться 1400 ± 150 коров.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Помимо этого роторные платформы обеспечивают целый ряд других преимуществ и по планированию процедуры доения и по организации трафика и ветеринарии. </a:t>
            </a:r>
            <a:br>
              <a:rPr lang="ru-RU" dirty="0"/>
            </a:br>
            <a:r>
              <a:rPr lang="ru-RU" dirty="0"/>
              <a:t>Другая возможность, которую предоставляют роторные платформы это роботизация рутинных операций, что несомненно будет восстребовано в хозяйствах, испытывающих деффицит кадров.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B1E9C-E139-494F-BE60-93E2F4F9AD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8" descr="NEW_BB_Sphere_WHITE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59" y="1277937"/>
            <a:ext cx="5610225" cy="5581651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 userDrawn="1"/>
        </p:nvSpPr>
        <p:spPr>
          <a:xfrm>
            <a:off x="6102000" y="2214000"/>
            <a:ext cx="5436000" cy="2520864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>
              <a:lnSpc>
                <a:spcPct val="85000"/>
              </a:lnSpc>
              <a:spcBef>
                <a:spcPct val="20000"/>
              </a:spcBef>
              <a:buClr>
                <a:srgbClr val="0092D1"/>
              </a:buClr>
            </a:pPr>
            <a:r>
              <a:rPr lang="en-GB" sz="4800" b="0" noProof="0" dirty="0">
                <a:solidFill>
                  <a:srgbClr val="103D82"/>
                </a:solidFill>
              </a:rPr>
              <a:t>We make sustainable</a:t>
            </a:r>
            <a:br>
              <a:rPr lang="en-GB" sz="4800" b="0" noProof="0" dirty="0">
                <a:solidFill>
                  <a:srgbClr val="103D82"/>
                </a:solidFill>
              </a:rPr>
            </a:br>
            <a:r>
              <a:rPr lang="en-GB" sz="4800" b="0" noProof="0" dirty="0">
                <a:solidFill>
                  <a:srgbClr val="103D82"/>
                </a:solidFill>
              </a:rPr>
              <a:t>food production possible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0" y="698625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</p:spTree>
    <p:extLst>
      <p:ext uri="{BB962C8B-B14F-4D97-AF65-F5344CB8AC3E}">
        <p14:creationId xmlns:p14="http://schemas.microsoft.com/office/powerpoint/2010/main" val="77256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abell 3"/>
          <p:cNvSpPr>
            <a:spLocks noGrp="1"/>
          </p:cNvSpPr>
          <p:nvPr>
            <p:ph type="tbl" sz="quarter" idx="10" hasCustomPrompt="1"/>
          </p:nvPr>
        </p:nvSpPr>
        <p:spPr>
          <a:xfrm>
            <a:off x="856800" y="1980071"/>
            <a:ext cx="10835772" cy="41256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103D82"/>
                </a:solidFill>
              </a:defRPr>
            </a:lvl1pPr>
          </a:lstStyle>
          <a:p>
            <a:r>
              <a:rPr lang="en-GB" noProof="0" dirty="0"/>
              <a:t>Click to add a table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1133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800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856800" y="720000"/>
            <a:ext cx="10841789" cy="468108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800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5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76307" y="6357600"/>
            <a:ext cx="5800725" cy="370800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</p:spTree>
    <p:extLst>
      <p:ext uri="{BB962C8B-B14F-4D97-AF65-F5344CB8AC3E}">
        <p14:creationId xmlns:p14="http://schemas.microsoft.com/office/powerpoint/2010/main" val="142626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80000"/>
            <a:ext cx="12190413" cy="487958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r>
              <a:rPr lang="en-GB" noProof="0" dirty="0"/>
              <a:t>               Click to add a picture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1133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800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856800" y="720000"/>
            <a:ext cx="10841789" cy="468108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800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5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76307" y="6357600"/>
            <a:ext cx="5800725" cy="370800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</p:spTree>
    <p:extLst>
      <p:ext uri="{BB962C8B-B14F-4D97-AF65-F5344CB8AC3E}">
        <p14:creationId xmlns:p14="http://schemas.microsoft.com/office/powerpoint/2010/main" val="75838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980000"/>
            <a:ext cx="12190413" cy="487958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r>
              <a:rPr lang="en-GB" noProof="0" dirty="0"/>
              <a:t>               Click to add a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800" y="720000"/>
            <a:ext cx="10843200" cy="468000"/>
          </a:xfrm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buFontTx/>
              <a:buNone/>
              <a:defRPr sz="2800" b="1" baseline="0"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1133000"/>
            <a:ext cx="10843200" cy="468000"/>
          </a:xfrm>
        </p:spPr>
        <p:txBody>
          <a:bodyPr anchor="ctr" anchorCtr="0">
            <a:noAutofit/>
          </a:bodyPr>
          <a:lstStyle>
            <a:lvl1pPr>
              <a:spcBef>
                <a:spcPts val="0"/>
              </a:spcBef>
              <a:buFontTx/>
              <a:buNone/>
              <a:defRPr lang="en-GB" sz="2800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2800"/>
            </a:lvl2pPr>
            <a:lvl3pPr>
              <a:buFontTx/>
              <a:buNone/>
              <a:defRPr sz="2800"/>
            </a:lvl3pPr>
            <a:lvl4pPr>
              <a:buFontTx/>
              <a:buNone/>
              <a:defRPr sz="2800"/>
            </a:lvl4pPr>
            <a:lvl5pPr>
              <a:buFontTx/>
              <a:buNone/>
              <a:defRPr sz="2800"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162925" y="2238375"/>
            <a:ext cx="3238500" cy="3590925"/>
          </a:xfrm>
          <a:solidFill>
            <a:srgbClr val="FAF6ED"/>
          </a:solidFill>
        </p:spPr>
        <p:txBody>
          <a:bodyPr/>
          <a:lstStyle>
            <a:lvl1pPr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476307" y="6357600"/>
            <a:ext cx="5800725" cy="370800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val_Globe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1133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800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0" name="Rubrik 2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56800" y="720000"/>
            <a:ext cx="10841789" cy="468108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800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  <p:pic>
        <p:nvPicPr>
          <p:cNvPr id="14" name="Picture 13" descr="DeLaval_SmallGlobe_NoText 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00" y="3197104"/>
            <a:ext cx="2615835" cy="3595809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 userDrawn="1"/>
        </p:nvSpPr>
        <p:spPr>
          <a:xfrm>
            <a:off x="2749200" y="4242825"/>
            <a:ext cx="2460975" cy="1615050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>
              <a:lnSpc>
                <a:spcPct val="85000"/>
              </a:lnSpc>
              <a:spcBef>
                <a:spcPct val="20000"/>
              </a:spcBef>
              <a:buClr>
                <a:srgbClr val="0092D1"/>
              </a:buClr>
            </a:pPr>
            <a:r>
              <a:rPr lang="en-GB" sz="2400" b="0" noProof="0" dirty="0">
                <a:solidFill>
                  <a:srgbClr val="103D82"/>
                </a:solidFill>
              </a:rPr>
              <a:t>We make</a:t>
            </a:r>
            <a:br>
              <a:rPr lang="en-GB" sz="2400" b="0" noProof="0" dirty="0">
                <a:solidFill>
                  <a:srgbClr val="103D82"/>
                </a:solidFill>
              </a:rPr>
            </a:br>
            <a:r>
              <a:rPr lang="en-GB" sz="2400" b="0" noProof="0" dirty="0">
                <a:solidFill>
                  <a:srgbClr val="103D82"/>
                </a:solidFill>
              </a:rPr>
              <a:t>sustainable</a:t>
            </a:r>
            <a:br>
              <a:rPr lang="en-GB" sz="2400" b="0" noProof="0" dirty="0">
                <a:solidFill>
                  <a:srgbClr val="103D82"/>
                </a:solidFill>
              </a:rPr>
            </a:br>
            <a:r>
              <a:rPr lang="en-GB" sz="2400" b="0" noProof="0" dirty="0">
                <a:solidFill>
                  <a:srgbClr val="103D82"/>
                </a:solidFill>
              </a:rPr>
              <a:t>food production</a:t>
            </a:r>
            <a:br>
              <a:rPr lang="en-GB" sz="2400" b="0" noProof="0" dirty="0">
                <a:solidFill>
                  <a:srgbClr val="103D82"/>
                </a:solidFill>
              </a:rPr>
            </a:br>
            <a:r>
              <a:rPr lang="en-GB" sz="2400" b="0" noProof="0" dirty="0">
                <a:solidFill>
                  <a:srgbClr val="103D82"/>
                </a:solidFill>
              </a:rPr>
              <a:t>possible</a:t>
            </a:r>
          </a:p>
        </p:txBody>
      </p:sp>
    </p:spTree>
    <p:extLst>
      <p:ext uri="{BB962C8B-B14F-4D97-AF65-F5344CB8AC3E}">
        <p14:creationId xmlns:p14="http://schemas.microsoft.com/office/powerpoint/2010/main" val="70756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val_BeigeDivider">
    <p:bg>
      <p:bgPr>
        <a:solidFill>
          <a:srgbClr val="FA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1133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800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1" name="Rubrik 2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56800" y="720000"/>
            <a:ext cx="10841789" cy="468108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buFont typeface="Arial" pitchFamily="34" charset="0"/>
              <a:buNone/>
              <a:defRPr sz="2800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</p:spTree>
    <p:extLst>
      <p:ext uri="{BB962C8B-B14F-4D97-AF65-F5344CB8AC3E}">
        <p14:creationId xmlns:p14="http://schemas.microsoft.com/office/powerpoint/2010/main" val="70644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val_White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1133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800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1" name="Rubrik 2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56800" y="720000"/>
            <a:ext cx="10841789" cy="468108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800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</p:spTree>
    <p:extLst>
      <p:ext uri="{BB962C8B-B14F-4D97-AF65-F5344CB8AC3E}">
        <p14:creationId xmlns:p14="http://schemas.microsoft.com/office/powerpoint/2010/main" val="65748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Laval_White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EF7CAD-AF1A-4FDE-A474-853BF7683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141"/>
            <a:ext cx="12190413" cy="6350328"/>
          </a:xfrm>
          <a:prstGeom prst="rect">
            <a:avLst/>
          </a:prstGeom>
        </p:spPr>
      </p:pic>
      <p:sp>
        <p:nvSpPr>
          <p:cNvPr id="10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1133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799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1" name="Rubrik 2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56800" y="720000"/>
            <a:ext cx="10841789" cy="468108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799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1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0F5CB057-1DB1-4A7D-A3EB-50652C060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44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er and multi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6800" y="1981201"/>
            <a:ext cx="10841789" cy="4124324"/>
          </a:xfrm>
        </p:spPr>
        <p:txBody>
          <a:bodyPr/>
          <a:lstStyle>
            <a:lvl1pPr>
              <a:buClr>
                <a:srgbClr val="103D82"/>
              </a:buClr>
              <a:defRPr sz="2400">
                <a:solidFill>
                  <a:srgbClr val="103D82"/>
                </a:solidFill>
              </a:defRPr>
            </a:lvl1pPr>
            <a:lvl2pPr marL="594591" indent="-232758">
              <a:buClr>
                <a:srgbClr val="103D82"/>
              </a:buClr>
              <a:buSzPct val="80000"/>
              <a:buFont typeface="Arial" pitchFamily="34" charset="0"/>
              <a:buChar char="‒"/>
              <a:defRPr sz="2400" baseline="0">
                <a:solidFill>
                  <a:srgbClr val="103D82"/>
                </a:solidFill>
                <a:latin typeface="+mn-lt"/>
              </a:defRPr>
            </a:lvl2pPr>
            <a:lvl3pPr marL="842160" indent="-247569">
              <a:buClr>
                <a:srgbClr val="103D82"/>
              </a:buClr>
              <a:buSzPct val="80000"/>
              <a:buFont typeface="Arial" pitchFamily="34" charset="0"/>
              <a:buChar char="‒"/>
              <a:tabLst/>
              <a:defRPr sz="2000">
                <a:solidFill>
                  <a:srgbClr val="103D82"/>
                </a:solidFill>
                <a:latin typeface="+mn-lt"/>
              </a:defRPr>
            </a:lvl3pPr>
            <a:lvl4pPr marL="1072802" indent="-230643">
              <a:buClr>
                <a:srgbClr val="103D82"/>
              </a:buClr>
              <a:buSzPct val="80000"/>
              <a:buFont typeface="Arial" pitchFamily="34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4pPr>
            <a:lvl5pPr marL="1677971" indent="-247569">
              <a:buClr>
                <a:srgbClr val="103D82"/>
              </a:buClr>
              <a:buSzPct val="80000"/>
              <a:buFont typeface="Arial" pitchFamily="34" charset="0"/>
              <a:buChar char="‒"/>
              <a:defRPr sz="2000" baseline="0">
                <a:solidFill>
                  <a:srgbClr val="103D8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1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>
                <a:solidFill>
                  <a:srgbClr val="103D82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103D82">
                  <a:tint val="75000"/>
                </a:srgbClr>
              </a:solidFill>
            </a:endParaRPr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1260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799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0" name="Rubrik 2"/>
          <p:cNvSpPr>
            <a:spLocks noGrp="1"/>
          </p:cNvSpPr>
          <p:nvPr>
            <p:ph type="title" hasCustomPrompt="1"/>
          </p:nvPr>
        </p:nvSpPr>
        <p:spPr>
          <a:xfrm>
            <a:off x="856800" y="720000"/>
            <a:ext cx="10841789" cy="468108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799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07361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08389" y="704740"/>
            <a:ext cx="10760231" cy="1040573"/>
          </a:xfrm>
        </p:spPr>
        <p:txBody>
          <a:bodyPr>
            <a:normAutofit/>
          </a:bodyPr>
          <a:lstStyle>
            <a:lvl1pPr marL="0" indent="0">
              <a:lnSpc>
                <a:spcPct val="85000"/>
              </a:lnSpc>
              <a:buFontTx/>
              <a:buNone/>
              <a:defRPr sz="2501" b="1">
                <a:solidFill>
                  <a:schemeClr val="accent3"/>
                </a:solidFill>
              </a:defRPr>
            </a:lvl1pPr>
            <a:lvl2pPr marL="457291" indent="0">
              <a:buFontTx/>
              <a:buNone/>
              <a:defRPr/>
            </a:lvl2pPr>
            <a:lvl3pPr marL="914583" indent="0">
              <a:buFontTx/>
              <a:buNone/>
              <a:defRPr/>
            </a:lvl3pPr>
            <a:lvl4pPr marL="1371874" indent="0">
              <a:buFontTx/>
              <a:buNone/>
              <a:defRPr/>
            </a:lvl4pPr>
            <a:lvl5pPr marL="1829166" indent="0">
              <a:buFontTx/>
              <a:buNone/>
              <a:defRPr/>
            </a:lvl5pPr>
          </a:lstStyle>
          <a:p>
            <a:pPr lvl="0"/>
            <a:r>
              <a:rPr lang="en-US" smtClean="0"/>
              <a:t>Sub-title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©, DeLaval endorsement and year. A unique presentation name/job number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5CAD42-0317-495C-A92B-A188CBF4D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83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57957E6-7313-438F-930E-6DAE9F7FEB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534356"/>
            <a:ext cx="6081713" cy="31622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4BCE5-86D5-4FBC-B1D4-E4616DB0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362" y="2295030"/>
            <a:ext cx="2948180" cy="2810825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 lIns="0" tIns="0" rIns="0" bIns="0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5E07A-AA7F-4948-8DD8-E73B4699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ACEC-84BE-4A4D-A06E-50BA622E7436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1E540-D717-4E94-BEB2-32185F1F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Security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4DE41-CE5C-469C-9D55-3D2799E8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ECCDA3-4074-4F67-B644-50690155CC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279" y="534355"/>
            <a:ext cx="6106134" cy="31622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pic>
        <p:nvPicPr>
          <p:cNvPr id="11" name="Picture 10" descr="DeLaval_logo_RGB.png">
            <a:extLst>
              <a:ext uri="{FF2B5EF4-FFF2-40B4-BE49-F238E27FC236}">
                <a16:creationId xmlns:a16="http://schemas.microsoft.com/office/drawing/2014/main" id="{539EEDAC-C585-43D1-BD99-C7CAA5DE69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82" y="-3600"/>
            <a:ext cx="1665923" cy="593027"/>
          </a:xfrm>
          <a:prstGeom prst="rect">
            <a:avLst/>
          </a:prstGeom>
        </p:spPr>
      </p:pic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F43E20C-8A79-40F1-BF38-121F3455C3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3704652"/>
            <a:ext cx="6081713" cy="31622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B2DDFA7-BF3B-440A-A331-5A9CD58A29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84279" y="3704652"/>
            <a:ext cx="6106134" cy="31622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5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eLaval_SmallGlobe_NoText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00" y="3197104"/>
            <a:ext cx="2615835" cy="3595809"/>
          </a:xfrm>
          <a:prstGeom prst="rect">
            <a:avLst/>
          </a:prstGeom>
        </p:spPr>
      </p:pic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56800" y="1133000"/>
            <a:ext cx="10841789" cy="46810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0">
                <a:solidFill>
                  <a:srgbClr val="00A6FF"/>
                </a:solidFill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720000"/>
            <a:ext cx="10841789" cy="468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 baseline="0">
                <a:latin typeface="+mj-lt"/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5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  <p:sp>
        <p:nvSpPr>
          <p:cNvPr id="16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800" y="2743200"/>
            <a:ext cx="10841789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rgbClr val="00A6FF"/>
                </a:solidFill>
              </a:defRPr>
            </a:lvl1pPr>
          </a:lstStyle>
          <a:p>
            <a:pPr lvl="0"/>
            <a:r>
              <a:rPr lang="en-GB" noProof="0" dirty="0"/>
              <a:t>Click to add your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56800" y="2365200"/>
            <a:ext cx="10841789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latin typeface="+mj-lt"/>
              </a:defRPr>
            </a:lvl1pPr>
          </a:lstStyle>
          <a:p>
            <a:pPr lvl="0"/>
            <a:r>
              <a:rPr lang="en-GB" noProof="0" dirty="0"/>
              <a:t>Click to add your name</a:t>
            </a:r>
          </a:p>
        </p:txBody>
      </p:sp>
      <p:sp>
        <p:nvSpPr>
          <p:cNvPr id="26" name="Text Placeholder 2"/>
          <p:cNvSpPr txBox="1">
            <a:spLocks/>
          </p:cNvSpPr>
          <p:nvPr userDrawn="1"/>
        </p:nvSpPr>
        <p:spPr>
          <a:xfrm>
            <a:off x="2749200" y="4242825"/>
            <a:ext cx="2460975" cy="1615050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>
              <a:lnSpc>
                <a:spcPct val="85000"/>
              </a:lnSpc>
              <a:spcBef>
                <a:spcPct val="20000"/>
              </a:spcBef>
              <a:buClr>
                <a:srgbClr val="0092D1"/>
              </a:buClr>
            </a:pPr>
            <a:r>
              <a:rPr lang="en-GB" sz="2400" b="0" noProof="0" dirty="0">
                <a:solidFill>
                  <a:srgbClr val="103D82"/>
                </a:solidFill>
              </a:rPr>
              <a:t>We make</a:t>
            </a:r>
            <a:br>
              <a:rPr lang="en-GB" sz="2400" b="0" noProof="0" dirty="0">
                <a:solidFill>
                  <a:srgbClr val="103D82"/>
                </a:solidFill>
              </a:rPr>
            </a:br>
            <a:r>
              <a:rPr lang="en-GB" sz="2400" b="0" noProof="0" dirty="0">
                <a:solidFill>
                  <a:srgbClr val="103D82"/>
                </a:solidFill>
              </a:rPr>
              <a:t>sustainable</a:t>
            </a:r>
            <a:br>
              <a:rPr lang="en-GB" sz="2400" b="0" noProof="0" dirty="0">
                <a:solidFill>
                  <a:srgbClr val="103D82"/>
                </a:solidFill>
              </a:rPr>
            </a:br>
            <a:r>
              <a:rPr lang="en-GB" sz="2400" b="0" noProof="0" dirty="0">
                <a:solidFill>
                  <a:srgbClr val="103D82"/>
                </a:solidFill>
              </a:rPr>
              <a:t>food production</a:t>
            </a:r>
            <a:br>
              <a:rPr lang="en-GB" sz="2400" b="0" noProof="0" dirty="0">
                <a:solidFill>
                  <a:srgbClr val="103D82"/>
                </a:solidFill>
              </a:rPr>
            </a:br>
            <a:r>
              <a:rPr lang="en-GB" sz="2400" b="0" noProof="0" dirty="0">
                <a:solidFill>
                  <a:srgbClr val="103D82"/>
                </a:solidFill>
              </a:rPr>
              <a:t>possible</a:t>
            </a:r>
          </a:p>
        </p:txBody>
      </p:sp>
    </p:spTree>
    <p:extLst>
      <p:ext uri="{BB962C8B-B14F-4D97-AF65-F5344CB8AC3E}">
        <p14:creationId xmlns:p14="http://schemas.microsoft.com/office/powerpoint/2010/main" val="155138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5792" y="1133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800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1" name="Rubrik 2"/>
          <p:cNvSpPr>
            <a:spLocks noGrp="1"/>
          </p:cNvSpPr>
          <p:nvPr>
            <p:ph type="title" hasCustomPrompt="1"/>
          </p:nvPr>
        </p:nvSpPr>
        <p:spPr>
          <a:xfrm>
            <a:off x="855793" y="720000"/>
            <a:ext cx="10843364" cy="468108"/>
          </a:xfrm>
        </p:spPr>
        <p:txBody>
          <a:bodyPr anchor="ctr" anchorCtr="0">
            <a:noAutofit/>
          </a:bodyPr>
          <a:lstStyle>
            <a:lvl1pPr algn="l">
              <a:lnSpc>
                <a:spcPct val="95000"/>
              </a:lnSpc>
              <a:defRPr sz="2800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76307" y="6357600"/>
            <a:ext cx="5800725" cy="370800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  <p:sp>
        <p:nvSpPr>
          <p:cNvPr id="14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800" y="2743200"/>
            <a:ext cx="10841789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rgbClr val="00A6FF"/>
                </a:solidFill>
              </a:defRPr>
            </a:lvl1pPr>
          </a:lstStyle>
          <a:p>
            <a:pPr lvl="0"/>
            <a:r>
              <a:rPr lang="en-GB" noProof="0" dirty="0"/>
              <a:t>Click to add your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56800" y="2365200"/>
            <a:ext cx="10841789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latin typeface="+mj-lt"/>
              </a:defRPr>
            </a:lvl1pPr>
          </a:lstStyle>
          <a:p>
            <a:pPr lvl="0"/>
            <a:r>
              <a:rPr lang="en-GB" noProof="0" dirty="0"/>
              <a:t>Click to add your name</a:t>
            </a:r>
          </a:p>
        </p:txBody>
      </p:sp>
    </p:spTree>
    <p:extLst>
      <p:ext uri="{BB962C8B-B14F-4D97-AF65-F5344CB8AC3E}">
        <p14:creationId xmlns:p14="http://schemas.microsoft.com/office/powerpoint/2010/main" val="50796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542925"/>
            <a:ext cx="12190412" cy="6316663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r>
              <a:rPr lang="en-GB" noProof="0" dirty="0"/>
              <a:t>               Click to add a picture</a:t>
            </a:r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1133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800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0" name="Rubrik 2"/>
          <p:cNvSpPr>
            <a:spLocks noGrp="1"/>
          </p:cNvSpPr>
          <p:nvPr>
            <p:ph type="title" hasCustomPrompt="1"/>
          </p:nvPr>
        </p:nvSpPr>
        <p:spPr>
          <a:xfrm>
            <a:off x="856800" y="720000"/>
            <a:ext cx="10841789" cy="468108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800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5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76307" y="6357600"/>
            <a:ext cx="5800725" cy="370800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  <p:sp>
        <p:nvSpPr>
          <p:cNvPr id="16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800" y="2743200"/>
            <a:ext cx="10841789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rgbClr val="00A6FF"/>
                </a:solidFill>
              </a:defRPr>
            </a:lvl1pPr>
          </a:lstStyle>
          <a:p>
            <a:pPr lvl="0"/>
            <a:r>
              <a:rPr lang="en-GB" noProof="0" dirty="0"/>
              <a:t>Click to add your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56800" y="2365200"/>
            <a:ext cx="10841789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latin typeface="+mj-lt"/>
              </a:defRPr>
            </a:lvl1pPr>
          </a:lstStyle>
          <a:p>
            <a:pPr lvl="0"/>
            <a:r>
              <a:rPr lang="en-GB" noProof="0" dirty="0"/>
              <a:t>Click to add your name</a:t>
            </a:r>
          </a:p>
        </p:txBody>
      </p:sp>
    </p:spTree>
    <p:extLst>
      <p:ext uri="{BB962C8B-B14F-4D97-AF65-F5344CB8AC3E}">
        <p14:creationId xmlns:p14="http://schemas.microsoft.com/office/powerpoint/2010/main" val="242923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multi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6800" y="1981201"/>
            <a:ext cx="10841789" cy="4124324"/>
          </a:xfrm>
        </p:spPr>
        <p:txBody>
          <a:bodyPr/>
          <a:lstStyle>
            <a:lvl1pPr>
              <a:buClr>
                <a:srgbClr val="103D82"/>
              </a:buClr>
              <a:defRPr sz="2400">
                <a:solidFill>
                  <a:srgbClr val="103D82"/>
                </a:solidFill>
              </a:defRPr>
            </a:lvl1pPr>
            <a:lvl2pPr marL="594769" indent="-232828">
              <a:buClr>
                <a:srgbClr val="103D82"/>
              </a:buClr>
              <a:buSzPct val="80000"/>
              <a:buFont typeface="Arial" pitchFamily="34" charset="0"/>
              <a:buChar char="‒"/>
              <a:defRPr sz="2400" baseline="0">
                <a:solidFill>
                  <a:srgbClr val="103D82"/>
                </a:solidFill>
                <a:latin typeface="+mn-lt"/>
              </a:defRPr>
            </a:lvl2pPr>
            <a:lvl3pPr marL="842412" indent="-247644">
              <a:buClr>
                <a:srgbClr val="103D82"/>
              </a:buClr>
              <a:buSzPct val="80000"/>
              <a:buFont typeface="Arial" pitchFamily="34" charset="0"/>
              <a:buChar char="‒"/>
              <a:tabLst/>
              <a:defRPr sz="2000">
                <a:solidFill>
                  <a:srgbClr val="103D82"/>
                </a:solidFill>
                <a:latin typeface="+mn-lt"/>
              </a:defRPr>
            </a:lvl3pPr>
            <a:lvl4pPr marL="1073124" indent="-230712">
              <a:buClr>
                <a:srgbClr val="103D82"/>
              </a:buClr>
              <a:buSzPct val="80000"/>
              <a:buFont typeface="Arial" pitchFamily="34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4pPr>
            <a:lvl5pPr marL="1678475" indent="-247644">
              <a:buClr>
                <a:srgbClr val="103D82"/>
              </a:buClr>
              <a:buSzPct val="80000"/>
              <a:buFont typeface="Arial" pitchFamily="34" charset="0"/>
              <a:buChar char="‒"/>
              <a:defRPr sz="2000" baseline="0">
                <a:solidFill>
                  <a:srgbClr val="103D8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1133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800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0" name="Rubrik 2"/>
          <p:cNvSpPr>
            <a:spLocks noGrp="1"/>
          </p:cNvSpPr>
          <p:nvPr>
            <p:ph type="title" hasCustomPrompt="1"/>
          </p:nvPr>
        </p:nvSpPr>
        <p:spPr>
          <a:xfrm>
            <a:off x="856800" y="720000"/>
            <a:ext cx="10841789" cy="468108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800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76307" y="6357600"/>
            <a:ext cx="5800725" cy="370800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1133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800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0" name="Rubrik 2"/>
          <p:cNvSpPr>
            <a:spLocks noGrp="1"/>
          </p:cNvSpPr>
          <p:nvPr>
            <p:ph type="title" hasCustomPrompt="1"/>
          </p:nvPr>
        </p:nvSpPr>
        <p:spPr>
          <a:xfrm>
            <a:off x="856800" y="720000"/>
            <a:ext cx="10841789" cy="468108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800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76307" y="6357600"/>
            <a:ext cx="5800725" cy="370800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99" y="1981201"/>
            <a:ext cx="10841788" cy="41243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sv-SE" smtClean="0"/>
            </a:lvl1pPr>
            <a:lvl2pPr>
              <a:defRPr lang="sv-SE" baseline="0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en-US" sz="2000" baseline="0">
                <a:solidFill>
                  <a:srgbClr val="103D82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1019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2  multi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6800" y="1980000"/>
            <a:ext cx="4799375" cy="4125600"/>
          </a:xfr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rgbClr val="103D82"/>
                </a:solidFill>
              </a:defRPr>
            </a:lvl1pPr>
            <a:lvl2pPr marL="594769" indent="-232828">
              <a:buClr>
                <a:srgbClr val="3E5FC2"/>
              </a:buClr>
              <a:buSzPct val="80000"/>
              <a:buFont typeface="Arial" pitchFamily="34" charset="0"/>
              <a:buChar char="‒"/>
              <a:defRPr sz="2400" baseline="0">
                <a:solidFill>
                  <a:srgbClr val="103D82"/>
                </a:solidFill>
                <a:latin typeface="+mn-lt"/>
              </a:defRPr>
            </a:lvl2pPr>
            <a:lvl3pPr marL="842412" indent="-247644">
              <a:buClr>
                <a:srgbClr val="3E5FC2"/>
              </a:buClr>
              <a:buSzPct val="80000"/>
              <a:buFont typeface="Arial" pitchFamily="34" charset="0"/>
              <a:buChar char="‒"/>
              <a:tabLst/>
              <a:defRPr sz="2000">
                <a:solidFill>
                  <a:srgbClr val="103D82"/>
                </a:solidFill>
                <a:latin typeface="+mn-lt"/>
              </a:defRPr>
            </a:lvl3pPr>
            <a:lvl4pPr marL="1073124" indent="-230712">
              <a:buClr>
                <a:srgbClr val="3E5FC2"/>
              </a:buClr>
              <a:buSzPct val="80000"/>
              <a:buFont typeface="Arial" pitchFamily="34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4pPr>
            <a:lvl5pPr marL="1320767" indent="-247644">
              <a:buClr>
                <a:srgbClr val="3E5FC2"/>
              </a:buClr>
              <a:buSzPct val="80000"/>
              <a:buFont typeface="Arial" pitchFamily="34" charset="0"/>
              <a:buChar char="‒"/>
              <a:defRPr sz="2000" baseline="0">
                <a:solidFill>
                  <a:srgbClr val="103D8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881910" y="1980000"/>
            <a:ext cx="4799375" cy="4125600"/>
          </a:xfrm>
        </p:spPr>
        <p:txBody>
          <a:bodyPr/>
          <a:lstStyle>
            <a:lvl1pPr>
              <a:defRPr sz="2400">
                <a:solidFill>
                  <a:srgbClr val="103D82"/>
                </a:solidFill>
              </a:defRPr>
            </a:lvl1pPr>
            <a:lvl2pPr marL="594769" indent="-232828">
              <a:buClr>
                <a:srgbClr val="3E5FC2"/>
              </a:buClr>
              <a:buSzPct val="80000"/>
              <a:buFont typeface="Arial" pitchFamily="34" charset="0"/>
              <a:buChar char="‒"/>
              <a:defRPr sz="2400" baseline="0">
                <a:solidFill>
                  <a:srgbClr val="103D82"/>
                </a:solidFill>
                <a:latin typeface="+mn-lt"/>
              </a:defRPr>
            </a:lvl2pPr>
            <a:lvl3pPr marL="842412" indent="-247644">
              <a:buClr>
                <a:srgbClr val="3E5FC2"/>
              </a:buClr>
              <a:buSzPct val="80000"/>
              <a:buFont typeface="Arial" pitchFamily="34" charset="0"/>
              <a:buChar char="‒"/>
              <a:tabLst/>
              <a:defRPr sz="2000">
                <a:solidFill>
                  <a:srgbClr val="103D82"/>
                </a:solidFill>
                <a:latin typeface="+mn-lt"/>
              </a:defRPr>
            </a:lvl3pPr>
            <a:lvl4pPr marL="1073124" indent="-230712">
              <a:buClr>
                <a:srgbClr val="3E5FC2"/>
              </a:buClr>
              <a:buSzPct val="80000"/>
              <a:buFont typeface="Arial" pitchFamily="34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4pPr>
            <a:lvl5pPr marL="1320767" indent="-247644">
              <a:buClr>
                <a:srgbClr val="3E5FC2"/>
              </a:buClr>
              <a:buSzPct val="80000"/>
              <a:buFont typeface="Arial" pitchFamily="34" charset="0"/>
              <a:buChar char="‒"/>
              <a:defRPr sz="2000" baseline="0">
                <a:solidFill>
                  <a:srgbClr val="103D82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1133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800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9" name="Rubrik 2"/>
          <p:cNvSpPr>
            <a:spLocks noGrp="1"/>
          </p:cNvSpPr>
          <p:nvPr>
            <p:ph type="title" hasCustomPrompt="1"/>
          </p:nvPr>
        </p:nvSpPr>
        <p:spPr>
          <a:xfrm>
            <a:off x="856800" y="720000"/>
            <a:ext cx="10841789" cy="468108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800" b="1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5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76307" y="6357600"/>
            <a:ext cx="5800725" cy="370800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</p:spTree>
    <p:extLst>
      <p:ext uri="{BB962C8B-B14F-4D97-AF65-F5344CB8AC3E}">
        <p14:creationId xmlns:p14="http://schemas.microsoft.com/office/powerpoint/2010/main" val="399217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multicontent with a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6095208" y="3760070"/>
            <a:ext cx="6129069" cy="3099518"/>
          </a:xfrm>
          <a:prstGeom prst="teardrop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03D82"/>
                </a:solidFill>
              </a:defRPr>
            </a:lvl1pPr>
          </a:lstStyle>
          <a:p>
            <a:r>
              <a:rPr lang="en-GB" noProof="0" dirty="0"/>
              <a:t>Click to add a picture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856800" y="1980000"/>
            <a:ext cx="6145999" cy="303917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rgbClr val="103D82"/>
                </a:solidFill>
              </a:defRPr>
            </a:lvl1pPr>
            <a:lvl2pPr>
              <a:defRPr>
                <a:solidFill>
                  <a:srgbClr val="103D82"/>
                </a:solidFill>
              </a:defRPr>
            </a:lvl2pPr>
            <a:lvl3pPr>
              <a:defRPr>
                <a:solidFill>
                  <a:srgbClr val="103D82"/>
                </a:solidFill>
              </a:defRPr>
            </a:lvl3pPr>
            <a:lvl4pPr>
              <a:defRPr>
                <a:solidFill>
                  <a:srgbClr val="103D82"/>
                </a:solidFill>
              </a:defRPr>
            </a:lvl4pPr>
            <a:lvl5pPr marL="1318651" indent="230712">
              <a:buFont typeface="Arial" panose="020B0604020202020204" pitchFamily="34" charset="0"/>
              <a:buChar char="-"/>
              <a:tabLst>
                <a:tab pos="1907070" algn="l"/>
              </a:tabLst>
              <a:defRPr sz="2700">
                <a:solidFill>
                  <a:srgbClr val="103D82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800" y="1133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800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9" name="Rubrik 2"/>
          <p:cNvSpPr>
            <a:spLocks noGrp="1"/>
          </p:cNvSpPr>
          <p:nvPr>
            <p:ph type="title" hasCustomPrompt="1"/>
          </p:nvPr>
        </p:nvSpPr>
        <p:spPr>
          <a:xfrm>
            <a:off x="856800" y="720000"/>
            <a:ext cx="10841789" cy="468108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800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6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7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476307" y="6357600"/>
            <a:ext cx="5800725" cy="370800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</p:spTree>
    <p:extLst>
      <p:ext uri="{BB962C8B-B14F-4D97-AF65-F5344CB8AC3E}">
        <p14:creationId xmlns:p14="http://schemas.microsoft.com/office/powerpoint/2010/main" val="271842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iagram 3"/>
          <p:cNvSpPr>
            <a:spLocks noGrp="1"/>
          </p:cNvSpPr>
          <p:nvPr>
            <p:ph type="chart" sz="quarter" idx="10" hasCustomPrompt="1"/>
          </p:nvPr>
        </p:nvSpPr>
        <p:spPr>
          <a:xfrm>
            <a:off x="856800" y="1980000"/>
            <a:ext cx="10835772" cy="41256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rgbClr val="103D82"/>
                </a:solidFill>
              </a:defRPr>
            </a:lvl1pPr>
          </a:lstStyle>
          <a:p>
            <a:r>
              <a:rPr lang="en-GB" noProof="0" dirty="0"/>
              <a:t>Click to add a chart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800" y="1133000"/>
            <a:ext cx="10841789" cy="468108"/>
          </a:xfrm>
        </p:spPr>
        <p:txBody>
          <a:bodyPr anchor="ctr">
            <a:noAutofit/>
          </a:bodyPr>
          <a:lstStyle>
            <a:lvl1pPr marL="0" indent="0">
              <a:buNone/>
              <a:defRPr lang="en-GB" sz="2800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856800" y="720000"/>
            <a:ext cx="10841789" cy="468108"/>
          </a:xfrm>
        </p:spPr>
        <p:txBody>
          <a:bodyPr anchor="ctr">
            <a:noAutofit/>
          </a:bodyPr>
          <a:lstStyle>
            <a:lvl1pPr algn="l">
              <a:lnSpc>
                <a:spcPct val="95000"/>
              </a:lnSpc>
              <a:defRPr sz="2800">
                <a:solidFill>
                  <a:srgbClr val="103D82"/>
                </a:solidFill>
              </a:defRPr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5"/>
          </p:nvPr>
        </p:nvSpPr>
        <p:spPr>
          <a:xfrm>
            <a:off x="857159" y="6357600"/>
            <a:ext cx="143836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57659" y="6357600"/>
            <a:ext cx="2056514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06150" y="6357600"/>
            <a:ext cx="591876" cy="3708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76307" y="6357600"/>
            <a:ext cx="5800725" cy="370800"/>
          </a:xfrm>
        </p:spPr>
        <p:txBody>
          <a:bodyPr anchor="ctr" anchorCtr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100" kern="1200" noProof="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0339166" y="6357600"/>
            <a:ext cx="704850" cy="37147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NNN</a:t>
            </a:r>
          </a:p>
        </p:txBody>
      </p:sp>
    </p:spTree>
    <p:extLst>
      <p:ext uri="{BB962C8B-B14F-4D97-AF65-F5344CB8AC3E}">
        <p14:creationId xmlns:p14="http://schemas.microsoft.com/office/powerpoint/2010/main" val="290479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6800" y="1980000"/>
            <a:ext cx="10843200" cy="41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3"/>
            <a:endParaRPr lang="en-GB" noProof="0" dirty="0"/>
          </a:p>
          <a:p>
            <a:pPr lvl="3"/>
            <a:endParaRPr lang="en-GB" noProof="0" dirty="0"/>
          </a:p>
          <a:p>
            <a:pPr lvl="3"/>
            <a:endParaRPr lang="en-GB" noProof="0" dirty="0"/>
          </a:p>
          <a:p>
            <a:pPr lvl="3"/>
            <a:endParaRPr lang="en-GB" noProof="0" dirty="0"/>
          </a:p>
          <a:p>
            <a:pPr lvl="3"/>
            <a:endParaRPr lang="en-GB" noProof="0" dirty="0"/>
          </a:p>
          <a:p>
            <a:pPr lvl="3"/>
            <a:endParaRPr lang="en-GB" noProof="0" dirty="0"/>
          </a:p>
          <a:p>
            <a:pPr lvl="3"/>
            <a:endParaRPr lang="en-GB" noProof="0" dirty="0"/>
          </a:p>
          <a:p>
            <a:pPr lvl="3"/>
            <a:endParaRPr lang="en-GB" noProof="0" dirty="0"/>
          </a:p>
          <a:p>
            <a:pPr lvl="3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6800" y="720000"/>
            <a:ext cx="108432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here to change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856800" y="6355720"/>
            <a:ext cx="1440000" cy="369418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ACEC-84BE-4A4D-A06E-50BA622E7436}" type="datetime1">
              <a:rPr lang="en-GB" smtClean="0"/>
              <a:pPr/>
              <a:t>24/05/2022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2358000" y="6355720"/>
            <a:ext cx="2055600" cy="369418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Security Level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1106000" y="6355720"/>
            <a:ext cx="590400" cy="369418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A3C58-8507-4D7B-880D-E3AC6E38844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14"/>
          <p:cNvSpPr/>
          <p:nvPr/>
        </p:nvSpPr>
        <p:spPr>
          <a:xfrm rot="5400000">
            <a:off x="5826001" y="-5831646"/>
            <a:ext cx="540000" cy="12192002"/>
          </a:xfrm>
          <a:prstGeom prst="rect">
            <a:avLst/>
          </a:prstGeom>
          <a:solidFill>
            <a:srgbClr val="FAF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 descr="DeLaval_logo_RGB.png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82" y="-3600"/>
            <a:ext cx="1665923" cy="5930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0" r:id="rId3"/>
    <p:sldLayoutId id="2147483655" r:id="rId4"/>
    <p:sldLayoutId id="2147483652" r:id="rId5"/>
    <p:sldLayoutId id="2147483689" r:id="rId6"/>
    <p:sldLayoutId id="2147483662" r:id="rId7"/>
    <p:sldLayoutId id="2147483654" r:id="rId8"/>
    <p:sldLayoutId id="2147483656" r:id="rId9"/>
    <p:sldLayoutId id="2147483657" r:id="rId10"/>
    <p:sldLayoutId id="2147483658" r:id="rId11"/>
    <p:sldLayoutId id="2147483686" r:id="rId12"/>
    <p:sldLayoutId id="2147483664" r:id="rId13"/>
    <p:sldLayoutId id="2147483660" r:id="rId14"/>
    <p:sldLayoutId id="2147483663" r:id="rId15"/>
    <p:sldLayoutId id="2147483694" r:id="rId16"/>
    <p:sldLayoutId id="2147483697" r:id="rId17"/>
    <p:sldLayoutId id="2147483699" r:id="rId18"/>
    <p:sldLayoutId id="2147483700" r:id="rId19"/>
  </p:sldLayoutIdLst>
  <p:hf hdr="0" ftr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103D8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000099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000099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000099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000099"/>
          </a:solidFill>
          <a:latin typeface="Arial" charset="0"/>
        </a:defRPr>
      </a:lvl5pPr>
      <a:lvl6pPr marL="60958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000099"/>
          </a:solidFill>
          <a:latin typeface="Arial" charset="0"/>
        </a:defRPr>
      </a:lvl6pPr>
      <a:lvl7pPr marL="121917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000099"/>
          </a:solidFill>
          <a:latin typeface="Arial" charset="0"/>
        </a:defRPr>
      </a:lvl7pPr>
      <a:lvl8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000099"/>
          </a:solidFill>
          <a:latin typeface="Arial" charset="0"/>
        </a:defRPr>
      </a:lvl8pPr>
      <a:lvl9pPr marL="243833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000099"/>
          </a:solidFill>
          <a:latin typeface="Arial" charset="0"/>
        </a:defRPr>
      </a:lvl9pPr>
    </p:titleStyle>
    <p:bodyStyle>
      <a:lvl1pPr marL="349242" indent="-349242" algn="l" rtl="0" eaLnBrk="1" fontAlgn="base" hangingPunct="1">
        <a:lnSpc>
          <a:spcPct val="95000"/>
        </a:lnSpc>
        <a:spcBef>
          <a:spcPct val="45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>
          <a:solidFill>
            <a:srgbClr val="103D82"/>
          </a:solidFill>
          <a:latin typeface="+mn-lt"/>
          <a:ea typeface="+mn-ea"/>
          <a:cs typeface="+mn-cs"/>
        </a:defRPr>
      </a:lvl1pPr>
      <a:lvl2pPr marL="594769" indent="-232828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Arial" charset="0"/>
        <a:buChar char="–"/>
        <a:defRPr sz="2400">
          <a:solidFill>
            <a:srgbClr val="103D82"/>
          </a:solidFill>
          <a:latin typeface="+mn-lt"/>
        </a:defRPr>
      </a:lvl2pPr>
      <a:lvl3pPr marL="842412" indent="-2476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‒"/>
        <a:defRPr sz="2000">
          <a:solidFill>
            <a:srgbClr val="103D82"/>
          </a:solidFill>
          <a:latin typeface="+mn-lt"/>
        </a:defRPr>
      </a:lvl3pPr>
      <a:lvl4pPr marL="1073124" indent="-230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Char char="–"/>
        <a:defRPr sz="2000">
          <a:solidFill>
            <a:srgbClr val="103D82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NUL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B1E386-DDFD-4FA4-83F7-5E6434BD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00" y="3170128"/>
            <a:ext cx="6143523" cy="1511160"/>
          </a:xfrm>
        </p:spPr>
        <p:txBody>
          <a:bodyPr/>
          <a:lstStyle/>
          <a:p>
            <a:r>
              <a:rPr lang="ru-RU" dirty="0"/>
              <a:t>Роботизированная ферма.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Условия </a:t>
            </a:r>
            <a:r>
              <a:rPr lang="ru-RU" dirty="0"/>
              <a:t>эффективного производства </a:t>
            </a:r>
            <a:r>
              <a:rPr lang="ru-RU" dirty="0" smtClean="0"/>
              <a:t>молока</a:t>
            </a:r>
            <a:r>
              <a:rPr lang="ru-RU" dirty="0"/>
              <a:t/>
            </a:r>
            <a:br>
              <a:rPr lang="ru-RU" dirty="0"/>
            </a:b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F91D91-098C-48AB-BF0A-ED0AA62C84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800" y="6126481"/>
            <a:ext cx="10841789" cy="360000"/>
          </a:xfrm>
        </p:spPr>
        <p:txBody>
          <a:bodyPr/>
          <a:lstStyle/>
          <a:p>
            <a:r>
              <a:rPr lang="ru-RU" dirty="0">
                <a:solidFill>
                  <a:srgbClr val="103D82"/>
                </a:solidFill>
              </a:rPr>
              <a:t>Генеральный директор ТОО </a:t>
            </a:r>
            <a:r>
              <a:rPr lang="en-US" dirty="0">
                <a:solidFill>
                  <a:srgbClr val="103D82"/>
                </a:solidFill>
              </a:rPr>
              <a:t>«</a:t>
            </a:r>
            <a:r>
              <a:rPr lang="ru-RU" dirty="0" err="1" smtClean="0">
                <a:solidFill>
                  <a:srgbClr val="103D82"/>
                </a:solidFill>
              </a:rPr>
              <a:t>ДеЛаваль</a:t>
            </a:r>
            <a:r>
              <a:rPr lang="en-US" dirty="0">
                <a:solidFill>
                  <a:srgbClr val="103D82"/>
                </a:solidFill>
              </a:rPr>
              <a:t>»</a:t>
            </a:r>
            <a:endParaRPr lang="en-GB" dirty="0">
              <a:solidFill>
                <a:srgbClr val="103D82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375CD4-1D6C-484B-8AD7-B16B8EBE58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6800" y="5748481"/>
            <a:ext cx="10841789" cy="360000"/>
          </a:xfrm>
        </p:spPr>
        <p:txBody>
          <a:bodyPr/>
          <a:lstStyle/>
          <a:p>
            <a:r>
              <a:rPr lang="ru-RU" b="1" dirty="0" smtClean="0"/>
              <a:t>Виктор </a:t>
            </a:r>
            <a:r>
              <a:rPr lang="ru-RU" b="1" dirty="0" err="1" smtClean="0"/>
              <a:t>Штефан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" y="943914"/>
            <a:ext cx="2888071" cy="16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CB7D97-3F60-45A9-A758-52B1EC09F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920" y="2014621"/>
            <a:ext cx="6340175" cy="4122833"/>
          </a:xfrm>
        </p:spPr>
        <p:txBody>
          <a:bodyPr>
            <a:normAutofit fontScale="92500"/>
          </a:bodyPr>
          <a:lstStyle/>
          <a:p>
            <a:r>
              <a:rPr lang="ru-RU" dirty="0"/>
              <a:t>Всегда максимальная отдача от оборудования так как время входа коров не зависит от размера доильного зала</a:t>
            </a:r>
          </a:p>
          <a:p>
            <a:r>
              <a:rPr lang="ru-RU" dirty="0"/>
              <a:t>Четко планируется и контролируется процедура доения. Как на конвейере.</a:t>
            </a:r>
          </a:p>
          <a:p>
            <a:r>
              <a:rPr lang="ru-RU" dirty="0"/>
              <a:t>Для использования инвестиций 24 часа в сутки основные системы резервируются</a:t>
            </a:r>
          </a:p>
          <a:p>
            <a:r>
              <a:rPr lang="ru-RU" dirty="0"/>
              <a:t>Надежная сварная конструкция обеспечивает эксплуатацию оборудования более 15 лет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6220F-3EAF-4F1D-ABC1-B2ED3F605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Доение до 4000 коров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3623C7-0D3B-4165-8289-1E7E3942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Роторные доильные залы</a:t>
            </a:r>
          </a:p>
        </p:txBody>
      </p:sp>
      <p:pic>
        <p:nvPicPr>
          <p:cNvPr id="12" name="Picture 11" descr="A picture containing indoor, metal&#10;&#10;Description automatically generated">
            <a:extLst>
              <a:ext uri="{FF2B5EF4-FFF2-40B4-BE49-F238E27FC236}">
                <a16:creationId xmlns:a16="http://schemas.microsoft.com/office/drawing/2014/main" id="{FC49648F-4020-44D6-9431-AE97D4A2A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3" t="1" r="1" b="-34"/>
          <a:stretch/>
        </p:blipFill>
        <p:spPr>
          <a:xfrm>
            <a:off x="856800" y="1983579"/>
            <a:ext cx="4379224" cy="42431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1400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AE6980-7CFC-4CF4-9087-D579B1A42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900" y="1917739"/>
            <a:ext cx="4549690" cy="4122832"/>
          </a:xfrm>
        </p:spPr>
        <p:txBody>
          <a:bodyPr/>
          <a:lstStyle/>
          <a:p>
            <a:r>
              <a:rPr lang="ru-RU" dirty="0"/>
              <a:t>Роторная платформа окупается быстрее статических залов начиная с </a:t>
            </a:r>
            <a:r>
              <a:rPr lang="ru-RU" dirty="0" smtClean="0"/>
              <a:t>800 </a:t>
            </a:r>
            <a:r>
              <a:rPr lang="ru-RU" dirty="0"/>
              <a:t>голов дойного стада</a:t>
            </a:r>
          </a:p>
          <a:p>
            <a:r>
              <a:rPr lang="ru-RU" dirty="0"/>
              <a:t>Бонусом простое планирование процедуры доения и повышение производительности труда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530-DB99-4A11-893A-77BD7FA38A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Выгодное решение при доении от </a:t>
            </a:r>
            <a:r>
              <a:rPr lang="ru-RU" dirty="0" smtClean="0"/>
              <a:t>800 </a:t>
            </a:r>
            <a:r>
              <a:rPr lang="ru-RU" dirty="0"/>
              <a:t>коров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42B8F-6278-4B8C-8D52-84F2CEEB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Роторные доильные залы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BFBA8-762E-46C6-A4B8-7EFEC706D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79" y="1853754"/>
            <a:ext cx="6663993" cy="397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4575530-DB99-4A11-893A-77BD7FA38A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6800" y="1133000"/>
            <a:ext cx="10841789" cy="1088832"/>
          </a:xfrm>
        </p:spPr>
        <p:txBody>
          <a:bodyPr/>
          <a:lstStyle/>
          <a:p>
            <a:r>
              <a:rPr lang="ru-RU" dirty="0" smtClean="0"/>
              <a:t>Доение </a:t>
            </a:r>
            <a:r>
              <a:rPr lang="ru-RU" dirty="0"/>
              <a:t>каждой коровы в соответствии с ее индивидуальными потребностями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B842B8F-6278-4B8C-8D52-84F2CEEB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00" y="720000"/>
            <a:ext cx="10841789" cy="468108"/>
          </a:xfrm>
        </p:spPr>
        <p:txBody>
          <a:bodyPr/>
          <a:lstStyle/>
          <a:p>
            <a:r>
              <a:rPr lang="ru-RU" dirty="0" smtClean="0"/>
              <a:t>Роботы-дояры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562" y="2243263"/>
            <a:ext cx="4256188" cy="3470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233" y="2221832"/>
            <a:ext cx="3867370" cy="349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58694" y="2170124"/>
            <a:ext cx="10837306" cy="3934433"/>
          </a:xfrm>
        </p:spPr>
        <p:txBody>
          <a:bodyPr>
            <a:normAutofit/>
          </a:bodyPr>
          <a:lstStyle/>
          <a:p>
            <a:r>
              <a:rPr lang="ru-RU" dirty="0" smtClean="0"/>
              <a:t>Количество установленных роботов-дояров в мире</a:t>
            </a:r>
            <a:r>
              <a:rPr lang="ru-RU" dirty="0"/>
              <a:t>: </a:t>
            </a:r>
            <a:r>
              <a:rPr lang="ru-RU" b="1" dirty="0" smtClean="0">
                <a:solidFill>
                  <a:srgbClr val="00B0F0"/>
                </a:solidFill>
              </a:rPr>
              <a:t>более </a:t>
            </a:r>
            <a:r>
              <a:rPr lang="ru-RU" b="1" dirty="0">
                <a:solidFill>
                  <a:srgbClr val="00B0F0"/>
                </a:solidFill>
              </a:rPr>
              <a:t>50 </a:t>
            </a:r>
            <a:r>
              <a:rPr lang="ru-RU" b="1" dirty="0" smtClean="0">
                <a:solidFill>
                  <a:srgbClr val="00B0F0"/>
                </a:solidFill>
              </a:rPr>
              <a:t>000</a:t>
            </a:r>
          </a:p>
          <a:p>
            <a:r>
              <a:rPr lang="ru-RU" dirty="0" smtClean="0"/>
              <a:t>Ежегодно в мире устанавливается </a:t>
            </a:r>
            <a:r>
              <a:rPr lang="ru-RU" b="1" dirty="0" smtClean="0">
                <a:solidFill>
                  <a:srgbClr val="00B0F0"/>
                </a:solidFill>
              </a:rPr>
              <a:t>около 6.000 роботов-дояров</a:t>
            </a:r>
            <a:endParaRPr lang="ru-RU" b="1" dirty="0">
              <a:solidFill>
                <a:srgbClr val="00B0F0"/>
              </a:solidFill>
            </a:endParaRPr>
          </a:p>
          <a:p>
            <a:r>
              <a:rPr lang="ru-RU" dirty="0" smtClean="0"/>
              <a:t>Бурный </a:t>
            </a:r>
            <a:r>
              <a:rPr lang="ru-RU" dirty="0"/>
              <a:t>рост в Германии и Сев. Америке (более 700 единиц в год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Уровень роботизации в Швеции, Дании </a:t>
            </a:r>
            <a:r>
              <a:rPr lang="ru-RU" smtClean="0"/>
              <a:t>и Голландии  - 40-50%. </a:t>
            </a:r>
            <a:endParaRPr lang="en-US" dirty="0"/>
          </a:p>
          <a:p>
            <a:r>
              <a:rPr lang="ru-RU" dirty="0" smtClean="0"/>
              <a:t>Общий парк в России </a:t>
            </a:r>
            <a:r>
              <a:rPr lang="ru-RU" dirty="0"/>
              <a:t>– более 800 единиц </a:t>
            </a:r>
            <a:r>
              <a:rPr lang="ru-RU" dirty="0" smtClean="0"/>
              <a:t>(~50 </a:t>
            </a:r>
            <a:r>
              <a:rPr lang="ru-RU" dirty="0"/>
              <a:t>000 голов)</a:t>
            </a:r>
          </a:p>
          <a:p>
            <a:r>
              <a:rPr lang="en-US" dirty="0" smtClean="0"/>
              <a:t>&gt;</a:t>
            </a:r>
            <a:r>
              <a:rPr lang="ru-RU" dirty="0" smtClean="0"/>
              <a:t> 30%</a:t>
            </a:r>
            <a:r>
              <a:rPr lang="en-US" dirty="0" smtClean="0"/>
              <a:t> </a:t>
            </a:r>
            <a:r>
              <a:rPr lang="ru-RU" dirty="0" smtClean="0"/>
              <a:t>парка роботов установлено в России за последние 4 года</a:t>
            </a:r>
          </a:p>
          <a:p>
            <a:r>
              <a:rPr lang="ru-RU" dirty="0"/>
              <a:t>Доля рынка ДеЛаваль в </a:t>
            </a:r>
            <a:r>
              <a:rPr lang="ru-RU" dirty="0" smtClean="0"/>
              <a:t>мире </a:t>
            </a:r>
            <a:r>
              <a:rPr lang="en-US" b="1" dirty="0">
                <a:solidFill>
                  <a:srgbClr val="00B0F0"/>
                </a:solidFill>
              </a:rPr>
              <a:t>~</a:t>
            </a:r>
            <a:r>
              <a:rPr lang="ru-RU" b="1" dirty="0">
                <a:solidFill>
                  <a:srgbClr val="00B0F0"/>
                </a:solidFill>
              </a:rPr>
              <a:t>35</a:t>
            </a:r>
            <a:r>
              <a:rPr lang="ru-RU" b="1" dirty="0" smtClean="0">
                <a:solidFill>
                  <a:srgbClr val="00B0F0"/>
                </a:solidFill>
              </a:rPr>
              <a:t>%, </a:t>
            </a:r>
            <a:r>
              <a:rPr lang="ru-RU" dirty="0" smtClean="0"/>
              <a:t>в Казахстане </a:t>
            </a:r>
            <a:r>
              <a:rPr lang="en-US" b="1" i="1" kern="1200" dirty="0">
                <a:solidFill>
                  <a:srgbClr val="FF0000"/>
                </a:solidFill>
              </a:rPr>
              <a:t>&gt;90%</a:t>
            </a:r>
            <a:endParaRPr lang="ru-RU" b="1" i="1" kern="1200" dirty="0">
              <a:solidFill>
                <a:srgbClr val="FF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3F6A7DB-5910-4DB0-9BBA-50C3324447E5}" type="datetime1">
              <a:rPr lang="en-GB" noProof="0" smtClean="0"/>
              <a:pPr/>
              <a:t>24/05/2022</a:t>
            </a:fld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Security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3C58-8507-4D7B-880D-E3AC6E388446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Рост роботизации </a:t>
            </a:r>
            <a:r>
              <a:rPr lang="en-US" dirty="0"/>
              <a:t>&gt;</a:t>
            </a:r>
            <a:r>
              <a:rPr lang="ru-RU" dirty="0" smtClean="0"/>
              <a:t>10% в год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Тренды роботизации в мире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Собственные исследования компании </a:t>
            </a:r>
            <a:r>
              <a:rPr lang="en-US" dirty="0" smtClean="0"/>
              <a:t>DeLaval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8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роботизированного доения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 marL="876291" lvl="1" indent="-514350">
              <a:buFont typeface="+mj-lt"/>
              <a:buAutoNum type="arabicPeriod"/>
            </a:pPr>
            <a:r>
              <a:rPr lang="ru-RU" sz="1900" b="1" dirty="0"/>
              <a:t>Качество</a:t>
            </a:r>
            <a:r>
              <a:rPr lang="ru-RU" sz="1900" dirty="0"/>
              <a:t> молока (отсутствие человеческого фактора </a:t>
            </a:r>
            <a:r>
              <a:rPr lang="ru-RU" sz="1900" dirty="0" smtClean="0"/>
              <a:t>при </a:t>
            </a:r>
            <a:r>
              <a:rPr lang="ru-RU" sz="1900" dirty="0"/>
              <a:t>обработки вымени, </a:t>
            </a:r>
            <a:r>
              <a:rPr lang="ru-RU" sz="1900" dirty="0" smtClean="0"/>
              <a:t>стабильные процессы, короткие молокопроводы)</a:t>
            </a:r>
            <a:endParaRPr lang="ru-RU" sz="1900" dirty="0"/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 smtClean="0"/>
              <a:t>Увеличение надоев</a:t>
            </a:r>
            <a:r>
              <a:rPr lang="ru-RU" sz="1900" dirty="0" smtClean="0"/>
              <a:t>, как результат лучшего комфорта </a:t>
            </a:r>
            <a:r>
              <a:rPr lang="ru-RU" sz="1900" dirty="0"/>
              <a:t>животных (</a:t>
            </a:r>
            <a:r>
              <a:rPr lang="ru-RU" sz="1900" dirty="0" smtClean="0"/>
              <a:t>чистота вымени, </a:t>
            </a:r>
            <a:r>
              <a:rPr lang="ru-RU" sz="1900" dirty="0"/>
              <a:t>меньше шума, меньше контакт с </a:t>
            </a:r>
            <a:r>
              <a:rPr lang="ru-RU" sz="1900" dirty="0" smtClean="0"/>
              <a:t>людьми, раннее выявление проблем со здоровьем) 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 smtClean="0"/>
              <a:t>Рост продуктивного долголетия </a:t>
            </a:r>
            <a:r>
              <a:rPr lang="ru-RU" sz="1900" dirty="0" smtClean="0"/>
              <a:t>как результат улучшение здоровья (п.2) 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dirty="0" smtClean="0"/>
              <a:t>Снижение </a:t>
            </a:r>
            <a:r>
              <a:rPr lang="ru-RU" sz="1900" b="1" dirty="0" smtClean="0"/>
              <a:t>количества персонала </a:t>
            </a:r>
            <a:r>
              <a:rPr lang="ru-RU" sz="1900" dirty="0" smtClean="0"/>
              <a:t>на ферме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dirty="0" smtClean="0"/>
              <a:t>Отсутствие </a:t>
            </a:r>
            <a:r>
              <a:rPr lang="ru-RU" sz="1900" b="1" dirty="0"/>
              <a:t>зависимости от </a:t>
            </a:r>
            <a:r>
              <a:rPr lang="ru-RU" sz="1900" b="1" dirty="0" smtClean="0"/>
              <a:t>низкоквалифицированной рабочей </a:t>
            </a:r>
            <a:r>
              <a:rPr lang="ru-RU" sz="1900" b="1" dirty="0"/>
              <a:t>силы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 smtClean="0"/>
              <a:t>Управляемость </a:t>
            </a:r>
            <a:r>
              <a:rPr lang="ru-RU" sz="1900" b="1" dirty="0"/>
              <a:t>фермы </a:t>
            </a:r>
            <a:r>
              <a:rPr lang="ru-RU" sz="1900" dirty="0"/>
              <a:t>(атоматизированный </a:t>
            </a:r>
            <a:r>
              <a:rPr lang="ru-RU" sz="1900" dirty="0" smtClean="0"/>
              <a:t>он-лайн сбор </a:t>
            </a:r>
            <a:r>
              <a:rPr lang="ru-RU" sz="1900" dirty="0"/>
              <a:t>информации по качеству, здоровью, основным </a:t>
            </a:r>
            <a:r>
              <a:rPr lang="ru-RU" sz="1900" dirty="0" smtClean="0"/>
              <a:t>производственным </a:t>
            </a:r>
            <a:r>
              <a:rPr lang="en-US" sz="1900" dirty="0" smtClean="0"/>
              <a:t>KPI’s</a:t>
            </a:r>
            <a:r>
              <a:rPr lang="en-US" sz="1900" dirty="0"/>
              <a:t>)</a:t>
            </a:r>
            <a:endParaRPr lang="ru-RU" sz="1900" dirty="0"/>
          </a:p>
          <a:p>
            <a:pPr marL="876291" lvl="1" indent="-514350">
              <a:buFont typeface="+mj-lt"/>
              <a:buAutoNum type="arabicPeriod"/>
            </a:pPr>
            <a:r>
              <a:rPr lang="ru-RU" sz="1900" b="1" dirty="0" smtClean="0"/>
              <a:t>Снижение инвестиций </a:t>
            </a:r>
            <a:r>
              <a:rPr lang="ru-RU" sz="1900" dirty="0" smtClean="0"/>
              <a:t>в строительство – меньшая площадь  доильного блока и галерей </a:t>
            </a:r>
          </a:p>
          <a:p>
            <a:pPr marL="876291" lvl="1" indent="-514350">
              <a:buFont typeface="+mj-lt"/>
              <a:buAutoNum type="arabicPeriod"/>
            </a:pPr>
            <a:r>
              <a:rPr lang="ru-RU" sz="1900" dirty="0" smtClean="0"/>
              <a:t>Более высокая стоимость б/у оборудования</a:t>
            </a:r>
            <a:endParaRPr lang="en-US" sz="1900" dirty="0" smtClean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56800" y="1133000"/>
            <a:ext cx="10841789" cy="468108"/>
          </a:xfrm>
        </p:spPr>
        <p:txBody>
          <a:bodyPr/>
          <a:lstStyle/>
          <a:p>
            <a:r>
              <a:rPr lang="ru-RU" dirty="0" smtClean="0"/>
              <a:t>Робот – не устает, не ошибается, не имеет вредных привычек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u="sng" dirty="0" smtClean="0"/>
              <a:t>Направленный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Снижение холостых заходов, следовательно больше доений, больше коров на станцию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Снижение необходимости подгонять животных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Гибкость в кормлении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Сокращение трудозатрат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u="sng" dirty="0" smtClean="0"/>
              <a:t>Свободный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Нет затрат на селекционные ворота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Важный фактор при выборе – размер фермы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направленного трафика и свободного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860589" y="1149512"/>
            <a:ext cx="10833950" cy="467770"/>
          </a:xfrm>
        </p:spPr>
        <p:txBody>
          <a:bodyPr/>
          <a:lstStyle/>
          <a:p>
            <a:r>
              <a:rPr lang="ru-RU" dirty="0"/>
              <a:t>Фермерское решение, больше концентратов и трудозатрат </a:t>
            </a:r>
            <a:endParaRPr lang="en-GB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Свободный трафик на ферме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2" name="Platshållare för bildnummer 2"/>
          <p:cNvSpPr>
            <a:spLocks noGrp="1"/>
          </p:cNvSpPr>
          <p:nvPr>
            <p:ph type="sldNum" sz="quarter" idx="12"/>
          </p:nvPr>
        </p:nvSpPr>
        <p:spPr>
          <a:xfrm>
            <a:off x="11104339" y="6355483"/>
            <a:ext cx="591662" cy="370532"/>
          </a:xfrm>
        </p:spPr>
        <p:txBody>
          <a:bodyPr/>
          <a:lstStyle/>
          <a:p>
            <a:pPr defTabSz="914126"/>
            <a:fld id="{41CA3C58-8507-4D7B-880D-E3AC6E388446}" type="slidenum">
              <a:rPr lang="en-GB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126"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7635" y="2046794"/>
            <a:ext cx="5185449" cy="376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texte 8"/>
          <p:cNvSpPr txBox="1">
            <a:spLocks/>
          </p:cNvSpPr>
          <p:nvPr/>
        </p:nvSpPr>
        <p:spPr>
          <a:xfrm>
            <a:off x="856798" y="1920780"/>
            <a:ext cx="6243913" cy="4139149"/>
          </a:xfrm>
          <a:prstGeom prst="rect">
            <a:avLst/>
          </a:prstGeom>
        </p:spPr>
        <p:txBody>
          <a:bodyPr>
            <a:normAutofit/>
          </a:bodyPr>
          <a:lstStyle>
            <a:lvl1pPr marL="349242" indent="-349242" algn="l" rtl="0" eaLnBrk="1" fontAlgn="base" hangingPunct="1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103D82"/>
                </a:solidFill>
                <a:latin typeface="+mn-lt"/>
                <a:ea typeface="+mn-ea"/>
                <a:cs typeface="+mn-cs"/>
              </a:defRPr>
            </a:lvl1pPr>
            <a:lvl2pPr marL="594769" indent="-232828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sz="2400">
                <a:solidFill>
                  <a:srgbClr val="103D82"/>
                </a:solidFill>
                <a:latin typeface="+mn-lt"/>
              </a:defRPr>
            </a:lvl2pPr>
            <a:lvl3pPr marL="84241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3pPr>
            <a:lvl4pPr marL="1073124" indent="-2307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–"/>
              <a:defRPr sz="2000">
                <a:solidFill>
                  <a:srgbClr val="103D82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900" b="1" kern="0" dirty="0" smtClean="0"/>
              <a:t>Стандартное базовое </a:t>
            </a:r>
            <a:r>
              <a:rPr lang="ru-RU" sz="1900" b="1" kern="0" dirty="0"/>
              <a:t>решение для небольших </a:t>
            </a:r>
            <a:r>
              <a:rPr lang="ru-RU" sz="1900" b="1" kern="0" dirty="0" smtClean="0"/>
              <a:t>ферм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900" b="1" kern="0" dirty="0"/>
          </a:p>
          <a:p>
            <a:r>
              <a:rPr lang="ru-RU" sz="1900" kern="0" dirty="0"/>
              <a:t>Нагрузка </a:t>
            </a:r>
            <a:r>
              <a:rPr lang="ru-RU" sz="1900" kern="0" dirty="0" smtClean="0"/>
              <a:t>50-60 </a:t>
            </a:r>
            <a:r>
              <a:rPr lang="ru-RU" sz="1900" kern="0" dirty="0"/>
              <a:t>голов в зависимости от продуктивности коров и скорости молокоотдачи</a:t>
            </a:r>
          </a:p>
          <a:p>
            <a:r>
              <a:rPr lang="ru-RU" sz="1900" kern="0" dirty="0"/>
              <a:t>Надой до 2 000 – 2 200 кг молока на робот </a:t>
            </a:r>
          </a:p>
          <a:p>
            <a:r>
              <a:rPr lang="ru-RU" sz="1900" kern="0" dirty="0"/>
              <a:t>Большее количество концентрированного </a:t>
            </a:r>
            <a:r>
              <a:rPr lang="ru-RU" sz="1900" kern="0" dirty="0" smtClean="0"/>
              <a:t>корма</a:t>
            </a:r>
          </a:p>
          <a:p>
            <a:r>
              <a:rPr lang="ru-RU" sz="1900" b="1" kern="0" dirty="0" smtClean="0"/>
              <a:t>Больше ручного труда </a:t>
            </a:r>
            <a:endParaRPr lang="ru-RU" sz="1900" b="1" kern="0" dirty="0"/>
          </a:p>
          <a:p>
            <a:r>
              <a:rPr lang="ru-RU" sz="1900" kern="0" dirty="0" smtClean="0"/>
              <a:t>Ниже инвестиции в оборудование </a:t>
            </a:r>
            <a:endParaRPr lang="ru-RU" sz="1900" kern="0" dirty="0"/>
          </a:p>
          <a:p>
            <a:endParaRPr lang="ru-RU" sz="1900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1679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860589" y="1149512"/>
            <a:ext cx="10833950" cy="467770"/>
          </a:xfrm>
        </p:spPr>
        <p:txBody>
          <a:bodyPr/>
          <a:lstStyle/>
          <a:p>
            <a:r>
              <a:rPr lang="ru-RU" dirty="0"/>
              <a:t>Индустриальное решение, выбор в кормлении</a:t>
            </a:r>
            <a:endParaRPr lang="en-GB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Умный трафик с селекционными воротами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2" name="Platshållare för bildnummer 2"/>
          <p:cNvSpPr>
            <a:spLocks noGrp="1"/>
          </p:cNvSpPr>
          <p:nvPr>
            <p:ph type="sldNum" sz="quarter" idx="12"/>
          </p:nvPr>
        </p:nvSpPr>
        <p:spPr>
          <a:xfrm>
            <a:off x="11104339" y="6355483"/>
            <a:ext cx="591662" cy="370532"/>
          </a:xfrm>
        </p:spPr>
        <p:txBody>
          <a:bodyPr/>
          <a:lstStyle/>
          <a:p>
            <a:pPr defTabSz="914126"/>
            <a:fld id="{41CA3C58-8507-4D7B-880D-E3AC6E388446}" type="slidenum">
              <a:rPr lang="en-GB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126"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Espace réservé du texte 8"/>
          <p:cNvSpPr txBox="1">
            <a:spLocks/>
          </p:cNvSpPr>
          <p:nvPr/>
        </p:nvSpPr>
        <p:spPr>
          <a:xfrm>
            <a:off x="856798" y="1920780"/>
            <a:ext cx="6243913" cy="4139149"/>
          </a:xfrm>
          <a:prstGeom prst="rect">
            <a:avLst/>
          </a:prstGeom>
        </p:spPr>
        <p:txBody>
          <a:bodyPr>
            <a:normAutofit/>
          </a:bodyPr>
          <a:lstStyle>
            <a:lvl1pPr marL="349242" indent="-349242" algn="l" rtl="0" eaLnBrk="1" fontAlgn="base" hangingPunct="1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103D82"/>
                </a:solidFill>
                <a:latin typeface="+mn-lt"/>
                <a:ea typeface="+mn-ea"/>
                <a:cs typeface="+mn-cs"/>
              </a:defRPr>
            </a:lvl1pPr>
            <a:lvl2pPr marL="594769" indent="-232828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sz="2400">
                <a:solidFill>
                  <a:srgbClr val="103D82"/>
                </a:solidFill>
                <a:latin typeface="+mn-lt"/>
              </a:defRPr>
            </a:lvl2pPr>
            <a:lvl3pPr marL="84241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3pPr>
            <a:lvl4pPr marL="1073124" indent="-2307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–"/>
              <a:defRPr sz="2000">
                <a:solidFill>
                  <a:srgbClr val="103D82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900" b="1" kern="0" dirty="0" smtClean="0"/>
              <a:t>Решения: </a:t>
            </a:r>
            <a:r>
              <a:rPr lang="ru-RU" sz="1900" b="1" kern="0" dirty="0"/>
              <a:t>«Сначала доение» или «Сначала кормление»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900" b="1" kern="0" dirty="0"/>
          </a:p>
          <a:p>
            <a:r>
              <a:rPr lang="ru-RU" sz="1900" kern="0" dirty="0"/>
              <a:t>Нагрузка до </a:t>
            </a:r>
            <a:r>
              <a:rPr lang="ru-RU" sz="1900" kern="0" dirty="0" smtClean="0"/>
              <a:t>75-80 </a:t>
            </a:r>
            <a:r>
              <a:rPr lang="ru-RU" sz="1900" kern="0" dirty="0"/>
              <a:t>голов в зависимости от продуктивности коров и скорости молокоотдачи</a:t>
            </a:r>
          </a:p>
          <a:p>
            <a:r>
              <a:rPr lang="ru-RU" sz="1900" kern="0" dirty="0"/>
              <a:t>Надой до 3 000 кг молока на робот </a:t>
            </a:r>
          </a:p>
          <a:p>
            <a:r>
              <a:rPr lang="ru-RU" sz="1900" kern="0" dirty="0"/>
              <a:t>Меньшее количество концентрированного корма </a:t>
            </a:r>
          </a:p>
          <a:p>
            <a:r>
              <a:rPr lang="ru-RU" sz="1900" kern="0" dirty="0"/>
              <a:t>Дороже технология и оборудование </a:t>
            </a:r>
          </a:p>
          <a:p>
            <a:endParaRPr lang="ru-RU" sz="1900" kern="0" dirty="0"/>
          </a:p>
          <a:p>
            <a:endParaRPr lang="en-GB" kern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711" y="2526697"/>
            <a:ext cx="4983737" cy="336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9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856800" y="2694319"/>
            <a:ext cx="12634611" cy="1056747"/>
          </a:xfrm>
        </p:spPr>
        <p:txBody>
          <a:bodyPr/>
          <a:lstStyle/>
          <a:p>
            <a:r>
              <a:rPr lang="ru-RU" b="1" dirty="0">
                <a:solidFill>
                  <a:srgbClr val="103D82"/>
                </a:solidFill>
              </a:rPr>
              <a:t>Роботизированная ферма. </a:t>
            </a:r>
            <a:br>
              <a:rPr lang="ru-RU" b="1" dirty="0">
                <a:solidFill>
                  <a:srgbClr val="103D82"/>
                </a:solidFill>
              </a:rPr>
            </a:br>
            <a:r>
              <a:rPr lang="ru-RU" b="1" dirty="0">
                <a:solidFill>
                  <a:srgbClr val="103D82"/>
                </a:solidFill>
              </a:rPr>
              <a:t>Условия эффективного производства молока</a:t>
            </a:r>
            <a:endParaRPr lang="en-US" b="1" dirty="0">
              <a:solidFill>
                <a:srgbClr val="103D82"/>
              </a:solidFill>
            </a:endParaRP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856800" y="3849757"/>
            <a:ext cx="11447495" cy="2775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Задачи и вызовы современной фермы.</a:t>
            </a:r>
          </a:p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Особенности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роботизированного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доения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 Условия эффективности.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b="1" dirty="0"/>
              <a:t>Генетика, воспроизводство и робот.</a:t>
            </a:r>
            <a:endParaRPr lang="en-US" b="1" dirty="0"/>
          </a:p>
          <a:p>
            <a:r>
              <a:rPr lang="ru-RU" dirty="0" smtClean="0">
                <a:solidFill>
                  <a:srgbClr val="999999"/>
                </a:solidFill>
              </a:rPr>
              <a:t>Кому </a:t>
            </a:r>
            <a:r>
              <a:rPr lang="ru-RU" dirty="0">
                <a:solidFill>
                  <a:srgbClr val="999999"/>
                </a:solidFill>
              </a:rPr>
              <a:t>не надо заводить роботов</a:t>
            </a:r>
            <a:r>
              <a:rPr lang="ru-RU" dirty="0" smtClean="0">
                <a:solidFill>
                  <a:srgbClr val="999999"/>
                </a:solidFill>
              </a:rPr>
              <a:t>.</a:t>
            </a:r>
            <a:endParaRPr lang="en-US" dirty="0">
              <a:solidFill>
                <a:srgbClr val="9999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" y="816472"/>
            <a:ext cx="2888071" cy="168127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018182" y="3843130"/>
            <a:ext cx="9272131" cy="6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911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DBF5BB7C-3257-4E8E-B680-2E0D0644A4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492981"/>
            <a:ext cx="12190412" cy="6366607"/>
          </a:xfrm>
        </p:spPr>
      </p:pic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3C58-8507-4D7B-880D-E3AC6E388446}" type="slidenum">
              <a:rPr lang="en-GB" smtClean="0"/>
              <a:pPr/>
              <a:t>19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44AF90-DEEC-48F6-9B88-AAC8F6939217}"/>
              </a:ext>
            </a:extLst>
          </p:cNvPr>
          <p:cNvGrpSpPr/>
          <p:nvPr/>
        </p:nvGrpSpPr>
        <p:grpSpPr>
          <a:xfrm>
            <a:off x="6581774" y="857250"/>
            <a:ext cx="1495425" cy="1495425"/>
            <a:chOff x="6581774" y="857250"/>
            <a:chExt cx="1495425" cy="149542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57EDFAB-4869-4381-AE8D-F84FE0111515}"/>
                </a:ext>
              </a:extLst>
            </p:cNvPr>
            <p:cNvSpPr/>
            <p:nvPr/>
          </p:nvSpPr>
          <p:spPr>
            <a:xfrm>
              <a:off x="6581774" y="857250"/>
              <a:ext cx="1495425" cy="1495425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Graphic 12" descr="Clipboard Checked">
              <a:extLst>
                <a:ext uri="{FF2B5EF4-FFF2-40B4-BE49-F238E27FC236}">
                  <a16:creationId xmlns:a16="http://schemas.microsoft.com/office/drawing/2014/main" id="{26762360-9780-4BA8-894A-1BFC93B56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2286" y="1147762"/>
              <a:ext cx="914400" cy="914400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30B2D3-87CC-415A-A77C-0E420CEA2855}"/>
              </a:ext>
            </a:extLst>
          </p:cNvPr>
          <p:cNvSpPr/>
          <p:nvPr/>
        </p:nvSpPr>
        <p:spPr>
          <a:xfrm>
            <a:off x="7541261" y="1098688"/>
            <a:ext cx="2919275" cy="29192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Программа управления фермой и служба консалтинга для достижения максимальных результатов</a:t>
            </a:r>
            <a:endParaRPr lang="en-GB" b="1" dirty="0"/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774" y="4067037"/>
            <a:ext cx="4630255" cy="14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856800" y="2694319"/>
            <a:ext cx="12634611" cy="1056747"/>
          </a:xfrm>
        </p:spPr>
        <p:txBody>
          <a:bodyPr/>
          <a:lstStyle/>
          <a:p>
            <a:r>
              <a:rPr lang="ru-RU" b="1" dirty="0">
                <a:solidFill>
                  <a:srgbClr val="103D82"/>
                </a:solidFill>
              </a:rPr>
              <a:t>Роботизированная ферма. </a:t>
            </a:r>
            <a:br>
              <a:rPr lang="ru-RU" b="1" dirty="0">
                <a:solidFill>
                  <a:srgbClr val="103D82"/>
                </a:solidFill>
              </a:rPr>
            </a:br>
            <a:r>
              <a:rPr lang="ru-RU" b="1" dirty="0">
                <a:solidFill>
                  <a:srgbClr val="103D82"/>
                </a:solidFill>
              </a:rPr>
              <a:t>Условия эффективного производства молока</a:t>
            </a:r>
            <a:endParaRPr lang="en-US" b="1" dirty="0">
              <a:solidFill>
                <a:srgbClr val="103D82"/>
              </a:solidFill>
            </a:endParaRP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856799" y="4084460"/>
            <a:ext cx="11447495" cy="2775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Задачи </a:t>
            </a:r>
            <a:r>
              <a:rPr lang="ru-RU" b="1" dirty="0" smtClean="0">
                <a:solidFill>
                  <a:schemeClr val="accent1"/>
                </a:solidFill>
              </a:rPr>
              <a:t>и вызовы современной фермы.</a:t>
            </a:r>
          </a:p>
          <a:p>
            <a:r>
              <a:rPr lang="ru-RU" dirty="0">
                <a:solidFill>
                  <a:srgbClr val="999999"/>
                </a:solidFill>
              </a:rPr>
              <a:t>Особенности </a:t>
            </a:r>
            <a:r>
              <a:rPr lang="ru-RU" dirty="0" smtClean="0">
                <a:solidFill>
                  <a:srgbClr val="999999"/>
                </a:solidFill>
              </a:rPr>
              <a:t>роботизированного </a:t>
            </a:r>
            <a:r>
              <a:rPr lang="ru-RU" dirty="0">
                <a:solidFill>
                  <a:srgbClr val="999999"/>
                </a:solidFill>
              </a:rPr>
              <a:t>доения</a:t>
            </a:r>
            <a:r>
              <a:rPr lang="ru-RU" dirty="0" smtClean="0">
                <a:solidFill>
                  <a:srgbClr val="999999"/>
                </a:solidFill>
              </a:rPr>
              <a:t>. Условия эффективности.</a:t>
            </a:r>
            <a:endParaRPr lang="en-US" dirty="0">
              <a:solidFill>
                <a:srgbClr val="999999"/>
              </a:solidFill>
            </a:endParaRPr>
          </a:p>
          <a:p>
            <a:r>
              <a:rPr lang="ru-RU" dirty="0">
                <a:solidFill>
                  <a:srgbClr val="999999"/>
                </a:solidFill>
              </a:rPr>
              <a:t>Генетика, воспроизводство и робот.</a:t>
            </a:r>
            <a:endParaRPr lang="en-US" dirty="0">
              <a:solidFill>
                <a:srgbClr val="999999"/>
              </a:solidFill>
            </a:endParaRPr>
          </a:p>
          <a:p>
            <a:r>
              <a:rPr lang="ru-RU" dirty="0" smtClean="0">
                <a:solidFill>
                  <a:srgbClr val="999999"/>
                </a:solidFill>
              </a:rPr>
              <a:t>Кому </a:t>
            </a:r>
            <a:r>
              <a:rPr lang="ru-RU" dirty="0">
                <a:solidFill>
                  <a:srgbClr val="999999"/>
                </a:solidFill>
              </a:rPr>
              <a:t>не надо заводить </a:t>
            </a:r>
            <a:r>
              <a:rPr lang="ru-RU" dirty="0" smtClean="0">
                <a:solidFill>
                  <a:srgbClr val="999999"/>
                </a:solidFill>
              </a:rPr>
              <a:t>роботов, а кому надо?</a:t>
            </a:r>
            <a:endParaRPr lang="en-US" dirty="0">
              <a:solidFill>
                <a:srgbClr val="9999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" y="816472"/>
            <a:ext cx="2888071" cy="168127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018182" y="3843130"/>
            <a:ext cx="9272131" cy="6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438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84263" y="2150299"/>
            <a:ext cx="4814796" cy="2986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Цель:</a:t>
            </a:r>
          </a:p>
          <a:p>
            <a:r>
              <a:rPr lang="ru-RU" dirty="0"/>
              <a:t>Определение точного времени для осеменения позволяет обеспечить высокий показатель оплодотворяемости коров.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Биомодель воспроизводства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Цифровые решения – онлайн диагностика </a:t>
            </a:r>
          </a:p>
        </p:txBody>
      </p:sp>
      <p:pic>
        <p:nvPicPr>
          <p:cNvPr id="2050" name="Picture 2" descr="Организация работы на ферме — ООО «Молоко Витчизны»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0668" y="2150298"/>
            <a:ext cx="5505482" cy="31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95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Биомодель воспроизводства – модуль </a:t>
            </a:r>
            <a:r>
              <a:rPr lang="en-US" dirty="0"/>
              <a:t>RePro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Цифровые решения – онлайн диагностика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936" y="625516"/>
            <a:ext cx="2625048" cy="1840240"/>
          </a:xfrm>
          <a:prstGeom prst="rect">
            <a:avLst/>
          </a:prstGeom>
        </p:spPr>
      </p:pic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A366E624-56B7-4D42-AD4E-4C83400BCCED}"/>
              </a:ext>
            </a:extLst>
          </p:cNvPr>
          <p:cNvGraphicFramePr>
            <a:graphicFrameLocks/>
          </p:cNvGraphicFramePr>
          <p:nvPr/>
        </p:nvGraphicFramePr>
        <p:xfrm>
          <a:off x="7294365" y="2806706"/>
          <a:ext cx="4650620" cy="269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977">
                  <a:extLst>
                    <a:ext uri="{9D8B030D-6E8A-4147-A177-3AD203B41FA5}">
                      <a16:colId xmlns:a16="http://schemas.microsoft.com/office/drawing/2014/main" val="64688532"/>
                    </a:ext>
                  </a:extLst>
                </a:gridCol>
                <a:gridCol w="2649643">
                  <a:extLst>
                    <a:ext uri="{9D8B030D-6E8A-4147-A177-3AD203B41FA5}">
                      <a16:colId xmlns:a16="http://schemas.microsoft.com/office/drawing/2014/main" val="1630122854"/>
                    </a:ext>
                  </a:extLst>
                </a:gridCol>
              </a:tblGrid>
              <a:tr h="3707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Событие</a:t>
                      </a:r>
                    </a:p>
                  </a:txBody>
                  <a:tcPr marL="91407" marR="9140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Достоверность</a:t>
                      </a:r>
                    </a:p>
                  </a:txBody>
                  <a:tcPr marL="91407" marR="91407" marT="45703" marB="45703"/>
                </a:tc>
                <a:extLst>
                  <a:ext uri="{0D108BD9-81ED-4DB2-BD59-A6C34878D82A}">
                    <a16:rowId xmlns:a16="http://schemas.microsoft.com/office/drawing/2014/main" val="3386020052"/>
                  </a:ext>
                </a:extLst>
              </a:tr>
              <a:tr h="4666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Охота</a:t>
                      </a:r>
                    </a:p>
                  </a:txBody>
                  <a:tcPr marL="91407" marR="9140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98%</a:t>
                      </a:r>
                    </a:p>
                  </a:txBody>
                  <a:tcPr marL="91407" marR="91407" marT="45703" marB="45703"/>
                </a:tc>
                <a:extLst>
                  <a:ext uri="{0D108BD9-81ED-4DB2-BD59-A6C34878D82A}">
                    <a16:rowId xmlns:a16="http://schemas.microsoft.com/office/drawing/2014/main" val="241629858"/>
                  </a:ext>
                </a:extLst>
              </a:tr>
              <a:tr h="3707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Стельность</a:t>
                      </a:r>
                    </a:p>
                  </a:txBody>
                  <a:tcPr marL="91407" marR="9140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99%</a:t>
                      </a:r>
                    </a:p>
                  </a:txBody>
                  <a:tcPr marL="91407" marR="91407" marT="45703" marB="45703"/>
                </a:tc>
                <a:extLst>
                  <a:ext uri="{0D108BD9-81ED-4DB2-BD59-A6C34878D82A}">
                    <a16:rowId xmlns:a16="http://schemas.microsoft.com/office/drawing/2014/main" val="1117669338"/>
                  </a:ext>
                </a:extLst>
              </a:tr>
              <a:tr h="3707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Аборт</a:t>
                      </a:r>
                    </a:p>
                  </a:txBody>
                  <a:tcPr marL="91407" marR="9140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99%</a:t>
                      </a:r>
                    </a:p>
                  </a:txBody>
                  <a:tcPr marL="91407" marR="91407" marT="45703" marB="45703"/>
                </a:tc>
                <a:extLst>
                  <a:ext uri="{0D108BD9-81ED-4DB2-BD59-A6C34878D82A}">
                    <a16:rowId xmlns:a16="http://schemas.microsoft.com/office/drawing/2014/main" val="1084812739"/>
                  </a:ext>
                </a:extLst>
              </a:tr>
              <a:tr h="3707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/>
                        <a:t>Анеструс</a:t>
                      </a:r>
                      <a:endParaRPr lang="ru-RU" sz="1800" dirty="0"/>
                    </a:p>
                  </a:txBody>
                  <a:tcPr marL="91407" marR="9140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98%</a:t>
                      </a:r>
                    </a:p>
                  </a:txBody>
                  <a:tcPr marL="91407" marR="91407" marT="45703" marB="45703"/>
                </a:tc>
                <a:extLst>
                  <a:ext uri="{0D108BD9-81ED-4DB2-BD59-A6C34878D82A}">
                    <a16:rowId xmlns:a16="http://schemas.microsoft.com/office/drawing/2014/main" val="3804502812"/>
                  </a:ext>
                </a:extLst>
              </a:tr>
              <a:tr h="3707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/>
                        <a:t>Фолл</a:t>
                      </a:r>
                      <a:r>
                        <a:rPr lang="ru-RU" sz="1800" dirty="0"/>
                        <a:t>. киста</a:t>
                      </a:r>
                    </a:p>
                  </a:txBody>
                  <a:tcPr marL="91407" marR="9140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95%</a:t>
                      </a:r>
                    </a:p>
                  </a:txBody>
                  <a:tcPr marL="91407" marR="91407" marT="45703" marB="45703"/>
                </a:tc>
                <a:extLst>
                  <a:ext uri="{0D108BD9-81ED-4DB2-BD59-A6C34878D82A}">
                    <a16:rowId xmlns:a16="http://schemas.microsoft.com/office/drawing/2014/main" val="1198654311"/>
                  </a:ext>
                </a:extLst>
              </a:tr>
              <a:tr h="3707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Лют. киста</a:t>
                      </a:r>
                    </a:p>
                  </a:txBody>
                  <a:tcPr marL="91407" marR="91407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80%</a:t>
                      </a:r>
                    </a:p>
                  </a:txBody>
                  <a:tcPr marL="91407" marR="91407" marT="45703" marB="45703"/>
                </a:tc>
                <a:extLst>
                  <a:ext uri="{0D108BD9-81ED-4DB2-BD59-A6C34878D82A}">
                    <a16:rowId xmlns:a16="http://schemas.microsoft.com/office/drawing/2014/main" val="2959891377"/>
                  </a:ext>
                </a:extLst>
              </a:tr>
            </a:tbl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3913C743-820A-42C9-B20C-0EF5B94FF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95" y="1981725"/>
            <a:ext cx="6435670" cy="412283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dirty="0"/>
              <a:t>Своевременное знание уровня прогестерона у коровы позволит вам:</a:t>
            </a:r>
          </a:p>
          <a:p>
            <a:pPr marL="285664" indent="-285664">
              <a:lnSpc>
                <a:spcPct val="80000"/>
              </a:lnSpc>
            </a:pPr>
            <a:r>
              <a:rPr lang="ru-RU" dirty="0"/>
              <a:t>Увеличить процент выявления животных в охоте</a:t>
            </a:r>
            <a:endParaRPr lang="en-US" dirty="0"/>
          </a:p>
          <a:p>
            <a:pPr marL="285664" indent="-285664">
              <a:lnSpc>
                <a:spcPct val="80000"/>
              </a:lnSpc>
            </a:pPr>
            <a:r>
              <a:rPr lang="ru-RU" dirty="0"/>
              <a:t>Экономить времени на определение охоты</a:t>
            </a:r>
            <a:endParaRPr lang="en-US" dirty="0"/>
          </a:p>
          <a:p>
            <a:pPr marL="285664" indent="-285664">
              <a:lnSpc>
                <a:spcPct val="80000"/>
              </a:lnSpc>
            </a:pPr>
            <a:r>
              <a:rPr lang="ru-RU" dirty="0"/>
              <a:t>Увеличить кол-во стельных коров в стаде</a:t>
            </a:r>
            <a:endParaRPr lang="da-DK" dirty="0"/>
          </a:p>
          <a:p>
            <a:pPr marL="285664" indent="-285664">
              <a:lnSpc>
                <a:spcPct val="80000"/>
              </a:lnSpc>
            </a:pPr>
            <a:r>
              <a:rPr lang="ru-RU" dirty="0"/>
              <a:t>Уменьшить необходимость проводить ректальные исследования</a:t>
            </a:r>
            <a:endParaRPr lang="da-DK" dirty="0"/>
          </a:p>
          <a:p>
            <a:pPr marL="285664" indent="-285664">
              <a:lnSpc>
                <a:spcPct val="80000"/>
              </a:lnSpc>
            </a:pPr>
            <a:r>
              <a:rPr lang="ru-RU" dirty="0"/>
              <a:t>Определять заболевания, связанные с половой функцией и аборты.</a:t>
            </a:r>
            <a:endParaRPr lang="da-DK" dirty="0"/>
          </a:p>
          <a:p>
            <a:pPr marL="285664" indent="-285664">
              <a:lnSpc>
                <a:spcPct val="80000"/>
              </a:lnSpc>
            </a:pPr>
            <a:r>
              <a:rPr lang="ru-RU" dirty="0"/>
              <a:t>Снизить затрат на препараты для синхронизации и стимулирования охоты</a:t>
            </a:r>
            <a:endParaRPr lang="en-US" dirty="0"/>
          </a:p>
          <a:p>
            <a:pPr marL="285664" indent="-285664">
              <a:lnSpc>
                <a:spcPct val="80000"/>
              </a:lnSpc>
            </a:pPr>
            <a:r>
              <a:rPr lang="ru-RU" dirty="0"/>
              <a:t>Уменьшить выбраковку животных (из-за раннего выявления нарушений репродукции)</a:t>
            </a:r>
            <a:endParaRPr lang="da-DK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47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856800" y="2694319"/>
            <a:ext cx="12634611" cy="1056747"/>
          </a:xfrm>
        </p:spPr>
        <p:txBody>
          <a:bodyPr/>
          <a:lstStyle/>
          <a:p>
            <a:r>
              <a:rPr lang="ru-RU" b="1" dirty="0">
                <a:solidFill>
                  <a:srgbClr val="103D82"/>
                </a:solidFill>
              </a:rPr>
              <a:t>Роботизированная ферма. </a:t>
            </a:r>
            <a:br>
              <a:rPr lang="ru-RU" b="1" dirty="0">
                <a:solidFill>
                  <a:srgbClr val="103D82"/>
                </a:solidFill>
              </a:rPr>
            </a:br>
            <a:r>
              <a:rPr lang="ru-RU" b="1" dirty="0">
                <a:solidFill>
                  <a:srgbClr val="103D82"/>
                </a:solidFill>
              </a:rPr>
              <a:t>Условия эффективного производства молока</a:t>
            </a:r>
            <a:endParaRPr lang="en-US" b="1" dirty="0">
              <a:solidFill>
                <a:srgbClr val="103D82"/>
              </a:solidFill>
            </a:endParaRP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856800" y="3751066"/>
            <a:ext cx="11447495" cy="2775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Задачи и вызовы современной фермы.</a:t>
            </a:r>
          </a:p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Особенности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роботизированного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доения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 Условия эффективности.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Генетика, воспроизводство и робот.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b="1" dirty="0" smtClean="0"/>
              <a:t>Кому </a:t>
            </a:r>
            <a:r>
              <a:rPr lang="ru-RU" b="1" dirty="0"/>
              <a:t>не надо заводить </a:t>
            </a:r>
            <a:r>
              <a:rPr lang="ru-RU" b="1" dirty="0" smtClean="0"/>
              <a:t>роботов, а кому надо?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" y="816472"/>
            <a:ext cx="2888071" cy="168127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018182" y="3843130"/>
            <a:ext cx="9272131" cy="6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750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Роботы – это решение задачи. НЕ любой!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52" y="1363027"/>
            <a:ext cx="5241742" cy="43681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10576" y="2031643"/>
            <a:ext cx="52783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103D82"/>
                </a:solidFill>
              </a:rPr>
              <a:t>Поголовье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103D82"/>
                </a:solidFill>
              </a:rPr>
              <a:t>Стройка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103D82"/>
                </a:solidFill>
              </a:rPr>
              <a:t>Компетенции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103D82"/>
                </a:solidFill>
              </a:rPr>
              <a:t>Наличие персонала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103D82"/>
                </a:solidFill>
              </a:rPr>
              <a:t>География</a:t>
            </a:r>
            <a:r>
              <a:rPr lang="ru-RU" sz="2400" b="1" dirty="0">
                <a:solidFill>
                  <a:srgbClr val="103D82"/>
                </a:solidFill>
              </a:rPr>
              <a:t>/ </a:t>
            </a:r>
            <a:r>
              <a:rPr lang="ru-RU" sz="2400" b="1" dirty="0" smtClean="0">
                <a:solidFill>
                  <a:srgbClr val="103D82"/>
                </a:solidFill>
              </a:rPr>
              <a:t>расположение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103D82"/>
                </a:solidFill>
              </a:rPr>
              <a:t>Кормовая база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103D82"/>
                </a:solidFill>
              </a:rPr>
              <a:t>Качество скота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103D82"/>
                </a:solidFill>
              </a:rPr>
              <a:t>Инвестиционные </a:t>
            </a:r>
            <a:r>
              <a:rPr lang="ru-RU" sz="2400" b="1" dirty="0">
                <a:solidFill>
                  <a:srgbClr val="103D82"/>
                </a:solidFill>
              </a:rPr>
              <a:t>в</a:t>
            </a:r>
            <a:r>
              <a:rPr lang="ru-RU" sz="2400" b="1" dirty="0" smtClean="0">
                <a:solidFill>
                  <a:srgbClr val="103D82"/>
                </a:solidFill>
              </a:rPr>
              <a:t>озможности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103D82"/>
                </a:solidFill>
              </a:rPr>
              <a:t>Этапы</a:t>
            </a:r>
            <a:r>
              <a:rPr lang="ru-RU" sz="2400" b="1" dirty="0">
                <a:solidFill>
                  <a:srgbClr val="103D82"/>
                </a:solidFill>
              </a:rPr>
              <a:t>/ </a:t>
            </a:r>
            <a:r>
              <a:rPr lang="ru-RU" sz="2400" b="1" dirty="0" smtClean="0">
                <a:solidFill>
                  <a:srgbClr val="103D82"/>
                </a:solidFill>
              </a:rPr>
              <a:t>развитие</a:t>
            </a:r>
            <a:endParaRPr lang="en-US" sz="2400" b="1" dirty="0">
              <a:solidFill>
                <a:srgbClr val="103D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095-70CF-410F-8A08-34099E9708AA}" type="datetime1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3C58-8507-4D7B-880D-E3AC6E388446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Роботы – решение не для каждого!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Преимущества традиционного </a:t>
            </a:r>
            <a:r>
              <a:rPr lang="ru-RU" b="1" dirty="0" smtClean="0"/>
              <a:t>доения:</a:t>
            </a:r>
            <a:endParaRPr lang="ru-RU" b="1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Более </a:t>
            </a:r>
            <a:r>
              <a:rPr lang="ru-RU" b="1" dirty="0"/>
              <a:t>низкие инвестиции в оборудование </a:t>
            </a: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Простота</a:t>
            </a:r>
            <a:r>
              <a:rPr lang="ru-RU" dirty="0" smtClean="0"/>
              <a:t> в </a:t>
            </a:r>
            <a:r>
              <a:rPr lang="ru-RU" dirty="0"/>
              <a:t>эксплуатации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Меньше </a:t>
            </a:r>
            <a:r>
              <a:rPr lang="ru-RU" b="1" dirty="0"/>
              <a:t>расходов на обслуживание </a:t>
            </a:r>
            <a:r>
              <a:rPr lang="ru-RU" dirty="0"/>
              <a:t>(</a:t>
            </a:r>
            <a:r>
              <a:rPr lang="ru-RU" i="1" dirty="0"/>
              <a:t>в абсолютных величинах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sz="2800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858695" y="1133830"/>
            <a:ext cx="10837869" cy="467939"/>
          </a:xfrm>
        </p:spPr>
        <p:txBody>
          <a:bodyPr/>
          <a:lstStyle/>
          <a:p>
            <a:r>
              <a:rPr lang="ru-RU" dirty="0"/>
              <a:t>Должна быть соответствующая </a:t>
            </a:r>
            <a:r>
              <a:rPr lang="ru-RU" dirty="0" smtClean="0"/>
              <a:t>задача, </a:t>
            </a:r>
            <a:r>
              <a:rPr lang="ru-RU" dirty="0"/>
              <a:t>оценены альтернативы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Ферма в США, Индиана - </a:t>
            </a:r>
            <a:r>
              <a:rPr lang="en-US" dirty="0"/>
              <a:t>Fair Oaks Farm</a:t>
            </a:r>
            <a:endParaRPr lang="en-GB" sz="2400" dirty="0"/>
          </a:p>
        </p:txBody>
      </p:sp>
      <p:sp>
        <p:nvSpPr>
          <p:cNvPr id="14" name="Platshållare för text 7"/>
          <p:cNvSpPr txBox="1">
            <a:spLocks/>
          </p:cNvSpPr>
          <p:nvPr/>
        </p:nvSpPr>
        <p:spPr>
          <a:xfrm>
            <a:off x="762000" y="2188003"/>
            <a:ext cx="7620000" cy="3603307"/>
          </a:xfrm>
          <a:prstGeom prst="rect">
            <a:avLst/>
          </a:prstGeom>
        </p:spPr>
        <p:txBody>
          <a:bodyPr/>
          <a:lstStyle>
            <a:lvl1pPr marL="349242" indent="-349242" algn="l" rtl="0" eaLnBrk="1" fontAlgn="base" hangingPunct="1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103D82"/>
                </a:solidFill>
                <a:latin typeface="+mn-lt"/>
                <a:ea typeface="+mn-ea"/>
                <a:cs typeface="+mn-cs"/>
              </a:defRPr>
            </a:lvl1pPr>
            <a:lvl2pPr marL="594769" indent="-232828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sz="2400">
                <a:solidFill>
                  <a:srgbClr val="103D82"/>
                </a:solidFill>
                <a:latin typeface="+mn-lt"/>
              </a:defRPr>
            </a:lvl2pPr>
            <a:lvl3pPr marL="84241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3pPr>
            <a:lvl4pPr marL="1073124" indent="-2307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–"/>
              <a:defRPr sz="2000">
                <a:solidFill>
                  <a:srgbClr val="103D82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1"/>
                </a:solidFill>
              </a:rPr>
              <a:t>Переход с традиционного доения на роботизированное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1"/>
                </a:solidFill>
              </a:rPr>
              <a:t>800 дойных коров под одной крышей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1"/>
                </a:solidFill>
              </a:rPr>
              <a:t>Надой на </a:t>
            </a:r>
            <a:r>
              <a:rPr lang="ru-RU" sz="2000" dirty="0" smtClean="0">
                <a:solidFill>
                  <a:schemeClr val="accent1"/>
                </a:solidFill>
              </a:rPr>
              <a:t>ферму: </a:t>
            </a:r>
            <a:r>
              <a:rPr lang="ru-RU" sz="2000" b="1" dirty="0" smtClean="0">
                <a:solidFill>
                  <a:schemeClr val="accent1"/>
                </a:solidFill>
              </a:rPr>
              <a:t>35 </a:t>
            </a:r>
            <a:r>
              <a:rPr lang="ru-RU" sz="2000" b="1" dirty="0">
                <a:solidFill>
                  <a:schemeClr val="accent1"/>
                </a:solidFill>
              </a:rPr>
              <a:t>200 кг/сутки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12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smtClean="0">
                <a:solidFill>
                  <a:schemeClr val="accent1"/>
                </a:solidFill>
              </a:rPr>
              <a:t>роботов </a:t>
            </a:r>
            <a:r>
              <a:rPr lang="ru-RU" sz="2000" dirty="0">
                <a:solidFill>
                  <a:schemeClr val="accent1"/>
                </a:solidFill>
              </a:rPr>
              <a:t>в </a:t>
            </a:r>
            <a:r>
              <a:rPr lang="ru-RU" sz="2000" b="1" dirty="0">
                <a:solidFill>
                  <a:schemeClr val="accent1"/>
                </a:solidFill>
              </a:rPr>
              <a:t>одной зон</a:t>
            </a:r>
            <a:r>
              <a:rPr lang="ru-RU" sz="2000" dirty="0">
                <a:solidFill>
                  <a:schemeClr val="accent1"/>
                </a:solidFill>
              </a:rPr>
              <a:t>е для роботов 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accent1"/>
                </a:solidFill>
              </a:rPr>
              <a:t>70 коров на робот</a:t>
            </a:r>
            <a:endParaRPr lang="ru-RU" sz="2000" b="1" i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1"/>
                </a:solidFill>
              </a:rPr>
              <a:t>Трафик – </a:t>
            </a:r>
            <a:r>
              <a:rPr lang="ru-RU" sz="2000" dirty="0" smtClean="0">
                <a:solidFill>
                  <a:schemeClr val="accent1"/>
                </a:solidFill>
              </a:rPr>
              <a:t>сначала </a:t>
            </a:r>
            <a:r>
              <a:rPr lang="ru-RU" sz="2000" dirty="0">
                <a:solidFill>
                  <a:schemeClr val="accent1"/>
                </a:solidFill>
              </a:rPr>
              <a:t>доение (</a:t>
            </a:r>
            <a:r>
              <a:rPr lang="en-US" sz="2000" dirty="0">
                <a:solidFill>
                  <a:schemeClr val="accent1"/>
                </a:solidFill>
              </a:rPr>
              <a:t>Milk first)</a:t>
            </a:r>
            <a:endParaRPr lang="ru-RU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dirty="0" smtClean="0"/>
              <a:t>Продуктивность: </a:t>
            </a:r>
            <a:r>
              <a:rPr lang="ru-RU" sz="2000" b="1" dirty="0" smtClean="0"/>
              <a:t>44 </a:t>
            </a:r>
            <a:r>
              <a:rPr lang="ru-RU" sz="2000" b="1" dirty="0"/>
              <a:t>кг</a:t>
            </a:r>
            <a:r>
              <a:rPr lang="ru-RU" sz="2000" dirty="0"/>
              <a:t> на голову в сутки</a:t>
            </a:r>
          </a:p>
          <a:p>
            <a:r>
              <a:rPr lang="ru-RU" sz="2000" dirty="0"/>
              <a:t>Производительность </a:t>
            </a:r>
            <a:r>
              <a:rPr lang="ru-RU" sz="2000" dirty="0" smtClean="0"/>
              <a:t>робота: </a:t>
            </a:r>
            <a:r>
              <a:rPr lang="ru-RU" sz="2000" b="1" dirty="0" smtClean="0"/>
              <a:t>3 </a:t>
            </a:r>
            <a:r>
              <a:rPr lang="ru-RU" sz="2000" b="1" dirty="0"/>
              <a:t>100 кг/</a:t>
            </a:r>
            <a:r>
              <a:rPr lang="en-US" sz="2000" b="1" dirty="0"/>
              <a:t>VMS</a:t>
            </a:r>
            <a:endParaRPr lang="en-NZ" sz="2000" b="1" dirty="0"/>
          </a:p>
          <a:p>
            <a:pPr marL="0" indent="0">
              <a:buNone/>
            </a:pPr>
            <a:endParaRPr lang="ru-RU" sz="1800" i="1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1382967"/>
            <a:ext cx="3651516" cy="2238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00" y="3767667"/>
            <a:ext cx="4275534" cy="24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Крупнейшая роботизированная ферма в мире</a:t>
            </a:r>
            <a:endParaRPr lang="en-GB" sz="24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56799" y="761575"/>
            <a:ext cx="10841789" cy="468108"/>
          </a:xfrm>
        </p:spPr>
        <p:txBody>
          <a:bodyPr/>
          <a:lstStyle/>
          <a:p>
            <a:r>
              <a:rPr lang="en-GB" dirty="0"/>
              <a:t>Agricola </a:t>
            </a:r>
            <a:r>
              <a:rPr lang="en-GB" dirty="0" err="1" smtClean="0"/>
              <a:t>Ancali</a:t>
            </a:r>
            <a:r>
              <a:rPr lang="ru-RU" dirty="0" smtClean="0"/>
              <a:t>, Чили</a:t>
            </a:r>
            <a:endParaRPr lang="en-GB" dirty="0"/>
          </a:p>
        </p:txBody>
      </p:sp>
      <p:sp>
        <p:nvSpPr>
          <p:cNvPr id="14" name="Platshållare för text 7"/>
          <p:cNvSpPr txBox="1">
            <a:spLocks/>
          </p:cNvSpPr>
          <p:nvPr/>
        </p:nvSpPr>
        <p:spPr>
          <a:xfrm>
            <a:off x="762000" y="2188003"/>
            <a:ext cx="7620000" cy="3603307"/>
          </a:xfrm>
          <a:prstGeom prst="rect">
            <a:avLst/>
          </a:prstGeom>
        </p:spPr>
        <p:txBody>
          <a:bodyPr/>
          <a:lstStyle>
            <a:lvl1pPr marL="349242" indent="-349242" algn="l" rtl="0" eaLnBrk="1" fontAlgn="base" hangingPunct="1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103D82"/>
                </a:solidFill>
                <a:latin typeface="+mn-lt"/>
                <a:ea typeface="+mn-ea"/>
                <a:cs typeface="+mn-cs"/>
              </a:defRPr>
            </a:lvl1pPr>
            <a:lvl2pPr marL="594769" indent="-232828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sz="2400">
                <a:solidFill>
                  <a:srgbClr val="103D82"/>
                </a:solidFill>
                <a:latin typeface="+mn-lt"/>
              </a:defRPr>
            </a:lvl2pPr>
            <a:lvl3pPr marL="84241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3pPr>
            <a:lvl4pPr marL="1073124" indent="-2307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–"/>
              <a:defRPr sz="2000">
                <a:solidFill>
                  <a:srgbClr val="103D82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1"/>
                </a:solidFill>
              </a:rPr>
              <a:t>Переход с </a:t>
            </a:r>
            <a:r>
              <a:rPr lang="ru-RU" dirty="0" smtClean="0">
                <a:solidFill>
                  <a:schemeClr val="accent1"/>
                </a:solidFill>
              </a:rPr>
              <a:t>залов типа «карусель» </a:t>
            </a:r>
            <a:r>
              <a:rPr lang="ru-RU" dirty="0">
                <a:solidFill>
                  <a:schemeClr val="accent1"/>
                </a:solidFill>
              </a:rPr>
              <a:t>на </a:t>
            </a:r>
            <a:r>
              <a:rPr lang="ru-RU" dirty="0" smtClean="0">
                <a:solidFill>
                  <a:schemeClr val="accent1"/>
                </a:solidFill>
              </a:rPr>
              <a:t>роботизированное доение </a:t>
            </a:r>
            <a:endParaRPr lang="ru-RU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4500 </a:t>
            </a:r>
            <a:r>
              <a:rPr lang="ru-RU" b="1" dirty="0" smtClean="0">
                <a:solidFill>
                  <a:schemeClr val="accent1"/>
                </a:solidFill>
              </a:rPr>
              <a:t>коров</a:t>
            </a:r>
            <a:r>
              <a:rPr lang="ru-RU" dirty="0" smtClean="0">
                <a:solidFill>
                  <a:schemeClr val="accent1"/>
                </a:solidFill>
              </a:rPr>
              <a:t>, </a:t>
            </a:r>
            <a:r>
              <a:rPr lang="ru-RU" b="1" dirty="0" smtClean="0">
                <a:solidFill>
                  <a:schemeClr val="accent1"/>
                </a:solidFill>
              </a:rPr>
              <a:t>72 </a:t>
            </a:r>
            <a:r>
              <a:rPr lang="ru-RU" b="1" dirty="0" smtClean="0">
                <a:solidFill>
                  <a:schemeClr val="accent1"/>
                </a:solidFill>
              </a:rPr>
              <a:t>робота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+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запуск 18 </a:t>
            </a:r>
            <a:r>
              <a:rPr lang="ru-RU" b="1" dirty="0" smtClean="0">
                <a:solidFill>
                  <a:schemeClr val="accent1"/>
                </a:solidFill>
              </a:rPr>
              <a:t>в 2022</a:t>
            </a:r>
            <a:endParaRPr lang="ru-RU" b="1" kern="0" dirty="0"/>
          </a:p>
          <a:p>
            <a:pPr>
              <a:lnSpc>
                <a:spcPct val="100000"/>
              </a:lnSpc>
            </a:pPr>
            <a:r>
              <a:rPr lang="ru-RU" kern="0" dirty="0" smtClean="0">
                <a:solidFill>
                  <a:schemeClr val="accent1"/>
                </a:solidFill>
              </a:rPr>
              <a:t>Средний надой на корову: </a:t>
            </a:r>
            <a:r>
              <a:rPr lang="ru-RU" b="1" kern="0" dirty="0" smtClean="0">
                <a:solidFill>
                  <a:schemeClr val="accent1"/>
                </a:solidFill>
              </a:rPr>
              <a:t>45,5 л в сутки</a:t>
            </a:r>
          </a:p>
          <a:p>
            <a:pPr>
              <a:lnSpc>
                <a:spcPct val="100000"/>
              </a:lnSpc>
            </a:pPr>
            <a:r>
              <a:rPr lang="ru-RU" kern="0" dirty="0" smtClean="0">
                <a:solidFill>
                  <a:schemeClr val="accent1"/>
                </a:solidFill>
              </a:rPr>
              <a:t>Производительность одного робота: </a:t>
            </a:r>
            <a:r>
              <a:rPr lang="ru-RU" b="1" kern="0" dirty="0" smtClean="0">
                <a:solidFill>
                  <a:schemeClr val="accent1"/>
                </a:solidFill>
              </a:rPr>
              <a:t>2800-3200 л</a:t>
            </a:r>
          </a:p>
          <a:p>
            <a:pPr>
              <a:lnSpc>
                <a:spcPct val="100000"/>
              </a:lnSpc>
            </a:pPr>
            <a:r>
              <a:rPr lang="ru-RU" kern="0" dirty="0" smtClean="0">
                <a:solidFill>
                  <a:schemeClr val="accent1"/>
                </a:solidFill>
              </a:rPr>
              <a:t>Окупаемость инвестиций при переоборудовании имеющихся скотных дворов: </a:t>
            </a:r>
            <a:r>
              <a:rPr lang="ru-RU" b="1" kern="0" dirty="0" smtClean="0">
                <a:solidFill>
                  <a:schemeClr val="accent1"/>
                </a:solidFill>
              </a:rPr>
              <a:t>2,5 – 2,8  года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262" y="1784442"/>
            <a:ext cx="3533238" cy="2352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262" y="4320015"/>
            <a:ext cx="3533238" cy="235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622054" y="940703"/>
            <a:ext cx="9999042" cy="5640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0" dirty="0" smtClean="0"/>
              <a:t>Наиболее </a:t>
            </a:r>
            <a:r>
              <a:rPr lang="ru-RU" b="0" dirty="0" smtClean="0"/>
              <a:t>эффективная роботизированная </a:t>
            </a:r>
            <a:r>
              <a:rPr lang="ru-RU" b="0" dirty="0" smtClean="0"/>
              <a:t>ферма в </a:t>
            </a:r>
            <a:r>
              <a:rPr lang="ru-RU" b="0" dirty="0" smtClean="0"/>
              <a:t>РФ</a:t>
            </a:r>
            <a:endParaRPr lang="en-GB" b="0" dirty="0" smtClean="0"/>
          </a:p>
        </p:txBody>
      </p:sp>
      <p:sp>
        <p:nvSpPr>
          <p:cNvPr id="13317" name="Dian numeron paikkamerkki 4"/>
          <p:cNvSpPr>
            <a:spLocks noGrp="1"/>
          </p:cNvSpPr>
          <p:nvPr>
            <p:ph type="sldNum" sz="quarter" idx="16"/>
          </p:nvPr>
        </p:nvSpPr>
        <p:spPr bwMode="auto">
          <a:xfrm>
            <a:off x="2201755" y="6483264"/>
            <a:ext cx="3283710" cy="36044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02FD28-688E-43FE-BF69-DADAAC86232F}" type="slidenum">
              <a:rPr lang="en-GB" smtClean="0">
                <a:latin typeface="Arial" pitchFamily="34" charset="0"/>
                <a:ea typeface="MS PGothic" pitchFamily="34" charset="-128"/>
              </a:rPr>
              <a:pPr/>
              <a:t>27</a:t>
            </a:fld>
            <a:endParaRPr lang="en-GB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054" y="2267062"/>
            <a:ext cx="725240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400 </a:t>
            </a:r>
            <a:r>
              <a:rPr lang="ru-RU" sz="2400" dirty="0">
                <a:solidFill>
                  <a:schemeClr val="accent1"/>
                </a:solidFill>
              </a:rPr>
              <a:t>дойных коров</a:t>
            </a: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</a:rPr>
              <a:t>6</a:t>
            </a:r>
            <a:r>
              <a:rPr lang="ru-RU" sz="2400" dirty="0" smtClean="0">
                <a:solidFill>
                  <a:schemeClr val="accent1"/>
                </a:solidFill>
              </a:rPr>
              <a:t> роботов </a:t>
            </a:r>
            <a:r>
              <a:rPr lang="ru-RU" sz="2400" dirty="0" smtClean="0">
                <a:solidFill>
                  <a:schemeClr val="accent1"/>
                </a:solidFill>
              </a:rPr>
              <a:t> / 65-66 голов на робота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Продуктивность </a:t>
            </a:r>
            <a:r>
              <a:rPr lang="en-US" sz="2400" dirty="0" smtClean="0">
                <a:solidFill>
                  <a:schemeClr val="accent1"/>
                </a:solidFill>
              </a:rPr>
              <a:t>&gt;10 000 </a:t>
            </a:r>
            <a:r>
              <a:rPr lang="ru-RU" sz="2400" dirty="0" smtClean="0">
                <a:solidFill>
                  <a:schemeClr val="accent1"/>
                </a:solidFill>
              </a:rPr>
              <a:t>кг/ год</a:t>
            </a:r>
            <a:endParaRPr lang="ru-RU" sz="24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Производительность на робота – 2 200 кг/ </a:t>
            </a:r>
            <a:r>
              <a:rPr lang="ru-RU" sz="2400" dirty="0" err="1" smtClean="0">
                <a:solidFill>
                  <a:schemeClr val="accent1"/>
                </a:solidFill>
              </a:rPr>
              <a:t>сут</a:t>
            </a:r>
            <a:endParaRPr lang="ru-RU" sz="3200" dirty="0"/>
          </a:p>
          <a:p>
            <a:pPr marL="342969" indent="-342969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1"/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22054" y="564770"/>
            <a:ext cx="10843200" cy="46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Ферма «Скатинский» (Свердловская область)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126" y="1407695"/>
            <a:ext cx="4304384" cy="3228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905" y="4489211"/>
            <a:ext cx="4213938" cy="1218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905" y="5579932"/>
            <a:ext cx="4213937" cy="1279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0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76"/>
    </mc:Choice>
    <mc:Fallback xmlns="">
      <p:transition spd="slow" advTm="12057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0899" x="876300" y="5233988"/>
          <p14:tracePt t="11663" x="876300" y="5227638"/>
          <p14:tracePt t="11679" x="882650" y="5221288"/>
          <p14:tracePt t="11689" x="895350" y="5214938"/>
          <p14:tracePt t="11706" x="920750" y="5202238"/>
          <p14:tracePt t="11739" x="1022350" y="5138738"/>
          <p14:tracePt t="11756" x="1054100" y="5119688"/>
          <p14:tracePt t="11773" x="1060450" y="5113338"/>
          <p14:tracePt t="11789" x="1085850" y="5100638"/>
          <p14:tracePt t="11806" x="1130300" y="5068888"/>
          <p14:tracePt t="11822" x="1181100" y="5037138"/>
          <p14:tracePt t="11839" x="1231900" y="5005388"/>
          <p14:tracePt t="11856" x="1263650" y="4992688"/>
          <p14:tracePt t="11890" x="1358900" y="4916488"/>
          <p14:tracePt t="11906" x="1397000" y="4897438"/>
          <p14:tracePt t="11923" x="1454150" y="4878388"/>
          <p14:tracePt t="11956" x="1631950" y="4789488"/>
          <p14:tracePt t="11990" x="1930400" y="4706938"/>
          <p14:tracePt t="12023" x="2133600" y="4681538"/>
          <p14:tracePt t="12056" x="2279650" y="4675188"/>
          <p14:tracePt t="12072" x="2419350" y="4668838"/>
          <p14:tracePt t="12090" x="2571750" y="4649788"/>
          <p14:tracePt t="12123" x="2832100" y="4649788"/>
          <p14:tracePt t="12156" x="3124200" y="4649788"/>
          <p14:tracePt t="12189" x="3505200" y="4630738"/>
          <p14:tracePt t="12223" x="3905250" y="4624388"/>
          <p14:tracePt t="12239" x="4179888" y="4643438"/>
          <p14:tracePt t="12273" x="4541838" y="4668838"/>
          <p14:tracePt t="12306" x="4821238" y="4700588"/>
          <p14:tracePt t="12323" x="4916488" y="4719638"/>
          <p14:tracePt t="12356" x="5138738" y="4751388"/>
          <p14:tracePt t="12389" x="5291138" y="4751388"/>
          <p14:tracePt t="12423" x="5487988" y="4738688"/>
          <p14:tracePt t="12439" x="5684838" y="4725988"/>
          <p14:tracePt t="12472" x="5951538" y="4738688"/>
          <p14:tracePt t="12489" x="6046788" y="4751388"/>
          <p14:tracePt t="12506" x="6122988" y="4751388"/>
          <p14:tracePt t="12522" x="6218238" y="4751388"/>
          <p14:tracePt t="12539" x="6351588" y="4745038"/>
          <p14:tracePt t="12572" x="6745288" y="4694238"/>
          <p14:tracePt t="12606" x="6904038" y="4662488"/>
          <p14:tracePt t="12639" x="7011988" y="4630738"/>
          <p14:tracePt t="12673" x="7215188" y="4560888"/>
          <p14:tracePt t="12706" x="7329488" y="4529138"/>
          <p14:tracePt t="12739" x="7348538" y="4510088"/>
          <p14:tracePt t="12773" x="7373938" y="4491038"/>
          <p14:tracePt t="12807" x="7392988" y="4471988"/>
          <p14:tracePt t="12839" x="7418388" y="4427538"/>
          <p14:tracePt t="12873" x="7450138" y="4370388"/>
          <p14:tracePt t="12906" x="7450138" y="4344988"/>
          <p14:tracePt t="12939" x="7437438" y="4332288"/>
          <p14:tracePt t="12972" x="7431088" y="4319588"/>
          <p14:tracePt t="13006" x="7412038" y="4287838"/>
          <p14:tracePt t="13039" x="7405688" y="4243388"/>
          <p14:tracePt t="13073" x="7405688" y="4224338"/>
          <p14:tracePt t="13106" x="7405688" y="4217988"/>
          <p14:tracePt t="13187" x="7399338" y="4217988"/>
          <p14:tracePt t="13207" x="7392988" y="4217988"/>
          <p14:tracePt t="13557" x="7386638" y="4217988"/>
          <p14:tracePt t="13565" x="7380288" y="4224338"/>
          <p14:tracePt t="13589" x="7373938" y="4224338"/>
          <p14:tracePt t="13649" x="7373938" y="4230688"/>
          <p14:tracePt t="13741" x="7380288" y="4230688"/>
          <p14:tracePt t="13748" x="7386638" y="4224338"/>
          <p14:tracePt t="13773" x="7392988" y="4224338"/>
          <p14:tracePt t="13903" x="7392988" y="4230688"/>
          <p14:tracePt t="13935" x="7386638" y="4230688"/>
          <p14:tracePt t="13972" x="7380288" y="4230688"/>
          <p14:tracePt t="13987" x="7373938" y="4230688"/>
          <p14:tracePt t="14007" x="7373938" y="4237038"/>
          <p14:tracePt t="14039" x="7367588" y="4237038"/>
          <p14:tracePt t="14173" x="7373938" y="4230688"/>
          <p14:tracePt t="14180" x="7380288" y="4224338"/>
          <p14:tracePt t="14206" x="7386638" y="4224338"/>
          <p14:tracePt t="14239" x="7392988" y="4224338"/>
          <p14:tracePt t="14327" x="7399338" y="4217988"/>
          <p14:tracePt t="14335" x="7399338" y="4211638"/>
          <p14:tracePt t="14519" x="7399338" y="4205288"/>
          <p14:tracePt t="14735" x="7386638" y="4211638"/>
          <p14:tracePt t="14745" x="7386638" y="4217988"/>
          <p14:tracePt t="14756" x="7380288" y="4217988"/>
          <p14:tracePt t="14789" x="7373938" y="4275138"/>
          <p14:tracePt t="14823" x="7373938" y="4319588"/>
          <p14:tracePt t="14856" x="7373938" y="4344988"/>
          <p14:tracePt t="14889" x="7373938" y="4351338"/>
          <p14:tracePt t="14959" x="7373938" y="4357688"/>
          <p14:tracePt t="15058" x="7380288" y="4357688"/>
          <p14:tracePt t="15135" x="7380288" y="4351338"/>
          <p14:tracePt t="15163" x="7380288" y="4344988"/>
          <p14:tracePt t="15221" x="7380288" y="4338638"/>
          <p14:tracePt t="15235" x="7380288" y="4332288"/>
          <p14:tracePt t="15313" x="7380288" y="4325938"/>
          <p14:tracePt t="15321" x="7380288" y="4319588"/>
          <p14:tracePt t="15340" x="7380288" y="4300538"/>
          <p14:tracePt t="15373" x="7380288" y="4294188"/>
          <p14:tracePt t="15406" x="7380288" y="4287838"/>
          <p14:tracePt t="15521" x="7386638" y="4281488"/>
          <p14:tracePt t="15534" x="7392988" y="4281488"/>
          <p14:tracePt t="15556" x="7399338" y="4262438"/>
          <p14:tracePt t="15589" x="7405688" y="4217988"/>
          <p14:tracePt t="15623" x="7405688" y="4205288"/>
          <p14:tracePt t="15656" x="7405688" y="4186238"/>
          <p14:tracePt t="15689" x="7392988" y="4122738"/>
          <p14:tracePt t="15723" x="7367588" y="4046538"/>
          <p14:tracePt t="15756" x="7354888" y="3957638"/>
          <p14:tracePt t="15789" x="7348538" y="3875088"/>
          <p14:tracePt t="15822" x="7348538" y="3805238"/>
          <p14:tracePt t="15856" x="7348538" y="3773488"/>
          <p14:tracePt t="15889" x="7354888" y="3748088"/>
          <p14:tracePt t="15923" x="7361238" y="3716338"/>
          <p14:tracePt t="15956" x="7361238" y="3703638"/>
          <p14:tracePt t="16045" x="7361238" y="3697288"/>
          <p14:tracePt t="16283" x="7354888" y="3703638"/>
          <p14:tracePt t="16293" x="7348538" y="3703638"/>
          <p14:tracePt t="16306" x="7316788" y="3722688"/>
          <p14:tracePt t="16340" x="7278688" y="3786188"/>
          <p14:tracePt t="16372" x="7272338" y="3849688"/>
          <p14:tracePt t="16406" x="7272338" y="3900488"/>
          <p14:tracePt t="16439" x="7265988" y="3932238"/>
          <p14:tracePt t="16472" x="7259638" y="4002088"/>
          <p14:tracePt t="16506" x="7246938" y="4065588"/>
          <p14:tracePt t="16540" x="7246938" y="4084638"/>
          <p14:tracePt t="16572" x="7253288" y="4103688"/>
          <p14:tracePt t="16607" x="7253288" y="4167188"/>
          <p14:tracePt t="16639" x="7265988" y="4173538"/>
          <p14:tracePt t="16673" x="7272338" y="4173538"/>
          <p14:tracePt t="16706" x="7291388" y="4173538"/>
          <p14:tracePt t="16739" x="7304088" y="4167188"/>
          <p14:tracePt t="16773" x="7316788" y="4154488"/>
          <p14:tracePt t="16806" x="7329488" y="4148138"/>
          <p14:tracePt t="16872" x="7348538" y="4135438"/>
          <p14:tracePt t="16906" x="7373938" y="4135438"/>
          <p14:tracePt t="16939" x="7399338" y="4135438"/>
          <p14:tracePt t="16973" x="7437438" y="4141788"/>
          <p14:tracePt t="16974" x="7443788" y="4148138"/>
          <p14:tracePt t="17006" x="7469188" y="4148138"/>
          <p14:tracePt t="17039" x="7519988" y="4141788"/>
          <p14:tracePt t="17073" x="7627938" y="4129088"/>
          <p14:tracePt t="17106" x="7710488" y="4116388"/>
          <p14:tracePt t="17139" x="7773988" y="4103688"/>
          <p14:tracePt t="17172" x="7837488" y="4084638"/>
          <p14:tracePt t="17206" x="7926388" y="4052888"/>
          <p14:tracePt t="17239" x="7970838" y="4040188"/>
          <p14:tracePt t="17273" x="7983538" y="4027488"/>
          <p14:tracePt t="17306" x="8027988" y="4002088"/>
          <p14:tracePt t="17339" x="8040688" y="3995738"/>
          <p14:tracePt t="17373" x="8059738" y="3976688"/>
          <p14:tracePt t="17406" x="8078788" y="3951288"/>
          <p14:tracePt t="17439" x="8104188" y="3925888"/>
          <p14:tracePt t="17472" x="8135938" y="3887788"/>
          <p14:tracePt t="17507" x="8161338" y="3836988"/>
          <p14:tracePt t="17539" x="8174038" y="3817938"/>
          <p14:tracePt t="17572" x="8180388" y="3805238"/>
          <p14:tracePt t="17606" x="8193088" y="3786188"/>
          <p14:tracePt t="17639" x="8199438" y="3735388"/>
          <p14:tracePt t="17673" x="8205788" y="3671888"/>
          <p14:tracePt t="17706" x="8212138" y="3595688"/>
          <p14:tracePt t="17739" x="8212138" y="3563938"/>
          <p14:tracePt t="17773" x="8205788" y="3551238"/>
          <p14:tracePt t="17806" x="8199438" y="3519488"/>
          <p14:tracePt t="17839" x="8180388" y="3494088"/>
          <p14:tracePt t="17873" x="8161338" y="3455988"/>
          <p14:tracePt t="17906" x="8142288" y="3422650"/>
          <p14:tracePt t="17940" x="8135938" y="3416300"/>
          <p14:tracePt t="17972" x="8123238" y="3409950"/>
          <p14:tracePt t="18006" x="8097838" y="3403600"/>
          <p14:tracePt t="18039" x="8059738" y="3390900"/>
          <p14:tracePt t="18072" x="8021638" y="3371850"/>
          <p14:tracePt t="18106" x="7996238" y="3359150"/>
          <p14:tracePt t="18139" x="7970838" y="3359150"/>
          <p14:tracePt t="18173" x="7926388" y="3346450"/>
          <p14:tracePt t="18206" x="7843838" y="3321050"/>
          <p14:tracePt t="18239" x="7780338" y="3314700"/>
          <p14:tracePt t="18273" x="7735888" y="3295650"/>
          <p14:tracePt t="18306" x="7697788" y="3289300"/>
          <p14:tracePt t="18340" x="7589838" y="3289300"/>
          <p14:tracePt t="18373" x="7494588" y="3289300"/>
          <p14:tracePt t="18406" x="7462838" y="3289300"/>
          <p14:tracePt t="18473" x="7443788" y="3282950"/>
          <p14:tracePt t="18506" x="7323138" y="3257550"/>
          <p14:tracePt t="18539" x="7246938" y="3238500"/>
          <p14:tracePt t="18617" x="7240588" y="3238500"/>
          <p14:tracePt t="18639" x="7145338" y="3232150"/>
          <p14:tracePt t="18673" x="7043738" y="3225800"/>
          <p14:tracePt t="18706" x="7018338" y="3225800"/>
          <p14:tracePt t="18773" x="7005638" y="3225800"/>
          <p14:tracePt t="18806" x="6929438" y="3225800"/>
          <p14:tracePt t="18839" x="6865938" y="3219450"/>
          <p14:tracePt t="18873" x="6821488" y="3219450"/>
          <p14:tracePt t="18906" x="6783388" y="3219450"/>
          <p14:tracePt t="18939" x="6700838" y="3232150"/>
          <p14:tracePt t="18972" x="6630988" y="3257550"/>
          <p14:tracePt t="19006" x="6580188" y="3276600"/>
          <p14:tracePt t="19039" x="6510338" y="3302000"/>
          <p14:tracePt t="19073" x="6453188" y="3327400"/>
          <p14:tracePt t="19106" x="6434138" y="3333750"/>
          <p14:tracePt t="19140" x="6402388" y="3346450"/>
          <p14:tracePt t="19172" x="6383338" y="3352800"/>
          <p14:tracePt t="19206" x="6364288" y="3359150"/>
          <p14:tracePt t="19239" x="6332538" y="3371850"/>
          <p14:tracePt t="19272" x="6313488" y="3378200"/>
          <p14:tracePt t="19306" x="6288088" y="3378200"/>
          <p14:tracePt t="19339" x="6211888" y="3403600"/>
          <p14:tracePt t="19373" x="6122988" y="3436938"/>
          <p14:tracePt t="19406" x="6084888" y="3449638"/>
          <p14:tracePt t="19439" x="6053138" y="3462338"/>
          <p14:tracePt t="19473" x="6002338" y="3481388"/>
          <p14:tracePt t="19506" x="5919788" y="3506788"/>
          <p14:tracePt t="19539" x="5875338" y="3519488"/>
          <p14:tracePt t="19572" x="5868988" y="3519488"/>
          <p14:tracePt t="19606" x="5830888" y="3532188"/>
          <p14:tracePt t="19639" x="5754688" y="3557588"/>
          <p14:tracePt t="19673" x="5716588" y="3570288"/>
          <p14:tracePt t="19706" x="5703888" y="3576638"/>
          <p14:tracePt t="19739" x="5659438" y="3595688"/>
          <p14:tracePt t="19772" x="5589588" y="3621088"/>
          <p14:tracePt t="19806" x="5538788" y="3646488"/>
          <p14:tracePt t="19840" x="5519738" y="3646488"/>
          <p14:tracePt t="19873" x="5500688" y="3665538"/>
          <p14:tracePt t="19906" x="5430838" y="3684588"/>
          <p14:tracePt t="19939" x="5399088" y="3703638"/>
          <p14:tracePt t="20008" x="5380038" y="3709988"/>
          <p14:tracePt t="20039" x="5329238" y="3735388"/>
          <p14:tracePt t="20073" x="5259388" y="3773488"/>
          <p14:tracePt t="20106" x="5253038" y="3773488"/>
          <p14:tracePt t="20172" x="5208588" y="3811588"/>
          <p14:tracePt t="20206" x="5183188" y="3830638"/>
          <p14:tracePt t="20239" x="5176838" y="3843338"/>
          <p14:tracePt t="20273" x="5157788" y="3862388"/>
          <p14:tracePt t="20306" x="5138738" y="3881438"/>
          <p14:tracePt t="20372" x="5126038" y="3894138"/>
          <p14:tracePt t="20406" x="5100638" y="3919538"/>
          <p14:tracePt t="20440" x="5081588" y="3938588"/>
          <p14:tracePt t="20473" x="5068888" y="3957638"/>
          <p14:tracePt t="20506" x="5037138" y="3983038"/>
          <p14:tracePt t="20540" x="4986338" y="4027488"/>
          <p14:tracePt t="20573" x="4954588" y="4059238"/>
          <p14:tracePt t="20606" x="4941888" y="4071938"/>
          <p14:tracePt t="20639" x="4916488" y="4090988"/>
          <p14:tracePt t="20673" x="4891088" y="4122738"/>
          <p14:tracePt t="20706" x="4884738" y="4135438"/>
          <p14:tracePt t="20739" x="4878388" y="4141788"/>
          <p14:tracePt t="20773" x="4859338" y="4167188"/>
          <p14:tracePt t="20806" x="4846638" y="4186238"/>
          <p14:tracePt t="20840" x="4840288" y="4186238"/>
          <p14:tracePt t="20906" x="4827588" y="4211638"/>
          <p14:tracePt t="20940" x="4808538" y="4230688"/>
          <p14:tracePt t="21272" x="4808538" y="4237038"/>
          <p14:tracePt t="21280" x="4802188" y="4243388"/>
          <p14:tracePt t="21306" x="4789488" y="4256088"/>
          <p14:tracePt t="21339" x="4783138" y="4256088"/>
          <p14:tracePt t="21422" x="4776788" y="4262438"/>
          <p14:tracePt t="21439" x="4770438" y="4275138"/>
          <p14:tracePt t="21535" x="4764088" y="4275138"/>
          <p14:tracePt t="22891" x="4770438" y="4268788"/>
          <p14:tracePt t="22899" x="4770438" y="4262438"/>
          <p14:tracePt t="22923" x="4783138" y="4262438"/>
          <p14:tracePt t="22956" x="4802188" y="4249738"/>
          <p14:tracePt t="22990" x="4808538" y="4249738"/>
          <p14:tracePt t="23045" x="4808538" y="4243388"/>
          <p14:tracePt t="23056" x="4814888" y="4243388"/>
          <p14:tracePt t="23075" x="4821238" y="4237038"/>
          <p14:tracePt t="23098" x="4827588" y="4230688"/>
          <p14:tracePt t="23422" x="4827588" y="4224338"/>
          <p14:tracePt t="26581" x="4821238" y="4230688"/>
          <p14:tracePt t="26589" x="4814888" y="4230688"/>
          <p14:tracePt t="26648" x="4808538" y="4230688"/>
          <p14:tracePt t="26889" x="4808538" y="4237038"/>
          <p14:tracePt t="26905" x="4802188" y="4237038"/>
          <p14:tracePt t="26911" x="4795838" y="4243388"/>
          <p14:tracePt t="26972" x="4789488" y="4243388"/>
          <p14:tracePt t="26981" x="4783138" y="4249738"/>
          <p14:tracePt t="26989" x="4776788" y="4256088"/>
          <p14:tracePt t="27065" x="4770438" y="4256088"/>
          <p14:tracePt t="27081" x="4757738" y="4262438"/>
          <p14:tracePt t="27442" x="4751388" y="4262438"/>
          <p14:tracePt t="27453" x="4745038" y="4262438"/>
          <p14:tracePt t="27470" x="4738688" y="4262438"/>
          <p14:tracePt t="27566" x="4725988" y="4262438"/>
          <p14:tracePt t="27575" x="4725988" y="4256088"/>
          <p14:tracePt t="27589" x="4719638" y="4256088"/>
          <p14:tracePt t="27629" x="4713288" y="4249738"/>
          <p14:tracePt t="27642" x="4713288" y="4243388"/>
          <p14:tracePt t="27656" x="4713288" y="4237038"/>
          <p14:tracePt t="27672" x="4706938" y="4230688"/>
          <p14:tracePt t="27689" x="4706938" y="4217988"/>
          <p14:tracePt t="27706" x="4706938" y="4211638"/>
          <p14:tracePt t="27723" x="4700588" y="4211638"/>
          <p14:tracePt t="28004" x="4694238" y="4211638"/>
          <p14:tracePt t="28020" x="4694238" y="4205288"/>
          <p14:tracePt t="28029" x="4687888" y="4198938"/>
          <p14:tracePt t="28039" x="4681538" y="4198938"/>
          <p14:tracePt t="28056" x="4675188" y="4198938"/>
          <p14:tracePt t="28207" x="4668838" y="4192588"/>
          <p14:tracePt t="28220" x="4656138" y="4179888"/>
          <p14:tracePt t="28229" x="4649788" y="4167188"/>
          <p14:tracePt t="28239" x="4643438" y="4154488"/>
          <p14:tracePt t="28256" x="4624388" y="4135438"/>
          <p14:tracePt t="28273" x="4618038" y="4129088"/>
          <p14:tracePt t="28289" x="4605338" y="4122738"/>
          <p14:tracePt t="28383" x="4605338" y="4116388"/>
          <p14:tracePt t="28402" x="4586288" y="4103688"/>
          <p14:tracePt t="28407" x="4579938" y="4097338"/>
          <p14:tracePt t="28422" x="4573588" y="4078288"/>
          <p14:tracePt t="28439" x="4560888" y="4071938"/>
          <p14:tracePt t="28456" x="4554538" y="4059238"/>
          <p14:tracePt t="28472" x="4548188" y="4052888"/>
          <p14:tracePt t="28536" x="4541838" y="4052888"/>
          <p14:tracePt t="28553" x="4522788" y="4046538"/>
          <p14:tracePt t="28561" x="4516438" y="4040188"/>
          <p14:tracePt t="28573" x="4510088" y="4033838"/>
          <p14:tracePt t="28589" x="4497388" y="4027488"/>
          <p14:tracePt t="28606" x="4471988" y="4014788"/>
          <p14:tracePt t="28623" x="4465638" y="4014788"/>
          <p14:tracePt t="28715" x="4459288" y="4008438"/>
          <p14:tracePt t="28729" x="4452938" y="3995738"/>
          <p14:tracePt t="28739" x="4440238" y="3989388"/>
          <p14:tracePt t="28756" x="4427538" y="3976688"/>
          <p14:tracePt t="28772" x="4427538" y="3970338"/>
          <p14:tracePt t="28789" x="4421188" y="3970338"/>
          <p14:tracePt t="28990" x="4414838" y="3963988"/>
          <p14:tracePt t="29007" x="4395788" y="3957638"/>
          <p14:tracePt t="29018" x="4376738" y="3951288"/>
          <p14:tracePt t="29022" x="4364038" y="3944938"/>
          <p14:tracePt t="29039" x="4357688" y="3944938"/>
          <p14:tracePt t="29056" x="4357688" y="3938588"/>
          <p14:tracePt t="29361" x="4357688" y="3932238"/>
          <p14:tracePt t="29385" x="4364038" y="3919538"/>
          <p14:tracePt t="29392" x="4364038" y="3913188"/>
          <p14:tracePt t="29406" x="4370388" y="3894138"/>
          <p14:tracePt t="29423" x="4376738" y="3881438"/>
          <p14:tracePt t="29439" x="4376738" y="3868738"/>
          <p14:tracePt t="29456" x="4376738" y="3856038"/>
          <p14:tracePt t="29473" x="4376738" y="3849688"/>
          <p14:tracePt t="29489" x="4383088" y="3843338"/>
          <p14:tracePt t="29506" x="4383088" y="3836988"/>
          <p14:tracePt t="29539" x="4389438" y="3830638"/>
          <p14:tracePt t="29556" x="4389438" y="3824288"/>
          <p14:tracePt t="29572" x="4395788" y="3811588"/>
          <p14:tracePt t="29590" x="4395788" y="3805238"/>
          <p14:tracePt t="29607" x="4408488" y="3786188"/>
          <p14:tracePt t="29622" x="4408488" y="3773488"/>
          <p14:tracePt t="29639" x="4414838" y="3767138"/>
          <p14:tracePt t="29656" x="4421188" y="3754438"/>
          <p14:tracePt t="29673" x="4427538" y="3748088"/>
          <p14:tracePt t="29689" x="4427538" y="3741738"/>
          <p14:tracePt t="29706" x="4433888" y="3722688"/>
          <p14:tracePt t="29723" x="4440238" y="3703638"/>
          <p14:tracePt t="29739" x="4446588" y="3697288"/>
          <p14:tracePt t="29756" x="4452938" y="3690938"/>
          <p14:tracePt t="29772" x="4459288" y="3678238"/>
          <p14:tracePt t="29789" x="4465638" y="3665538"/>
          <p14:tracePt t="29806" x="4471988" y="3652838"/>
          <p14:tracePt t="29823" x="4478338" y="3640138"/>
          <p14:tracePt t="29839" x="4484688" y="3627438"/>
          <p14:tracePt t="29856" x="4497388" y="3614738"/>
          <p14:tracePt t="29873" x="4503738" y="3589338"/>
          <p14:tracePt t="29889" x="4510088" y="3582988"/>
          <p14:tracePt t="29906" x="4516438" y="3570288"/>
          <p14:tracePt t="29923" x="4516438" y="3563938"/>
          <p14:tracePt t="29939" x="4522788" y="3557588"/>
          <p14:tracePt t="30008" x="4529138" y="3551238"/>
          <p14:tracePt t="30017" x="4529138" y="3538538"/>
          <p14:tracePt t="30023" x="4535488" y="3532188"/>
          <p14:tracePt t="30039" x="4541838" y="3506788"/>
          <p14:tracePt t="30056" x="4554538" y="3475038"/>
          <p14:tracePt t="30073" x="4567238" y="3430588"/>
          <p14:tracePt t="30089" x="4579938" y="3397250"/>
          <p14:tracePt t="30106" x="4592638" y="3359150"/>
          <p14:tracePt t="30122" x="4605338" y="3314700"/>
          <p14:tracePt t="30139" x="4618038" y="3295650"/>
          <p14:tracePt t="30156" x="4630738" y="3263900"/>
          <p14:tracePt t="30173" x="4643438" y="3238500"/>
          <p14:tracePt t="30189" x="4656138" y="3168650"/>
          <p14:tracePt t="30206" x="4668838" y="3124200"/>
          <p14:tracePt t="30222" x="4681538" y="3079750"/>
          <p14:tracePt t="30239" x="4694238" y="3060700"/>
          <p14:tracePt t="30256" x="4700588" y="3048000"/>
          <p14:tracePt t="30272" x="4713288" y="3041650"/>
          <p14:tracePt t="30290" x="4719638" y="3035300"/>
          <p14:tracePt t="30306" x="4719638" y="3028950"/>
          <p14:tracePt t="30323" x="4732338" y="3022600"/>
          <p14:tracePt t="30339" x="4745038" y="3016250"/>
          <p14:tracePt t="30357" x="4751388" y="3003550"/>
          <p14:tracePt t="30372" x="4764088" y="2997200"/>
          <p14:tracePt t="30389" x="4770438" y="2997200"/>
          <p14:tracePt t="30406" x="4776788" y="2990850"/>
          <p14:tracePt t="30563" x="4770438" y="2990850"/>
          <p14:tracePt t="30579" x="4764088" y="2997200"/>
          <p14:tracePt t="30589" x="4757738" y="3003550"/>
          <p14:tracePt t="30606" x="4751388" y="3009900"/>
          <p14:tracePt t="30623" x="4745038" y="3016250"/>
          <p14:tracePt t="30639" x="4732338" y="3022600"/>
          <p14:tracePt t="30656" x="4725988" y="3035300"/>
          <p14:tracePt t="30673" x="4713288" y="3048000"/>
          <p14:tracePt t="30689" x="4700588" y="3079750"/>
          <p14:tracePt t="30706" x="4694238" y="3111500"/>
          <p14:tracePt t="30723" x="4687888" y="3143250"/>
          <p14:tracePt t="30739" x="4687888" y="3168650"/>
          <p14:tracePt t="30756" x="4687888" y="3181350"/>
          <p14:tracePt t="30772" x="4687888" y="3187700"/>
          <p14:tracePt t="30789" x="4687888" y="3194050"/>
          <p14:tracePt t="30839" x="4694238" y="3194050"/>
          <p14:tracePt t="30916" x="4713288" y="3194050"/>
          <p14:tracePt t="30925" x="4719638" y="3194050"/>
          <p14:tracePt t="30939" x="4725988" y="3194050"/>
          <p14:tracePt t="30956" x="4738688" y="3194050"/>
          <p14:tracePt t="30973" x="4757738" y="3194050"/>
          <p14:tracePt t="30990" x="4783138" y="3194050"/>
          <p14:tracePt t="31006" x="4789488" y="3194050"/>
          <p14:tracePt t="31087" x="4795838" y="3187700"/>
          <p14:tracePt t="31100" x="4802188" y="3187700"/>
          <p14:tracePt t="31108" x="4808538" y="3187700"/>
          <p14:tracePt t="31123" x="4814888" y="3181350"/>
          <p14:tracePt t="31139" x="4833938" y="3168650"/>
          <p14:tracePt t="31156" x="4884738" y="3162300"/>
          <p14:tracePt t="31173" x="4910138" y="3162300"/>
          <p14:tracePt t="31190" x="4922838" y="3162300"/>
          <p14:tracePt t="31206" x="4929188" y="3162300"/>
          <p14:tracePt t="31223" x="4941888" y="3162300"/>
          <p14:tracePt t="31240" x="4941888" y="3155950"/>
          <p14:tracePt t="31272" x="4948238" y="3155950"/>
          <p14:tracePt t="31348" x="4948238" y="3149600"/>
          <p14:tracePt t="31403" x="4941888" y="3149600"/>
          <p14:tracePt t="31425" x="4935538" y="3155950"/>
          <p14:tracePt t="31433" x="4929188" y="3155950"/>
          <p14:tracePt t="31563" x="4929188" y="3162300"/>
          <p14:tracePt t="31580" x="4922838" y="3162300"/>
          <p14:tracePt t="32489" x="4935538" y="3168650"/>
          <p14:tracePt t="32496" x="4986338" y="3187700"/>
          <p14:tracePt t="32506" x="5030788" y="3219450"/>
          <p14:tracePt t="32522" x="5113338" y="3282950"/>
          <p14:tracePt t="32540" x="5157788" y="3340100"/>
          <p14:tracePt t="32556" x="5233988" y="3409950"/>
          <p14:tracePt t="32572" x="5272088" y="3443288"/>
          <p14:tracePt t="32589" x="5297488" y="3475038"/>
          <p14:tracePt t="32606" x="5316538" y="3494088"/>
          <p14:tracePt t="32623" x="5329238" y="3525838"/>
          <p14:tracePt t="32639" x="5341938" y="3544888"/>
          <p14:tracePt t="32656" x="5354638" y="3608388"/>
          <p14:tracePt t="32673" x="5367338" y="3652838"/>
          <p14:tracePt t="32689" x="5386388" y="3703638"/>
          <p14:tracePt t="32706" x="5418138" y="3760788"/>
          <p14:tracePt t="32723" x="5437188" y="3805238"/>
          <p14:tracePt t="32740" x="5456238" y="3836988"/>
          <p14:tracePt t="32756" x="5481638" y="3887788"/>
          <p14:tracePt t="32773" x="5507038" y="3919538"/>
          <p14:tracePt t="32789" x="5532438" y="3951288"/>
          <p14:tracePt t="32806" x="5557838" y="3970338"/>
          <p14:tracePt t="32823" x="5570538" y="3995738"/>
          <p14:tracePt t="32839" x="5583238" y="4021138"/>
          <p14:tracePt t="32856" x="5621338" y="4052888"/>
          <p14:tracePt t="32872" x="5678488" y="4084638"/>
          <p14:tracePt t="32889" x="5729288" y="4116388"/>
          <p14:tracePt t="32906" x="5773738" y="4135438"/>
          <p14:tracePt t="32922" x="5824538" y="4148138"/>
          <p14:tracePt t="32939" x="5907088" y="4160838"/>
          <p14:tracePt t="32956" x="6040438" y="4179888"/>
          <p14:tracePt t="32972" x="6129338" y="4198938"/>
          <p14:tracePt t="32989" x="6192838" y="4205288"/>
          <p14:tracePt t="33006" x="6262688" y="4205288"/>
          <p14:tracePt t="33022" x="6288088" y="4205288"/>
          <p14:tracePt t="33039" x="6300788" y="4205288"/>
          <p14:tracePt t="33056" x="6313488" y="4205288"/>
          <p14:tracePt t="33072" x="6351588" y="4205288"/>
          <p14:tracePt t="33089" x="6396038" y="4205288"/>
          <p14:tracePt t="33106" x="6434138" y="4205288"/>
          <p14:tracePt t="33122" x="6472238" y="4205288"/>
          <p14:tracePt t="33139" x="6503988" y="4205288"/>
          <p14:tracePt t="33157" x="6535738" y="4205288"/>
          <p14:tracePt t="33173" x="6580188" y="4205288"/>
          <p14:tracePt t="33189" x="6592888" y="4205288"/>
          <p14:tracePt t="33234" x="6599238" y="4198938"/>
          <p14:tracePt t="33242" x="6605588" y="4198938"/>
          <p14:tracePt t="33256" x="6611938" y="4192588"/>
          <p14:tracePt t="33273" x="6681788" y="4173538"/>
          <p14:tracePt t="33289" x="6713538" y="4160838"/>
          <p14:tracePt t="33306" x="6738938" y="4148138"/>
          <p14:tracePt t="33322" x="6751638" y="4141788"/>
          <p14:tracePt t="33340" x="6757988" y="4141788"/>
          <p14:tracePt t="33356" x="6764338" y="4129088"/>
          <p14:tracePt t="33373" x="6777038" y="4122738"/>
          <p14:tracePt t="33489" x="6777038" y="4116388"/>
          <p14:tracePt t="33697" x="6777038" y="4110038"/>
          <p14:tracePt t="34367" x="6770688" y="4110038"/>
          <p14:tracePt t="34375" x="6770688" y="4116388"/>
          <p14:tracePt t="34389" x="6764338" y="4122738"/>
          <p14:tracePt t="34407" x="6757988" y="4122738"/>
          <p14:tracePt t="34423" x="6751638" y="4135438"/>
          <p14:tracePt t="34439" x="6738938" y="4141788"/>
          <p14:tracePt t="34455" x="6732588" y="4148138"/>
          <p14:tracePt t="34473" x="6726238" y="4154488"/>
          <p14:tracePt t="34537" x="6719888" y="4154488"/>
          <p14:tracePt t="34548" x="6719888" y="4160838"/>
          <p14:tracePt t="34556" x="6713538" y="4167188"/>
          <p14:tracePt t="34572" x="6707188" y="4173538"/>
          <p14:tracePt t="34589" x="6694488" y="4186238"/>
          <p14:tracePt t="34606" x="6681788" y="4198938"/>
          <p14:tracePt t="34623" x="6675438" y="4198938"/>
          <p14:tracePt t="34640" x="6669088" y="4198938"/>
          <p14:tracePt t="34775" x="6675438" y="4192588"/>
          <p14:tracePt t="34783" x="6681788" y="4192588"/>
          <p14:tracePt t="34806" x="6688138" y="4186238"/>
          <p14:tracePt t="34840" x="6688138" y="4179888"/>
          <p14:tracePt t="34899" x="6694488" y="4173538"/>
          <p14:tracePt t="34920" x="6694488" y="4167188"/>
          <p14:tracePt t="35091" x="6700838" y="4160838"/>
          <p14:tracePt t="35107" x="6707188" y="4154488"/>
          <p14:tracePt t="35123" x="6713538" y="4148138"/>
          <p14:tracePt t="35140" x="6726238" y="4141788"/>
          <p14:tracePt t="35156" x="6726238" y="4135438"/>
          <p14:tracePt t="35207" x="6719888" y="4135438"/>
          <p14:tracePt t="35277" x="6726238" y="4135438"/>
          <p14:tracePt t="35284" x="6738938" y="4122738"/>
          <p14:tracePt t="35306" x="6789738" y="4103688"/>
          <p14:tracePt t="35323" x="6840538" y="4084638"/>
          <p14:tracePt t="35339" x="6865938" y="4071938"/>
          <p14:tracePt t="35356" x="6872288" y="4065588"/>
          <p14:tracePt t="35477" x="6865938" y="4071938"/>
          <p14:tracePt t="35485" x="6859588" y="4078288"/>
          <p14:tracePt t="35506" x="6853238" y="4084638"/>
          <p14:tracePt t="35546" x="6846888" y="4090988"/>
          <p14:tracePt t="35569" x="6840538" y="4097338"/>
          <p14:tracePt t="35580" x="6840538" y="4103688"/>
          <p14:tracePt t="35591" x="6840538" y="4116388"/>
          <p14:tracePt t="35606" x="6840538" y="4129088"/>
          <p14:tracePt t="35623" x="6840538" y="4141788"/>
          <p14:tracePt t="35699" x="6840538" y="4154488"/>
          <p14:tracePt t="35707" x="6846888" y="4173538"/>
          <p14:tracePt t="35723" x="6891338" y="4211638"/>
          <p14:tracePt t="35739" x="6954838" y="4256088"/>
          <p14:tracePt t="35756" x="7011988" y="4294188"/>
          <p14:tracePt t="35773" x="7056438" y="4313238"/>
          <p14:tracePt t="35789" x="7088188" y="4319588"/>
          <p14:tracePt t="35806" x="7138988" y="4319588"/>
          <p14:tracePt t="35823" x="7177088" y="4306888"/>
          <p14:tracePt t="35839" x="7221538" y="4294188"/>
          <p14:tracePt t="35856" x="7265988" y="4294188"/>
          <p14:tracePt t="35873" x="7297738" y="4294188"/>
          <p14:tracePt t="35890" x="7329488" y="4294188"/>
          <p14:tracePt t="35906" x="7431088" y="4294188"/>
          <p14:tracePt t="35923" x="7570788" y="4313238"/>
          <p14:tracePt t="35940" x="7723188" y="4332288"/>
          <p14:tracePt t="35956" x="7869238" y="4332288"/>
          <p14:tracePt t="35972" x="8021638" y="4338638"/>
          <p14:tracePt t="35989" x="8174038" y="4338638"/>
          <p14:tracePt t="36006" x="8326438" y="4325938"/>
          <p14:tracePt t="36024" x="8561388" y="4300538"/>
          <p14:tracePt t="36039" x="8669338" y="4287838"/>
          <p14:tracePt t="36056" x="8713788" y="4275138"/>
          <p14:tracePt t="36073" x="8726488" y="4268788"/>
          <p14:tracePt t="36162" x="8713788" y="4275138"/>
          <p14:tracePt t="36168" x="8707438" y="4281488"/>
          <p14:tracePt t="36190" x="8694738" y="4287838"/>
          <p14:tracePt t="36231" x="8688388" y="4294188"/>
          <p14:tracePt t="36247" x="8675688" y="4300538"/>
          <p14:tracePt t="36256" x="8662988" y="4300538"/>
          <p14:tracePt t="36272" x="8643938" y="4313238"/>
          <p14:tracePt t="36290" x="8624888" y="4325938"/>
          <p14:tracePt t="36306" x="8593138" y="4332288"/>
          <p14:tracePt t="36322" x="8555038" y="4351338"/>
          <p14:tracePt t="36339" x="8516938" y="4357688"/>
          <p14:tracePt t="36356" x="8478838" y="4357688"/>
          <p14:tracePt t="36372" x="8466138" y="4344988"/>
          <p14:tracePt t="36422" x="8459788" y="4325938"/>
          <p14:tracePt t="36431" x="8453438" y="4306888"/>
          <p14:tracePt t="36456" x="8440738" y="4256088"/>
          <p14:tracePt t="36473" x="8434388" y="4224338"/>
          <p14:tracePt t="36489" x="8434388" y="4179888"/>
          <p14:tracePt t="36506" x="8434388" y="4148138"/>
          <p14:tracePt t="36522" x="8434388" y="4103688"/>
          <p14:tracePt t="36539" x="8434388" y="4078288"/>
          <p14:tracePt t="36556" x="8434388" y="4040188"/>
          <p14:tracePt t="36573" x="8434388" y="4014788"/>
          <p14:tracePt t="36589" x="8440738" y="3989388"/>
          <p14:tracePt t="36606" x="8440738" y="3957638"/>
          <p14:tracePt t="36623" x="8440738" y="3951288"/>
          <p14:tracePt t="36639" x="8440738" y="3944938"/>
          <p14:tracePt t="36763" x="8421688" y="3944938"/>
          <p14:tracePt t="36770" x="8383588" y="3944938"/>
          <p14:tracePt t="36789" x="8294688" y="3944938"/>
          <p14:tracePt t="36806" x="8199438" y="3944938"/>
          <p14:tracePt t="36823" x="8110538" y="3951288"/>
          <p14:tracePt t="36839" x="8034338" y="3951288"/>
          <p14:tracePt t="36856" x="7996238" y="3951288"/>
          <p14:tracePt t="36872" x="7951788" y="3957638"/>
          <p14:tracePt t="36889" x="7843838" y="3970338"/>
          <p14:tracePt t="36906" x="7716838" y="3970338"/>
          <p14:tracePt t="36923" x="7589838" y="3970338"/>
          <p14:tracePt t="36939" x="7405688" y="3970338"/>
          <p14:tracePt t="36956" x="7323138" y="3970338"/>
          <p14:tracePt t="36973" x="7278688" y="3963988"/>
          <p14:tracePt t="36989" x="7246938" y="3957638"/>
          <p14:tracePt t="37006" x="7208838" y="3957638"/>
          <p14:tracePt t="37022" x="7158038" y="3957638"/>
          <p14:tracePt t="37039" x="7024688" y="3957638"/>
          <p14:tracePt t="37056" x="6948488" y="3957638"/>
          <p14:tracePt t="37072" x="6891338" y="3963988"/>
          <p14:tracePt t="37089" x="6853238" y="3970338"/>
          <p14:tracePt t="37106" x="6840538" y="3970338"/>
          <p14:tracePt t="37123" x="6834188" y="3970338"/>
          <p14:tracePt t="37139" x="6808788" y="3970338"/>
          <p14:tracePt t="37156" x="6738938" y="3970338"/>
          <p14:tracePt t="37173" x="6688138" y="3970338"/>
          <p14:tracePt t="37189" x="6586538" y="3970338"/>
          <p14:tracePt t="37206" x="6503988" y="3963988"/>
          <p14:tracePt t="37223" x="6434138" y="3957638"/>
          <p14:tracePt t="37239" x="6389688" y="3951288"/>
          <p14:tracePt t="37256" x="6357938" y="3951288"/>
          <p14:tracePt t="37272" x="6332538" y="3944938"/>
          <p14:tracePt t="37289" x="6319838" y="3944938"/>
          <p14:tracePt t="37306" x="6300788" y="3944938"/>
          <p14:tracePt t="37322" x="6275388" y="3938588"/>
          <p14:tracePt t="37339" x="6256338" y="3932238"/>
          <p14:tracePt t="37356" x="6205538" y="3925888"/>
          <p14:tracePt t="37373" x="6161088" y="3925888"/>
          <p14:tracePt t="37390" x="6122988" y="3925888"/>
          <p14:tracePt t="37406" x="6084888" y="3925888"/>
          <p14:tracePt t="37423" x="6040438" y="3932238"/>
          <p14:tracePt t="37439" x="6034088" y="3932238"/>
          <p14:tracePt t="37456" x="6021388" y="3932238"/>
          <p14:tracePt t="37472" x="6008688" y="3932238"/>
          <p14:tracePt t="37489" x="5995988" y="3932238"/>
          <p14:tracePt t="37506" x="5983288" y="3932238"/>
          <p14:tracePt t="37522" x="5964238" y="3919538"/>
          <p14:tracePt t="37539" x="5938838" y="3913188"/>
          <p14:tracePt t="37556" x="5900738" y="3900488"/>
          <p14:tracePt t="37572" x="5868988" y="3894138"/>
          <p14:tracePt t="37589" x="5824538" y="3894138"/>
          <p14:tracePt t="37606" x="5780088" y="3894138"/>
          <p14:tracePt t="37623" x="5735638" y="3900488"/>
          <p14:tracePt t="37639" x="5691188" y="3906838"/>
          <p14:tracePt t="37656" x="5614988" y="3913188"/>
          <p14:tracePt t="37672" x="5589588" y="3913188"/>
          <p14:tracePt t="37690" x="5576888" y="3913188"/>
          <p14:tracePt t="37749" x="5564188" y="3913188"/>
          <p14:tracePt t="37763" x="5538788" y="3913188"/>
          <p14:tracePt t="37773" x="5519738" y="3906838"/>
          <p14:tracePt t="37789" x="5487988" y="3894138"/>
          <p14:tracePt t="37806" x="5443538" y="3881438"/>
          <p14:tracePt t="37823" x="5411788" y="3875088"/>
          <p14:tracePt t="37839" x="5399088" y="3875088"/>
          <p14:tracePt t="37856" x="5386388" y="3875088"/>
          <p14:tracePt t="37873" x="5367338" y="3875088"/>
          <p14:tracePt t="37889" x="5329238" y="3868738"/>
          <p14:tracePt t="37906" x="5291138" y="3856038"/>
          <p14:tracePt t="37922" x="5259388" y="3849688"/>
          <p14:tracePt t="37939" x="5240338" y="3849688"/>
          <p14:tracePt t="37956" x="5227638" y="3849688"/>
          <p14:tracePt t="38002" x="5208588" y="3849688"/>
          <p14:tracePt t="38013" x="5189538" y="3849688"/>
          <p14:tracePt t="38022" x="5176838" y="3849688"/>
          <p14:tracePt t="38039" x="5138738" y="3862388"/>
          <p14:tracePt t="38056" x="5119688" y="3868738"/>
          <p14:tracePt t="38072" x="5113338" y="3868738"/>
          <p14:tracePt t="38089" x="5100638" y="3868738"/>
          <p14:tracePt t="38106" x="5100638" y="3875088"/>
          <p14:tracePt t="38122" x="5094288" y="3881438"/>
          <p14:tracePt t="38139" x="5087938" y="3881438"/>
          <p14:tracePt t="38172" x="5075238" y="3894138"/>
          <p14:tracePt t="38189" x="5056188" y="3900488"/>
          <p14:tracePt t="38206" x="5030788" y="3913188"/>
          <p14:tracePt t="38222" x="5005388" y="3925888"/>
          <p14:tracePt t="38240" x="4973638" y="3944938"/>
          <p14:tracePt t="38256" x="4948238" y="3957638"/>
          <p14:tracePt t="38273" x="4935538" y="3976688"/>
          <p14:tracePt t="38289" x="4922838" y="3983038"/>
          <p14:tracePt t="38306" x="4916488" y="3989388"/>
          <p14:tracePt t="38322" x="4910138" y="3995738"/>
          <p14:tracePt t="38339" x="4897438" y="4008438"/>
          <p14:tracePt t="38357" x="4884738" y="4021138"/>
          <p14:tracePt t="38389" x="4865688" y="4033838"/>
          <p14:tracePt t="38406" x="4859338" y="4046538"/>
          <p14:tracePt t="38423" x="4852988" y="4052888"/>
          <p14:tracePt t="38440" x="4846638" y="4065588"/>
          <p14:tracePt t="38473" x="4827588" y="4084638"/>
          <p14:tracePt t="38489" x="4821238" y="4097338"/>
          <p14:tracePt t="38506" x="4814888" y="4103688"/>
          <p14:tracePt t="38523" x="4808538" y="4116388"/>
          <p14:tracePt t="38539" x="4795838" y="4135438"/>
          <p14:tracePt t="38556" x="4783138" y="4167188"/>
          <p14:tracePt t="38589" x="4764088" y="4192588"/>
          <p14:tracePt t="38606" x="4751388" y="4205288"/>
          <p14:tracePt t="38622" x="4745038" y="4211638"/>
          <p14:tracePt t="38639" x="4738688" y="4217988"/>
          <p14:tracePt t="38673" x="4732338" y="4224338"/>
          <p14:tracePt t="38740" x="4725988" y="4230688"/>
          <p14:tracePt t="38773" x="4713288" y="4237038"/>
          <p14:tracePt t="40729" x="4713288" y="4243388"/>
          <p14:tracePt t="40745" x="4719638" y="4243388"/>
          <p14:tracePt t="40756" x="4745038" y="4243388"/>
          <p14:tracePt t="40789" x="4764088" y="4243388"/>
          <p14:tracePt t="40822" x="4776788" y="4230688"/>
          <p14:tracePt t="40856" x="4789488" y="4230688"/>
          <p14:tracePt t="40923" x="4789488" y="4217988"/>
          <p14:tracePt t="41215" x="4783138" y="4217988"/>
          <p14:tracePt t="41229" x="4783138" y="4224338"/>
          <p14:tracePt t="41307" x="4795838" y="4224338"/>
          <p14:tracePt t="41315" x="4814888" y="4224338"/>
          <p14:tracePt t="41339" x="4846638" y="4205288"/>
          <p14:tracePt t="41372" x="4872038" y="4192588"/>
          <p14:tracePt t="41406" x="4935538" y="4167188"/>
          <p14:tracePt t="41439" x="5043488" y="4148138"/>
          <p14:tracePt t="41473" x="5068888" y="4135438"/>
          <p14:tracePt t="41509" x="5075238" y="4129088"/>
          <p14:tracePt t="41539" x="5075238" y="4122738"/>
          <p14:tracePt t="41606" x="5075238" y="4116388"/>
          <p14:tracePt t="41677" x="5068888" y="4116388"/>
          <p14:tracePt t="41685" x="5062538" y="4116388"/>
          <p14:tracePt t="41706" x="5056188" y="4116388"/>
          <p14:tracePt t="41739" x="5030788" y="4129088"/>
          <p14:tracePt t="41772" x="5011738" y="4148138"/>
          <p14:tracePt t="41806" x="4992688" y="4160838"/>
          <p14:tracePt t="41839" x="4973638" y="4167188"/>
          <p14:tracePt t="41873" x="4967288" y="4173538"/>
          <p14:tracePt t="41939" x="4954588" y="4179888"/>
          <p14:tracePt t="41972" x="4941888" y="4192588"/>
          <p14:tracePt t="42007" x="4910138" y="4205288"/>
          <p14:tracePt t="42039" x="4903788" y="4205288"/>
          <p14:tracePt t="42126" x="4891088" y="4205288"/>
          <p14:tracePt t="42139" x="4884738" y="4205288"/>
          <p14:tracePt t="42172" x="4872038" y="4205288"/>
          <p14:tracePt t="42206" x="4859338" y="4205288"/>
          <p14:tracePt t="42347" x="4852988" y="4205288"/>
          <p14:tracePt t="42355" x="4846638" y="4205288"/>
          <p14:tracePt t="42372" x="4814888" y="4198938"/>
          <p14:tracePt t="42406" x="4783138" y="4186238"/>
          <p14:tracePt t="42439" x="4764088" y="4179888"/>
          <p14:tracePt t="42630" x="4757738" y="4173538"/>
          <p14:tracePt t="42647" x="4738688" y="4154488"/>
          <p14:tracePt t="42656" x="4725988" y="4148138"/>
          <p14:tracePt t="42689" x="4694238" y="4122738"/>
          <p14:tracePt t="42722" x="4687888" y="4116388"/>
          <p14:tracePt t="42800" x="4675188" y="4110038"/>
          <p14:tracePt t="42822" x="4637088" y="4097338"/>
          <p14:tracePt t="42856" x="4630738" y="4090988"/>
          <p14:tracePt t="42942" x="4624388" y="4084638"/>
          <p14:tracePt t="42956" x="4618038" y="4071938"/>
          <p14:tracePt t="42989" x="4598988" y="4059238"/>
          <p14:tracePt t="43025" x="4598988" y="4052888"/>
          <p14:tracePt t="43087" x="4592638" y="4046538"/>
          <p14:tracePt t="43093" x="4579938" y="4046538"/>
          <p14:tracePt t="43122" x="4535488" y="4027488"/>
          <p14:tracePt t="43156" x="4516438" y="4021138"/>
          <p14:tracePt t="43189" x="4497388" y="4014788"/>
          <p14:tracePt t="43256" x="4491038" y="4014788"/>
          <p14:tracePt t="43289" x="4452938" y="3995738"/>
          <p14:tracePt t="43323" x="4414838" y="3983038"/>
          <p14:tracePt t="43356" x="4408488" y="3976688"/>
          <p14:tracePt t="43624" x="4408488" y="3970338"/>
          <p14:tracePt t="43633" x="4402138" y="3970338"/>
          <p14:tracePt t="43656" x="4383088" y="3925888"/>
          <p14:tracePt t="43689" x="4376738" y="3894138"/>
          <p14:tracePt t="43723" x="4376738" y="3887788"/>
          <p14:tracePt t="43789" x="4376738" y="3881438"/>
          <p14:tracePt t="43857" x="4376738" y="3875088"/>
          <p14:tracePt t="43863" x="4376738" y="3868738"/>
          <p14:tracePt t="43933" x="4376738" y="3862388"/>
          <p14:tracePt t="43949" x="4376738" y="3856038"/>
          <p14:tracePt t="43963" x="4376738" y="3849688"/>
          <p14:tracePt t="43989" x="4383088" y="3849688"/>
          <p14:tracePt t="44022" x="4383088" y="3830638"/>
          <p14:tracePt t="44056" x="4383088" y="3805238"/>
          <p14:tracePt t="44089" x="4383088" y="3792538"/>
          <p14:tracePt t="44123" x="4383088" y="3773488"/>
          <p14:tracePt t="44156" x="4389438" y="3748088"/>
          <p14:tracePt t="44189" x="4389438" y="3735388"/>
          <p14:tracePt t="44223" x="4389438" y="3709988"/>
          <p14:tracePt t="44256" x="4389438" y="3690938"/>
          <p14:tracePt t="44290" x="4389438" y="3671888"/>
          <p14:tracePt t="44323" x="4389438" y="3652838"/>
          <p14:tracePt t="44356" x="4395788" y="3633788"/>
          <p14:tracePt t="44389" x="4408488" y="3614738"/>
          <p14:tracePt t="44423" x="4427538" y="3589338"/>
          <p14:tracePt t="44456" x="4471988" y="3532188"/>
          <p14:tracePt t="44489" x="4491038" y="3519488"/>
          <p14:tracePt t="44524" x="4510088" y="3500438"/>
          <p14:tracePt t="44556" x="4541838" y="3449638"/>
          <p14:tracePt t="44589" x="4573588" y="3416300"/>
          <p14:tracePt t="44622" x="4586288" y="3409950"/>
          <p14:tracePt t="44656" x="4586288" y="3403600"/>
          <p14:tracePt t="44689" x="4592638" y="3397250"/>
          <p14:tracePt t="44722" x="4649788" y="3365500"/>
          <p14:tracePt t="44756" x="4675188" y="3340100"/>
          <p14:tracePt t="44789" x="4694238" y="3327400"/>
          <p14:tracePt t="44823" x="4700588" y="3321050"/>
          <p14:tracePt t="44856" x="4725988" y="3308350"/>
          <p14:tracePt t="44889" x="4745038" y="3289300"/>
          <p14:tracePt t="44923" x="4751388" y="3289300"/>
          <p14:tracePt t="44956" x="4776788" y="3270250"/>
          <p14:tracePt t="44989" x="4795838" y="3263900"/>
          <p14:tracePt t="45023" x="4846638" y="3238500"/>
          <p14:tracePt t="45056" x="4852988" y="3232150"/>
          <p14:tracePt t="45089" x="4884738" y="3219450"/>
          <p14:tracePt t="45122" x="4922838" y="3213100"/>
          <p14:tracePt t="45156" x="4948238" y="3206750"/>
          <p14:tracePt t="45190" x="4954588" y="3200400"/>
          <p14:tracePt t="45222" x="4967288" y="3194050"/>
          <p14:tracePt t="45256" x="4992688" y="3187700"/>
          <p14:tracePt t="45289" x="5018088" y="3187700"/>
          <p14:tracePt t="45323" x="5030788" y="3187700"/>
          <p14:tracePt t="45356" x="5068888" y="3206750"/>
          <p14:tracePt t="45389" x="5087938" y="3225800"/>
          <p14:tracePt t="45423" x="5138738" y="3244850"/>
          <p14:tracePt t="45456" x="5259388" y="3289300"/>
          <p14:tracePt t="45489" x="5316538" y="3314700"/>
          <p14:tracePt t="45523" x="5380038" y="3346450"/>
          <p14:tracePt t="45556" x="5449888" y="3409950"/>
          <p14:tracePt t="45589" x="5507038" y="3487738"/>
          <p14:tracePt t="45623" x="5519738" y="3525838"/>
          <p14:tracePt t="45655" x="5545138" y="3582988"/>
          <p14:tracePt t="45689" x="5570538" y="3659188"/>
          <p14:tracePt t="45722" x="5595938" y="3729038"/>
          <p14:tracePt t="45756" x="5634038" y="3786188"/>
          <p14:tracePt t="45789" x="5659438" y="3849688"/>
          <p14:tracePt t="45822" x="5691188" y="3887788"/>
          <p14:tracePt t="45856" x="5710238" y="3925888"/>
          <p14:tracePt t="45889" x="5735638" y="3963988"/>
          <p14:tracePt t="45922" x="5754688" y="4002088"/>
          <p14:tracePt t="45956" x="5773738" y="4033838"/>
          <p14:tracePt t="45989" x="5792788" y="4059238"/>
          <p14:tracePt t="46023" x="5811838" y="4065588"/>
          <p14:tracePt t="46056" x="5824538" y="4078288"/>
          <p14:tracePt t="46089" x="5888038" y="4090988"/>
          <p14:tracePt t="46122" x="5919788" y="4097338"/>
          <p14:tracePt t="46156" x="5970588" y="4116388"/>
          <p14:tracePt t="46189" x="6072188" y="4129088"/>
          <p14:tracePt t="46223" x="6103938" y="4135438"/>
          <p14:tracePt t="46256" x="6135688" y="4135438"/>
          <p14:tracePt t="46289" x="6237288" y="4135438"/>
          <p14:tracePt t="46322" x="6332538" y="4135438"/>
          <p14:tracePt t="46356" x="6389688" y="4135438"/>
          <p14:tracePt t="46389" x="6408738" y="4135438"/>
          <p14:tracePt t="46423" x="6472238" y="4122738"/>
          <p14:tracePt t="46456" x="6523038" y="4116388"/>
          <p14:tracePt t="46489" x="6542088" y="4116388"/>
          <p14:tracePt t="46523" x="6567488" y="4116388"/>
          <p14:tracePt t="46556" x="6586538" y="4110038"/>
          <p14:tracePt t="46589" x="6592888" y="4103688"/>
          <p14:tracePt t="46623" x="6599238" y="4097338"/>
          <p14:tracePt t="46656" x="6630988" y="4090988"/>
          <p14:tracePt t="46689" x="6637338" y="4090988"/>
          <p14:tracePt t="46723" x="6637338" y="4084638"/>
          <p14:tracePt t="46756" x="6643688" y="4084638"/>
          <p14:tracePt t="46823" x="6643688" y="4078288"/>
          <p14:tracePt t="47020" x="6643688" y="4071938"/>
          <p14:tracePt t="47144" x="6643688" y="4065588"/>
          <p14:tracePt t="47212" x="6643688" y="4059238"/>
          <p14:tracePt t="56311" x="6637338" y="4065588"/>
          <p14:tracePt t="56319" x="6637338" y="4071938"/>
          <p14:tracePt t="56588" x="6618288" y="4071938"/>
          <p14:tracePt t="56601" x="6599238" y="4078288"/>
          <p14:tracePt t="56610" x="6592888" y="4078288"/>
          <p14:tracePt t="59223" x="6567488" y="4052888"/>
          <p14:tracePt t="59233" x="6484938" y="4021138"/>
          <p14:tracePt t="59239" x="6421438" y="3995738"/>
          <p14:tracePt t="59256" x="6345238" y="3951288"/>
          <p14:tracePt t="59273" x="6288088" y="3906838"/>
          <p14:tracePt t="59289" x="6243638" y="3875088"/>
          <p14:tracePt t="59306" x="6218238" y="3856038"/>
          <p14:tracePt t="63129" x="6218238" y="3811588"/>
          <p14:tracePt t="63137" x="6211888" y="3722688"/>
          <p14:tracePt t="63156" x="6161088" y="3608388"/>
          <p14:tracePt t="63173" x="6122988" y="3506788"/>
          <p14:tracePt t="63189" x="6103938" y="3384550"/>
          <p14:tracePt t="63206" x="6091238" y="3232150"/>
          <p14:tracePt t="63223" x="6078538" y="3200400"/>
          <p14:tracePt t="63239" x="6065838" y="3162300"/>
          <p14:tracePt t="63256" x="6053138" y="3130550"/>
          <p14:tracePt t="63272" x="6040438" y="3086100"/>
          <p14:tracePt t="63289" x="6021388" y="3041650"/>
          <p14:tracePt t="63306" x="5957888" y="2971800"/>
          <p14:tracePt t="63323" x="5919788" y="2940050"/>
          <p14:tracePt t="63340" x="5881688" y="2927350"/>
          <p14:tracePt t="63356" x="5856288" y="2921000"/>
          <p14:tracePt t="63373" x="5849938" y="2921000"/>
          <p14:tracePt t="63460" x="5843588" y="2921000"/>
          <p14:tracePt t="63468" x="5837238" y="2921000"/>
          <p14:tracePt t="63489" x="5799138" y="2921000"/>
          <p14:tracePt t="63506" x="5748338" y="2921000"/>
          <p14:tracePt t="63522" x="5703888" y="2921000"/>
          <p14:tracePt t="63539" x="5640388" y="2940050"/>
          <p14:tracePt t="63556" x="5583238" y="2952750"/>
          <p14:tracePt t="63572" x="5538788" y="2952750"/>
          <p14:tracePt t="63589" x="5500688" y="2952750"/>
          <p14:tracePt t="63606" x="5430838" y="2959100"/>
          <p14:tracePt t="63623" x="5386388" y="2959100"/>
          <p14:tracePt t="63639" x="5380038" y="2959100"/>
          <p14:tracePt t="63937" x="5341938" y="2959100"/>
          <p14:tracePt t="63946" x="5291138" y="2959100"/>
          <p14:tracePt t="63956" x="5246688" y="2959100"/>
          <p14:tracePt t="63973" x="5157788" y="2952750"/>
          <p14:tracePt t="63989" x="5106988" y="2946400"/>
          <p14:tracePt t="64006" x="5094288" y="2940050"/>
          <p14:tracePt t="64068" x="5081588" y="2940050"/>
          <p14:tracePt t="64078" x="5049838" y="2940050"/>
          <p14:tracePt t="64089" x="5018088" y="2940050"/>
          <p14:tracePt t="64106" x="4973638" y="2940050"/>
          <p14:tracePt t="64407" x="4986338" y="2940050"/>
          <p14:tracePt t="64415" x="4992688" y="2940050"/>
          <p14:tracePt t="64439" x="5030788" y="2940050"/>
          <p14:tracePt t="64456" x="5049838" y="2940050"/>
          <p14:tracePt t="64490" x="5068888" y="2940050"/>
          <p14:tracePt t="64522" x="5164138" y="2921000"/>
          <p14:tracePt t="64539" x="5214938" y="2908300"/>
          <p14:tracePt t="64573" x="5310188" y="2901950"/>
          <p14:tracePt t="64606" x="5399088" y="2921000"/>
          <p14:tracePt t="64639" x="5526088" y="2933700"/>
          <p14:tracePt t="64656" x="5602288" y="2952750"/>
          <p14:tracePt t="64689" x="5697538" y="2965450"/>
          <p14:tracePt t="64723" x="5805488" y="2965450"/>
          <p14:tracePt t="64739" x="5824538" y="2965450"/>
          <p14:tracePt t="64772" x="5875338" y="2978150"/>
          <p14:tracePt t="64789" x="5907088" y="2984500"/>
          <p14:tracePt t="64806" x="5964238" y="2997200"/>
          <p14:tracePt t="64839" x="6059488" y="3022600"/>
          <p14:tracePt t="64872" x="6129338" y="3028950"/>
          <p14:tracePt t="64889" x="6154738" y="3035300"/>
          <p14:tracePt t="64922" x="6211888" y="3041650"/>
          <p14:tracePt t="64956" x="6294438" y="3060700"/>
          <p14:tracePt t="64989" x="6389688" y="3079750"/>
          <p14:tracePt t="65023" x="6561138" y="3098800"/>
          <p14:tracePt t="65056" x="6624638" y="3098800"/>
          <p14:tracePt t="65089" x="6643688" y="3098800"/>
          <p14:tracePt t="65122" x="6726238" y="3092450"/>
          <p14:tracePt t="65156" x="6859588" y="3086100"/>
          <p14:tracePt t="65189" x="6967538" y="3086100"/>
          <p14:tracePt t="65223" x="7107238" y="3067050"/>
          <p14:tracePt t="65256" x="7208838" y="3054350"/>
          <p14:tracePt t="65289" x="7246938" y="3048000"/>
          <p14:tracePt t="65356" x="7310438" y="3048000"/>
          <p14:tracePt t="65389" x="7558088" y="3048000"/>
          <p14:tracePt t="65423" x="7793038" y="3067050"/>
          <p14:tracePt t="65456" x="7862888" y="3073400"/>
          <p14:tracePt t="65489" x="7945438" y="3073400"/>
          <p14:tracePt t="65522" x="8027988" y="3067050"/>
          <p14:tracePt t="65556" x="8129588" y="3067050"/>
          <p14:tracePt t="65589" x="8199438" y="3067050"/>
          <p14:tracePt t="65623" x="8345488" y="3073400"/>
          <p14:tracePt t="65656" x="8421688" y="3092450"/>
          <p14:tracePt t="65689" x="8466138" y="3105150"/>
          <p14:tracePt t="65722" x="8548688" y="3111500"/>
          <p14:tracePt t="65756" x="8669338" y="3117850"/>
          <p14:tracePt t="65789" x="8732838" y="3117850"/>
          <p14:tracePt t="66179" x="8726488" y="3117850"/>
          <p14:tracePt t="66187" x="8720138" y="3117850"/>
          <p14:tracePt t="66206" x="8720138" y="3124200"/>
          <p14:tracePt t="66239" x="8688388" y="3136900"/>
          <p14:tracePt t="66273" x="8624888" y="3162300"/>
          <p14:tracePt t="66306" x="8561388" y="3181350"/>
          <p14:tracePt t="66339" x="8453438" y="3200400"/>
          <p14:tracePt t="66372" x="8370888" y="3206750"/>
          <p14:tracePt t="66406" x="8313738" y="3206750"/>
          <p14:tracePt t="66439" x="8243888" y="3206750"/>
          <p14:tracePt t="66473" x="8123238" y="3200400"/>
          <p14:tracePt t="66506" x="8027988" y="3194050"/>
          <p14:tracePt t="66539" x="7989888" y="3181350"/>
          <p14:tracePt t="66606" x="7977188" y="3175000"/>
          <p14:tracePt t="66639" x="7856538" y="3149600"/>
          <p14:tracePt t="66673" x="7780338" y="3130550"/>
          <p14:tracePt t="66706" x="7729538" y="3117850"/>
          <p14:tracePt t="66739" x="7526338" y="3092450"/>
          <p14:tracePt t="66772" x="7138988" y="3054350"/>
          <p14:tracePt t="66806" x="6929438" y="3022600"/>
          <p14:tracePt t="66839" x="6865938" y="3009900"/>
          <p14:tracePt t="66873" x="6815138" y="3009900"/>
          <p14:tracePt t="66906" x="6669088" y="3022600"/>
          <p14:tracePt t="66939" x="6573838" y="3022600"/>
          <p14:tracePt t="66972" x="6516688" y="3016250"/>
          <p14:tracePt t="67006" x="6497638" y="3016250"/>
          <p14:tracePt t="67039" x="6465888" y="3016250"/>
          <p14:tracePt t="67072" x="6383338" y="3009900"/>
          <p14:tracePt t="67387" x="6389688" y="3003550"/>
          <p14:tracePt t="67441" x="6396038" y="2997200"/>
          <p14:tracePt t="67460" x="6415088" y="2990850"/>
          <p14:tracePt t="67472" x="6427788" y="2984500"/>
          <p14:tracePt t="67509" x="6453188" y="2971800"/>
          <p14:tracePt t="67539" x="6484938" y="2952750"/>
          <p14:tracePt t="67572" x="6497638" y="2952750"/>
          <p14:tracePt t="67640" x="6516688" y="2952750"/>
          <p14:tracePt t="67672" x="6618288" y="2952750"/>
          <p14:tracePt t="67706" x="6694488" y="2965450"/>
          <p14:tracePt t="67739" x="6713538" y="2965450"/>
          <p14:tracePt t="67827" x="6738938" y="2965450"/>
          <p14:tracePt t="67839" x="6757988" y="2965450"/>
          <p14:tracePt t="67872" x="6840538" y="2984500"/>
          <p14:tracePt t="67906" x="6846888" y="2990850"/>
          <p14:tracePt t="67939" x="6853238" y="2990850"/>
          <p14:tracePt t="67972" x="6904038" y="3009900"/>
          <p14:tracePt t="68005" x="6999288" y="3035300"/>
          <p14:tracePt t="68039" x="7107238" y="3060700"/>
          <p14:tracePt t="68073" x="7177088" y="3079750"/>
          <p14:tracePt t="68142" x="7183438" y="3079750"/>
          <p14:tracePt t="68172" x="7202488" y="3079750"/>
          <p14:tracePt t="68596" x="7208838" y="3086100"/>
          <p14:tracePt t="68604" x="7208838" y="3092450"/>
          <p14:tracePt t="68623" x="7285038" y="3098800"/>
          <p14:tracePt t="68656" x="7367588" y="3124200"/>
          <p14:tracePt t="68689" x="7424738" y="3130550"/>
          <p14:tracePt t="68722" x="7469188" y="3130550"/>
          <p14:tracePt t="68756" x="7532688" y="3130550"/>
          <p14:tracePt t="68789" x="7602538" y="3143250"/>
          <p14:tracePt t="68823" x="7672388" y="3168650"/>
          <p14:tracePt t="68856" x="7754938" y="3181350"/>
          <p14:tracePt t="68889" x="7818438" y="3187700"/>
          <p14:tracePt t="68923" x="7900988" y="3187700"/>
          <p14:tracePt t="68956" x="7989888" y="3187700"/>
          <p14:tracePt t="68989" x="8135938" y="3181350"/>
          <p14:tracePt t="69025" x="8199438" y="3175000"/>
          <p14:tracePt t="69056" x="8231188" y="3155950"/>
          <p14:tracePt t="69089" x="8294688" y="3143250"/>
          <p14:tracePt t="69123" x="8415338" y="3117850"/>
          <p14:tracePt t="69156" x="8523288" y="3098800"/>
          <p14:tracePt t="69189" x="8555038" y="3098800"/>
          <p14:tracePt t="69297" x="8561388" y="3098800"/>
          <p14:tracePt t="69321" x="8567738" y="3098800"/>
          <p14:tracePt t="69336" x="8574088" y="3092450"/>
          <p14:tracePt t="69356" x="8574088" y="3086100"/>
          <p14:tracePt t="69389" x="8529638" y="3086100"/>
          <p14:tracePt t="69423" x="8358188" y="3105150"/>
          <p14:tracePt t="69456" x="7824788" y="3162300"/>
          <p14:tracePt t="69490" x="7145338" y="3168650"/>
          <p14:tracePt t="69491" x="6948488" y="3168650"/>
          <p14:tracePt t="69523" x="6427788" y="3238500"/>
          <p14:tracePt t="69556" x="6199188" y="3295650"/>
          <p14:tracePt t="69589" x="5989638" y="3378200"/>
          <p14:tracePt t="69622" x="5659438" y="3500438"/>
          <p14:tracePt t="69656" x="5513388" y="3544888"/>
          <p14:tracePt t="69689" x="5437188" y="3595688"/>
          <p14:tracePt t="69723" x="5291138" y="3709988"/>
          <p14:tracePt t="69756" x="5176838" y="3811588"/>
          <p14:tracePt t="69789" x="5100638" y="3900488"/>
          <p14:tracePt t="69823" x="5081588" y="3976688"/>
          <p14:tracePt t="69856" x="5081588" y="3989388"/>
          <p14:tracePt t="70036" x="5081588" y="3983038"/>
          <p14:tracePt t="70044" x="5081588" y="3976688"/>
          <p14:tracePt t="70072" x="5056188" y="3976688"/>
          <p14:tracePt t="70106" x="4929188" y="4014788"/>
          <p14:tracePt t="70139" x="4872038" y="4027488"/>
          <p14:tracePt t="70237" x="4865688" y="4027488"/>
          <p14:tracePt t="70245" x="4859338" y="4033838"/>
          <p14:tracePt t="70273" x="4846638" y="4046538"/>
          <p14:tracePt t="70306" x="4833938" y="4065588"/>
          <p14:tracePt t="70340" x="4833938" y="4071938"/>
          <p14:tracePt t="70372" x="4827588" y="4078288"/>
          <p14:tracePt t="70406" x="4770438" y="4141788"/>
          <p14:tracePt t="70439" x="4770438" y="4160838"/>
          <p14:tracePt t="70472" x="4770438" y="4173538"/>
          <p14:tracePt t="70474" x="4770438" y="4179888"/>
          <p14:tracePt t="70507" x="4776788" y="4198938"/>
          <p14:tracePt t="70539" x="4795838" y="4211638"/>
          <p14:tracePt t="70573" x="4795838" y="4217988"/>
          <p14:tracePt t="70639" x="4833938" y="4230688"/>
          <p14:tracePt t="70673" x="4852988" y="4243388"/>
          <p14:tracePt t="70706" x="4878388" y="4249738"/>
          <p14:tracePt t="70739" x="4916488" y="4230688"/>
          <p14:tracePt t="70772" x="4948238" y="4211638"/>
          <p14:tracePt t="70806" x="4960938" y="4198938"/>
          <p14:tracePt t="70839" x="4973638" y="4192588"/>
          <p14:tracePt t="70873" x="4973638" y="4186238"/>
          <p14:tracePt t="70906" x="4979988" y="4179888"/>
          <p14:tracePt t="70977" x="4973638" y="4179888"/>
          <p14:tracePt t="71031" x="4967288" y="4179888"/>
          <p14:tracePt t="71169" x="4948238" y="4179888"/>
          <p14:tracePt t="71177" x="4929188" y="4160838"/>
          <p14:tracePt t="71206" x="4891088" y="4110038"/>
          <p14:tracePt t="71239" x="4884738" y="4097338"/>
          <p14:tracePt t="71306" x="4872038" y="4090988"/>
          <p14:tracePt t="71339" x="4852988" y="4084638"/>
          <p14:tracePt t="71372" x="4840288" y="4078288"/>
          <p14:tracePt t="71406" x="4764088" y="4071938"/>
          <p14:tracePt t="71439" x="4681538" y="4071938"/>
          <p14:tracePt t="71473" x="4605338" y="4078288"/>
          <p14:tracePt t="71506" x="4579938" y="4078288"/>
          <p14:tracePt t="71539" x="4554538" y="4090988"/>
          <p14:tracePt t="71572" x="4497388" y="4110038"/>
          <p14:tracePt t="71606" x="4459288" y="4135438"/>
          <p14:tracePt t="71639" x="4446588" y="4148138"/>
          <p14:tracePt t="71672" x="4446588" y="4154488"/>
          <p14:tracePt t="71706" x="4440238" y="4154488"/>
          <p14:tracePt t="71739" x="4433888" y="4179888"/>
          <p14:tracePt t="71773" x="4421188" y="4243388"/>
          <p14:tracePt t="71806" x="4421188" y="4313238"/>
          <p14:tracePt t="71839" x="4433888" y="4332288"/>
          <p14:tracePt t="71873" x="4446588" y="4351338"/>
          <p14:tracePt t="71906" x="4459288" y="4370388"/>
          <p14:tracePt t="71939" x="4484688" y="4402138"/>
          <p14:tracePt t="71972" x="4503738" y="4414838"/>
          <p14:tracePt t="72007" x="4516438" y="4433888"/>
          <p14:tracePt t="72009" x="4522788" y="4433888"/>
          <p14:tracePt t="72040" x="4560888" y="4433888"/>
          <p14:tracePt t="72072" x="4643438" y="4433888"/>
          <p14:tracePt t="72106" x="4687888" y="4446588"/>
          <p14:tracePt t="72139" x="4713288" y="4452938"/>
          <p14:tracePt t="72173" x="4732338" y="4440238"/>
          <p14:tracePt t="72206" x="4738688" y="4433888"/>
          <p14:tracePt t="72239" x="4764088" y="4414838"/>
          <p14:tracePt t="72273" x="4783138" y="4402138"/>
          <p14:tracePt t="72306" x="4795838" y="4389438"/>
          <p14:tracePt t="72339" x="4821238" y="4370388"/>
          <p14:tracePt t="72372" x="4859338" y="4351338"/>
          <p14:tracePt t="72407" x="4884738" y="4332288"/>
          <p14:tracePt t="72439" x="4891088" y="4325938"/>
          <p14:tracePt t="72472" x="4891088" y="4319588"/>
          <p14:tracePt t="72506" x="4897438" y="4313238"/>
          <p14:tracePt t="72539" x="4916488" y="4281488"/>
          <p14:tracePt t="72572" x="4922838" y="4256088"/>
          <p14:tracePt t="72657" x="4922838" y="4237038"/>
          <p14:tracePt t="72673" x="4922838" y="4205288"/>
          <p14:tracePt t="72706" x="4903788" y="4179888"/>
          <p14:tracePt t="72739" x="4897438" y="4160838"/>
          <p14:tracePt t="72772" x="4891088" y="4141788"/>
          <p14:tracePt t="72806" x="4872038" y="4129088"/>
          <p14:tracePt t="72839" x="4846638" y="4122738"/>
          <p14:tracePt t="72872" x="4840288" y="4122738"/>
          <p14:tracePt t="72939" x="4776788" y="4122738"/>
          <p14:tracePt t="72973" x="4725988" y="4116388"/>
          <p14:tracePt t="73006" x="4706938" y="4116388"/>
          <p14:tracePt t="73039" x="4681538" y="4129088"/>
          <p14:tracePt t="73073" x="4668838" y="4129088"/>
          <p14:tracePt t="73139" x="4630738" y="4141788"/>
          <p14:tracePt t="73172" x="4605338" y="4148138"/>
          <p14:tracePt t="73207" x="4586288" y="4148138"/>
          <p14:tracePt t="73279" x="4579938" y="4154488"/>
          <p14:tracePt t="73306" x="4573588" y="4167188"/>
          <p14:tracePt t="73340" x="4548188" y="4192588"/>
          <p14:tracePt t="73373" x="4535488" y="4205288"/>
          <p14:tracePt t="73406" x="4535488" y="4224338"/>
          <p14:tracePt t="73500" x="4535488" y="4230688"/>
          <p14:tracePt t="73508" x="4535488" y="4243388"/>
          <p14:tracePt t="73539" x="4548188" y="4275138"/>
          <p14:tracePt t="73572" x="4560888" y="4294188"/>
          <p14:tracePt t="73607" x="4567238" y="4294188"/>
          <p14:tracePt t="73639" x="4598988" y="4294188"/>
          <p14:tracePt t="73672" x="4675188" y="4325938"/>
          <p14:tracePt t="73706" x="4694238" y="4332288"/>
          <p14:tracePt t="73739" x="4706938" y="4332288"/>
          <p14:tracePt t="73772" x="4713288" y="4332288"/>
          <p14:tracePt t="73806" x="4757738" y="4332288"/>
          <p14:tracePt t="73839" x="4783138" y="4338638"/>
          <p14:tracePt t="73872" x="4821238" y="4338638"/>
          <p14:tracePt t="73906" x="4846638" y="4338638"/>
          <p14:tracePt t="73939" x="4859338" y="4332288"/>
          <p14:tracePt t="73972" x="4859338" y="4325938"/>
          <p14:tracePt t="74017" x="4865688" y="4325938"/>
          <p14:tracePt t="74039" x="4865688" y="4313238"/>
          <p14:tracePt t="74073" x="4884738" y="4300538"/>
          <p14:tracePt t="74139" x="4903788" y="4262438"/>
          <p14:tracePt t="74173" x="4922838" y="4224338"/>
          <p14:tracePt t="74206" x="4922838" y="4211638"/>
          <p14:tracePt t="74289" x="4922838" y="4205288"/>
          <p14:tracePt t="74327" x="4922838" y="4198938"/>
          <p14:tracePt t="74339" x="4916488" y="4192588"/>
          <p14:tracePt t="74372" x="4884738" y="4167188"/>
          <p14:tracePt t="74406" x="4872038" y="4154488"/>
          <p14:tracePt t="74439" x="4872038" y="4148138"/>
          <p14:tracePt t="74506" x="4865688" y="4141788"/>
          <p14:tracePt t="74539" x="4821238" y="4116388"/>
          <p14:tracePt t="74573" x="4789488" y="4103688"/>
          <p14:tracePt t="74639" x="4770438" y="4103688"/>
          <p14:tracePt t="74673" x="4700588" y="4103688"/>
          <p14:tracePt t="74706" x="4687888" y="4103688"/>
          <p14:tracePt t="74739" x="4681538" y="4103688"/>
          <p14:tracePt t="74772" x="4643438" y="4110038"/>
          <p14:tracePt t="74789" x="4637088" y="4110038"/>
          <p14:tracePt t="74856" x="4630738" y="4116388"/>
          <p14:tracePt t="74895" x="4624388" y="4122738"/>
          <p14:tracePt t="74923" x="4611688" y="4135438"/>
          <p14:tracePt t="74956" x="4598988" y="4141788"/>
          <p14:tracePt t="74989" x="4592638" y="4148138"/>
          <p14:tracePt t="75006" x="4586288" y="4154488"/>
          <p14:tracePt t="75039" x="4573588" y="4173538"/>
          <p14:tracePt t="75072" x="4573588" y="4198938"/>
          <p14:tracePt t="75089" x="4573588" y="4211638"/>
          <p14:tracePt t="75122" x="4567238" y="4237038"/>
          <p14:tracePt t="75197" x="4567238" y="4243388"/>
          <p14:tracePt t="75223" x="4586288" y="4243388"/>
          <p14:tracePt t="75256" x="4611688" y="4262438"/>
          <p14:tracePt t="75289" x="4630738" y="4268788"/>
          <p14:tracePt t="75323" x="4649788" y="4268788"/>
          <p14:tracePt t="75339" x="4656138" y="4268788"/>
          <p14:tracePt t="75372" x="4668838" y="4268788"/>
          <p14:tracePt t="75427" x="4675188" y="4268788"/>
          <p14:tracePt t="75439" x="4681538" y="4268788"/>
          <p14:tracePt t="75473" x="4706938" y="4268788"/>
          <p14:tracePt t="75489" x="4719638" y="4268788"/>
          <p14:tracePt t="75523" x="4738688" y="4275138"/>
          <p14:tracePt t="75556" x="4757738" y="4275138"/>
          <p14:tracePt t="75589" x="4802188" y="4275138"/>
          <p14:tracePt t="75655" x="4802188" y="4268788"/>
          <p14:tracePt t="75705" x="4808538" y="4268788"/>
          <p14:tracePt t="75789" x="4808538" y="4262438"/>
          <p14:tracePt t="75889" x="4808538" y="4256088"/>
          <p14:tracePt t="75997" x="4795838" y="4256088"/>
          <p14:tracePt t="76004" x="4783138" y="4262438"/>
          <p14:tracePt t="76022" x="4776788" y="4262438"/>
          <p14:tracePt t="76039" x="4770438" y="4262438"/>
          <p14:tracePt t="76120" x="4764088" y="4262438"/>
          <p14:tracePt t="76129" x="4757738" y="4262438"/>
          <p14:tracePt t="76139" x="4732338" y="4262438"/>
          <p14:tracePt t="76173" x="4700588" y="4262438"/>
          <p14:tracePt t="76791" x="4687888" y="4262438"/>
          <p14:tracePt t="76798" x="4668838" y="4262438"/>
          <p14:tracePt t="76806" x="4668838" y="4256088"/>
          <p14:tracePt t="76822" x="4649788" y="4249738"/>
          <p14:tracePt t="76839" x="4637088" y="4237038"/>
          <p14:tracePt t="76856" x="4630738" y="4237038"/>
          <p14:tracePt t="76945" x="4630738" y="4230688"/>
          <p14:tracePt t="76960" x="4630738" y="4224338"/>
          <p14:tracePt t="76970" x="4630738" y="4211638"/>
          <p14:tracePt t="76983" x="4630738" y="4205288"/>
          <p14:tracePt t="76990" x="4630738" y="4198938"/>
          <p14:tracePt t="77007" x="4630738" y="4192588"/>
          <p14:tracePt t="77022" x="4630738" y="4179888"/>
          <p14:tracePt t="77039" x="4637088" y="4173538"/>
          <p14:tracePt t="77245" x="4630738" y="4173538"/>
          <p14:tracePt t="78484" x="4637088" y="4167188"/>
          <p14:tracePt t="78503" x="4643438" y="4167188"/>
          <p14:tracePt t="78509" x="4649788" y="4160838"/>
          <p14:tracePt t="78522" x="4656138" y="4154488"/>
          <p14:tracePt t="78671" x="4662488" y="4148138"/>
          <p14:tracePt t="78678" x="4668838" y="4148138"/>
          <p14:tracePt t="78689" x="4668838" y="4141788"/>
          <p14:tracePt t="78706" x="4681538" y="4135438"/>
          <p14:tracePt t="78722" x="4687888" y="4116388"/>
          <p14:tracePt t="78739" x="4700588" y="4110038"/>
          <p14:tracePt t="78756" x="4706938" y="4097338"/>
          <p14:tracePt t="78773" x="4719638" y="4071938"/>
          <p14:tracePt t="78789" x="4732338" y="4046538"/>
          <p14:tracePt t="78806" x="4738688" y="4014788"/>
          <p14:tracePt t="78823" x="4751388" y="3976688"/>
          <p14:tracePt t="78839" x="4770438" y="3919538"/>
          <p14:tracePt t="78856" x="4776788" y="3894138"/>
          <p14:tracePt t="78873" x="4783138" y="3881438"/>
          <p14:tracePt t="78890" x="4783138" y="3875088"/>
          <p14:tracePt t="78906" x="4789488" y="3862388"/>
          <p14:tracePt t="78922" x="4802188" y="3843338"/>
          <p14:tracePt t="78939" x="4814888" y="3805238"/>
          <p14:tracePt t="78956" x="4821238" y="3786188"/>
          <p14:tracePt t="78972" x="4833938" y="3767138"/>
          <p14:tracePt t="78989" x="4840288" y="3741738"/>
          <p14:tracePt t="79006" x="4852988" y="3697288"/>
          <p14:tracePt t="79022" x="4859338" y="3659188"/>
          <p14:tracePt t="79039" x="4878388" y="3602038"/>
          <p14:tracePt t="79056" x="4891088" y="3595688"/>
          <p14:tracePt t="79072" x="4891088" y="3589338"/>
          <p14:tracePt t="79239" x="4884738" y="3589338"/>
          <p14:tracePt t="79247" x="4878388" y="3595688"/>
          <p14:tracePt t="79703" x="4872038" y="3608388"/>
          <p14:tracePt t="79710" x="4865688" y="3614738"/>
          <p14:tracePt t="81575" x="4878388" y="3633788"/>
          <p14:tracePt t="81584" x="4903788" y="3665538"/>
          <p14:tracePt t="81589" x="4922838" y="3690938"/>
          <p14:tracePt t="81606" x="4960938" y="3735388"/>
          <p14:tracePt t="81623" x="4999038" y="3767138"/>
          <p14:tracePt t="81639" x="5018088" y="3773488"/>
          <p14:tracePt t="81713" x="5018088" y="3779838"/>
          <p14:tracePt t="81729" x="5018088" y="3798888"/>
          <p14:tracePt t="81739" x="5024438" y="3824288"/>
          <p14:tracePt t="81756" x="5037138" y="3868738"/>
          <p14:tracePt t="81772" x="5049838" y="3900488"/>
          <p14:tracePt t="81789" x="5056188" y="3913188"/>
          <p14:tracePt t="81859" x="5056188" y="3919538"/>
          <p14:tracePt t="81868" x="5049838" y="3919538"/>
          <p14:tracePt t="81875" x="5043488" y="3925888"/>
          <p14:tracePt t="81889" x="5037138" y="3932238"/>
          <p14:tracePt t="81959" x="5018088" y="3944938"/>
          <p14:tracePt t="81967" x="5005388" y="3957638"/>
          <p14:tracePt t="81975" x="5005388" y="3976688"/>
          <p14:tracePt t="81989" x="4973638" y="4008438"/>
          <p14:tracePt t="82006" x="4935538" y="4027488"/>
          <p14:tracePt t="82023" x="4916488" y="4052888"/>
          <p14:tracePt t="82039" x="4903788" y="4059238"/>
          <p14:tracePt t="82055" x="4897438" y="4071938"/>
          <p14:tracePt t="82073" x="4884738" y="4084638"/>
          <p14:tracePt t="82089" x="4878388" y="4097338"/>
          <p14:tracePt t="82106" x="4859338" y="4135438"/>
          <p14:tracePt t="82123" x="4852988" y="4160838"/>
          <p14:tracePt t="82140" x="4840288" y="4173538"/>
          <p14:tracePt t="82156" x="4827588" y="4205288"/>
          <p14:tracePt t="82173" x="4808538" y="4217988"/>
          <p14:tracePt t="82189" x="4802188" y="4230688"/>
          <p14:tracePt t="82206" x="4789488" y="4237038"/>
          <p14:tracePt t="82223" x="4783138" y="4237038"/>
          <p14:tracePt t="82313" x="4770438" y="4243388"/>
          <p14:tracePt t="82320" x="4757738" y="4249738"/>
          <p14:tracePt t="82583" x="4751388" y="4249738"/>
          <p14:tracePt t="82591" x="4738688" y="4249738"/>
          <p14:tracePt t="82606" x="4719638" y="4249738"/>
          <p14:tracePt t="82623" x="4713288" y="4249738"/>
          <p14:tracePt t="82639" x="4706938" y="4243388"/>
          <p14:tracePt t="82656" x="4694238" y="4243388"/>
          <p14:tracePt t="82672" x="4687888" y="4243388"/>
          <p14:tracePt t="82689" x="4681538" y="4243388"/>
          <p14:tracePt t="82737" x="4675188" y="4243388"/>
          <p14:tracePt t="82745" x="4656138" y="4243388"/>
          <p14:tracePt t="82756" x="4637088" y="4243388"/>
          <p14:tracePt t="82772" x="4611688" y="4243388"/>
          <p14:tracePt t="83169" x="4624388" y="4237038"/>
          <p14:tracePt t="83176" x="4643438" y="4237038"/>
          <p14:tracePt t="83189" x="4656138" y="4237038"/>
          <p14:tracePt t="83206" x="4694238" y="4237038"/>
          <p14:tracePt t="83223" x="4700588" y="4237038"/>
          <p14:tracePt t="83307" x="4706938" y="4230688"/>
          <p14:tracePt t="83316" x="4713288" y="4230688"/>
          <p14:tracePt t="83322" x="4725988" y="4230688"/>
          <p14:tracePt t="83339" x="4738688" y="4230688"/>
          <p14:tracePt t="83356" x="4745038" y="4230688"/>
          <p14:tracePt t="83793" x="4745038" y="4224338"/>
          <p14:tracePt t="84493" x="4745038" y="4217988"/>
          <p14:tracePt t="84500" x="4751388" y="4217988"/>
          <p14:tracePt t="84522" x="4764088" y="4205288"/>
          <p14:tracePt t="84539" x="4783138" y="4192588"/>
          <p14:tracePt t="84556" x="4789488" y="4186238"/>
          <p14:tracePt t="84655" x="4795838" y="4179888"/>
          <p14:tracePt t="84667" x="4795838" y="4173538"/>
          <p14:tracePt t="84747" x="4783138" y="4179888"/>
          <p14:tracePt t="84755" x="4776788" y="4179888"/>
          <p14:tracePt t="84772" x="4770438" y="4179888"/>
          <p14:tracePt t="84817" x="4770438" y="4186238"/>
          <p14:tracePt t="84833" x="4745038" y="4198938"/>
          <p14:tracePt t="84839" x="4725988" y="4211638"/>
          <p14:tracePt t="84856" x="4675188" y="4237038"/>
          <p14:tracePt t="84872" x="4630738" y="4249738"/>
          <p14:tracePt t="84890" x="4605338" y="4256088"/>
          <p14:tracePt t="84906" x="4598988" y="4256088"/>
          <p14:tracePt t="85103" x="4598988" y="4243388"/>
          <p14:tracePt t="85117" x="4598988" y="4237038"/>
          <p14:tracePt t="85125" x="4598988" y="4224338"/>
          <p14:tracePt t="85140" x="4598988" y="4217988"/>
          <p14:tracePt t="85156" x="4592638" y="4211638"/>
          <p14:tracePt t="85173" x="4579938" y="4179888"/>
          <p14:tracePt t="85189" x="4573588" y="4167188"/>
          <p14:tracePt t="85207" x="4567238" y="4148138"/>
          <p14:tracePt t="85223" x="4560888" y="4135438"/>
          <p14:tracePt t="85239" x="4554538" y="4122738"/>
          <p14:tracePt t="85256" x="4535488" y="4097338"/>
          <p14:tracePt t="85272" x="4529138" y="4071938"/>
          <p14:tracePt t="85289" x="4510088" y="4033838"/>
          <p14:tracePt t="85306" x="4478338" y="4002088"/>
          <p14:tracePt t="85322" x="4459288" y="3995738"/>
          <p14:tracePt t="85339" x="4446588" y="3989388"/>
          <p14:tracePt t="85356" x="4433888" y="3983038"/>
          <p14:tracePt t="85373" x="4427538" y="3983038"/>
          <p14:tracePt t="85389" x="4414838" y="3970338"/>
          <p14:tracePt t="85406" x="4402138" y="3963988"/>
          <p14:tracePt t="85423" x="4357688" y="3938588"/>
          <p14:tracePt t="85439" x="4306888" y="3906838"/>
          <p14:tracePt t="85456" x="4256088" y="3881438"/>
          <p14:tracePt t="85473" x="4249738" y="3868738"/>
          <p14:tracePt t="85489" x="4237038" y="3862388"/>
          <p14:tracePt t="85506" x="4230688" y="3856038"/>
          <p14:tracePt t="85840" x="4237038" y="3862388"/>
          <p14:tracePt t="85849" x="4243388" y="3868738"/>
          <p14:tracePt t="85873" x="4281488" y="3913188"/>
          <p14:tracePt t="85889" x="4319588" y="3951288"/>
          <p14:tracePt t="85906" x="4351338" y="3989388"/>
          <p14:tracePt t="85923" x="4402138" y="4021138"/>
          <p14:tracePt t="85939" x="4433888" y="4040188"/>
          <p14:tracePt t="85956" x="4465638" y="4052888"/>
          <p14:tracePt t="85972" x="4503738" y="4065588"/>
          <p14:tracePt t="85989" x="4548188" y="4078288"/>
          <p14:tracePt t="86006" x="4598988" y="4090988"/>
          <p14:tracePt t="86022" x="4649788" y="4103688"/>
          <p14:tracePt t="86039" x="4694238" y="4116388"/>
          <p14:tracePt t="86056" x="4713288" y="4122738"/>
          <p14:tracePt t="86072" x="4719638" y="4129088"/>
          <p14:tracePt t="86089" x="4738688" y="4135438"/>
          <p14:tracePt t="86106" x="4764088" y="4135438"/>
          <p14:tracePt t="86122" x="4795838" y="4141788"/>
          <p14:tracePt t="86139" x="4833938" y="4148138"/>
          <p14:tracePt t="86156" x="4859338" y="4160838"/>
          <p14:tracePt t="86233" x="4865688" y="4160838"/>
          <p14:tracePt t="86249" x="4872038" y="4160838"/>
          <p14:tracePt t="86327" x="4878388" y="4160838"/>
          <p14:tracePt t="86340" x="4897438" y="4141788"/>
          <p14:tracePt t="86356" x="4916488" y="4129088"/>
          <p14:tracePt t="86372" x="4922838" y="4129088"/>
          <p14:tracePt t="86389" x="4929188" y="4122738"/>
          <p14:tracePt t="86407" x="4935538" y="4116388"/>
          <p14:tracePt t="86423" x="4948238" y="4103688"/>
          <p14:tracePt t="86439" x="4954588" y="4090988"/>
          <p14:tracePt t="86456" x="4973638" y="4071938"/>
          <p14:tracePt t="86472" x="5005388" y="4059238"/>
          <p14:tracePt t="86489" x="5037138" y="4033838"/>
          <p14:tracePt t="86506" x="5087938" y="4014788"/>
          <p14:tracePt t="86522" x="5138738" y="3995738"/>
          <p14:tracePt t="86539" x="5202238" y="3976688"/>
          <p14:tracePt t="86556" x="5278438" y="3963988"/>
          <p14:tracePt t="86572" x="5291138" y="3963988"/>
          <p14:tracePt t="86589" x="5297488" y="3963988"/>
          <p14:tracePt t="86606" x="5303838" y="3963988"/>
          <p14:tracePt t="86623" x="5329238" y="3970338"/>
          <p14:tracePt t="86639" x="5392738" y="3970338"/>
          <p14:tracePt t="86656" x="5589588" y="3970338"/>
          <p14:tracePt t="86672" x="5716588" y="3963988"/>
          <p14:tracePt t="86689" x="5811838" y="3963988"/>
          <p14:tracePt t="86706" x="5881688" y="3963988"/>
          <p14:tracePt t="86722" x="5919788" y="3957638"/>
          <p14:tracePt t="86739" x="5932488" y="3957638"/>
          <p14:tracePt t="86756" x="5938838" y="3957638"/>
          <p14:tracePt t="86772" x="5938838" y="3951288"/>
          <p14:tracePt t="86789" x="5938838" y="3944938"/>
          <p14:tracePt t="86807" x="5926138" y="3951288"/>
          <p14:tracePt t="86822" x="5913438" y="3951288"/>
          <p14:tracePt t="86839" x="5900738" y="3951288"/>
          <p14:tracePt t="86856" x="5868988" y="3951288"/>
          <p14:tracePt t="86873" x="5824538" y="3944938"/>
          <p14:tracePt t="86889" x="5748338" y="3925888"/>
          <p14:tracePt t="86906" x="5634038" y="3913188"/>
          <p14:tracePt t="86923" x="5538788" y="3906838"/>
          <p14:tracePt t="86939" x="5418138" y="3887788"/>
          <p14:tracePt t="86956" x="5291138" y="3887788"/>
          <p14:tracePt t="86973" x="5138738" y="3875088"/>
          <p14:tracePt t="86989" x="5087938" y="3875088"/>
          <p14:tracePt t="87006" x="5056188" y="3875088"/>
          <p14:tracePt t="87022" x="5011738" y="3887788"/>
          <p14:tracePt t="87039" x="4979988" y="3900488"/>
          <p14:tracePt t="87056" x="4941888" y="3900488"/>
          <p14:tracePt t="87073" x="4903788" y="3906838"/>
          <p14:tracePt t="87089" x="4872038" y="3919538"/>
          <p14:tracePt t="87106" x="4833938" y="3932238"/>
          <p14:tracePt t="87123" x="4808538" y="3944938"/>
          <p14:tracePt t="87139" x="4802188" y="3951288"/>
          <p14:tracePt t="87156" x="4789488" y="3963988"/>
          <p14:tracePt t="87172" x="4776788" y="3983038"/>
          <p14:tracePt t="87189" x="4757738" y="4014788"/>
          <p14:tracePt t="87206" x="4732338" y="4052888"/>
          <p14:tracePt t="87222" x="4706938" y="4084638"/>
          <p14:tracePt t="87239" x="4687888" y="4110038"/>
          <p14:tracePt t="87256" x="4675188" y="4116388"/>
          <p14:tracePt t="87272" x="4668838" y="4122738"/>
          <p14:tracePt t="87327" x="4668838" y="4129088"/>
          <p14:tracePt t="87405" x="4662488" y="4129088"/>
          <p14:tracePt t="87480" x="4656138" y="4135438"/>
          <p14:tracePt t="87504" x="4656138" y="4141788"/>
          <p14:tracePt t="87516" x="4649788" y="4141788"/>
          <p14:tracePt t="87651" x="4649788" y="4148138"/>
          <p14:tracePt t="87982" x="4662488" y="4141788"/>
          <p14:tracePt t="87997" x="4668838" y="4141788"/>
          <p14:tracePt t="88007" x="4668838" y="4135438"/>
          <p14:tracePt t="88022" x="4681538" y="4129088"/>
          <p14:tracePt t="88039" x="4687888" y="4122738"/>
          <p14:tracePt t="88056" x="4700588" y="4110038"/>
          <p14:tracePt t="88072" x="4706938" y="4110038"/>
          <p14:tracePt t="88089" x="4732338" y="4097338"/>
          <p14:tracePt t="88106" x="4789488" y="4059238"/>
          <p14:tracePt t="88123" x="4833938" y="4040188"/>
          <p14:tracePt t="88139" x="4846638" y="4033838"/>
          <p14:tracePt t="88156" x="4859338" y="4021138"/>
          <p14:tracePt t="88172" x="4865688" y="4021138"/>
          <p14:tracePt t="88189" x="4872038" y="4008438"/>
          <p14:tracePt t="88206" x="4903788" y="3989388"/>
          <p14:tracePt t="88222" x="4941888" y="3963988"/>
          <p14:tracePt t="88239" x="4979988" y="3925888"/>
          <p14:tracePt t="88256" x="5011738" y="3906838"/>
          <p14:tracePt t="88273" x="5043488" y="3887788"/>
          <p14:tracePt t="88289" x="5049838" y="3875088"/>
          <p14:tracePt t="88306" x="5056188" y="3875088"/>
          <p14:tracePt t="88359" x="5062538" y="3875088"/>
          <p14:tracePt t="88367" x="5068888" y="3875088"/>
          <p14:tracePt t="88389" x="5068888" y="3868738"/>
          <p14:tracePt t="88406" x="5081588" y="3862388"/>
          <p14:tracePt t="88458" x="5094288" y="3856038"/>
          <p14:tracePt t="88466" x="5100638" y="3849688"/>
          <p14:tracePt t="88489" x="5100638" y="3843338"/>
          <p14:tracePt t="88506" x="5106988" y="3843338"/>
          <p14:tracePt t="88537" x="5119688" y="3843338"/>
          <p14:tracePt t="88546" x="5132388" y="3836988"/>
          <p14:tracePt t="88556" x="5151438" y="3830638"/>
          <p14:tracePt t="88573" x="5164138" y="3817938"/>
          <p14:tracePt t="88752" x="5157788" y="3817938"/>
          <p14:tracePt t="88763" x="5151438" y="3824288"/>
          <p14:tracePt t="88775" x="5145088" y="3824288"/>
          <p14:tracePt t="88799" x="5138738" y="3824288"/>
          <p14:tracePt t="89507" x="5145088" y="3824288"/>
          <p14:tracePt t="89523" x="5151438" y="3817938"/>
          <p14:tracePt t="89577" x="5157788" y="3817938"/>
          <p14:tracePt t="89596" x="5164138" y="3811588"/>
          <p14:tracePt t="89668" x="5170488" y="3805238"/>
          <p14:tracePt t="89679" x="5176838" y="3798888"/>
          <p14:tracePt t="90055" x="5183188" y="3798888"/>
          <p14:tracePt t="90068" x="5202238" y="3798888"/>
          <p14:tracePt t="90089" x="5259388" y="3805238"/>
          <p14:tracePt t="90106" x="5291138" y="3811588"/>
          <p14:tracePt t="90122" x="5316538" y="3824288"/>
          <p14:tracePt t="90200" x="5322888" y="3824288"/>
          <p14:tracePt t="90213" x="5341938" y="3824288"/>
          <p14:tracePt t="90222" x="5399088" y="3824288"/>
          <p14:tracePt t="90239" x="5443538" y="3824288"/>
          <p14:tracePt t="90256" x="5475288" y="3824288"/>
          <p14:tracePt t="90384" x="5475288" y="3830638"/>
          <p14:tracePt t="91448" x="5481638" y="3830638"/>
          <p14:tracePt t="91456" x="5494338" y="3836988"/>
          <p14:tracePt t="91473" x="5519738" y="3843338"/>
          <p14:tracePt t="91506" x="5595938" y="3862388"/>
          <p14:tracePt t="91539" x="5646738" y="3881438"/>
          <p14:tracePt t="91572" x="5672138" y="3881438"/>
          <p14:tracePt t="91639" x="5691188" y="3875088"/>
          <p14:tracePt t="91672" x="5761038" y="3856038"/>
          <p14:tracePt t="91706" x="5767388" y="3849688"/>
          <p14:tracePt t="91772" x="5761038" y="3849688"/>
          <p14:tracePt t="91840" x="5767388" y="3849688"/>
          <p14:tracePt t="91848" x="5767388" y="3843338"/>
          <p14:tracePt t="91872" x="5773738" y="3843338"/>
          <p14:tracePt t="91978" x="5780088" y="3836988"/>
          <p14:tracePt t="92040" x="5773738" y="3836988"/>
          <p14:tracePt t="92057" x="5767388" y="3836988"/>
          <p14:tracePt t="92072" x="5761038" y="3836988"/>
          <p14:tracePt t="92105" x="5748338" y="3849688"/>
          <p14:tracePt t="92139" x="5735638" y="3856038"/>
          <p14:tracePt t="92172" x="5710238" y="3875088"/>
          <p14:tracePt t="92206" x="5691188" y="3881438"/>
          <p14:tracePt t="92272" x="5684838" y="3881438"/>
          <p14:tracePt t="92305" x="5640388" y="3900488"/>
          <p14:tracePt t="92339" x="5583238" y="3919538"/>
          <p14:tracePt t="92480" x="5576888" y="3919538"/>
          <p14:tracePt t="92502" x="5551488" y="3919538"/>
          <p14:tracePt t="92510" x="5538788" y="3919538"/>
          <p14:tracePt t="92539" x="5487988" y="3919538"/>
          <p14:tracePt t="92572" x="5399088" y="3913188"/>
          <p14:tracePt t="92606" x="5380038" y="3900488"/>
          <p14:tracePt t="92639" x="5360988" y="3900488"/>
          <p14:tracePt t="92672" x="5329238" y="3894138"/>
          <p14:tracePt t="92706" x="5297488" y="3894138"/>
          <p14:tracePt t="92739" x="5233988" y="3894138"/>
          <p14:tracePt t="92772" x="5164138" y="3906838"/>
          <p14:tracePt t="92806" x="5151438" y="3913188"/>
          <p14:tracePt t="92839" x="5145088" y="3913188"/>
          <p14:tracePt t="92872" x="5126038" y="3919538"/>
          <p14:tracePt t="92905" x="5119688" y="3919538"/>
          <p14:tracePt t="92939" x="5100638" y="3919538"/>
          <p14:tracePt t="93034" x="5094288" y="3925888"/>
          <p14:tracePt t="93042" x="5081588" y="3932238"/>
          <p14:tracePt t="93426" x="5081588" y="3938588"/>
          <p14:tracePt t="93434" x="5062538" y="3944938"/>
          <p14:tracePt t="93455" x="5049838" y="3951288"/>
          <p14:tracePt t="93489" x="5043488" y="3963988"/>
          <p14:tracePt t="93588" x="5037138" y="3963988"/>
          <p14:tracePt t="93728" x="5030788" y="3970338"/>
          <p14:tracePt t="93734" x="5024438" y="3976688"/>
          <p14:tracePt t="93790" x="5018088" y="3976688"/>
          <p14:tracePt t="93804" x="5018088" y="3983038"/>
          <p14:tracePt t="93822" x="5005388" y="3995738"/>
          <p14:tracePt t="93855" x="4999038" y="3995738"/>
          <p14:tracePt t="93922" x="4986338" y="4008438"/>
          <p14:tracePt t="93956" x="4973638" y="4027488"/>
          <p14:tracePt t="93989" x="4967288" y="4027488"/>
          <p14:tracePt t="94082" x="4960938" y="4033838"/>
          <p14:tracePt t="94212" x="4954588" y="4040188"/>
          <p14:tracePt t="94228" x="4948238" y="4040188"/>
          <p14:tracePt t="94266" x="4941888" y="4046538"/>
          <p14:tracePt t="94274" x="4941888" y="4052888"/>
          <p14:tracePt t="94305" x="4922838" y="4065588"/>
          <p14:tracePt t="94339" x="4910138" y="4078288"/>
          <p14:tracePt t="94372" x="4891088" y="4090988"/>
          <p14:tracePt t="94405" x="4884738" y="4103688"/>
          <p14:tracePt t="94439" x="4878388" y="4110038"/>
          <p14:tracePt t="94472" x="4872038" y="4116388"/>
          <p14:tracePt t="94506" x="4859338" y="4122738"/>
          <p14:tracePt t="94539" x="4840288" y="4141788"/>
          <p14:tracePt t="94572" x="4827588" y="4154488"/>
          <p14:tracePt t="94606" x="4808538" y="4167188"/>
          <p14:tracePt t="94639" x="4802188" y="4173538"/>
          <p14:tracePt t="94707" x="4789488" y="4186238"/>
          <p14:tracePt t="94739" x="4783138" y="4192588"/>
          <p14:tracePt t="94772" x="4770438" y="4198938"/>
          <p14:tracePt t="94852" x="4764088" y="4198938"/>
          <p14:tracePt t="94872" x="4764088" y="4205288"/>
          <p14:tracePt t="94906" x="4751388" y="4211638"/>
          <p14:tracePt t="95330" x="4745038" y="4211638"/>
          <p14:tracePt t="95345" x="4738688" y="4211638"/>
          <p14:tracePt t="95614" x="4732338" y="4211638"/>
          <p14:tracePt t="95630" x="4725988" y="4211638"/>
          <p14:tracePt t="95639" x="4700588" y="4211638"/>
          <p14:tracePt t="95672" x="4662488" y="4205288"/>
          <p14:tracePt t="95885" x="4656138" y="4205288"/>
          <p14:tracePt t="95892" x="4649788" y="4198938"/>
          <p14:tracePt t="95923" x="4637088" y="4186238"/>
          <p14:tracePt t="96047" x="4611688" y="4186238"/>
          <p14:tracePt t="96056" x="4598988" y="4179888"/>
          <p14:tracePt t="96073" x="4573588" y="4173538"/>
          <p14:tracePt t="96247" x="4573588" y="4167188"/>
          <p14:tracePt t="96263" x="4567238" y="4154488"/>
          <p14:tracePt t="96273" x="4560888" y="4154488"/>
          <p14:tracePt t="96306" x="4541838" y="4135438"/>
          <p14:tracePt t="96339" x="4535488" y="4129088"/>
          <p14:tracePt t="96462" x="4529138" y="4129088"/>
          <p14:tracePt t="96477" x="4516438" y="4129088"/>
          <p14:tracePt t="96490" x="4510088" y="4129088"/>
          <p14:tracePt t="96522" x="4510088" y="4122738"/>
          <p14:tracePt t="97687" x="4503738" y="4122738"/>
          <p14:tracePt t="97857" x="4503738" y="4116388"/>
          <p14:tracePt t="97874" x="4503738" y="4110038"/>
          <p14:tracePt t="97889" x="4510088" y="4110038"/>
          <p14:tracePt t="97922" x="4510088" y="4103688"/>
          <p14:tracePt t="98257" x="4510088" y="4097338"/>
          <p14:tracePt t="98265" x="4510088" y="4084638"/>
          <p14:tracePt t="98289" x="4497388" y="4052888"/>
          <p14:tracePt t="98688" x="4484688" y="4040188"/>
          <p14:tracePt t="98696" x="4465638" y="4021138"/>
          <p14:tracePt t="98723" x="4402138" y="3963988"/>
          <p14:tracePt t="98756" x="4313238" y="3887788"/>
          <p14:tracePt t="98789" x="4306888" y="3887788"/>
          <p14:tracePt t="98913" x="4306888" y="3881438"/>
          <p14:tracePt t="98919" x="4306888" y="3868738"/>
          <p14:tracePt t="98939" x="4319588" y="3849688"/>
          <p14:tracePt t="98973" x="4332288" y="3824288"/>
          <p14:tracePt t="99006" x="4383088" y="3779838"/>
          <p14:tracePt t="99039" x="4452938" y="3716338"/>
          <p14:tracePt t="99073" x="4491038" y="3678238"/>
          <p14:tracePt t="99106" x="4560888" y="3627438"/>
          <p14:tracePt t="99139" x="4789488" y="3525838"/>
          <p14:tracePt t="99172" x="4948238" y="3449638"/>
          <p14:tracePt t="99206" x="5208588" y="3359150"/>
          <p14:tracePt t="99239" x="5538788" y="3282950"/>
          <p14:tracePt t="99272" x="5799138" y="3257550"/>
          <p14:tracePt t="99306" x="5976938" y="3244850"/>
          <p14:tracePt t="99339" x="6059488" y="3244850"/>
          <p14:tracePt t="99372" x="6116638" y="3257550"/>
          <p14:tracePt t="99405" x="6313488" y="3295650"/>
          <p14:tracePt t="99439" x="6643688" y="3327400"/>
          <p14:tracePt t="99473" x="6973888" y="3359150"/>
          <p14:tracePt t="99506" x="7062788" y="3384550"/>
          <p14:tracePt t="99539" x="7138988" y="3409950"/>
          <p14:tracePt t="99572" x="7278688" y="3436938"/>
          <p14:tracePt t="99607" x="7418388" y="3468688"/>
          <p14:tracePt t="99639" x="7500938" y="3475038"/>
          <p14:tracePt t="99672" x="7589838" y="3487738"/>
          <p14:tracePt t="99706" x="7615238" y="3487738"/>
          <p14:tracePt t="99773" x="7621588" y="3487738"/>
          <p14:tracePt t="99806" x="7773988" y="3519488"/>
          <p14:tracePt t="99839" x="7881938" y="3544888"/>
          <p14:tracePt t="99873" x="7932738" y="3563938"/>
          <p14:tracePt t="99906" x="7951788" y="3570288"/>
          <p14:tracePt t="99939" x="7964488" y="3576638"/>
          <p14:tracePt t="99973" x="7989888" y="3595688"/>
          <p14:tracePt t="99974" x="7996238" y="3602038"/>
          <p14:tracePt t="100006" x="8015288" y="3633788"/>
          <p14:tracePt t="100039" x="8040688" y="3671888"/>
          <p14:tracePt t="100073" x="8047038" y="3690938"/>
          <p14:tracePt t="100139" x="8047038" y="3703638"/>
          <p14:tracePt t="100173" x="8027988" y="3722688"/>
          <p14:tracePt t="100206" x="8015288" y="3735388"/>
          <p14:tracePt t="100274" x="8015288" y="3741738"/>
          <p14:tracePt t="100306" x="7996238" y="3760788"/>
          <p14:tracePt t="100339" x="7977188" y="3779838"/>
          <p14:tracePt t="100372" x="7945438" y="3798888"/>
          <p14:tracePt t="100406" x="7920038" y="3817938"/>
          <p14:tracePt t="100439" x="7869238" y="3843338"/>
          <p14:tracePt t="100472" x="7862888" y="3849688"/>
          <p14:tracePt t="100499" x="7850188" y="3849688"/>
          <p14:tracePt t="100522" x="7805738" y="3862388"/>
          <p14:tracePt t="100556" x="7767638" y="3875088"/>
          <p14:tracePt t="100589" x="7761288" y="3875088"/>
          <p14:tracePt t="100667" x="7754938" y="3875088"/>
          <p14:tracePt t="100691" x="7748588" y="3875088"/>
          <p14:tracePt t="100706" x="7723188" y="3849688"/>
          <p14:tracePt t="100739" x="7704138" y="3824288"/>
          <p14:tracePt t="100772" x="7697788" y="3805238"/>
          <p14:tracePt t="100806" x="7697788" y="3779838"/>
          <p14:tracePt t="100839" x="7697788" y="3773488"/>
          <p14:tracePt t="100872" x="7697788" y="3767138"/>
          <p14:tracePt t="100889" x="7697788" y="3760788"/>
          <p14:tracePt t="100923" x="7716838" y="3735388"/>
          <p14:tracePt t="101399" x="7716838" y="3741738"/>
          <p14:tracePt t="101407" x="7716838" y="3748088"/>
          <p14:tracePt t="101439" x="7716838" y="3754438"/>
          <p14:tracePt t="101668" x="7716838" y="3760788"/>
          <p14:tracePt t="101677" x="7710488" y="3767138"/>
          <p14:tracePt t="101689" x="7704138" y="3773488"/>
          <p14:tracePt t="101722" x="7685088" y="3798888"/>
          <p14:tracePt t="101756" x="7666038" y="3811588"/>
          <p14:tracePt t="101789" x="7653338" y="3830638"/>
          <p14:tracePt t="101806" x="7640638" y="3843338"/>
          <p14:tracePt t="101839" x="7627938" y="3849688"/>
          <p14:tracePt t="101906" x="7608888" y="3862388"/>
          <p14:tracePt t="101922" x="7583488" y="3875088"/>
          <p14:tracePt t="101939" x="7558088" y="3887788"/>
          <p14:tracePt t="101972" x="7513638" y="3906838"/>
          <p14:tracePt t="101989" x="7507288" y="3906838"/>
          <p14:tracePt t="102115" x="7494588" y="3913188"/>
          <p14:tracePt t="102123" x="7488238" y="3913188"/>
          <p14:tracePt t="102231" x="7469188" y="3919538"/>
          <p14:tracePt t="102239" x="7443788" y="3925888"/>
          <p14:tracePt t="102256" x="7418388" y="3932238"/>
          <p14:tracePt t="102272" x="7412038" y="3932238"/>
          <p14:tracePt t="102289" x="7405688" y="3932238"/>
          <p14:tracePt t="102377" x="7380288" y="3938588"/>
          <p14:tracePt t="102388" x="7361238" y="3944938"/>
          <p14:tracePt t="102392" x="7342188" y="3944938"/>
          <p14:tracePt t="102422" x="7323138" y="3951288"/>
          <p14:tracePt t="102517" x="7297738" y="3957638"/>
          <p14:tracePt t="102524" x="7285038" y="3957638"/>
          <p14:tracePt t="102539" x="7259638" y="3957638"/>
          <p14:tracePt t="102572" x="7221538" y="3963988"/>
          <p14:tracePt t="102589" x="7208838" y="3963988"/>
          <p14:tracePt t="102606" x="7202488" y="3963988"/>
          <p14:tracePt t="102647" x="7196138" y="3963988"/>
          <p14:tracePt t="102663" x="7183438" y="3963988"/>
          <p14:tracePt t="102672" x="7164388" y="3963988"/>
          <p14:tracePt t="102689" x="7132638" y="3963988"/>
          <p14:tracePt t="102706" x="7107238" y="3957638"/>
          <p14:tracePt t="102722" x="7088188" y="3957638"/>
          <p14:tracePt t="102739" x="7075488" y="3951288"/>
          <p14:tracePt t="102756" x="7056438" y="3951288"/>
          <p14:tracePt t="102772" x="7024688" y="3951288"/>
          <p14:tracePt t="102789" x="6973888" y="3951288"/>
          <p14:tracePt t="102806" x="6929438" y="3957638"/>
          <p14:tracePt t="102822" x="6891338" y="3957638"/>
          <p14:tracePt t="102840" x="6846888" y="3957638"/>
          <p14:tracePt t="102856" x="6840538" y="3957638"/>
          <p14:tracePt t="102930" x="6821488" y="3957638"/>
          <p14:tracePt t="102938" x="6802438" y="3957638"/>
          <p14:tracePt t="102956" x="6751638" y="3957638"/>
          <p14:tracePt t="102989" x="6681788" y="3944938"/>
          <p14:tracePt t="103006" x="6669088" y="3938588"/>
          <p14:tracePt t="103022" x="6662738" y="3938588"/>
          <p14:tracePt t="103055" x="6656388" y="3938588"/>
          <p14:tracePt t="103072" x="6643688" y="3932238"/>
          <p14:tracePt t="103089" x="6567488" y="3925888"/>
          <p14:tracePt t="103106" x="6497638" y="3913188"/>
          <p14:tracePt t="103122" x="6453188" y="3900488"/>
          <p14:tracePt t="103139" x="6408738" y="3894138"/>
          <p14:tracePt t="103156" x="6383338" y="3887788"/>
          <p14:tracePt t="103225" x="6376988" y="3881438"/>
          <p14:tracePt t="103240" x="6364288" y="3881438"/>
          <p14:tracePt t="103247" x="6345238" y="3881438"/>
          <p14:tracePt t="103256" x="6338888" y="3881438"/>
          <p14:tracePt t="103273" x="6319838" y="3881438"/>
          <p14:tracePt t="103289" x="6300788" y="3875088"/>
          <p14:tracePt t="103307" x="6281738" y="3875088"/>
          <p14:tracePt t="103322" x="6262688" y="3875088"/>
          <p14:tracePt t="103339" x="6243638" y="3868738"/>
          <p14:tracePt t="103356" x="6230938" y="3868738"/>
          <p14:tracePt t="103389" x="6224588" y="3868738"/>
          <p14:tracePt t="103449" x="6199188" y="3868738"/>
          <p14:tracePt t="103455" x="6180138" y="3868738"/>
          <p14:tracePt t="103472" x="6142038" y="3868738"/>
          <p14:tracePt t="103489" x="6129338" y="3875088"/>
          <p14:tracePt t="103506" x="6110288" y="3875088"/>
          <p14:tracePt t="103523" x="6097588" y="3875088"/>
          <p14:tracePt t="103616" x="6091238" y="3875088"/>
          <p14:tracePt t="103625" x="6072188" y="3875088"/>
          <p14:tracePt t="103640" x="6021388" y="3875088"/>
          <p14:tracePt t="103656" x="5983288" y="3881438"/>
          <p14:tracePt t="103673" x="5945188" y="3887788"/>
          <p14:tracePt t="103689" x="5919788" y="3900488"/>
          <p14:tracePt t="103706" x="5881688" y="3913188"/>
          <p14:tracePt t="103722" x="5856288" y="3919538"/>
          <p14:tracePt t="103740" x="5830888" y="3932238"/>
          <p14:tracePt t="103756" x="5818188" y="3932238"/>
          <p14:tracePt t="103772" x="5805488" y="3938588"/>
          <p14:tracePt t="103789" x="5786438" y="3944938"/>
          <p14:tracePt t="103806" x="5754688" y="3951288"/>
          <p14:tracePt t="103822" x="5735638" y="3957638"/>
          <p14:tracePt t="103839" x="5729288" y="3957638"/>
          <p14:tracePt t="103856" x="5716588" y="3963988"/>
          <p14:tracePt t="103924" x="5710238" y="3963988"/>
          <p14:tracePt t="103940" x="5703888" y="3963988"/>
          <p14:tracePt t="103949" x="5691188" y="3963988"/>
          <p14:tracePt t="103956" x="5684838" y="3963988"/>
          <p14:tracePt t="103972" x="5678488" y="3963988"/>
          <p14:tracePt t="103989" x="5665788" y="3963988"/>
          <p14:tracePt t="104006" x="5659438" y="3963988"/>
          <p14:tracePt t="104022" x="5653088" y="3963988"/>
          <p14:tracePt t="104039" x="5627688" y="3963988"/>
          <p14:tracePt t="104056" x="5583238" y="3976688"/>
          <p14:tracePt t="104073" x="5557838" y="3989388"/>
          <p14:tracePt t="104089" x="5526088" y="3995738"/>
          <p14:tracePt t="104107" x="5500688" y="4008438"/>
          <p14:tracePt t="104122" x="5487988" y="4014788"/>
          <p14:tracePt t="104139" x="5475288" y="4014788"/>
          <p14:tracePt t="104156" x="5456238" y="4021138"/>
          <p14:tracePt t="104172" x="5424488" y="4033838"/>
          <p14:tracePt t="104189" x="5392738" y="4046538"/>
          <p14:tracePt t="104206" x="5380038" y="4052888"/>
          <p14:tracePt t="104222" x="5373688" y="4052888"/>
          <p14:tracePt t="104357" x="5373688" y="4059238"/>
          <p14:tracePt t="104440" x="5360988" y="4065588"/>
          <p14:tracePt t="104456" x="5348288" y="4071938"/>
          <p14:tracePt t="104473" x="5341938" y="4078288"/>
          <p14:tracePt t="104478" x="5322888" y="4084638"/>
          <p14:tracePt t="104489" x="5310188" y="4084638"/>
          <p14:tracePt t="104506" x="5272088" y="4097338"/>
          <p14:tracePt t="104522" x="5253038" y="4103688"/>
          <p14:tracePt t="104539" x="5240338" y="4110038"/>
          <p14:tracePt t="104556" x="5227638" y="4116388"/>
          <p14:tracePt t="104572" x="5221288" y="4122738"/>
          <p14:tracePt t="104589" x="5214938" y="4122738"/>
          <p14:tracePt t="104703" x="5202238" y="4129088"/>
          <p14:tracePt t="104711" x="5183188" y="4135438"/>
          <p14:tracePt t="104722" x="5170488" y="4135438"/>
          <p14:tracePt t="104739" x="5164138" y="4135438"/>
          <p14:tracePt t="104756" x="5157788" y="4141788"/>
          <p14:tracePt t="104772" x="5151438" y="4154488"/>
          <p14:tracePt t="104789" x="5145088" y="4154488"/>
          <p14:tracePt t="104806" x="5138738" y="4154488"/>
          <p14:tracePt t="104840" x="5126038" y="4154488"/>
          <p14:tracePt t="104856" x="5113338" y="4167188"/>
          <p14:tracePt t="104873" x="5106988" y="4167188"/>
          <p14:tracePt t="104889" x="5094288" y="4179888"/>
          <p14:tracePt t="104906" x="5081588" y="4186238"/>
          <p14:tracePt t="104923" x="5075238" y="4186238"/>
          <p14:tracePt t="104939" x="5068888" y="4192588"/>
          <p14:tracePt t="105027" x="5062538" y="4192588"/>
          <p14:tracePt t="105043" x="5049838" y="4198938"/>
          <p14:tracePt t="105053" x="5043488" y="4198938"/>
          <p14:tracePt t="105056" x="5043488" y="4205288"/>
          <p14:tracePt t="105073" x="5024438" y="4205288"/>
          <p14:tracePt t="105089" x="5018088" y="4205288"/>
          <p14:tracePt t="105106" x="5005388" y="4211638"/>
          <p14:tracePt t="105123" x="4999038" y="4217988"/>
          <p14:tracePt t="105139" x="4992688" y="4217988"/>
          <p14:tracePt t="105156" x="4967288" y="4230688"/>
          <p14:tracePt t="105172" x="4948238" y="4237038"/>
          <p14:tracePt t="105189" x="4941888" y="4237038"/>
          <p14:tracePt t="105310" x="4935538" y="4237038"/>
          <p14:tracePt t="105320" x="4929188" y="4237038"/>
          <p14:tracePt t="105327" x="4916488" y="4237038"/>
          <p14:tracePt t="105339" x="4910138" y="4237038"/>
          <p14:tracePt t="105496" x="4891088" y="4237038"/>
          <p14:tracePt t="105504" x="4872038" y="4230688"/>
          <p14:tracePt t="105522" x="4865688" y="4224338"/>
          <p14:tracePt t="105667" x="4859338" y="4224338"/>
          <p14:tracePt t="105727" x="4852988" y="4224338"/>
          <p14:tracePt t="105742" x="4846638" y="4217988"/>
          <p14:tracePt t="105753" x="4840288" y="4217988"/>
          <p14:tracePt t="105812" x="4833938" y="4217988"/>
          <p14:tracePt t="105821" x="4808538" y="4217988"/>
          <p14:tracePt t="105839" x="4795838" y="4217988"/>
          <p14:tracePt t="105856" x="4789488" y="4217988"/>
          <p14:tracePt t="105913" x="4783138" y="4217988"/>
          <p14:tracePt t="106013" x="4776788" y="4217988"/>
          <p14:tracePt t="106266" x="4770438" y="4224338"/>
          <p14:tracePt t="106274" x="4764088" y="4224338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3F6A7DB-5910-4DB0-9BBA-50C3324447E5}" type="datetime1">
              <a:rPr lang="en-GB" noProof="0" smtClean="0"/>
              <a:pPr/>
              <a:t>24/05/2022</a:t>
            </a:fld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Security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3C58-8507-4D7B-880D-E3AC6E388446}" type="slidenum">
              <a:rPr lang="en-GB" noProof="0" smtClean="0"/>
              <a:pPr/>
              <a:t>28</a:t>
            </a:fld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66 голов, 2 800 кг в сутки/ робот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ферма – ДеЛаваль, </a:t>
            </a:r>
            <a:r>
              <a:rPr lang="ru-RU" dirty="0" err="1" smtClean="0"/>
              <a:t>Хамра</a:t>
            </a:r>
            <a:r>
              <a:rPr lang="ru-RU" dirty="0" smtClean="0"/>
              <a:t> (Швеция, Тумба)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108" y="2150184"/>
            <a:ext cx="4771133" cy="3185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Grafi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549" y="3523503"/>
            <a:ext cx="2441984" cy="2499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latshållare för text 7"/>
          <p:cNvSpPr txBox="1">
            <a:spLocks/>
          </p:cNvSpPr>
          <p:nvPr/>
        </p:nvSpPr>
        <p:spPr>
          <a:xfrm>
            <a:off x="930632" y="2014108"/>
            <a:ext cx="5739476" cy="2567842"/>
          </a:xfrm>
          <a:prstGeom prst="rect">
            <a:avLst/>
          </a:prstGeom>
        </p:spPr>
        <p:txBody>
          <a:bodyPr>
            <a:noAutofit/>
          </a:bodyPr>
          <a:lstStyle>
            <a:lvl1pPr marL="349242" indent="-349242" algn="l" rtl="0" eaLnBrk="1" fontAlgn="base" hangingPunct="1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103D82"/>
                </a:solidFill>
                <a:latin typeface="+mn-lt"/>
                <a:ea typeface="+mn-ea"/>
                <a:cs typeface="+mn-cs"/>
              </a:defRPr>
            </a:lvl1pPr>
            <a:lvl2pPr marL="594769" indent="-232828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sz="2400">
                <a:solidFill>
                  <a:srgbClr val="103D82"/>
                </a:solidFill>
                <a:latin typeface="+mn-lt"/>
              </a:defRPr>
            </a:lvl2pPr>
            <a:lvl3pPr marL="84241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3pPr>
            <a:lvl4pPr marL="1073124" indent="-2307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–"/>
              <a:defRPr sz="2000">
                <a:solidFill>
                  <a:srgbClr val="103D82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kern="0" dirty="0" smtClean="0"/>
              <a:t>Производственные показатели фермы «Хамра» (1 робот):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kern="0" dirty="0" smtClean="0"/>
              <a:t>66 голов</a:t>
            </a:r>
            <a:endParaRPr lang="en-US" kern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kern="0" dirty="0" smtClean="0"/>
              <a:t>Продуктивность </a:t>
            </a:r>
            <a:r>
              <a:rPr lang="en-US" kern="0" dirty="0" smtClean="0"/>
              <a:t>&gt;</a:t>
            </a:r>
            <a:r>
              <a:rPr lang="ru-RU" kern="0" dirty="0" smtClean="0"/>
              <a:t>12 000 кг/ год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kern="0" dirty="0" smtClean="0"/>
              <a:t>Надой на 1 робота</a:t>
            </a:r>
            <a:r>
              <a:rPr lang="en-US" kern="0" dirty="0" smtClean="0"/>
              <a:t>  &gt; </a:t>
            </a:r>
            <a:r>
              <a:rPr lang="ru-RU" kern="0" dirty="0" smtClean="0"/>
              <a:t>2 800</a:t>
            </a:r>
            <a:r>
              <a:rPr lang="en-US" kern="0" dirty="0" smtClean="0"/>
              <a:t> </a:t>
            </a:r>
            <a:r>
              <a:rPr lang="ru-RU" kern="0" dirty="0" smtClean="0"/>
              <a:t>кг/ </a:t>
            </a:r>
            <a:r>
              <a:rPr lang="ru-RU" kern="0" dirty="0" err="1" smtClean="0"/>
              <a:t>сут</a:t>
            </a:r>
            <a:endParaRPr lang="ru-RU" kern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kern="0" dirty="0" smtClean="0"/>
              <a:t>Расширение в 2021-22 </a:t>
            </a:r>
            <a:r>
              <a:rPr lang="ru-RU" kern="0" dirty="0" err="1" smtClean="0"/>
              <a:t>гг</a:t>
            </a:r>
            <a:endParaRPr lang="ru-RU" kern="0" dirty="0" smtClean="0"/>
          </a:p>
        </p:txBody>
      </p:sp>
    </p:spTree>
    <p:extLst>
      <p:ext uri="{BB962C8B-B14F-4D97-AF65-F5344CB8AC3E}">
        <p14:creationId xmlns:p14="http://schemas.microsoft.com/office/powerpoint/2010/main" val="35994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56514"/>
              </p:ext>
            </p:extLst>
          </p:nvPr>
        </p:nvGraphicFramePr>
        <p:xfrm>
          <a:off x="856800" y="1641987"/>
          <a:ext cx="10841226" cy="4468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058">
                  <a:extLst>
                    <a:ext uri="{9D8B030D-6E8A-4147-A177-3AD203B41FA5}">
                      <a16:colId xmlns:a16="http://schemas.microsoft.com/office/drawing/2014/main" val="2735444952"/>
                    </a:ext>
                  </a:extLst>
                </a:gridCol>
                <a:gridCol w="2522164">
                  <a:extLst>
                    <a:ext uri="{9D8B030D-6E8A-4147-A177-3AD203B41FA5}">
                      <a16:colId xmlns:a16="http://schemas.microsoft.com/office/drawing/2014/main" val="942692462"/>
                    </a:ext>
                  </a:extLst>
                </a:gridCol>
                <a:gridCol w="2327214">
                  <a:extLst>
                    <a:ext uri="{9D8B030D-6E8A-4147-A177-3AD203B41FA5}">
                      <a16:colId xmlns:a16="http://schemas.microsoft.com/office/drawing/2014/main" val="3209769174"/>
                    </a:ext>
                  </a:extLst>
                </a:gridCol>
                <a:gridCol w="2034790">
                  <a:extLst>
                    <a:ext uri="{9D8B030D-6E8A-4147-A177-3AD203B41FA5}">
                      <a16:colId xmlns:a16="http://schemas.microsoft.com/office/drawing/2014/main" val="1795389260"/>
                    </a:ext>
                  </a:extLst>
                </a:gridCol>
              </a:tblGrid>
              <a:tr h="417127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Показатели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Средний</a:t>
                      </a:r>
                      <a:r>
                        <a:rPr lang="ru-RU" sz="1400" b="0" baseline="0" dirty="0" smtClean="0"/>
                        <a:t> результат*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Лучшие</a:t>
                      </a:r>
                      <a:r>
                        <a:rPr lang="ru-RU" sz="1400" b="0" baseline="0" dirty="0" smtClean="0"/>
                        <a:t> показатели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Ферма 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6523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</a:t>
                      </a:r>
                      <a:r>
                        <a:rPr lang="ru-RU" sz="1400" baseline="0" dirty="0" smtClean="0"/>
                        <a:t>голов на единицу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&gt;65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Bouvier,</a:t>
                      </a:r>
                      <a:r>
                        <a:rPr lang="en-US" sz="1200" baseline="0" dirty="0" smtClean="0"/>
                        <a:t> BEL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371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Доений в сутки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165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-</a:t>
                      </a:r>
                      <a:r>
                        <a:rPr lang="ru-RU" sz="1400" dirty="0" smtClean="0"/>
                        <a:t>170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r>
                        <a:rPr lang="en-US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Weyer Dairy,</a:t>
                      </a:r>
                      <a:r>
                        <a:rPr lang="en-US" sz="1200" baseline="0" dirty="0" smtClean="0"/>
                        <a:t> USA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714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Надой</a:t>
                      </a:r>
                      <a:r>
                        <a:rPr lang="ru-RU" sz="1400" baseline="0" dirty="0" smtClean="0"/>
                        <a:t> (кг </a:t>
                      </a:r>
                      <a:r>
                        <a:rPr lang="ru-RU" sz="1400" baseline="0" dirty="0" smtClean="0"/>
                        <a:t>на робота)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800 - </a:t>
                      </a:r>
                      <a:r>
                        <a:rPr lang="ru-RU" sz="1400" dirty="0" smtClean="0"/>
                        <a:t>2 150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800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&gt;</a:t>
                      </a:r>
                      <a:r>
                        <a:rPr lang="ru-RU" sz="1200" dirty="0" smtClean="0"/>
                        <a:t>2</a:t>
                      </a:r>
                      <a:r>
                        <a:rPr lang="en-US" sz="1200" dirty="0" smtClean="0"/>
                        <a:t>0 </a:t>
                      </a:r>
                      <a:r>
                        <a:rPr lang="ru-RU" sz="1200" dirty="0" smtClean="0"/>
                        <a:t>ферм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423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Средний поток</a:t>
                      </a:r>
                      <a:r>
                        <a:rPr lang="ru-RU" sz="1400" baseline="0" dirty="0" smtClean="0"/>
                        <a:t> молока (кг/мин)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2,45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Ф</a:t>
                      </a:r>
                      <a:r>
                        <a:rPr lang="ru-RU" sz="1050" dirty="0" smtClean="0"/>
                        <a:t>ермы</a:t>
                      </a:r>
                      <a:r>
                        <a:rPr lang="ru-RU" sz="1050" baseline="0" dirty="0" smtClean="0"/>
                        <a:t> США и Европы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353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Кратность доения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Rainbow</a:t>
                      </a:r>
                      <a:r>
                        <a:rPr lang="en-US" sz="1200" baseline="0" dirty="0" smtClean="0"/>
                        <a:t> farm, CAN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1441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Холостых заходов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3,5 – 4/ корову </a:t>
                      </a:r>
                    </a:p>
                    <a:p>
                      <a:pPr algn="ctr"/>
                      <a:r>
                        <a:rPr lang="ru-RU" sz="1000" dirty="0" smtClean="0"/>
                        <a:t>(при</a:t>
                      </a:r>
                      <a:r>
                        <a:rPr lang="ru-RU" sz="1000" baseline="0" dirty="0" smtClean="0"/>
                        <a:t> свободном трафике)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96849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Количество ошибок подключения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64184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коров пригодны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 доению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- 97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55577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доения коровы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4м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50с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4м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30с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80685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нахождения в боксе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7м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5м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3246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Соматика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195 000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50 000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9439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Качество молока,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25 000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11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7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E3234B7-9620-4B4A-A9F5-43CFE678A2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 	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D13494A-74A8-4F61-B1FB-D364C50D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 коровьего молока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934B28B-4715-4C4F-8196-5CA9C012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CB057-1DB1-4A7D-A3EB-50652C06024E}" type="slidenum">
              <a:rPr lang="en-US" smtClean="0"/>
              <a:t>3</a:t>
            </a:fld>
            <a:endParaRPr lang="en-US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07FD862-7C36-428C-9BC2-0700EA8D493D}"/>
              </a:ext>
            </a:extLst>
          </p:cNvPr>
          <p:cNvSpPr txBox="1"/>
          <p:nvPr/>
        </p:nvSpPr>
        <p:spPr>
          <a:xfrm>
            <a:off x="1174906" y="6641531"/>
            <a:ext cx="4406173" cy="225396"/>
          </a:xfrm>
          <a:prstGeom prst="rect">
            <a:avLst/>
          </a:prstGeom>
          <a:noFill/>
        </p:spPr>
        <p:txBody>
          <a:bodyPr wrap="none" lIns="35995" tIns="35995" rIns="35995" bIns="35995" rtlCol="0">
            <a:noAutofit/>
          </a:bodyPr>
          <a:lstStyle/>
          <a:p>
            <a:pPr algn="l"/>
            <a:r>
              <a:rPr lang="en-US" sz="800" dirty="0">
                <a:latin typeface="Arial Nova Light" panose="020B0304020202020204" pitchFamily="34" charset="0"/>
              </a:rPr>
              <a:t>Source: IDF, IFCN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F46A99E-F9CF-4C0E-B91C-3685829426C7}"/>
              </a:ext>
            </a:extLst>
          </p:cNvPr>
          <p:cNvSpPr txBox="1"/>
          <p:nvPr/>
        </p:nvSpPr>
        <p:spPr>
          <a:xfrm>
            <a:off x="5317518" y="2010296"/>
            <a:ext cx="760127" cy="27696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Arial Nova Light" panose="020B0304020202020204" pitchFamily="34" charset="0"/>
              </a:rPr>
              <a:t>MTON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FF17D7C-5E25-4D5C-91C0-FA731C47C521}"/>
              </a:ext>
            </a:extLst>
          </p:cNvPr>
          <p:cNvSpPr txBox="1"/>
          <p:nvPr/>
        </p:nvSpPr>
        <p:spPr>
          <a:xfrm>
            <a:off x="929875" y="1657142"/>
            <a:ext cx="4743850" cy="358603"/>
          </a:xfrm>
          <a:prstGeom prst="rect">
            <a:avLst/>
          </a:prstGeom>
          <a:noFill/>
        </p:spPr>
        <p:txBody>
          <a:bodyPr wrap="square" lIns="35995" tIns="35995" rIns="35995" bIns="35995" rtlCol="0"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/>
                </a:solidFill>
                <a:latin typeface="Arial Nova Light" panose="020B0304020202020204" pitchFamily="34" charset="0"/>
              </a:rPr>
              <a:t>Пр-во коровьего молока в основных странах, </a:t>
            </a:r>
            <a:r>
              <a:rPr lang="en-US" sz="1600" dirty="0" smtClean="0">
                <a:solidFill>
                  <a:schemeClr val="accent3"/>
                </a:solidFill>
                <a:latin typeface="Arial Nova Light" panose="020B0304020202020204" pitchFamily="34" charset="0"/>
              </a:rPr>
              <a:t>2021</a:t>
            </a:r>
            <a:endParaRPr lang="en-US" sz="1600" dirty="0">
              <a:solidFill>
                <a:schemeClr val="accent3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BD90ED1-8166-495B-98BF-EE2EF3CC1B25}"/>
              </a:ext>
            </a:extLst>
          </p:cNvPr>
          <p:cNvSpPr txBox="1"/>
          <p:nvPr/>
        </p:nvSpPr>
        <p:spPr>
          <a:xfrm>
            <a:off x="6369009" y="1650574"/>
            <a:ext cx="5124054" cy="358603"/>
          </a:xfrm>
          <a:prstGeom prst="rect">
            <a:avLst/>
          </a:prstGeom>
          <a:noFill/>
        </p:spPr>
        <p:txBody>
          <a:bodyPr wrap="square" lIns="35995" tIns="35995" rIns="35995" bIns="35995" rtlCol="0"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/>
                </a:solidFill>
                <a:latin typeface="Arial Nova Light" panose="020B0304020202020204" pitchFamily="34" charset="0"/>
              </a:rPr>
              <a:t>Индустриальное молоко </a:t>
            </a:r>
            <a:r>
              <a:rPr lang="en-US" sz="1600" dirty="0" smtClean="0">
                <a:solidFill>
                  <a:schemeClr val="accent3"/>
                </a:solidFill>
                <a:latin typeface="Arial Nova Light" panose="020B0304020202020204" pitchFamily="34" charset="0"/>
              </a:rPr>
              <a:t>vs </a:t>
            </a:r>
            <a:r>
              <a:rPr lang="ru-RU" sz="1600" dirty="0" smtClean="0">
                <a:solidFill>
                  <a:schemeClr val="accent3"/>
                </a:solidFill>
                <a:latin typeface="Arial Nova Light" panose="020B0304020202020204" pitchFamily="34" charset="0"/>
              </a:rPr>
              <a:t>«</a:t>
            </a:r>
            <a:r>
              <a:rPr lang="ru-RU" sz="1600" dirty="0" err="1" smtClean="0">
                <a:solidFill>
                  <a:schemeClr val="accent3"/>
                </a:solidFill>
                <a:latin typeface="Arial Nova Light" panose="020B0304020202020204" pitchFamily="34" charset="0"/>
              </a:rPr>
              <a:t>НЕпромышленого</a:t>
            </a:r>
            <a:r>
              <a:rPr lang="ru-RU" sz="1600" dirty="0" smtClean="0">
                <a:solidFill>
                  <a:schemeClr val="accent3"/>
                </a:solidFill>
                <a:latin typeface="Arial Nova Light" panose="020B0304020202020204" pitchFamily="34" charset="0"/>
              </a:rPr>
              <a:t>», 2021</a:t>
            </a:r>
            <a:endParaRPr lang="en-US" sz="1600" dirty="0">
              <a:solidFill>
                <a:schemeClr val="accent3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FB78B30-38C2-4FB3-A074-837C6396DF3A}"/>
              </a:ext>
            </a:extLst>
          </p:cNvPr>
          <p:cNvSpPr txBox="1"/>
          <p:nvPr/>
        </p:nvSpPr>
        <p:spPr>
          <a:xfrm>
            <a:off x="2186644" y="6632952"/>
            <a:ext cx="4406173" cy="225396"/>
          </a:xfrm>
          <a:prstGeom prst="rect">
            <a:avLst/>
          </a:prstGeom>
          <a:noFill/>
        </p:spPr>
        <p:txBody>
          <a:bodyPr wrap="none" lIns="35995" tIns="35995" rIns="35995" bIns="35995" rtlCol="0">
            <a:noAutofit/>
          </a:bodyPr>
          <a:lstStyle/>
          <a:p>
            <a:pPr algn="l"/>
            <a:r>
              <a:rPr lang="en-US" sz="800" dirty="0">
                <a:latin typeface="Arial Nova Light" panose="020B0304020202020204" pitchFamily="34" charset="0"/>
              </a:rPr>
              <a:t>Note: Share of processed milk in Africa, India &amp; Pakistan based on 2020 data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5506881-3533-4F97-8ECB-CE7E30DB6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94" y="1960373"/>
            <a:ext cx="4830451" cy="4396168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2CF796C5-220A-4055-BDC5-BBF67BE9E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28" t="91568" r="24927"/>
          <a:stretch/>
        </p:blipFill>
        <p:spPr>
          <a:xfrm>
            <a:off x="7826967" y="6171208"/>
            <a:ext cx="2470505" cy="37066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56571E3-72A3-45A7-BC45-840DDB914D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822" y="1608996"/>
            <a:ext cx="5135211" cy="5005688"/>
          </a:xfrm>
          <a:prstGeom prst="rect">
            <a:avLst/>
          </a:prstGeom>
        </p:spPr>
      </p:pic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2E3234B7-9620-4B4A-A9F5-43CFE678A282}"/>
              </a:ext>
            </a:extLst>
          </p:cNvPr>
          <p:cNvSpPr txBox="1">
            <a:spLocks/>
          </p:cNvSpPr>
          <p:nvPr/>
        </p:nvSpPr>
        <p:spPr bwMode="auto">
          <a:xfrm>
            <a:off x="858086" y="1122620"/>
            <a:ext cx="10841789" cy="46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lang="en-GB" sz="2799" b="0" noProof="0" dirty="0" smtClean="0">
                <a:solidFill>
                  <a:srgbClr val="00A6FF"/>
                </a:solidFill>
                <a:latin typeface="+mn-lt"/>
                <a:ea typeface="+mn-ea"/>
                <a:cs typeface="+mn-cs"/>
              </a:defRPr>
            </a:lvl1pPr>
            <a:lvl2pPr marL="594769" indent="-232828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sz="2400">
                <a:solidFill>
                  <a:srgbClr val="103D82"/>
                </a:solidFill>
                <a:latin typeface="+mn-lt"/>
              </a:defRPr>
            </a:lvl2pPr>
            <a:lvl3pPr marL="84241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3pPr>
            <a:lvl4pPr marL="1073124" indent="-2307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–"/>
              <a:defRPr sz="2000">
                <a:solidFill>
                  <a:srgbClr val="103D82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smtClean="0">
                <a:latin typeface="Arial Nova Light" panose="020B0304020202020204" pitchFamily="34" charset="0"/>
              </a:rPr>
              <a:t>В Азии и Африке большая доля </a:t>
            </a:r>
            <a:r>
              <a:rPr lang="ru-RU" dirty="0" err="1" smtClean="0">
                <a:latin typeface="Arial Nova Light" panose="020B0304020202020204" pitchFamily="34" charset="0"/>
              </a:rPr>
              <a:t>НЕпромышленного</a:t>
            </a:r>
            <a:r>
              <a:rPr lang="ru-RU" dirty="0" smtClean="0">
                <a:latin typeface="Arial Nova Light" panose="020B0304020202020204" pitchFamily="34" charset="0"/>
              </a:rPr>
              <a:t> молока</a:t>
            </a:r>
            <a:endParaRPr lang="en-US" kern="0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37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Запущено </a:t>
            </a:r>
            <a:r>
              <a:rPr lang="ru-RU" dirty="0" smtClean="0">
                <a:solidFill>
                  <a:srgbClr val="00B0F0"/>
                </a:solidFill>
              </a:rPr>
              <a:t>более 30 роботов-дояров </a:t>
            </a:r>
            <a:r>
              <a:rPr lang="ru-RU" dirty="0" smtClean="0"/>
              <a:t>за 10 лет</a:t>
            </a:r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</a:t>
            </a:r>
            <a:r>
              <a:rPr lang="ru-RU" dirty="0" smtClean="0"/>
              <a:t>в роботизации в Казахстане </a:t>
            </a:r>
            <a:endParaRPr lang="ru-RU" dirty="0"/>
          </a:p>
        </p:txBody>
      </p:sp>
      <p:sp>
        <p:nvSpPr>
          <p:cNvPr id="10" name="Platshållare för text 7"/>
          <p:cNvSpPr txBox="1">
            <a:spLocks/>
          </p:cNvSpPr>
          <p:nvPr/>
        </p:nvSpPr>
        <p:spPr>
          <a:xfrm>
            <a:off x="5296983" y="2289060"/>
            <a:ext cx="6401606" cy="3413908"/>
          </a:xfrm>
          <a:prstGeom prst="rect">
            <a:avLst/>
          </a:prstGeom>
        </p:spPr>
        <p:txBody>
          <a:bodyPr/>
          <a:lstStyle>
            <a:lvl1pPr marL="349242" indent="-349242" algn="l" rtl="0" eaLnBrk="1" fontAlgn="base" hangingPunct="1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103D82"/>
                </a:solidFill>
                <a:latin typeface="+mn-lt"/>
                <a:ea typeface="+mn-ea"/>
                <a:cs typeface="+mn-cs"/>
              </a:defRPr>
            </a:lvl1pPr>
            <a:lvl2pPr marL="594769" indent="-232828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sz="2400">
                <a:solidFill>
                  <a:srgbClr val="103D82"/>
                </a:solidFill>
                <a:latin typeface="+mn-lt"/>
              </a:defRPr>
            </a:lvl2pPr>
            <a:lvl3pPr marL="84241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3pPr>
            <a:lvl4pPr marL="1073124" indent="-2307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–"/>
              <a:defRPr sz="2000">
                <a:solidFill>
                  <a:srgbClr val="103D82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/>
              <a:t>Первый </a:t>
            </a:r>
            <a:r>
              <a:rPr lang="ru-RU" dirty="0" smtClean="0"/>
              <a:t>робот дояр</a:t>
            </a:r>
            <a:r>
              <a:rPr lang="en-US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РК: </a:t>
            </a:r>
            <a:r>
              <a:rPr lang="en-US" b="1" i="1" dirty="0" smtClean="0">
                <a:solidFill>
                  <a:srgbClr val="FF0000"/>
                </a:solidFill>
              </a:rPr>
              <a:t>20</a:t>
            </a:r>
            <a:r>
              <a:rPr lang="ru-RU" b="1" i="1" dirty="0" smtClean="0">
                <a:solidFill>
                  <a:srgbClr val="FF0000"/>
                </a:solidFill>
              </a:rPr>
              <a:t>12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год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ru-RU" dirty="0" smtClean="0"/>
              <a:t>Реализовано </a:t>
            </a:r>
            <a:r>
              <a:rPr lang="en-US" dirty="0" smtClean="0"/>
              <a:t>&gt;</a:t>
            </a:r>
            <a:r>
              <a:rPr lang="ru-RU" b="1" i="1" dirty="0" smtClean="0">
                <a:solidFill>
                  <a:srgbClr val="FF0000"/>
                </a:solidFill>
              </a:rPr>
              <a:t>31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роботов в </a:t>
            </a:r>
            <a:r>
              <a:rPr lang="ru-RU" b="1" i="1" dirty="0" smtClean="0">
                <a:solidFill>
                  <a:srgbClr val="FF0000"/>
                </a:solidFill>
              </a:rPr>
              <a:t>5</a:t>
            </a:r>
            <a:r>
              <a:rPr lang="ru-RU" dirty="0" smtClean="0"/>
              <a:t> </a:t>
            </a:r>
            <a:r>
              <a:rPr lang="ru-RU" dirty="0" smtClean="0"/>
              <a:t>проектах</a:t>
            </a:r>
            <a:endParaRPr lang="ru-RU" dirty="0" smtClean="0"/>
          </a:p>
          <a:p>
            <a:r>
              <a:rPr lang="ru-RU" dirty="0" smtClean="0"/>
              <a:t>Крупные проекты в Казахстане: </a:t>
            </a:r>
          </a:p>
          <a:p>
            <a:pPr lvl="1"/>
            <a:r>
              <a:rPr lang="ru-RU" dirty="0" smtClean="0"/>
              <a:t>ТОО </a:t>
            </a:r>
            <a:r>
              <a:rPr lang="ru-RU" dirty="0"/>
              <a:t>Бобровка </a:t>
            </a:r>
            <a:r>
              <a:rPr lang="ru-RU" dirty="0" smtClean="0"/>
              <a:t>- 9 роботов</a:t>
            </a:r>
          </a:p>
          <a:p>
            <a:pPr lvl="1"/>
            <a:r>
              <a:rPr lang="ru-RU" dirty="0" smtClean="0"/>
              <a:t>ТОО </a:t>
            </a:r>
            <a:r>
              <a:rPr lang="ru-RU" dirty="0"/>
              <a:t>Борте Милка - 6 роботов </a:t>
            </a:r>
            <a:endParaRPr lang="ru-RU" dirty="0" smtClean="0"/>
          </a:p>
          <a:p>
            <a:pPr lvl="1"/>
            <a:r>
              <a:rPr lang="ru-RU" dirty="0" smtClean="0"/>
              <a:t>ТОО </a:t>
            </a:r>
            <a:r>
              <a:rPr lang="ru-RU" dirty="0"/>
              <a:t>Байсерке </a:t>
            </a:r>
            <a:r>
              <a:rPr lang="ru-RU" dirty="0" smtClean="0"/>
              <a:t>- Агро </a:t>
            </a:r>
            <a:r>
              <a:rPr lang="ru-RU" dirty="0"/>
              <a:t>6 роботов </a:t>
            </a:r>
            <a:endParaRPr lang="ru-RU" dirty="0" smtClean="0"/>
          </a:p>
          <a:p>
            <a:pPr lvl="1"/>
            <a:r>
              <a:rPr lang="ru-RU" dirty="0" smtClean="0"/>
              <a:t>ИП </a:t>
            </a:r>
            <a:r>
              <a:rPr lang="ru-RU" dirty="0"/>
              <a:t>Каримов </a:t>
            </a:r>
            <a:r>
              <a:rPr lang="ru-RU" dirty="0" smtClean="0"/>
              <a:t>- 6 роботов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sz="1600" dirty="0" smtClean="0"/>
          </a:p>
          <a:p>
            <a:endParaRPr lang="ru-RU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74" y="1732547"/>
            <a:ext cx="3620306" cy="47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objekt 25">
            <a:extLst>
              <a:ext uri="{FF2B5EF4-FFF2-40B4-BE49-F238E27FC236}">
                <a16:creationId xmlns:a16="http://schemas.microsoft.com/office/drawing/2014/main" id="{280BF7F0-39C7-4915-B94B-8749712F1C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400" y="1553654"/>
            <a:ext cx="9295547" cy="5011934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9ED0D46-4C04-4A56-A023-CFF538FF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тренды и драйверы молочного рынка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746F1E-65FC-4785-9F94-062CF9EA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CB057-1DB1-4A7D-A3EB-50652C06024E}" type="slidenum">
              <a:rPr lang="en-US" smtClean="0"/>
              <a:t>4</a:t>
            </a:fld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1AA1181-BA4F-40E9-8B36-F760B907EA2D}"/>
              </a:ext>
            </a:extLst>
          </p:cNvPr>
          <p:cNvSpPr txBox="1"/>
          <p:nvPr/>
        </p:nvSpPr>
        <p:spPr>
          <a:xfrm>
            <a:off x="3310072" y="5633652"/>
            <a:ext cx="3357007" cy="309408"/>
          </a:xfrm>
          <a:prstGeom prst="rect">
            <a:avLst/>
          </a:prstGeom>
          <a:noFill/>
        </p:spPr>
        <p:txBody>
          <a:bodyPr wrap="square" lIns="35995" tIns="35995" rIns="35995" bIns="35995" rtlCol="0" anchor="b"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Инновации и</a:t>
            </a:r>
            <a:r>
              <a:rPr lang="sv-SE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новые технологии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93A015C-11C7-4983-BE77-E7A4ADE5AFA0}"/>
              </a:ext>
            </a:extLst>
          </p:cNvPr>
          <p:cNvSpPr txBox="1"/>
          <p:nvPr/>
        </p:nvSpPr>
        <p:spPr>
          <a:xfrm>
            <a:off x="1312874" y="2092782"/>
            <a:ext cx="2591662" cy="682621"/>
          </a:xfrm>
          <a:prstGeom prst="rect">
            <a:avLst/>
          </a:prstGeom>
          <a:noFill/>
        </p:spPr>
        <p:txBody>
          <a:bodyPr wrap="none" lIns="35995" tIns="35995" rIns="35995" bIns="35995" rtlCol="0" anchor="b"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Глобальные вызовы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CC6B1ED-27DA-444E-B6AB-D264D5A48DB0}"/>
              </a:ext>
            </a:extLst>
          </p:cNvPr>
          <p:cNvSpPr txBox="1"/>
          <p:nvPr/>
        </p:nvSpPr>
        <p:spPr>
          <a:xfrm>
            <a:off x="8392845" y="5387508"/>
            <a:ext cx="2584919" cy="309408"/>
          </a:xfrm>
          <a:prstGeom prst="rect">
            <a:avLst/>
          </a:prstGeom>
          <a:noFill/>
        </p:spPr>
        <p:txBody>
          <a:bodyPr wrap="none" lIns="35995" tIns="35995" rIns="35995" bIns="35995" rtlCol="0" anchor="b"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Изменение климата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9207339-CCF4-4772-8644-7688FE5A239D}"/>
              </a:ext>
            </a:extLst>
          </p:cNvPr>
          <p:cNvSpPr txBox="1"/>
          <p:nvPr/>
        </p:nvSpPr>
        <p:spPr>
          <a:xfrm>
            <a:off x="5924492" y="2465995"/>
            <a:ext cx="2604038" cy="309408"/>
          </a:xfrm>
          <a:prstGeom prst="rect">
            <a:avLst/>
          </a:prstGeom>
          <a:noFill/>
        </p:spPr>
        <p:txBody>
          <a:bodyPr wrap="none" lIns="35995" tIns="35995" rIns="35995" bIns="35995" rtlCol="0" anchor="b"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Геополитика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и торговые конфликты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43D609A5-4AD8-495B-A240-8B914D3BA628}"/>
              </a:ext>
            </a:extLst>
          </p:cNvPr>
          <p:cNvSpPr/>
          <p:nvPr/>
        </p:nvSpPr>
        <p:spPr>
          <a:xfrm>
            <a:off x="1812569" y="3063683"/>
            <a:ext cx="1764562" cy="1764562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9DCA3DB1-9C13-4AAE-846A-42914AD5DCC8}"/>
              </a:ext>
            </a:extLst>
          </p:cNvPr>
          <p:cNvSpPr/>
          <p:nvPr/>
        </p:nvSpPr>
        <p:spPr>
          <a:xfrm>
            <a:off x="4055443" y="3063683"/>
            <a:ext cx="1764562" cy="176456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000" t="-2000" r="-2000" b="-2000"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E9CCD79F-B433-475F-9D8B-2E5477358A5B}"/>
              </a:ext>
            </a:extLst>
          </p:cNvPr>
          <p:cNvSpPr/>
          <p:nvPr/>
        </p:nvSpPr>
        <p:spPr>
          <a:xfrm>
            <a:off x="6286837" y="3063683"/>
            <a:ext cx="1764562" cy="176456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000" t="-2000" r="-2000" b="-2000"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FC6F1024-E289-4EF0-BBA6-5C93F514A647}"/>
              </a:ext>
            </a:extLst>
          </p:cNvPr>
          <p:cNvSpPr/>
          <p:nvPr/>
        </p:nvSpPr>
        <p:spPr>
          <a:xfrm>
            <a:off x="8528530" y="3063683"/>
            <a:ext cx="1764562" cy="176456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000" t="-2000" r="-2000" b="-2000"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 вызовы современной фермы</a:t>
            </a:r>
            <a:endParaRPr lang="en-GB" dirty="0"/>
          </a:p>
        </p:txBody>
      </p:sp>
      <p:pic>
        <p:nvPicPr>
          <p:cNvPr id="23" name="Picture 4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593" y="2152670"/>
            <a:ext cx="2330928" cy="169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lk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1766" y="2152670"/>
            <a:ext cx="2330214" cy="169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w face 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2503" y="4891828"/>
            <a:ext cx="2309017" cy="1713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nected Service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1559" y="4910648"/>
            <a:ext cx="2320168" cy="16944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ruta 85"/>
          <p:cNvSpPr txBox="1"/>
          <p:nvPr/>
        </p:nvSpPr>
        <p:spPr>
          <a:xfrm>
            <a:off x="4777006" y="4234229"/>
            <a:ext cx="2454721" cy="283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endPara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0" name="Picture 12" descr="https://www.healthyagriculture.org/wp-content/uploads/2019/05/dairy-cows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1766" y="4881375"/>
            <a:ext cx="2336027" cy="1723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48417" y="2037775"/>
            <a:ext cx="2485886" cy="1801243"/>
            <a:chOff x="4848417" y="2240171"/>
            <a:chExt cx="2485886" cy="180124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8417" y="2240171"/>
              <a:ext cx="1223706" cy="815804"/>
            </a:xfrm>
            <a:prstGeom prst="rect">
              <a:avLst/>
            </a:prstGeom>
          </p:spPr>
        </p:pic>
        <p:pic>
          <p:nvPicPr>
            <p:cNvPr id="30" name="Inhaltsplatzhalter 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3013" y="2281667"/>
              <a:ext cx="1125831" cy="750554"/>
            </a:xfrm>
            <a:prstGeom prst="rect">
              <a:avLst/>
            </a:prstGeom>
          </p:spPr>
        </p:pic>
        <p:pic>
          <p:nvPicPr>
            <p:cNvPr id="31" name="Picture 1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026" y="3143495"/>
              <a:ext cx="2469277" cy="897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Рисунок 7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7694" y="2975822"/>
              <a:ext cx="1056609" cy="72422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469" y="2360721"/>
              <a:ext cx="1474791" cy="14747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8543629" y="1380933"/>
            <a:ext cx="290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Повышение качества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и количества молока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6421" y="1380933"/>
            <a:ext cx="290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Контроль и автоматизация процессов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5627" y="1380933"/>
            <a:ext cx="290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Недостаток рабочей силы / смена поколений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43629" y="4211272"/>
            <a:ext cx="290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Укрупнение роботизированных ферм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38452" y="4211272"/>
            <a:ext cx="252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Финансовая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эффективность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5627" y="4211272"/>
            <a:ext cx="290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Продуктивное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долголетие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5833"/>
            <a:ext cx="12242376" cy="63937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3C58-8507-4D7B-880D-E3AC6E38844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56800" y="1011398"/>
            <a:ext cx="10841789" cy="468108"/>
          </a:xfrm>
        </p:spPr>
        <p:txBody>
          <a:bodyPr/>
          <a:lstStyle/>
          <a:p>
            <a:r>
              <a:rPr lang="ru-RU" dirty="0" smtClean="0"/>
              <a:t>Пять свобод животного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6800" y="598398"/>
            <a:ext cx="10841789" cy="468108"/>
          </a:xfrm>
        </p:spPr>
        <p:txBody>
          <a:bodyPr/>
          <a:lstStyle/>
          <a:p>
            <a:r>
              <a:rPr lang="ru-RU" dirty="0"/>
              <a:t>Устойчивое развитие производства молока</a:t>
            </a:r>
            <a:endParaRPr lang="en-GB" dirty="0"/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10687" y="2883715"/>
            <a:ext cx="9416825" cy="3059977"/>
          </a:xfrm>
          <a:prstGeom prst="rect">
            <a:avLst/>
          </a:prstGeom>
        </p:spPr>
        <p:txBody>
          <a:bodyPr>
            <a:noAutofit/>
          </a:bodyPr>
          <a:lstStyle>
            <a:lvl1pPr marL="349242" indent="-349242" algn="l" rtl="0" eaLnBrk="1" fontAlgn="base" hangingPunct="1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103D82"/>
                </a:solidFill>
                <a:latin typeface="+mn-lt"/>
                <a:ea typeface="+mn-ea"/>
                <a:cs typeface="+mn-cs"/>
              </a:defRPr>
            </a:lvl1pPr>
            <a:lvl2pPr marL="594769" indent="-232828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–"/>
              <a:defRPr sz="2400">
                <a:solidFill>
                  <a:srgbClr val="103D82"/>
                </a:solidFill>
                <a:latin typeface="+mn-lt"/>
              </a:defRPr>
            </a:lvl2pPr>
            <a:lvl3pPr marL="842412" indent="-2476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‒"/>
              <a:defRPr sz="2000">
                <a:solidFill>
                  <a:srgbClr val="103D82"/>
                </a:solidFill>
                <a:latin typeface="+mn-lt"/>
              </a:defRPr>
            </a:lvl3pPr>
            <a:lvl4pPr marL="1073124" indent="-2307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–"/>
              <a:defRPr sz="2000">
                <a:solidFill>
                  <a:srgbClr val="103D82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400" kern="0" dirty="0"/>
          </a:p>
        </p:txBody>
      </p:sp>
      <p:sp>
        <p:nvSpPr>
          <p:cNvPr id="13" name="Rektangel 12"/>
          <p:cNvSpPr/>
          <p:nvPr/>
        </p:nvSpPr>
        <p:spPr>
          <a:xfrm>
            <a:off x="4792025" y="3466066"/>
            <a:ext cx="2062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kern="0" dirty="0"/>
          </a:p>
          <a:p>
            <a:pPr algn="ctr"/>
            <a:endParaRPr lang="en-US" kern="0" dirty="0"/>
          </a:p>
        </p:txBody>
      </p:sp>
      <p:sp>
        <p:nvSpPr>
          <p:cNvPr id="14" name="Rektangel 13"/>
          <p:cNvSpPr/>
          <p:nvPr/>
        </p:nvSpPr>
        <p:spPr>
          <a:xfrm>
            <a:off x="8291857" y="2460698"/>
            <a:ext cx="2543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kern="0" dirty="0"/>
          </a:p>
        </p:txBody>
      </p:sp>
      <p:sp>
        <p:nvSpPr>
          <p:cNvPr id="15" name="Rektangel 14"/>
          <p:cNvSpPr/>
          <p:nvPr/>
        </p:nvSpPr>
        <p:spPr>
          <a:xfrm>
            <a:off x="5442593" y="1328517"/>
            <a:ext cx="2559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kern="0" dirty="0"/>
          </a:p>
        </p:txBody>
      </p:sp>
      <p:sp>
        <p:nvSpPr>
          <p:cNvPr id="16" name="Rektangel 15"/>
          <p:cNvSpPr/>
          <p:nvPr/>
        </p:nvSpPr>
        <p:spPr>
          <a:xfrm>
            <a:off x="1809292" y="2241961"/>
            <a:ext cx="2290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 smtClean="0">
                <a:solidFill>
                  <a:schemeClr val="accent3"/>
                </a:solidFill>
              </a:rPr>
              <a:t>Свобода от стресса и страха</a:t>
            </a:r>
            <a:endParaRPr lang="en-US" kern="0" dirty="0" smtClean="0">
              <a:solidFill>
                <a:schemeClr val="accent3"/>
              </a:solidFill>
            </a:endParaRPr>
          </a:p>
        </p:txBody>
      </p:sp>
      <p:sp>
        <p:nvSpPr>
          <p:cNvPr id="39" name="Rektangel 15"/>
          <p:cNvSpPr/>
          <p:nvPr/>
        </p:nvSpPr>
        <p:spPr>
          <a:xfrm>
            <a:off x="5577339" y="1751534"/>
            <a:ext cx="2290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 smtClean="0">
                <a:solidFill>
                  <a:schemeClr val="accent3"/>
                </a:solidFill>
              </a:rPr>
              <a:t>Свобода от голода и жажды</a:t>
            </a:r>
            <a:endParaRPr lang="en-US" kern="0" dirty="0" smtClean="0">
              <a:solidFill>
                <a:schemeClr val="accent3"/>
              </a:solidFill>
            </a:endParaRPr>
          </a:p>
        </p:txBody>
      </p:sp>
      <p:sp>
        <p:nvSpPr>
          <p:cNvPr id="40" name="Rektangel 15"/>
          <p:cNvSpPr/>
          <p:nvPr/>
        </p:nvSpPr>
        <p:spPr>
          <a:xfrm>
            <a:off x="8495677" y="2571720"/>
            <a:ext cx="2290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 smtClean="0">
                <a:solidFill>
                  <a:schemeClr val="accent3"/>
                </a:solidFill>
              </a:rPr>
              <a:t>Свобода от дискомфорта</a:t>
            </a:r>
            <a:endParaRPr lang="en-US" kern="0" dirty="0" smtClean="0">
              <a:solidFill>
                <a:schemeClr val="accent3"/>
              </a:solidFill>
            </a:endParaRPr>
          </a:p>
        </p:txBody>
      </p:sp>
      <p:sp>
        <p:nvSpPr>
          <p:cNvPr id="41" name="Rektangel 15"/>
          <p:cNvSpPr/>
          <p:nvPr/>
        </p:nvSpPr>
        <p:spPr>
          <a:xfrm>
            <a:off x="2285007" y="4532614"/>
            <a:ext cx="2290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 smtClean="0">
                <a:solidFill>
                  <a:schemeClr val="accent3"/>
                </a:solidFill>
              </a:rPr>
              <a:t>Свобода естественного поведения</a:t>
            </a:r>
            <a:endParaRPr lang="en-US" kern="0" dirty="0" smtClean="0">
              <a:solidFill>
                <a:schemeClr val="accent3"/>
              </a:solidFill>
            </a:endParaRPr>
          </a:p>
        </p:txBody>
      </p:sp>
      <p:sp>
        <p:nvSpPr>
          <p:cNvPr id="42" name="Rektangel 15"/>
          <p:cNvSpPr/>
          <p:nvPr/>
        </p:nvSpPr>
        <p:spPr>
          <a:xfrm>
            <a:off x="7273502" y="4590493"/>
            <a:ext cx="2290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 smtClean="0">
                <a:solidFill>
                  <a:schemeClr val="accent3"/>
                </a:solidFill>
              </a:rPr>
              <a:t>Свобода от боли, травм и болезни</a:t>
            </a:r>
            <a:endParaRPr lang="en-US" kern="0" dirty="0" smtClean="0">
              <a:solidFill>
                <a:schemeClr val="accent3"/>
              </a:solidFill>
            </a:endParaRPr>
          </a:p>
        </p:txBody>
      </p:sp>
      <p:sp>
        <p:nvSpPr>
          <p:cNvPr id="43" name="Rektangel 15"/>
          <p:cNvSpPr/>
          <p:nvPr/>
        </p:nvSpPr>
        <p:spPr>
          <a:xfrm>
            <a:off x="4719099" y="3908806"/>
            <a:ext cx="2290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kern="0" dirty="0" smtClean="0">
                <a:solidFill>
                  <a:srgbClr val="FF0000"/>
                </a:solidFill>
              </a:rPr>
              <a:t>Пять свобод</a:t>
            </a:r>
            <a:endParaRPr lang="en-US" i="1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13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856800" y="2694319"/>
            <a:ext cx="12634611" cy="1056747"/>
          </a:xfrm>
        </p:spPr>
        <p:txBody>
          <a:bodyPr/>
          <a:lstStyle/>
          <a:p>
            <a:r>
              <a:rPr lang="ru-RU" b="1" dirty="0">
                <a:solidFill>
                  <a:srgbClr val="103D82"/>
                </a:solidFill>
              </a:rPr>
              <a:t>Роботизированная ферма. </a:t>
            </a:r>
            <a:br>
              <a:rPr lang="ru-RU" b="1" dirty="0">
                <a:solidFill>
                  <a:srgbClr val="103D82"/>
                </a:solidFill>
              </a:rPr>
            </a:br>
            <a:r>
              <a:rPr lang="ru-RU" b="1" dirty="0">
                <a:solidFill>
                  <a:srgbClr val="103D82"/>
                </a:solidFill>
              </a:rPr>
              <a:t>Условия эффективного производства молока</a:t>
            </a:r>
            <a:endParaRPr lang="en-US" b="1" dirty="0">
              <a:solidFill>
                <a:srgbClr val="103D82"/>
              </a:solidFill>
            </a:endParaRP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856800" y="3843130"/>
            <a:ext cx="11447495" cy="2775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Задачи и вызовы современной фермы.</a:t>
            </a:r>
          </a:p>
          <a:p>
            <a:r>
              <a:rPr lang="ru-RU" b="1" dirty="0"/>
              <a:t>Особенности </a:t>
            </a:r>
            <a:r>
              <a:rPr lang="ru-RU" b="1" dirty="0" smtClean="0"/>
              <a:t>роботизированного </a:t>
            </a:r>
            <a:r>
              <a:rPr lang="ru-RU" b="1" dirty="0"/>
              <a:t>доения</a:t>
            </a:r>
            <a:r>
              <a:rPr lang="ru-RU" b="1" dirty="0" smtClean="0"/>
              <a:t>. Условия эффективности.</a:t>
            </a:r>
            <a:endParaRPr lang="en-US" b="1" dirty="0"/>
          </a:p>
          <a:p>
            <a:r>
              <a:rPr lang="ru-RU" dirty="0">
                <a:solidFill>
                  <a:srgbClr val="999999"/>
                </a:solidFill>
              </a:rPr>
              <a:t>Генетика, воспроизводство и робот.</a:t>
            </a:r>
            <a:endParaRPr lang="en-US" dirty="0">
              <a:solidFill>
                <a:srgbClr val="999999"/>
              </a:solidFill>
            </a:endParaRPr>
          </a:p>
          <a:p>
            <a:r>
              <a:rPr lang="ru-RU" dirty="0" smtClean="0">
                <a:solidFill>
                  <a:srgbClr val="999999"/>
                </a:solidFill>
              </a:rPr>
              <a:t>Кому </a:t>
            </a:r>
            <a:r>
              <a:rPr lang="ru-RU" dirty="0">
                <a:solidFill>
                  <a:srgbClr val="999999"/>
                </a:solidFill>
              </a:rPr>
              <a:t>не надо заводить </a:t>
            </a:r>
            <a:r>
              <a:rPr lang="ru-RU" dirty="0" smtClean="0">
                <a:solidFill>
                  <a:srgbClr val="999999"/>
                </a:solidFill>
              </a:rPr>
              <a:t>роботов, а кому надо?</a:t>
            </a:r>
            <a:endParaRPr lang="en-US" dirty="0">
              <a:solidFill>
                <a:srgbClr val="9999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" y="816472"/>
            <a:ext cx="2888071" cy="168127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1018182" y="3843130"/>
            <a:ext cx="9272131" cy="6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251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FFFBE08-2531-4F11-BAC7-5F9964A7FD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4356"/>
            <a:ext cx="6081713" cy="3162230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BB43A60-7A9B-409C-B6CB-CF6C676C11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84C4A0B-25F2-4DE7-B308-342EBEF7C48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712673"/>
            <a:ext cx="6081713" cy="3162231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9CCEC78-443D-4333-AD20-3E9A612F42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287031" y="1936025"/>
            <a:ext cx="3589361" cy="3521122"/>
          </a:xfrm>
        </p:spPr>
        <p:txBody>
          <a:bodyPr>
            <a:normAutofit/>
          </a:bodyPr>
          <a:lstStyle/>
          <a:p>
            <a:r>
              <a:rPr lang="ru-RU" b="1" dirty="0"/>
              <a:t>Автоматические и традиционные системы доения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785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3FFB50-69FB-45CC-8268-CAE6F9AC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332" y="1981725"/>
            <a:ext cx="4316256" cy="4122832"/>
          </a:xfrm>
        </p:spPr>
        <p:txBody>
          <a:bodyPr/>
          <a:lstStyle/>
          <a:p>
            <a:r>
              <a:rPr lang="ru-RU" dirty="0"/>
              <a:t>Коровы заходят в зал партиями </a:t>
            </a:r>
          </a:p>
          <a:p>
            <a:r>
              <a:rPr lang="ru-RU" dirty="0"/>
              <a:t>С ростом количества доильных мест увеличивается время ожидания оборудования и операторов</a:t>
            </a:r>
          </a:p>
          <a:p>
            <a:r>
              <a:rPr lang="ru-RU" dirty="0"/>
              <a:t>Отдача на 1 € инвестиций снижается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08E89-31C2-4210-B962-05914AFFEA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Эффективное доение до 1500 коров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49FF9C-5761-41AB-A25A-D5C15844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Статические доильные залы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1EF170-B72B-4103-B957-318CEDC98F3B}"/>
              </a:ext>
            </a:extLst>
          </p:cNvPr>
          <p:cNvGrpSpPr/>
          <p:nvPr/>
        </p:nvGrpSpPr>
        <p:grpSpPr>
          <a:xfrm>
            <a:off x="2228707" y="4300056"/>
            <a:ext cx="4808601" cy="1075370"/>
            <a:chOff x="1959256" y="0"/>
            <a:chExt cx="3889271" cy="849521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442668D6-87C7-491E-93A0-B31EA511CE34}"/>
                </a:ext>
              </a:extLst>
            </p:cNvPr>
            <p:cNvSpPr/>
            <p:nvPr/>
          </p:nvSpPr>
          <p:spPr>
            <a:xfrm rot="10800000">
              <a:off x="1959256" y="0"/>
              <a:ext cx="3889271" cy="849521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Pentagon 4">
              <a:extLst>
                <a:ext uri="{FF2B5EF4-FFF2-40B4-BE49-F238E27FC236}">
                  <a16:creationId xmlns:a16="http://schemas.microsoft.com/office/drawing/2014/main" id="{7104527A-7351-4BB1-B37F-954E5BF7EEBC}"/>
                </a:ext>
              </a:extLst>
            </p:cNvPr>
            <p:cNvSpPr txBox="1"/>
            <p:nvPr/>
          </p:nvSpPr>
          <p:spPr>
            <a:xfrm rot="21600000">
              <a:off x="2171636" y="0"/>
              <a:ext cx="3676891" cy="849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4566" tIns="41905" rIns="78222" bIns="41905" numCol="1" spcCol="1270" anchor="ctr" anchorCtr="0">
              <a:noAutofit/>
            </a:bodyPr>
            <a:lstStyle/>
            <a:p>
              <a:pPr algn="ctr" defTabSz="488901">
                <a:lnSpc>
                  <a:spcPct val="90000"/>
                </a:lnSpc>
                <a:spcAft>
                  <a:spcPct val="35000"/>
                </a:spcAft>
              </a:pPr>
              <a:r>
                <a:rPr lang="ru-RU" sz="1700" b="1" dirty="0"/>
                <a:t>Залы «Параллель» </a:t>
              </a:r>
              <a:r>
                <a:rPr lang="ru-RU" sz="1700" dirty="0"/>
                <a:t>- компактные стойла, быстрый вход и выход. Доение до 1500 коров</a:t>
              </a:r>
              <a:endParaRPr lang="en-US" sz="1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BAEC8F-21B4-4141-B520-47C8A9BC3797}"/>
              </a:ext>
            </a:extLst>
          </p:cNvPr>
          <p:cNvGrpSpPr/>
          <p:nvPr/>
        </p:nvGrpSpPr>
        <p:grpSpPr>
          <a:xfrm>
            <a:off x="2228707" y="2363492"/>
            <a:ext cx="4808601" cy="1075370"/>
            <a:chOff x="1959256" y="0"/>
            <a:chExt cx="3889271" cy="849521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7C18F5DA-5F2A-4880-ADCE-E885B385A2BE}"/>
                </a:ext>
              </a:extLst>
            </p:cNvPr>
            <p:cNvSpPr/>
            <p:nvPr/>
          </p:nvSpPr>
          <p:spPr>
            <a:xfrm rot="10800000">
              <a:off x="1959256" y="0"/>
              <a:ext cx="3889271" cy="849521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rrow: Pentagon 4">
              <a:extLst>
                <a:ext uri="{FF2B5EF4-FFF2-40B4-BE49-F238E27FC236}">
                  <a16:creationId xmlns:a16="http://schemas.microsoft.com/office/drawing/2014/main" id="{6889BBFB-8B23-4341-B6B4-37F8CFAD35CC}"/>
                </a:ext>
              </a:extLst>
            </p:cNvPr>
            <p:cNvSpPr txBox="1"/>
            <p:nvPr/>
          </p:nvSpPr>
          <p:spPr>
            <a:xfrm rot="21600000">
              <a:off x="2171636" y="0"/>
              <a:ext cx="3676891" cy="849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4566" tIns="41905" rIns="78222" bIns="41905" numCol="1" spcCol="1270" anchor="ctr" anchorCtr="0">
              <a:noAutofit/>
            </a:bodyPr>
            <a:lstStyle/>
            <a:p>
              <a:pPr algn="ctr" defTabSz="488901">
                <a:lnSpc>
                  <a:spcPct val="90000"/>
                </a:lnSpc>
                <a:spcAft>
                  <a:spcPct val="35000"/>
                </a:spcAft>
              </a:pPr>
              <a:r>
                <a:rPr lang="ru-RU" sz="1700" b="1" dirty="0"/>
                <a:t>Залы «Елочка» </a:t>
              </a:r>
              <a:r>
                <a:rPr lang="ru-RU" sz="1700" dirty="0"/>
                <a:t>- идеальное решение для доения при реновации привязного коровника. Отличный обзор вымени. Доение до 800 коров</a:t>
              </a:r>
              <a:endParaRPr lang="en-US" sz="1700" dirty="0"/>
            </a:p>
          </p:txBody>
        </p:sp>
      </p:grpSp>
      <p:pic>
        <p:nvPicPr>
          <p:cNvPr id="23" name="Picture 4" descr="17">
            <a:extLst>
              <a:ext uri="{FF2B5EF4-FFF2-40B4-BE49-F238E27FC236}">
                <a16:creationId xmlns:a16="http://schemas.microsoft.com/office/drawing/2014/main" id="{1C13BCEB-EF37-40D0-A671-517239CDF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112" y="4061792"/>
            <a:ext cx="1753471" cy="1594812"/>
          </a:xfrm>
          <a:prstGeom prst="ellipse">
            <a:avLst/>
          </a:prstGeom>
          <a:ln>
            <a:noFill/>
          </a:ln>
          <a:effectLst>
            <a:outerShdw sx="1000" sy="1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03F2E136-0AAC-4917-8A13-E4BB16404C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7"/>
          <a:stretch/>
        </p:blipFill>
        <p:spPr>
          <a:xfrm>
            <a:off x="778111" y="2103770"/>
            <a:ext cx="1753471" cy="16768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1019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VIDER" val="Divi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VIDER" val="Divid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VIDER" val="Divi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VIDER" val="Divi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" val="TO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" val="TO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" val="TO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" val="TO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heme/theme1.xml><?xml version="1.0" encoding="utf-8"?>
<a:theme xmlns:a="http://schemas.openxmlformats.org/drawingml/2006/main" name="DeLaval Template version 1.0">
  <a:themeElements>
    <a:clrScheme name="DeLaval_Color">
      <a:dk1>
        <a:sysClr val="windowText" lastClr="000000"/>
      </a:dk1>
      <a:lt1>
        <a:sysClr val="window" lastClr="FFFFFF"/>
      </a:lt1>
      <a:dk2>
        <a:srgbClr val="777777"/>
      </a:dk2>
      <a:lt2>
        <a:srgbClr val="FAF6ED"/>
      </a:lt2>
      <a:accent1>
        <a:srgbClr val="103D82"/>
      </a:accent1>
      <a:accent2>
        <a:srgbClr val="FF3300"/>
      </a:accent2>
      <a:accent3>
        <a:srgbClr val="00A6FF"/>
      </a:accent3>
      <a:accent4>
        <a:srgbClr val="77AD1C"/>
      </a:accent4>
      <a:accent5>
        <a:srgbClr val="F8B323"/>
      </a:accent5>
      <a:accent6>
        <a:srgbClr val="736FA9"/>
      </a:accent6>
      <a:hlink>
        <a:srgbClr val="0000FF"/>
      </a:hlink>
      <a:folHlink>
        <a:srgbClr val="800080"/>
      </a:folHlink>
    </a:clrScheme>
    <a:fontScheme name="Arial Regul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22A8E9EF-888F-4C6D-BEDF-473CAD04CC49}" vid="{6DA1F243-55B9-4662-9FD9-A149CBE470E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3003</Words>
  <Application>Microsoft Office PowerPoint</Application>
  <PresentationFormat>Произвольный</PresentationFormat>
  <Paragraphs>368</Paragraphs>
  <Slides>30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MS PGothic</vt:lpstr>
      <vt:lpstr>Arial</vt:lpstr>
      <vt:lpstr>Arial Nova Light</vt:lpstr>
      <vt:lpstr>Wingdings</vt:lpstr>
      <vt:lpstr>DeLaval Template version 1.0</vt:lpstr>
      <vt:lpstr>Роботизированная ферма.  Условия эффективного производства молока </vt:lpstr>
      <vt:lpstr>Презентация PowerPoint</vt:lpstr>
      <vt:lpstr>Производство коровьего молока</vt:lpstr>
      <vt:lpstr>Основные тренды и драйверы молочного рынка</vt:lpstr>
      <vt:lpstr>Задачи и вызовы современной фермы</vt:lpstr>
      <vt:lpstr>Устойчивое развитие производства молока</vt:lpstr>
      <vt:lpstr>Презентация PowerPoint</vt:lpstr>
      <vt:lpstr>Автоматические и традиционные системы доения</vt:lpstr>
      <vt:lpstr>Статические доильные залы</vt:lpstr>
      <vt:lpstr>Роторные доильные залы</vt:lpstr>
      <vt:lpstr>Роторные доильные залы</vt:lpstr>
      <vt:lpstr>Роботы-дояры</vt:lpstr>
      <vt:lpstr>Тренды роботизации в мире</vt:lpstr>
      <vt:lpstr>Преимущества роботизированного доения</vt:lpstr>
      <vt:lpstr>Сравнение направленного трафика и свободного</vt:lpstr>
      <vt:lpstr>Свободный трафик на ферме </vt:lpstr>
      <vt:lpstr>Умный трафик с селекционными воротами</vt:lpstr>
      <vt:lpstr>Презентация PowerPoint</vt:lpstr>
      <vt:lpstr>Презентация PowerPoint</vt:lpstr>
      <vt:lpstr>Цифровые решения – онлайн диагностика </vt:lpstr>
      <vt:lpstr>Цифровые решения – онлайн диагностика </vt:lpstr>
      <vt:lpstr>Презентация PowerPoint</vt:lpstr>
      <vt:lpstr>Роботы – это решение задачи. НЕ любой!</vt:lpstr>
      <vt:lpstr>Роботы – решение не для каждого!</vt:lpstr>
      <vt:lpstr>Презентация PowerPoint</vt:lpstr>
      <vt:lpstr>Agricola Ancali, Чили</vt:lpstr>
      <vt:lpstr>Ферма «Скатинский» (Свердловская область)</vt:lpstr>
      <vt:lpstr>Наша ферма – ДеЛаваль, Хамра (Швеция, Тумба)</vt:lpstr>
      <vt:lpstr>Презентация PowerPoint</vt:lpstr>
      <vt:lpstr>Проекты в роботизации в Казахстане </vt:lpstr>
    </vt:vector>
  </TitlesOfParts>
  <Company>DeLaval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DeLaval Template</dc:subject>
  <dc:creator>Wigandt, Dmitry</dc:creator>
  <cp:lastModifiedBy>Shtefan, Victor</cp:lastModifiedBy>
  <cp:revision>174</cp:revision>
  <cp:lastPrinted>1601-01-01T00:00:00Z</cp:lastPrinted>
  <dcterms:created xsi:type="dcterms:W3CDTF">2021-05-16T08:27:24Z</dcterms:created>
  <dcterms:modified xsi:type="dcterms:W3CDTF">2022-05-24T05:12:24Z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Dividers">
    <vt:bool>true</vt:bool>
  </property>
</Properties>
</file>