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22"/>
    <p:sldId id="257" r:id="rId23"/>
    <p:sldId id="258" r:id="rId24"/>
    <p:sldId id="259" r:id="rId25"/>
    <p:sldId id="260" r:id="rId26"/>
    <p:sldId id="261" r:id="rId27"/>
    <p:sldId id="262" r:id="rId28"/>
    <p:sldId id="263" r:id="rId29"/>
    <p:sldId id="264" r:id="rId30"/>
    <p:sldId id="265" r:id="rId31"/>
    <p:sldId id="266" r:id="rId32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Open Sans Light" charset="1" panose="020B0306030504020204"/>
      <p:regular r:id="rId10"/>
    </p:embeddedFont>
    <p:embeddedFont>
      <p:font typeface="Open Sans Light Bold" charset="1" panose="020B0806030504020204"/>
      <p:regular r:id="rId11"/>
    </p:embeddedFont>
    <p:embeddedFont>
      <p:font typeface="Open Sans Light Italics" charset="1" panose="020B0306030504020204"/>
      <p:regular r:id="rId12"/>
    </p:embeddedFont>
    <p:embeddedFont>
      <p:font typeface="Open Sans Light Bold Italics" charset="1" panose="020B0806030504020204"/>
      <p:regular r:id="rId13"/>
    </p:embeddedFont>
    <p:embeddedFont>
      <p:font typeface="Open Sans" charset="1" panose="020B0606030504020204"/>
      <p:regular r:id="rId14"/>
    </p:embeddedFont>
    <p:embeddedFont>
      <p:font typeface="Open Sans Bold" charset="1" panose="020B0806030504020204"/>
      <p:regular r:id="rId15"/>
    </p:embeddedFont>
    <p:embeddedFont>
      <p:font typeface="Open Sans Italics" charset="1" panose="020B0606030504020204"/>
      <p:regular r:id="rId16"/>
    </p:embeddedFont>
    <p:embeddedFont>
      <p:font typeface="Open Sans Bold Italics" charset="1" panose="020B0806030504020204"/>
      <p:regular r:id="rId17"/>
    </p:embeddedFont>
    <p:embeddedFont>
      <p:font typeface="Inter" charset="1" panose="020B0502030000000004"/>
      <p:regular r:id="rId18"/>
    </p:embeddedFont>
    <p:embeddedFont>
      <p:font typeface="Inter Bold" charset="1" panose="020B0802030000000004"/>
      <p:regular r:id="rId19"/>
    </p:embeddedFont>
    <p:embeddedFont>
      <p:font typeface="Inter Italics" charset="1" panose="020B0502030000000004"/>
      <p:regular r:id="rId20"/>
    </p:embeddedFont>
    <p:embeddedFont>
      <p:font typeface="Inter Bold Italics" charset="1" panose="020B0802030000000004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slides/slide1.xml" Type="http://schemas.openxmlformats.org/officeDocument/2006/relationships/slide"/><Relationship Id="rId23" Target="slides/slide2.xml" Type="http://schemas.openxmlformats.org/officeDocument/2006/relationships/slide"/><Relationship Id="rId24" Target="slides/slide3.xml" Type="http://schemas.openxmlformats.org/officeDocument/2006/relationships/slide"/><Relationship Id="rId25" Target="slides/slide4.xml" Type="http://schemas.openxmlformats.org/officeDocument/2006/relationships/slide"/><Relationship Id="rId26" Target="slides/slide5.xml" Type="http://schemas.openxmlformats.org/officeDocument/2006/relationships/slide"/><Relationship Id="rId27" Target="slides/slide6.xml" Type="http://schemas.openxmlformats.org/officeDocument/2006/relationships/slide"/><Relationship Id="rId28" Target="slides/slide7.xml" Type="http://schemas.openxmlformats.org/officeDocument/2006/relationships/slide"/><Relationship Id="rId29" Target="slides/slide8.xml" Type="http://schemas.openxmlformats.org/officeDocument/2006/relationships/slide"/><Relationship Id="rId3" Target="viewProps.xml" Type="http://schemas.openxmlformats.org/officeDocument/2006/relationships/viewProps"/><Relationship Id="rId30" Target="slides/slide9.xml" Type="http://schemas.openxmlformats.org/officeDocument/2006/relationships/slide"/><Relationship Id="rId31" Target="slides/slide10.xml" Type="http://schemas.openxmlformats.org/officeDocument/2006/relationships/slide"/><Relationship Id="rId32" Target="slides/slide11.xml" Type="http://schemas.openxmlformats.org/officeDocument/2006/relationships/slide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Relationship Id="rId3" Target="../media/image30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Relationship Id="rId3" Target="../media/image4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Relationship Id="rId3" Target="../media/image5.jpeg" Type="http://schemas.openxmlformats.org/officeDocument/2006/relationships/image"/><Relationship Id="rId4" Target="../media/image6.png" Type="http://schemas.openxmlformats.org/officeDocument/2006/relationships/image"/><Relationship Id="rId5" Target="../media/image7.svg" Type="http://schemas.openxmlformats.org/officeDocument/2006/relationships/image"/><Relationship Id="rId6" Target="../media/image2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Relationship Id="rId3" Target="../media/image8.jpeg" Type="http://schemas.openxmlformats.org/officeDocument/2006/relationships/image"/><Relationship Id="rId4" Target="../media/image9.jpeg" Type="http://schemas.openxmlformats.org/officeDocument/2006/relationships/image"/><Relationship Id="rId5" Target="../media/image10.jpeg" Type="http://schemas.openxmlformats.org/officeDocument/2006/relationships/image"/><Relationship Id="rId6" Target="../media/image11.jpeg" Type="http://schemas.openxmlformats.org/officeDocument/2006/relationships/image"/><Relationship Id="rId7" Target="../media/image12.jpeg" Type="http://schemas.openxmlformats.org/officeDocument/2006/relationships/image"/><Relationship Id="rId8" Target="../media/image13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Relationship Id="rId3" Target="../media/image14.jpeg" Type="http://schemas.openxmlformats.org/officeDocument/2006/relationships/image"/><Relationship Id="rId4" Target="../media/image15.jpeg" Type="http://schemas.openxmlformats.org/officeDocument/2006/relationships/image"/><Relationship Id="rId5" Target="../media/image16.jpeg" Type="http://schemas.openxmlformats.org/officeDocument/2006/relationships/image"/><Relationship Id="rId6" Target="../media/image17.jpeg" Type="http://schemas.openxmlformats.org/officeDocument/2006/relationships/image"/><Relationship Id="rId7" Target="../media/image18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Relationship Id="rId3" Target="../media/image19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Relationship Id="rId3" Target="../media/image20.jpeg" Type="http://schemas.openxmlformats.org/officeDocument/2006/relationships/image"/><Relationship Id="rId4" Target="../media/image21.jpeg" Type="http://schemas.openxmlformats.org/officeDocument/2006/relationships/image"/><Relationship Id="rId5" Target="../media/image22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Relationship Id="rId3" Target="../media/image23.jpeg" Type="http://schemas.openxmlformats.org/officeDocument/2006/relationships/image"/><Relationship Id="rId4" Target="../media/image24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Relationship Id="rId3" Target="../media/image25.jpeg" Type="http://schemas.openxmlformats.org/officeDocument/2006/relationships/image"/><Relationship Id="rId4" Target="../media/image26.jpeg" Type="http://schemas.openxmlformats.org/officeDocument/2006/relationships/image"/><Relationship Id="rId5" Target="../media/image27.jpeg" Type="http://schemas.openxmlformats.org/officeDocument/2006/relationships/image"/><Relationship Id="rId6" Target="../media/image28.jpeg" Type="http://schemas.openxmlformats.org/officeDocument/2006/relationships/image"/><Relationship Id="rId7" Target="../media/image29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7812" r="0" b="781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17898006" y="8232317"/>
            <a:ext cx="399519" cy="1025983"/>
            <a:chOff x="0" y="0"/>
            <a:chExt cx="1280047" cy="3287216"/>
          </a:xfrm>
        </p:grpSpPr>
        <p:sp>
          <p:nvSpPr>
            <p:cNvPr name="Freeform 4" id="4"/>
            <p:cNvSpPr/>
            <p:nvPr/>
          </p:nvSpPr>
          <p:spPr>
            <a:xfrm>
              <a:off x="0" y="0"/>
              <a:ext cx="1280047" cy="3287216"/>
            </a:xfrm>
            <a:custGeom>
              <a:avLst/>
              <a:gdLst/>
              <a:ahLst/>
              <a:cxnLst/>
              <a:rect r="r" b="b" t="t" l="l"/>
              <a:pathLst>
                <a:path h="3287216" w="1280047">
                  <a:moveTo>
                    <a:pt x="0" y="0"/>
                  </a:moveTo>
                  <a:lnTo>
                    <a:pt x="1280047" y="0"/>
                  </a:lnTo>
                  <a:lnTo>
                    <a:pt x="1280047" y="3287216"/>
                  </a:lnTo>
                  <a:lnTo>
                    <a:pt x="0" y="3287216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AutoShape 5" id="5"/>
          <p:cNvSpPr/>
          <p:nvPr/>
        </p:nvSpPr>
        <p:spPr>
          <a:xfrm rot="0">
            <a:off x="7892257" y="5612182"/>
            <a:ext cx="3435023" cy="0"/>
          </a:xfrm>
          <a:prstGeom prst="line">
            <a:avLst/>
          </a:prstGeom>
          <a:ln cap="flat" w="2857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pic>
        <p:nvPicPr>
          <p:cNvPr name="Picture 6" id="6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312636" y="219746"/>
            <a:ext cx="3969937" cy="3818276"/>
          </a:xfrm>
          <a:prstGeom prst="rect">
            <a:avLst/>
          </a:prstGeom>
        </p:spPr>
      </p:pic>
      <p:sp>
        <p:nvSpPr>
          <p:cNvPr name="TextBox 7" id="7"/>
          <p:cNvSpPr txBox="true"/>
          <p:nvPr/>
        </p:nvSpPr>
        <p:spPr>
          <a:xfrm rot="0">
            <a:off x="-1264057" y="3914197"/>
            <a:ext cx="21747650" cy="10452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539"/>
              </a:lnSpc>
              <a:spcBef>
                <a:spcPct val="0"/>
              </a:spcBef>
            </a:pPr>
            <a:r>
              <a:rPr lang="en-US" sz="6099">
                <a:solidFill>
                  <a:srgbClr val="FFFFFF"/>
                </a:solidFill>
                <a:latin typeface="Inter Bold"/>
              </a:rPr>
              <a:t>КОРПОРАЦИЯ «ВОСТОК-МОЛОКО»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787867" y="8999855"/>
            <a:ext cx="1349143" cy="4883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960"/>
              </a:lnSpc>
            </a:pPr>
            <a:r>
              <a:rPr lang="en-US" sz="1400">
                <a:solidFill>
                  <a:srgbClr val="FFFFFF"/>
                </a:solidFill>
                <a:latin typeface="Open Sans"/>
              </a:rPr>
              <a:t>2022</a:t>
            </a:r>
          </a:p>
          <a:p>
            <a:pPr>
              <a:lnSpc>
                <a:spcPts val="1960"/>
              </a:lnSpc>
              <a:spcBef>
                <a:spcPct val="0"/>
              </a:spcBef>
            </a:pPr>
            <a:r>
              <a:rPr lang="en-US" sz="1400">
                <a:solidFill>
                  <a:srgbClr val="FFFFFF"/>
                </a:solidFill>
                <a:latin typeface="Open Sans"/>
              </a:rPr>
              <a:t>Алматы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2254097" y="6305988"/>
            <a:ext cx="13779806" cy="481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FFFFFF"/>
                </a:solidFill>
                <a:latin typeface="Open Sans"/>
              </a:rPr>
              <a:t>КРУПНЕЙШИЙ ПРОИЗВОДИТЕЛЬ МОЛОЧНОЙ ПРОДУКЦИИ В КАЗАХСТАНЕ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3837695" y="8263978"/>
            <a:ext cx="10612611" cy="481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pc="2239" sz="2799">
                <a:solidFill>
                  <a:srgbClr val="FFFFFF"/>
                </a:solidFill>
                <a:latin typeface="Open Sans"/>
              </a:rPr>
              <a:t>WWW.VOSTOK-MOLOKO.KZ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3837695" y="9006840"/>
            <a:ext cx="10612611" cy="481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pc="2239" sz="2799">
                <a:solidFill>
                  <a:srgbClr val="FFFFFF"/>
                </a:solidFill>
                <a:latin typeface="Open Sans"/>
              </a:rPr>
              <a:t>@VOSTOK.MOLOKO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alphaModFix amt="3000"/>
          </a:blip>
          <a:srcRect l="0" t="7812" r="0" b="781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17898006" y="8232317"/>
            <a:ext cx="399519" cy="1025983"/>
            <a:chOff x="0" y="0"/>
            <a:chExt cx="1280047" cy="3287216"/>
          </a:xfrm>
        </p:grpSpPr>
        <p:sp>
          <p:nvSpPr>
            <p:cNvPr name="Freeform 4" id="4"/>
            <p:cNvSpPr/>
            <p:nvPr/>
          </p:nvSpPr>
          <p:spPr>
            <a:xfrm>
              <a:off x="0" y="0"/>
              <a:ext cx="1280047" cy="3287216"/>
            </a:xfrm>
            <a:custGeom>
              <a:avLst/>
              <a:gdLst/>
              <a:ahLst/>
              <a:cxnLst/>
              <a:rect r="r" b="b" t="t" l="l"/>
              <a:pathLst>
                <a:path h="3287216" w="1280047">
                  <a:moveTo>
                    <a:pt x="0" y="0"/>
                  </a:moveTo>
                  <a:lnTo>
                    <a:pt x="1280047" y="0"/>
                  </a:lnTo>
                  <a:lnTo>
                    <a:pt x="1280047" y="3287216"/>
                  </a:lnTo>
                  <a:lnTo>
                    <a:pt x="0" y="3287216"/>
                  </a:lnTo>
                  <a:close/>
                </a:path>
              </a:pathLst>
            </a:custGeom>
            <a:solidFill>
              <a:srgbClr val="171616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3138930" y="6015963"/>
            <a:ext cx="12010140" cy="3012467"/>
            <a:chOff x="0" y="0"/>
            <a:chExt cx="4381331" cy="1098956"/>
          </a:xfrm>
        </p:grpSpPr>
        <p:sp>
          <p:nvSpPr>
            <p:cNvPr name="Freeform 6" id="6"/>
            <p:cNvSpPr/>
            <p:nvPr/>
          </p:nvSpPr>
          <p:spPr>
            <a:xfrm>
              <a:off x="0" y="0"/>
              <a:ext cx="4381331" cy="1098956"/>
            </a:xfrm>
            <a:custGeom>
              <a:avLst/>
              <a:gdLst/>
              <a:ahLst/>
              <a:cxnLst/>
              <a:rect r="r" b="b" t="t" l="l"/>
              <a:pathLst>
                <a:path h="1098956" w="4381331">
                  <a:moveTo>
                    <a:pt x="0" y="0"/>
                  </a:moveTo>
                  <a:lnTo>
                    <a:pt x="4381331" y="0"/>
                  </a:lnTo>
                  <a:lnTo>
                    <a:pt x="4381331" y="1098956"/>
                  </a:lnTo>
                  <a:lnTo>
                    <a:pt x="0" y="1098956"/>
                  </a:lnTo>
                  <a:close/>
                </a:path>
              </a:pathLst>
            </a:custGeom>
            <a:solidFill>
              <a:srgbClr val="F4F2F2"/>
            </a:solidFill>
          </p:spPr>
        </p:sp>
      </p:grpSp>
      <p:pic>
        <p:nvPicPr>
          <p:cNvPr name="Picture 7" id="7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6537100" y="356260"/>
            <a:ext cx="5213799" cy="3610556"/>
          </a:xfrm>
          <a:prstGeom prst="rect">
            <a:avLst/>
          </a:prstGeom>
        </p:spPr>
      </p:pic>
      <p:sp>
        <p:nvSpPr>
          <p:cNvPr name="TextBox 8" id="8"/>
          <p:cNvSpPr txBox="true"/>
          <p:nvPr/>
        </p:nvSpPr>
        <p:spPr>
          <a:xfrm rot="0">
            <a:off x="1028700" y="5485738"/>
            <a:ext cx="16230600" cy="946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699"/>
              </a:lnSpc>
              <a:spcBef>
                <a:spcPct val="0"/>
              </a:spcBef>
            </a:pPr>
            <a:r>
              <a:rPr lang="en-US" sz="5499">
                <a:solidFill>
                  <a:srgbClr val="191796"/>
                </a:solidFill>
                <a:latin typeface="Inter Bold"/>
              </a:rPr>
              <a:t>ДЕВИЗ НАШЕЙ КОМПАНИИ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4001168" y="7138424"/>
            <a:ext cx="10285664" cy="4648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79"/>
              </a:lnSpc>
              <a:spcBef>
                <a:spcPct val="0"/>
              </a:spcBef>
            </a:pPr>
            <a:r>
              <a:rPr lang="en-US" sz="2700">
                <a:solidFill>
                  <a:srgbClr val="E4181C"/>
                </a:solidFill>
                <a:latin typeface="Open Sans Bold"/>
              </a:rPr>
              <a:t>СОХРАНЯЯ ТРАДИЦИИ - СТРЕМИТЬСЯ К СОВЕРШЕНСТВУ!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7812" r="0" b="781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17898006" y="8232317"/>
            <a:ext cx="399519" cy="1025983"/>
            <a:chOff x="0" y="0"/>
            <a:chExt cx="1280047" cy="3287216"/>
          </a:xfrm>
        </p:grpSpPr>
        <p:sp>
          <p:nvSpPr>
            <p:cNvPr name="Freeform 4" id="4"/>
            <p:cNvSpPr/>
            <p:nvPr/>
          </p:nvSpPr>
          <p:spPr>
            <a:xfrm>
              <a:off x="0" y="0"/>
              <a:ext cx="1280047" cy="3287216"/>
            </a:xfrm>
            <a:custGeom>
              <a:avLst/>
              <a:gdLst/>
              <a:ahLst/>
              <a:cxnLst/>
              <a:rect r="r" b="b" t="t" l="l"/>
              <a:pathLst>
                <a:path h="3287216" w="1280047">
                  <a:moveTo>
                    <a:pt x="0" y="0"/>
                  </a:moveTo>
                  <a:lnTo>
                    <a:pt x="1280047" y="0"/>
                  </a:lnTo>
                  <a:lnTo>
                    <a:pt x="1280047" y="3287216"/>
                  </a:lnTo>
                  <a:lnTo>
                    <a:pt x="0" y="3287216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AutoShape 5" id="5"/>
          <p:cNvSpPr/>
          <p:nvPr/>
        </p:nvSpPr>
        <p:spPr>
          <a:xfrm rot="0">
            <a:off x="7892257" y="6582774"/>
            <a:ext cx="3435023" cy="0"/>
          </a:xfrm>
          <a:prstGeom prst="line">
            <a:avLst/>
          </a:prstGeom>
          <a:ln cap="flat" w="2857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pic>
        <p:nvPicPr>
          <p:cNvPr name="Picture 6" id="6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312636" y="219746"/>
            <a:ext cx="3969937" cy="3818276"/>
          </a:xfrm>
          <a:prstGeom prst="rect">
            <a:avLst/>
          </a:prstGeom>
        </p:spPr>
      </p:pic>
      <p:sp>
        <p:nvSpPr>
          <p:cNvPr name="TextBox 7" id="7"/>
          <p:cNvSpPr txBox="true"/>
          <p:nvPr/>
        </p:nvSpPr>
        <p:spPr>
          <a:xfrm rot="0">
            <a:off x="-1264057" y="5019675"/>
            <a:ext cx="21747650" cy="10452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539"/>
              </a:lnSpc>
              <a:spcBef>
                <a:spcPct val="0"/>
              </a:spcBef>
            </a:pPr>
            <a:r>
              <a:rPr lang="en-US" sz="6099">
                <a:solidFill>
                  <a:srgbClr val="FFFFFF"/>
                </a:solidFill>
                <a:latin typeface="Inter Bold"/>
              </a:rPr>
              <a:t>КОРПОРАЦИЯ «ВОСТОК-МОЛОКО»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787867" y="8999855"/>
            <a:ext cx="1349143" cy="4883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960"/>
              </a:lnSpc>
            </a:pPr>
            <a:r>
              <a:rPr lang="en-US" sz="1400">
                <a:solidFill>
                  <a:srgbClr val="FFFFFF"/>
                </a:solidFill>
                <a:latin typeface="Open Sans"/>
              </a:rPr>
              <a:t>2022</a:t>
            </a:r>
          </a:p>
          <a:p>
            <a:pPr>
              <a:lnSpc>
                <a:spcPts val="1960"/>
              </a:lnSpc>
              <a:spcBef>
                <a:spcPct val="0"/>
              </a:spcBef>
            </a:pPr>
            <a:r>
              <a:rPr lang="en-US" sz="1400">
                <a:solidFill>
                  <a:srgbClr val="FFFFFF"/>
                </a:solidFill>
                <a:latin typeface="Open Sans"/>
              </a:rPr>
              <a:t>Алматы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2254097" y="7072245"/>
            <a:ext cx="13779806" cy="481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FFFFFF"/>
                </a:solidFill>
                <a:latin typeface="Open Sans"/>
              </a:rPr>
              <a:t>КРУПНЕЙШИЙ ПРОИЗВОДИТЕЛЬ МОЛОЧНОЙ ПРОДУКЦИИ В КАЗАХСТАНЕ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3837695" y="8263978"/>
            <a:ext cx="10612611" cy="481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pc="2239" sz="2799">
                <a:solidFill>
                  <a:srgbClr val="FFFFFF"/>
                </a:solidFill>
                <a:latin typeface="Open Sans"/>
              </a:rPr>
              <a:t>WWW.VOSTOK-MOLOKO.KZ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3837695" y="9006840"/>
            <a:ext cx="10612611" cy="481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pc="2239" sz="2799">
                <a:solidFill>
                  <a:srgbClr val="FFFFFF"/>
                </a:solidFill>
                <a:latin typeface="Open Sans"/>
              </a:rPr>
              <a:t>@VOSTOK.MOLOKO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028700" y="1547859"/>
            <a:ext cx="16230600" cy="1038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400"/>
              </a:lnSpc>
              <a:spcBef>
                <a:spcPct val="0"/>
              </a:spcBef>
            </a:pPr>
            <a:r>
              <a:rPr lang="en-US" sz="6000">
                <a:solidFill>
                  <a:srgbClr val="FFFFFF"/>
                </a:solidFill>
                <a:latin typeface="Inter Bold"/>
              </a:rPr>
              <a:t>СПАСИБО 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2137009" y="2509884"/>
            <a:ext cx="13779806" cy="762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99"/>
              </a:lnSpc>
              <a:spcBef>
                <a:spcPct val="0"/>
              </a:spcBef>
            </a:pPr>
            <a:r>
              <a:rPr lang="en-US" sz="4500">
                <a:solidFill>
                  <a:srgbClr val="FFFFFF"/>
                </a:solidFill>
                <a:latin typeface="Open Sans"/>
              </a:rPr>
              <a:t> ЗА ВНИМАНИЕ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alphaModFix amt="3000"/>
          </a:blip>
          <a:srcRect l="0" t="7812" r="0" b="781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17898006" y="8232317"/>
            <a:ext cx="399519" cy="1025983"/>
            <a:chOff x="0" y="0"/>
            <a:chExt cx="1280047" cy="3287216"/>
          </a:xfrm>
        </p:grpSpPr>
        <p:sp>
          <p:nvSpPr>
            <p:cNvPr name="Freeform 4" id="4"/>
            <p:cNvSpPr/>
            <p:nvPr/>
          </p:nvSpPr>
          <p:spPr>
            <a:xfrm>
              <a:off x="0" y="0"/>
              <a:ext cx="1280047" cy="3287216"/>
            </a:xfrm>
            <a:custGeom>
              <a:avLst/>
              <a:gdLst/>
              <a:ahLst/>
              <a:cxnLst/>
              <a:rect r="r" b="b" t="t" l="l"/>
              <a:pathLst>
                <a:path h="3287216" w="1280047">
                  <a:moveTo>
                    <a:pt x="0" y="0"/>
                  </a:moveTo>
                  <a:lnTo>
                    <a:pt x="1280047" y="0"/>
                  </a:lnTo>
                  <a:lnTo>
                    <a:pt x="1280047" y="3287216"/>
                  </a:lnTo>
                  <a:lnTo>
                    <a:pt x="0" y="3287216"/>
                  </a:lnTo>
                  <a:close/>
                </a:path>
              </a:pathLst>
            </a:custGeom>
            <a:solidFill>
              <a:srgbClr val="171616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0" y="0"/>
            <a:ext cx="4975328" cy="11562769"/>
            <a:chOff x="0" y="0"/>
            <a:chExt cx="6633770" cy="15417025"/>
          </a:xfrm>
        </p:grpSpPr>
        <p:pic>
          <p:nvPicPr>
            <p:cNvPr name="Picture 6" id="6"/>
            <p:cNvPicPr>
              <a:picLocks noChangeAspect="true"/>
            </p:cNvPicPr>
            <p:nvPr/>
          </p:nvPicPr>
          <p:blipFill>
            <a:blip r:embed="rId3"/>
            <a:srcRect l="0" t="5044" r="0" b="5044"/>
            <a:stretch>
              <a:fillRect/>
            </a:stretch>
          </p:blipFill>
          <p:spPr>
            <a:xfrm>
              <a:off x="0" y="0"/>
              <a:ext cx="6633770" cy="15417025"/>
            </a:xfrm>
            <a:prstGeom prst="rect">
              <a:avLst/>
            </a:prstGeom>
          </p:spPr>
        </p:pic>
      </p:grpSp>
      <p:sp>
        <p:nvSpPr>
          <p:cNvPr name="TextBox 7" id="7"/>
          <p:cNvSpPr txBox="true"/>
          <p:nvPr/>
        </p:nvSpPr>
        <p:spPr>
          <a:xfrm rot="0">
            <a:off x="5529520" y="650631"/>
            <a:ext cx="7791450" cy="946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699"/>
              </a:lnSpc>
              <a:spcBef>
                <a:spcPct val="0"/>
              </a:spcBef>
            </a:pPr>
            <a:r>
              <a:rPr lang="en-US" sz="5499">
                <a:solidFill>
                  <a:srgbClr val="191796"/>
                </a:solidFill>
                <a:latin typeface="Inter Bold"/>
              </a:rPr>
              <a:t>О НАС 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5529520" y="2045044"/>
            <a:ext cx="11957882" cy="74155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919"/>
              </a:lnSpc>
            </a:pPr>
            <a:r>
              <a:rPr lang="en-US" sz="2799">
                <a:solidFill>
                  <a:srgbClr val="171616"/>
                </a:solidFill>
                <a:latin typeface="Open Sans"/>
              </a:rPr>
              <a:t>Более 25 лет корпорация "Восток-Молоко" является одним из крупнейших производителей молочной продукции в Казахстане!</a:t>
            </a:r>
            <a:r>
              <a:rPr lang="en-US" sz="2799">
                <a:solidFill>
                  <a:srgbClr val="171616"/>
                </a:solidFill>
                <a:latin typeface="Arimo"/>
              </a:rPr>
              <a:t> </a:t>
            </a:r>
          </a:p>
          <a:p>
            <a:pPr>
              <a:lnSpc>
                <a:spcPts val="3919"/>
              </a:lnSpc>
            </a:pPr>
          </a:p>
          <a:p>
            <a:pPr>
              <a:lnSpc>
                <a:spcPts val="3919"/>
              </a:lnSpc>
            </a:pPr>
            <a:r>
              <a:rPr lang="en-US" sz="2799">
                <a:solidFill>
                  <a:srgbClr val="171616"/>
                </a:solidFill>
                <a:latin typeface="Arimo"/>
              </a:rPr>
              <a:t>Наша компания использует только натуральное сырье с 4ёх собственных хозяйств, одно из которых первая в Средней Азии роботизированная ферма, оснащенная специализированным робототехническим оборудованием для автоматической дойки коров, их диагностики и кормления!</a:t>
            </a:r>
          </a:p>
          <a:p>
            <a:pPr>
              <a:lnSpc>
                <a:spcPts val="3919"/>
              </a:lnSpc>
            </a:pPr>
          </a:p>
          <a:p>
            <a:pPr>
              <a:lnSpc>
                <a:spcPts val="3919"/>
              </a:lnSpc>
            </a:pPr>
            <a:r>
              <a:rPr lang="en-US" sz="2799">
                <a:solidFill>
                  <a:srgbClr val="171616"/>
                </a:solidFill>
                <a:latin typeface="Arimo"/>
              </a:rPr>
              <a:t>"Восток-Молоко" производит более 80-ти видов молочной продукции, выработанных из отборного молока, рожденного уникальной природой Восточного-Казахстана!</a:t>
            </a:r>
          </a:p>
          <a:p>
            <a:pPr>
              <a:lnSpc>
                <a:spcPts val="3919"/>
              </a:lnSpc>
            </a:pPr>
          </a:p>
          <a:p>
            <a:pPr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171616"/>
                </a:solidFill>
                <a:latin typeface="Arimo"/>
              </a:rPr>
              <a:t>"Восток-Молоко" - натуральный продукт с собственных ферм с заботой о вашем здоровье! 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alphaModFix amt="3000"/>
          </a:blip>
          <a:srcRect l="0" t="7812" r="0" b="781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3098554" y="1286901"/>
            <a:ext cx="12488765" cy="8805367"/>
            <a:chOff x="0" y="0"/>
            <a:chExt cx="16651687" cy="11740489"/>
          </a:xfrm>
        </p:grpSpPr>
        <p:pic>
          <p:nvPicPr>
            <p:cNvPr name="Picture 4" id="4"/>
            <p:cNvPicPr>
              <a:picLocks noChangeAspect="true"/>
            </p:cNvPicPr>
            <p:nvPr/>
          </p:nvPicPr>
          <p:blipFill>
            <a:blip r:embed="rId3"/>
            <a:srcRect l="0" t="540" r="0" b="540"/>
            <a:stretch>
              <a:fillRect/>
            </a:stretch>
          </p:blipFill>
          <p:spPr>
            <a:xfrm>
              <a:off x="0" y="0"/>
              <a:ext cx="16651687" cy="11740489"/>
            </a:xfrm>
            <a:prstGeom prst="rect">
              <a:avLst/>
            </a:prstGeom>
          </p:spPr>
        </p:pic>
      </p:grpSp>
      <p:pic>
        <p:nvPicPr>
          <p:cNvPr name="Picture 5" id="5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7031198" y="764931"/>
            <a:ext cx="456205" cy="263769"/>
          </a:xfrm>
          <a:prstGeom prst="rect">
            <a:avLst/>
          </a:prstGeom>
        </p:spPr>
      </p:pic>
      <p:grpSp>
        <p:nvGrpSpPr>
          <p:cNvPr name="Group 6" id="6"/>
          <p:cNvGrpSpPr/>
          <p:nvPr/>
        </p:nvGrpSpPr>
        <p:grpSpPr>
          <a:xfrm rot="0">
            <a:off x="17898006" y="8232317"/>
            <a:ext cx="399519" cy="1025983"/>
            <a:chOff x="0" y="0"/>
            <a:chExt cx="1280047" cy="3287216"/>
          </a:xfrm>
        </p:grpSpPr>
        <p:sp>
          <p:nvSpPr>
            <p:cNvPr name="Freeform 7" id="7"/>
            <p:cNvSpPr/>
            <p:nvPr/>
          </p:nvSpPr>
          <p:spPr>
            <a:xfrm>
              <a:off x="0" y="0"/>
              <a:ext cx="1280047" cy="3287216"/>
            </a:xfrm>
            <a:custGeom>
              <a:avLst/>
              <a:gdLst/>
              <a:ahLst/>
              <a:cxnLst/>
              <a:rect r="r" b="b" t="t" l="l"/>
              <a:pathLst>
                <a:path h="3287216" w="1280047">
                  <a:moveTo>
                    <a:pt x="0" y="0"/>
                  </a:moveTo>
                  <a:lnTo>
                    <a:pt x="1280047" y="0"/>
                  </a:lnTo>
                  <a:lnTo>
                    <a:pt x="1280047" y="3287216"/>
                  </a:lnTo>
                  <a:lnTo>
                    <a:pt x="0" y="3287216"/>
                  </a:lnTo>
                  <a:close/>
                </a:path>
              </a:pathLst>
            </a:custGeom>
            <a:solidFill>
              <a:srgbClr val="171616"/>
            </a:solidFill>
          </p:spPr>
        </p:sp>
      </p:grpSp>
      <p:pic>
        <p:nvPicPr>
          <p:cNvPr name="Picture 8" id="8"/>
          <p:cNvPicPr>
            <a:picLocks noChangeAspect="true"/>
          </p:cNvPicPr>
          <p:nvPr/>
        </p:nvPicPr>
        <p:blipFill>
          <a:blip r:embed="rId6"/>
          <a:srcRect l="0" t="0" r="0" b="0"/>
          <a:stretch>
            <a:fillRect/>
          </a:stretch>
        </p:blipFill>
        <p:spPr>
          <a:xfrm flipH="false" flipV="false" rot="0">
            <a:off x="7932613" y="4333138"/>
            <a:ext cx="2820647" cy="2712892"/>
          </a:xfrm>
          <a:prstGeom prst="rect">
            <a:avLst/>
          </a:prstGeom>
        </p:spPr>
      </p:pic>
      <p:sp>
        <p:nvSpPr>
          <p:cNvPr name="TextBox 9" id="9"/>
          <p:cNvSpPr txBox="true"/>
          <p:nvPr/>
        </p:nvSpPr>
        <p:spPr>
          <a:xfrm rot="0">
            <a:off x="787867" y="736356"/>
            <a:ext cx="1862846" cy="2406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960"/>
              </a:lnSpc>
              <a:spcBef>
                <a:spcPct val="0"/>
              </a:spcBef>
            </a:pPr>
            <a:r>
              <a:rPr lang="en-US" sz="1400">
                <a:solidFill>
                  <a:srgbClr val="FFFFFF"/>
                </a:solidFill>
                <a:latin typeface="Open Sans Bold"/>
              </a:rPr>
              <a:t>WARDIERE INC.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588107" y="340751"/>
            <a:ext cx="17509658" cy="946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699"/>
              </a:lnSpc>
              <a:spcBef>
                <a:spcPct val="0"/>
              </a:spcBef>
            </a:pPr>
            <a:r>
              <a:rPr lang="en-US" sz="5499">
                <a:solidFill>
                  <a:srgbClr val="191796"/>
                </a:solidFill>
                <a:latin typeface="Inter Bold"/>
              </a:rPr>
              <a:t>ВЕРТИКАЛЬНО ИНТЕГРИРОВАННАЯ СТРУКТУРА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alphaModFix amt="3000"/>
          </a:blip>
          <a:srcRect l="0" t="7812" r="0" b="781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381000" y="237675"/>
            <a:ext cx="5072894" cy="6517785"/>
            <a:chOff x="0" y="0"/>
            <a:chExt cx="6763859" cy="8690380"/>
          </a:xfrm>
        </p:grpSpPr>
        <p:pic>
          <p:nvPicPr>
            <p:cNvPr name="Picture 4" id="4"/>
            <p:cNvPicPr>
              <a:picLocks noChangeAspect="true"/>
            </p:cNvPicPr>
            <p:nvPr/>
          </p:nvPicPr>
          <p:blipFill>
            <a:blip r:embed="rId3"/>
            <a:srcRect l="24056" t="0" r="24056" b="0"/>
            <a:stretch>
              <a:fillRect/>
            </a:stretch>
          </p:blipFill>
          <p:spPr>
            <a:xfrm>
              <a:off x="0" y="0"/>
              <a:ext cx="6763859" cy="8690380"/>
            </a:xfrm>
            <a:prstGeom prst="rect">
              <a:avLst/>
            </a:prstGeom>
          </p:spPr>
        </p:pic>
      </p:grpSp>
      <p:grpSp>
        <p:nvGrpSpPr>
          <p:cNvPr name="Group 5" id="5"/>
          <p:cNvGrpSpPr/>
          <p:nvPr/>
        </p:nvGrpSpPr>
        <p:grpSpPr>
          <a:xfrm rot="0">
            <a:off x="5862564" y="237675"/>
            <a:ext cx="3690106" cy="2099567"/>
            <a:chOff x="0" y="0"/>
            <a:chExt cx="4920141" cy="2799423"/>
          </a:xfrm>
        </p:grpSpPr>
        <p:pic>
          <p:nvPicPr>
            <p:cNvPr name="Picture 6" id="6"/>
            <p:cNvPicPr>
              <a:picLocks noChangeAspect="true"/>
            </p:cNvPicPr>
            <p:nvPr/>
          </p:nvPicPr>
          <p:blipFill>
            <a:blip r:embed="rId4"/>
            <a:srcRect l="628" t="0" r="628" b="0"/>
            <a:stretch>
              <a:fillRect/>
            </a:stretch>
          </p:blipFill>
          <p:spPr>
            <a:xfrm>
              <a:off x="0" y="0"/>
              <a:ext cx="4920141" cy="2799423"/>
            </a:xfrm>
            <a:prstGeom prst="rect">
              <a:avLst/>
            </a:prstGeom>
          </p:spPr>
        </p:pic>
      </p:grpSp>
      <p:grpSp>
        <p:nvGrpSpPr>
          <p:cNvPr name="Group 7" id="7"/>
          <p:cNvGrpSpPr/>
          <p:nvPr/>
        </p:nvGrpSpPr>
        <p:grpSpPr>
          <a:xfrm rot="0">
            <a:off x="5862564" y="2601386"/>
            <a:ext cx="3690106" cy="4154074"/>
            <a:chOff x="0" y="0"/>
            <a:chExt cx="4920141" cy="5538765"/>
          </a:xfrm>
        </p:grpSpPr>
        <p:pic>
          <p:nvPicPr>
            <p:cNvPr name="Picture 8" id="8"/>
            <p:cNvPicPr>
              <a:picLocks noChangeAspect="true"/>
            </p:cNvPicPr>
            <p:nvPr/>
          </p:nvPicPr>
          <p:blipFill>
            <a:blip r:embed="rId5"/>
            <a:srcRect l="25127" t="0" r="25127" b="0"/>
            <a:stretch>
              <a:fillRect/>
            </a:stretch>
          </p:blipFill>
          <p:spPr>
            <a:xfrm>
              <a:off x="0" y="0"/>
              <a:ext cx="4920141" cy="5538765"/>
            </a:xfrm>
            <a:prstGeom prst="rect">
              <a:avLst/>
            </a:prstGeom>
          </p:spPr>
        </p:pic>
      </p:grpSp>
      <p:pic>
        <p:nvPicPr>
          <p:cNvPr name="Picture 9" id="9"/>
          <p:cNvPicPr>
            <a:picLocks noChangeAspect="true"/>
          </p:cNvPicPr>
          <p:nvPr/>
        </p:nvPicPr>
        <p:blipFill>
          <a:blip r:embed="rId6"/>
          <a:srcRect l="0" t="0" r="0" b="0"/>
          <a:stretch>
            <a:fillRect/>
          </a:stretch>
        </p:blipFill>
        <p:spPr>
          <a:xfrm flipH="false" flipV="false" rot="0">
            <a:off x="12227693" y="7011833"/>
            <a:ext cx="5409799" cy="3043933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7"/>
          <a:srcRect l="0" t="0" r="0" b="0"/>
          <a:stretch>
            <a:fillRect/>
          </a:stretch>
        </p:blipFill>
        <p:spPr>
          <a:xfrm flipH="false" flipV="false" rot="0">
            <a:off x="408670" y="6988119"/>
            <a:ext cx="5453894" cy="3067647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8"/>
          <a:srcRect l="0" t="0" r="0" b="0"/>
          <a:stretch>
            <a:fillRect/>
          </a:stretch>
        </p:blipFill>
        <p:spPr>
          <a:xfrm flipH="false" flipV="false" rot="0">
            <a:off x="6417203" y="6988119"/>
            <a:ext cx="5453595" cy="3067647"/>
          </a:xfrm>
          <a:prstGeom prst="rect">
            <a:avLst/>
          </a:prstGeom>
        </p:spPr>
      </p:pic>
      <p:sp>
        <p:nvSpPr>
          <p:cNvPr name="TextBox 12" id="12"/>
          <p:cNvSpPr txBox="true"/>
          <p:nvPr/>
        </p:nvSpPr>
        <p:spPr>
          <a:xfrm rot="0">
            <a:off x="9961341" y="215522"/>
            <a:ext cx="9968151" cy="32810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580"/>
              </a:lnSpc>
            </a:pPr>
            <a:r>
              <a:rPr lang="en-US" sz="4700">
                <a:solidFill>
                  <a:srgbClr val="191796"/>
                </a:solidFill>
                <a:latin typeface="Inter Bold"/>
              </a:rPr>
              <a:t>ПЕРВАЯ СОВРЕМЕННАЯ РОБОТИЗИРОВАННАЯ МОЛОЧНО-ТОВАРНАЯ</a:t>
            </a:r>
          </a:p>
          <a:p>
            <a:pPr>
              <a:lnSpc>
                <a:spcPts val="6580"/>
              </a:lnSpc>
              <a:spcBef>
                <a:spcPct val="0"/>
              </a:spcBef>
            </a:pPr>
            <a:r>
              <a:rPr lang="en-US" sz="4700">
                <a:solidFill>
                  <a:srgbClr val="191796"/>
                </a:solidFill>
                <a:latin typeface="Inter Bold"/>
              </a:rPr>
              <a:t>ФЕРМА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0144325" y="3671570"/>
            <a:ext cx="4166735" cy="14719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919"/>
              </a:lnSpc>
            </a:pPr>
            <a:r>
              <a:rPr lang="en-US" sz="2799">
                <a:solidFill>
                  <a:srgbClr val="171616"/>
                </a:solidFill>
                <a:latin typeface="Open Sans Bold"/>
              </a:rPr>
              <a:t>• Село Бобровка, Глубоковский район,</a:t>
            </a:r>
          </a:p>
          <a:p>
            <a:pPr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171616"/>
                </a:solidFill>
                <a:latin typeface="Open Sans Bold"/>
              </a:rPr>
              <a:t>ВКО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3755247" y="5283529"/>
            <a:ext cx="3882245" cy="14719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919"/>
              </a:lnSpc>
            </a:pPr>
            <a:r>
              <a:rPr lang="en-US" sz="2799">
                <a:solidFill>
                  <a:srgbClr val="171616"/>
                </a:solidFill>
                <a:latin typeface="Open Sans Bold"/>
              </a:rPr>
              <a:t>• Село Украинка,</a:t>
            </a:r>
          </a:p>
          <a:p>
            <a:pPr>
              <a:lnSpc>
                <a:spcPts val="3919"/>
              </a:lnSpc>
            </a:pPr>
            <a:r>
              <a:rPr lang="en-US" sz="2799">
                <a:solidFill>
                  <a:srgbClr val="171616"/>
                </a:solidFill>
                <a:latin typeface="Open Sans Bold"/>
              </a:rPr>
              <a:t>Уланский район,</a:t>
            </a:r>
          </a:p>
          <a:p>
            <a:pPr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171616"/>
                </a:solidFill>
                <a:latin typeface="Open Sans Bold"/>
              </a:rPr>
              <a:t>ВКО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alphaModFix amt="3000"/>
          </a:blip>
          <a:srcRect l="0" t="7812" r="0" b="781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381000" y="237675"/>
            <a:ext cx="8763000" cy="6517785"/>
            <a:chOff x="0" y="0"/>
            <a:chExt cx="11684000" cy="8690380"/>
          </a:xfrm>
        </p:grpSpPr>
        <p:pic>
          <p:nvPicPr>
            <p:cNvPr name="Picture 4" id="4"/>
            <p:cNvPicPr>
              <a:picLocks noChangeAspect="true"/>
            </p:cNvPicPr>
            <p:nvPr/>
          </p:nvPicPr>
          <p:blipFill>
            <a:blip r:embed="rId3"/>
            <a:srcRect l="12130" t="0" r="12130" b="0"/>
            <a:stretch>
              <a:fillRect/>
            </a:stretch>
          </p:blipFill>
          <p:spPr>
            <a:xfrm>
              <a:off x="0" y="0"/>
              <a:ext cx="11684000" cy="8690380"/>
            </a:xfrm>
            <a:prstGeom prst="rect">
              <a:avLst/>
            </a:prstGeom>
          </p:spPr>
        </p:pic>
      </p:grpSp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rcRect l="0" t="2" r="0" b="2"/>
          <a:stretch>
            <a:fillRect/>
          </a:stretch>
        </p:blipFill>
        <p:spPr>
          <a:xfrm flipH="false" flipV="false" rot="0">
            <a:off x="408670" y="6988119"/>
            <a:ext cx="5453894" cy="3067647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5"/>
          <a:srcRect l="0" t="0" r="16559" b="0"/>
          <a:stretch>
            <a:fillRect/>
          </a:stretch>
        </p:blipFill>
        <p:spPr>
          <a:xfrm flipH="false" flipV="false" rot="0">
            <a:off x="9703659" y="237675"/>
            <a:ext cx="3088843" cy="6517785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6"/>
          <a:srcRect l="108" t="0" r="108" b="0"/>
          <a:stretch>
            <a:fillRect/>
          </a:stretch>
        </p:blipFill>
        <p:spPr>
          <a:xfrm flipH="false" flipV="false" rot="0">
            <a:off x="6417053" y="6988119"/>
            <a:ext cx="5453894" cy="3067647"/>
          </a:xfrm>
          <a:prstGeom prst="rect">
            <a:avLst/>
          </a:prstGeom>
        </p:spPr>
      </p:pic>
      <p:sp>
        <p:nvSpPr>
          <p:cNvPr name="TextBox 8" id="8"/>
          <p:cNvSpPr txBox="true"/>
          <p:nvPr/>
        </p:nvSpPr>
        <p:spPr>
          <a:xfrm rot="0">
            <a:off x="13303925" y="2227520"/>
            <a:ext cx="9968151" cy="24523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580"/>
              </a:lnSpc>
            </a:pPr>
            <a:r>
              <a:rPr lang="en-US" sz="4700">
                <a:solidFill>
                  <a:srgbClr val="191796"/>
                </a:solidFill>
                <a:latin typeface="Inter Bold"/>
              </a:rPr>
              <a:t>ПЕРЕРАБОТКА </a:t>
            </a:r>
          </a:p>
          <a:p>
            <a:pPr>
              <a:lnSpc>
                <a:spcPts val="6580"/>
              </a:lnSpc>
            </a:pPr>
            <a:r>
              <a:rPr lang="en-US" sz="4700">
                <a:solidFill>
                  <a:srgbClr val="191796"/>
                </a:solidFill>
                <a:latin typeface="Inter Bold"/>
              </a:rPr>
              <a:t>СЫРОГО </a:t>
            </a:r>
          </a:p>
          <a:p>
            <a:pPr>
              <a:lnSpc>
                <a:spcPts val="6580"/>
              </a:lnSpc>
              <a:spcBef>
                <a:spcPct val="0"/>
              </a:spcBef>
            </a:pPr>
            <a:r>
              <a:rPr lang="en-US" sz="4700">
                <a:solidFill>
                  <a:srgbClr val="191796"/>
                </a:solidFill>
                <a:latin typeface="Inter Bold"/>
              </a:rPr>
              <a:t>МОЛОКА</a:t>
            </a:r>
          </a:p>
        </p:txBody>
      </p:sp>
      <p:pic>
        <p:nvPicPr>
          <p:cNvPr name="Picture 9" id="9"/>
          <p:cNvPicPr>
            <a:picLocks noChangeAspect="true"/>
          </p:cNvPicPr>
          <p:nvPr/>
        </p:nvPicPr>
        <p:blipFill>
          <a:blip r:embed="rId7"/>
          <a:srcRect l="0" t="9226" r="0" b="9226"/>
          <a:stretch>
            <a:fillRect/>
          </a:stretch>
        </p:blipFill>
        <p:spPr>
          <a:xfrm flipH="false" flipV="false" rot="0">
            <a:off x="12218469" y="6988119"/>
            <a:ext cx="5453894" cy="306764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alphaModFix amt="3000"/>
          </a:blip>
          <a:srcRect l="0" t="7812" r="0" b="781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3395770" y="-6812128"/>
            <a:ext cx="11939648" cy="21226041"/>
          </a:xfrm>
          <a:prstGeom prst="rect">
            <a:avLst/>
          </a:prstGeom>
        </p:spPr>
      </p:pic>
      <p:sp>
        <p:nvSpPr>
          <p:cNvPr name="TextBox 4" id="4"/>
          <p:cNvSpPr txBox="true"/>
          <p:nvPr/>
        </p:nvSpPr>
        <p:spPr>
          <a:xfrm rot="0">
            <a:off x="2152544" y="587481"/>
            <a:ext cx="15624596" cy="7967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595"/>
              </a:lnSpc>
              <a:spcBef>
                <a:spcPct val="0"/>
              </a:spcBef>
            </a:pPr>
            <a:r>
              <a:rPr lang="en-US" sz="4711">
                <a:solidFill>
                  <a:srgbClr val="191796"/>
                </a:solidFill>
                <a:latin typeface="Inter Bold"/>
              </a:rPr>
              <a:t>БОЛЕЕ 80 ВИДОВ МОЛОЧНОЙ ПРОДУКЦИИ 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566031" y="1939197"/>
            <a:ext cx="3188838" cy="481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191796"/>
                </a:solidFill>
                <a:latin typeface="Arimo Bold"/>
              </a:rPr>
              <a:t>• МОЛОКО 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255733" y="2824262"/>
            <a:ext cx="5434548" cy="9766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191796"/>
                </a:solidFill>
                <a:latin typeface="Arimo Bold"/>
              </a:rPr>
              <a:t>• КИСЛОМОЛОЧНЫЕ НАПИТКИ 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2152544" y="3955832"/>
            <a:ext cx="3188838" cy="481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191796"/>
                </a:solidFill>
                <a:latin typeface="Arimo Bold"/>
              </a:rPr>
              <a:t>• БИО НАПИТКИ 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7549581" y="1939197"/>
            <a:ext cx="3188838" cy="481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191796"/>
                </a:solidFill>
                <a:latin typeface="Arimo Bold"/>
              </a:rPr>
              <a:t>• МАСЛО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7771175" y="2646587"/>
            <a:ext cx="3188838" cy="481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191796"/>
                </a:solidFill>
                <a:latin typeface="Arimo Bold"/>
              </a:rPr>
              <a:t>• СМЕТАНА 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2175939" y="1939197"/>
            <a:ext cx="4433449" cy="14719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919"/>
              </a:lnSpc>
            </a:pPr>
            <a:r>
              <a:rPr lang="en-US" sz="2799">
                <a:solidFill>
                  <a:srgbClr val="191796"/>
                </a:solidFill>
                <a:latin typeface="Arimo Bold"/>
              </a:rPr>
              <a:t>• СЫРЫ РАССОЛЬНЫЕ</a:t>
            </a:r>
          </a:p>
          <a:p>
            <a:pPr>
              <a:lnSpc>
                <a:spcPts val="3919"/>
              </a:lnSpc>
            </a:pPr>
            <a:r>
              <a:rPr lang="en-US" sz="2799">
                <a:solidFill>
                  <a:srgbClr val="191796"/>
                </a:solidFill>
                <a:latin typeface="Open Sans Light Bold"/>
              </a:rPr>
              <a:t>• СЫРЫ ПЛАВЛЕНЫЕ</a:t>
            </a:r>
          </a:p>
          <a:p>
            <a:pPr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191796"/>
                </a:solidFill>
                <a:latin typeface="Open Sans Light Bold"/>
              </a:rPr>
              <a:t>• СЫРЫ ТВЁРДЫЕ</a:t>
            </a:r>
            <a:r>
              <a:rPr lang="en-US" sz="2799">
                <a:solidFill>
                  <a:srgbClr val="191796"/>
                </a:solidFill>
                <a:latin typeface="Arimo Bold"/>
              </a:rPr>
              <a:t> 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7648945" y="3531652"/>
            <a:ext cx="3188838" cy="481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191796"/>
                </a:solidFill>
                <a:latin typeface="Arimo Bold"/>
              </a:rPr>
              <a:t>• ТВОРОГ 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alphaModFix amt="3000"/>
          </a:blip>
          <a:srcRect l="0" t="7812" r="0" b="781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246522" y="6334391"/>
            <a:ext cx="5516754" cy="3637362"/>
          </a:xfrm>
          <a:prstGeom prst="rect">
            <a:avLst/>
          </a:prstGeom>
        </p:spPr>
      </p:pic>
      <p:sp>
        <p:nvSpPr>
          <p:cNvPr name="TextBox 4" id="4"/>
          <p:cNvSpPr txBox="true"/>
          <p:nvPr/>
        </p:nvSpPr>
        <p:spPr>
          <a:xfrm rot="0">
            <a:off x="2835258" y="531577"/>
            <a:ext cx="12617484" cy="16236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580"/>
              </a:lnSpc>
            </a:pPr>
            <a:r>
              <a:rPr lang="en-US" sz="4700">
                <a:solidFill>
                  <a:srgbClr val="191796"/>
                </a:solidFill>
                <a:latin typeface="Inter Bold"/>
              </a:rPr>
              <a:t>РЕАЛИЗАЦИЯ ГОТОВОЙ ПРОДУКЦИИ</a:t>
            </a:r>
          </a:p>
          <a:p>
            <a:pPr algn="ctr">
              <a:lnSpc>
                <a:spcPts val="6580"/>
              </a:lnSpc>
              <a:spcBef>
                <a:spcPct val="0"/>
              </a:spcBef>
            </a:pPr>
            <a:r>
              <a:rPr lang="en-US" sz="4700">
                <a:solidFill>
                  <a:srgbClr val="191796"/>
                </a:solidFill>
                <a:latin typeface="Inter Bold"/>
              </a:rPr>
              <a:t>ОТ ПРОИЗВОДИТЕЛЯ</a:t>
            </a:r>
          </a:p>
        </p:txBody>
      </p:sp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rcRect l="7343" t="0" r="7343" b="0"/>
          <a:stretch>
            <a:fillRect/>
          </a:stretch>
        </p:blipFill>
        <p:spPr>
          <a:xfrm flipH="false" flipV="false" rot="0">
            <a:off x="6385623" y="6334391"/>
            <a:ext cx="5516754" cy="3637362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5"/>
          <a:srcRect l="0" t="5991" r="0" b="5991"/>
          <a:stretch>
            <a:fillRect/>
          </a:stretch>
        </p:blipFill>
        <p:spPr>
          <a:xfrm flipH="false" flipV="false" rot="0">
            <a:off x="12492436" y="6334391"/>
            <a:ext cx="5516754" cy="3637362"/>
          </a:xfrm>
          <a:prstGeom prst="rect">
            <a:avLst/>
          </a:prstGeom>
        </p:spPr>
      </p:pic>
      <p:sp>
        <p:nvSpPr>
          <p:cNvPr name="TextBox 7" id="7"/>
          <p:cNvSpPr txBox="true"/>
          <p:nvPr/>
        </p:nvSpPr>
        <p:spPr>
          <a:xfrm rot="0">
            <a:off x="5789346" y="3176270"/>
            <a:ext cx="6709309" cy="19672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919"/>
              </a:lnSpc>
            </a:pPr>
            <a:r>
              <a:rPr lang="en-US" sz="2799">
                <a:solidFill>
                  <a:srgbClr val="E4181C"/>
                </a:solidFill>
                <a:latin typeface="Arimo Bold"/>
              </a:rPr>
              <a:t>• СОБСТВЕННАЯ РОЗНИЧНАЯ СЕТЬ</a:t>
            </a:r>
          </a:p>
          <a:p>
            <a:pPr>
              <a:lnSpc>
                <a:spcPts val="3919"/>
              </a:lnSpc>
            </a:pPr>
            <a:r>
              <a:rPr lang="en-US" sz="2799">
                <a:solidFill>
                  <a:srgbClr val="E4181C"/>
                </a:solidFill>
                <a:latin typeface="Open Sans Light Bold"/>
              </a:rPr>
              <a:t>(БОЛЕЕ 20 СОБСТВЕННЫХ ТОЧЕК)</a:t>
            </a:r>
          </a:p>
          <a:p>
            <a:pPr>
              <a:lnSpc>
                <a:spcPts val="3919"/>
              </a:lnSpc>
            </a:pPr>
          </a:p>
          <a:p>
            <a:pPr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E4181C"/>
                </a:solidFill>
                <a:latin typeface="Open Sans Light Bold"/>
              </a:rPr>
              <a:t>• ДИСТРИБЬЮТЕРСТВО</a:t>
            </a:r>
            <a:r>
              <a:rPr lang="en-US" sz="2799">
                <a:solidFill>
                  <a:srgbClr val="E4181C"/>
                </a:solidFill>
                <a:latin typeface="Arimo Bold"/>
              </a:rPr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alphaModFix amt="3000"/>
          </a:blip>
          <a:srcRect l="0" t="7812" r="0" b="781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7691038" y="408670"/>
            <a:ext cx="10206967" cy="2689862"/>
            <a:chOff x="0" y="0"/>
            <a:chExt cx="13609290" cy="3586482"/>
          </a:xfrm>
        </p:grpSpPr>
        <p:pic>
          <p:nvPicPr>
            <p:cNvPr name="Picture 4" id="4"/>
            <p:cNvPicPr>
              <a:picLocks noChangeAspect="true"/>
            </p:cNvPicPr>
            <p:nvPr/>
          </p:nvPicPr>
          <p:blipFill>
            <a:blip r:embed="rId3"/>
            <a:srcRect l="0" t="43365" r="0" b="9854"/>
            <a:stretch>
              <a:fillRect/>
            </a:stretch>
          </p:blipFill>
          <p:spPr>
            <a:xfrm>
              <a:off x="0" y="0"/>
              <a:ext cx="13609290" cy="3586482"/>
            </a:xfrm>
            <a:prstGeom prst="rect">
              <a:avLst/>
            </a:prstGeom>
          </p:spPr>
        </p:pic>
      </p:grpSp>
      <p:sp>
        <p:nvSpPr>
          <p:cNvPr name="TextBox 5" id="5"/>
          <p:cNvSpPr txBox="true"/>
          <p:nvPr/>
        </p:nvSpPr>
        <p:spPr>
          <a:xfrm rot="0">
            <a:off x="364262" y="294370"/>
            <a:ext cx="9674078" cy="2889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699"/>
              </a:lnSpc>
              <a:spcBef>
                <a:spcPct val="0"/>
              </a:spcBef>
            </a:pPr>
            <a:r>
              <a:rPr lang="en-US" sz="5499">
                <a:solidFill>
                  <a:srgbClr val="191796"/>
                </a:solidFill>
                <a:latin typeface="Inter Bold"/>
              </a:rPr>
              <a:t>СОЦИАЛЬНАЯ ОТВЕТСТВЕННОСТЬ БИЗНЕСА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364262" y="3636010"/>
            <a:ext cx="14488961" cy="19672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171616"/>
                </a:solidFill>
                <a:latin typeface="Open Sans"/>
              </a:rPr>
              <a:t>Осуществляя свои права и обязанности,  администрация стремится к созданию высокопрофессионального, работоспособного коллектива, к развитию корпоративных отношений среди работников, их заинтересованности в развитии и укреплении деятельности Корпорации.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630956" y="8031251"/>
            <a:ext cx="2763347" cy="3640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35"/>
              </a:lnSpc>
              <a:spcBef>
                <a:spcPct val="0"/>
              </a:spcBef>
            </a:pPr>
            <a:r>
              <a:rPr lang="en-US" sz="2168">
                <a:solidFill>
                  <a:srgbClr val="FFFFFF"/>
                </a:solidFill>
                <a:latin typeface="Open Sans Bold"/>
              </a:rPr>
              <a:t>LEARN MORE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15581786" y="3997231"/>
            <a:ext cx="2316220" cy="5261069"/>
            <a:chOff x="0" y="0"/>
            <a:chExt cx="3088293" cy="7014758"/>
          </a:xfrm>
        </p:grpSpPr>
        <p:pic>
          <p:nvPicPr>
            <p:cNvPr name="Picture 9" id="9"/>
            <p:cNvPicPr>
              <a:picLocks noChangeAspect="true"/>
            </p:cNvPicPr>
            <p:nvPr/>
          </p:nvPicPr>
          <p:blipFill>
            <a:blip r:embed="rId4"/>
            <a:srcRect l="10895" t="0" r="10895" b="0"/>
            <a:stretch>
              <a:fillRect/>
            </a:stretch>
          </p:blipFill>
          <p:spPr>
            <a:xfrm>
              <a:off x="0" y="0"/>
              <a:ext cx="3088293" cy="7014758"/>
            </a:xfrm>
            <a:prstGeom prst="rect">
              <a:avLst/>
            </a:prstGeom>
          </p:spPr>
        </p:pic>
      </p:grpSp>
      <p:sp>
        <p:nvSpPr>
          <p:cNvPr name="TextBox 10" id="10"/>
          <p:cNvSpPr txBox="true"/>
          <p:nvPr/>
        </p:nvSpPr>
        <p:spPr>
          <a:xfrm rot="0">
            <a:off x="364262" y="5597884"/>
            <a:ext cx="13841676" cy="9766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171616"/>
                </a:solidFill>
                <a:latin typeface="Open Sans"/>
              </a:rPr>
              <a:t>• На предприятии внедрена и сертифицирована система менеджмента качества по международному стандарту СТ РК ISO 9001-2016 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202608" y="6640143"/>
            <a:ext cx="14812268" cy="34531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919"/>
              </a:lnSpc>
            </a:pPr>
            <a:r>
              <a:rPr lang="en-US" sz="2799">
                <a:solidFill>
                  <a:srgbClr val="171616"/>
                </a:solidFill>
                <a:latin typeface="Open Sans"/>
              </a:rPr>
              <a:t>• Золотая статуэтка </a:t>
            </a:r>
            <a:r>
              <a:rPr lang="en-US" sz="2799">
                <a:solidFill>
                  <a:srgbClr val="171616"/>
                </a:solidFill>
                <a:latin typeface="Open Sans Bold"/>
              </a:rPr>
              <a:t>«Лучшее социально-ответственное предприятие»</a:t>
            </a:r>
            <a:r>
              <a:rPr lang="en-US" sz="2799">
                <a:solidFill>
                  <a:srgbClr val="171616"/>
                </a:solidFill>
                <a:latin typeface="Open Sans"/>
              </a:rPr>
              <a:t> в республиканском конкурсе «Ларыз-2008» среди предприятий среднего бизнеса.</a:t>
            </a:r>
          </a:p>
          <a:p>
            <a:pPr>
              <a:lnSpc>
                <a:spcPts val="3919"/>
              </a:lnSpc>
            </a:pPr>
            <a:r>
              <a:rPr lang="en-US" sz="2799">
                <a:solidFill>
                  <a:srgbClr val="171616"/>
                </a:solidFill>
                <a:latin typeface="Open Sans"/>
              </a:rPr>
              <a:t>• Золотая статуэтка </a:t>
            </a:r>
            <a:r>
              <a:rPr lang="en-US" sz="2799">
                <a:solidFill>
                  <a:srgbClr val="171616"/>
                </a:solidFill>
                <a:latin typeface="Open Sans Bold"/>
              </a:rPr>
              <a:t>«Лучший товар года»</a:t>
            </a:r>
            <a:r>
              <a:rPr lang="en-US" sz="2799">
                <a:solidFill>
                  <a:srgbClr val="171616"/>
                </a:solidFill>
                <a:latin typeface="Open Sans"/>
              </a:rPr>
              <a:t> в 2016 г.</a:t>
            </a:r>
          </a:p>
          <a:p>
            <a:pPr>
              <a:lnSpc>
                <a:spcPts val="3919"/>
              </a:lnSpc>
            </a:pPr>
            <a:r>
              <a:rPr lang="en-US" sz="2799">
                <a:solidFill>
                  <a:srgbClr val="171616"/>
                </a:solidFill>
                <a:latin typeface="Open Sans"/>
              </a:rPr>
              <a:t>• 2016 г. Профессиональная дегустация </a:t>
            </a:r>
            <a:r>
              <a:rPr lang="en-US" sz="2799">
                <a:solidFill>
                  <a:srgbClr val="171616"/>
                </a:solidFill>
                <a:latin typeface="Open Sans Bold"/>
              </a:rPr>
              <a:t>«Сыры Сибири»</a:t>
            </a:r>
            <a:r>
              <a:rPr lang="en-US" sz="2799">
                <a:solidFill>
                  <a:srgbClr val="171616"/>
                </a:solidFill>
                <a:latin typeface="Open Sans"/>
              </a:rPr>
              <a:t> 8 наград.</a:t>
            </a:r>
          </a:p>
          <a:p>
            <a:pPr>
              <a:lnSpc>
                <a:spcPts val="3919"/>
              </a:lnSpc>
            </a:pPr>
            <a:r>
              <a:rPr lang="en-US" sz="2799">
                <a:solidFill>
                  <a:srgbClr val="171616"/>
                </a:solidFill>
                <a:latin typeface="Open Sans"/>
              </a:rPr>
              <a:t>• 2018 г. Профессиональная дегустация </a:t>
            </a:r>
            <a:r>
              <a:rPr lang="en-US" sz="2799">
                <a:solidFill>
                  <a:srgbClr val="171616"/>
                </a:solidFill>
                <a:latin typeface="Open Sans Bold"/>
              </a:rPr>
              <a:t>«Сыры Сибири» </a:t>
            </a:r>
            <a:r>
              <a:rPr lang="en-US" sz="2799">
                <a:solidFill>
                  <a:srgbClr val="171616"/>
                </a:solidFill>
                <a:latin typeface="Open Sans"/>
              </a:rPr>
              <a:t>16 наград.</a:t>
            </a:r>
          </a:p>
          <a:p>
            <a:pPr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171616"/>
                </a:solidFill>
                <a:latin typeface="Open Sans"/>
              </a:rPr>
              <a:t>• 2019 г. Профессиональная дегустация продуктов питания </a:t>
            </a:r>
            <a:r>
              <a:rPr lang="en-US" sz="2799">
                <a:solidFill>
                  <a:srgbClr val="171616"/>
                </a:solidFill>
                <a:latin typeface="Open Sans Bold"/>
              </a:rPr>
              <a:t>«Традиции качества»</a:t>
            </a:r>
            <a:r>
              <a:rPr lang="en-US" sz="2799">
                <a:solidFill>
                  <a:srgbClr val="171616"/>
                </a:solidFill>
                <a:latin typeface="Open Sans"/>
              </a:rPr>
              <a:t> г.Нур-Султан 5 золотых медалей. 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alphaModFix amt="3000"/>
          </a:blip>
          <a:srcRect l="0" t="7812" r="0" b="781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517862" y="7094917"/>
            <a:ext cx="3188838" cy="3125482"/>
            <a:chOff x="0" y="0"/>
            <a:chExt cx="4251784" cy="4167309"/>
          </a:xfrm>
        </p:grpSpPr>
        <p:pic>
          <p:nvPicPr>
            <p:cNvPr name="Picture 4" id="4"/>
            <p:cNvPicPr>
              <a:picLocks noChangeAspect="true"/>
            </p:cNvPicPr>
            <p:nvPr/>
          </p:nvPicPr>
          <p:blipFill>
            <a:blip r:embed="rId3"/>
            <a:srcRect l="12064" t="0" r="12064" b="0"/>
            <a:stretch>
              <a:fillRect/>
            </a:stretch>
          </p:blipFill>
          <p:spPr>
            <a:xfrm>
              <a:off x="0" y="0"/>
              <a:ext cx="4251784" cy="4167309"/>
            </a:xfrm>
            <a:prstGeom prst="rect">
              <a:avLst/>
            </a:prstGeom>
          </p:spPr>
        </p:pic>
      </p:grpSp>
      <p:grpSp>
        <p:nvGrpSpPr>
          <p:cNvPr name="Group 5" id="5"/>
          <p:cNvGrpSpPr/>
          <p:nvPr/>
        </p:nvGrpSpPr>
        <p:grpSpPr>
          <a:xfrm rot="0">
            <a:off x="3950230" y="7094917"/>
            <a:ext cx="3188838" cy="3125482"/>
            <a:chOff x="0" y="0"/>
            <a:chExt cx="4251784" cy="4167309"/>
          </a:xfrm>
        </p:grpSpPr>
        <p:pic>
          <p:nvPicPr>
            <p:cNvPr name="Picture 6" id="6"/>
            <p:cNvPicPr>
              <a:picLocks noChangeAspect="true"/>
            </p:cNvPicPr>
            <p:nvPr/>
          </p:nvPicPr>
          <p:blipFill>
            <a:blip r:embed="rId4"/>
            <a:srcRect l="21263" t="0" r="21263" b="0"/>
            <a:stretch>
              <a:fillRect/>
            </a:stretch>
          </p:blipFill>
          <p:spPr>
            <a:xfrm>
              <a:off x="0" y="0"/>
              <a:ext cx="4251784" cy="4167309"/>
            </a:xfrm>
            <a:prstGeom prst="rect">
              <a:avLst/>
            </a:prstGeom>
          </p:spPr>
        </p:pic>
      </p:grpSp>
      <p:grpSp>
        <p:nvGrpSpPr>
          <p:cNvPr name="Group 7" id="7"/>
          <p:cNvGrpSpPr/>
          <p:nvPr/>
        </p:nvGrpSpPr>
        <p:grpSpPr>
          <a:xfrm rot="0">
            <a:off x="7373647" y="7094917"/>
            <a:ext cx="3188838" cy="3125482"/>
            <a:chOff x="0" y="0"/>
            <a:chExt cx="4251784" cy="4167309"/>
          </a:xfrm>
        </p:grpSpPr>
        <p:pic>
          <p:nvPicPr>
            <p:cNvPr name="Picture 8" id="8"/>
            <p:cNvPicPr>
              <a:picLocks noChangeAspect="true"/>
            </p:cNvPicPr>
            <p:nvPr/>
          </p:nvPicPr>
          <p:blipFill>
            <a:blip r:embed="rId5"/>
            <a:srcRect l="21299" t="0" r="21299" b="0"/>
            <a:stretch>
              <a:fillRect/>
            </a:stretch>
          </p:blipFill>
          <p:spPr>
            <a:xfrm>
              <a:off x="0" y="0"/>
              <a:ext cx="4251784" cy="4167309"/>
            </a:xfrm>
            <a:prstGeom prst="rect">
              <a:avLst/>
            </a:prstGeom>
          </p:spPr>
        </p:pic>
      </p:grpSp>
      <p:grpSp>
        <p:nvGrpSpPr>
          <p:cNvPr name="Group 9" id="9"/>
          <p:cNvGrpSpPr/>
          <p:nvPr/>
        </p:nvGrpSpPr>
        <p:grpSpPr>
          <a:xfrm rot="0">
            <a:off x="10806029" y="7094917"/>
            <a:ext cx="3188838" cy="3125482"/>
            <a:chOff x="0" y="0"/>
            <a:chExt cx="4251784" cy="4167309"/>
          </a:xfrm>
        </p:grpSpPr>
        <p:pic>
          <p:nvPicPr>
            <p:cNvPr name="Picture 10" id="10"/>
            <p:cNvPicPr>
              <a:picLocks noChangeAspect="true"/>
            </p:cNvPicPr>
            <p:nvPr/>
          </p:nvPicPr>
          <p:blipFill>
            <a:blip r:embed="rId6"/>
            <a:srcRect l="12592" t="0" r="29664" b="0"/>
            <a:stretch>
              <a:fillRect/>
            </a:stretch>
          </p:blipFill>
          <p:spPr>
            <a:xfrm>
              <a:off x="0" y="0"/>
              <a:ext cx="4251784" cy="4167309"/>
            </a:xfrm>
            <a:prstGeom prst="rect">
              <a:avLst/>
            </a:prstGeom>
          </p:spPr>
        </p:pic>
      </p:grpSp>
      <p:sp>
        <p:nvSpPr>
          <p:cNvPr name="TextBox 11" id="11"/>
          <p:cNvSpPr txBox="true"/>
          <p:nvPr/>
        </p:nvSpPr>
        <p:spPr>
          <a:xfrm rot="0">
            <a:off x="-185459" y="914400"/>
            <a:ext cx="18307050" cy="946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699"/>
              </a:lnSpc>
              <a:spcBef>
                <a:spcPct val="0"/>
              </a:spcBef>
            </a:pPr>
            <a:r>
              <a:rPr lang="en-US" sz="5499">
                <a:solidFill>
                  <a:srgbClr val="191796"/>
                </a:solidFill>
                <a:latin typeface="Inter Bold"/>
              </a:rPr>
              <a:t>КОЛЛЕКТИВНЫЙ ДОГОВОР ПРЕДУСМАТРИВАЕТ</a:t>
            </a:r>
          </a:p>
        </p:txBody>
      </p:sp>
      <p:grpSp>
        <p:nvGrpSpPr>
          <p:cNvPr name="Group 12" id="12"/>
          <p:cNvGrpSpPr/>
          <p:nvPr/>
        </p:nvGrpSpPr>
        <p:grpSpPr>
          <a:xfrm rot="0">
            <a:off x="14298564" y="7094917"/>
            <a:ext cx="3188838" cy="3125482"/>
            <a:chOff x="0" y="0"/>
            <a:chExt cx="4251784" cy="4167309"/>
          </a:xfrm>
        </p:grpSpPr>
        <p:pic>
          <p:nvPicPr>
            <p:cNvPr name="Picture 13" id="13"/>
            <p:cNvPicPr>
              <a:picLocks noChangeAspect="true"/>
            </p:cNvPicPr>
            <p:nvPr/>
          </p:nvPicPr>
          <p:blipFill>
            <a:blip r:embed="rId7"/>
            <a:srcRect l="9590" t="0" r="27407" b="0"/>
            <a:stretch>
              <a:fillRect/>
            </a:stretch>
          </p:blipFill>
          <p:spPr>
            <a:xfrm>
              <a:off x="0" y="0"/>
              <a:ext cx="4251784" cy="4167309"/>
            </a:xfrm>
            <a:prstGeom prst="rect">
              <a:avLst/>
            </a:prstGeom>
          </p:spPr>
        </p:pic>
      </p:grpSp>
      <p:sp>
        <p:nvSpPr>
          <p:cNvPr name="TextBox 14" id="14"/>
          <p:cNvSpPr txBox="true"/>
          <p:nvPr/>
        </p:nvSpPr>
        <p:spPr>
          <a:xfrm rot="0">
            <a:off x="2675134" y="2280054"/>
            <a:ext cx="14812268" cy="39484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919"/>
              </a:lnSpc>
            </a:pPr>
            <a:r>
              <a:rPr lang="en-US" sz="2799">
                <a:solidFill>
                  <a:srgbClr val="171616"/>
                </a:solidFill>
                <a:latin typeface="Open Sans"/>
              </a:rPr>
              <a:t>• Обучение и повышение квалификации работников за счёт предприятия </a:t>
            </a:r>
          </a:p>
          <a:p>
            <a:pPr>
              <a:lnSpc>
                <a:spcPts val="3919"/>
              </a:lnSpc>
            </a:pPr>
            <a:r>
              <a:rPr lang="en-US" sz="2799">
                <a:solidFill>
                  <a:srgbClr val="171616"/>
                </a:solidFill>
                <a:latin typeface="Open Sans"/>
              </a:rPr>
              <a:t>• Обеспечение молодых специалистов жилплощадью в общежитии</a:t>
            </a:r>
          </a:p>
          <a:p>
            <a:pPr>
              <a:lnSpc>
                <a:spcPts val="3919"/>
              </a:lnSpc>
            </a:pPr>
            <a:r>
              <a:rPr lang="en-US" sz="2799">
                <a:solidFill>
                  <a:srgbClr val="171616"/>
                </a:solidFill>
                <a:latin typeface="Open Sans"/>
              </a:rPr>
              <a:t>• Оказание безвозмездной материальной помощи на лечение  </a:t>
            </a:r>
          </a:p>
          <a:p>
            <a:pPr>
              <a:lnSpc>
                <a:spcPts val="3919"/>
              </a:lnSpc>
            </a:pPr>
            <a:r>
              <a:rPr lang="en-US" sz="2799">
                <a:solidFill>
                  <a:srgbClr val="171616"/>
                </a:solidFill>
                <a:latin typeface="Open Sans"/>
              </a:rPr>
              <a:t>• Финансирование оздоровительных и культурных мероприятий </a:t>
            </a:r>
          </a:p>
          <a:p>
            <a:pPr>
              <a:lnSpc>
                <a:spcPts val="3919"/>
              </a:lnSpc>
            </a:pPr>
            <a:r>
              <a:rPr lang="en-US" sz="2799">
                <a:solidFill>
                  <a:srgbClr val="171616"/>
                </a:solidFill>
                <a:latin typeface="Open Sans"/>
              </a:rPr>
              <a:t>• Выделение путёвок на отдых и лечение работникам и их детям</a:t>
            </a:r>
          </a:p>
          <a:p>
            <a:pPr>
              <a:lnSpc>
                <a:spcPts val="3919"/>
              </a:lnSpc>
            </a:pPr>
            <a:r>
              <a:rPr lang="en-US" sz="2799">
                <a:solidFill>
                  <a:srgbClr val="171616"/>
                </a:solidFill>
                <a:latin typeface="Open Sans"/>
              </a:rPr>
              <a:t>• Ежегодное проведение спортивных мероприятий</a:t>
            </a:r>
          </a:p>
          <a:p>
            <a:pPr>
              <a:lnSpc>
                <a:spcPts val="3919"/>
              </a:lnSpc>
            </a:pPr>
            <a:r>
              <a:rPr lang="en-US" sz="2799">
                <a:solidFill>
                  <a:srgbClr val="171616"/>
                </a:solidFill>
                <a:latin typeface="Open Sans"/>
              </a:rPr>
              <a:t>• Обеспечение организованным отдыхом на базе отдыха «Янтарь»</a:t>
            </a:r>
          </a:p>
          <a:p>
            <a:pPr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171616"/>
                </a:solidFill>
                <a:latin typeface="Open Sans"/>
              </a:rPr>
              <a:t>• Доставка на работу за счёт работодателя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DAFBeyqwgVc</dc:identifier>
  <dcterms:modified xsi:type="dcterms:W3CDTF">2011-08-01T06:04:30Z</dcterms:modified>
  <cp:revision>1</cp:revision>
  <dc:title>Black and White Modern Company Presentation</dc:title>
</cp:coreProperties>
</file>