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82" r:id="rId7"/>
    <p:sldId id="261" r:id="rId8"/>
    <p:sldId id="268" r:id="rId9"/>
    <p:sldId id="283" r:id="rId10"/>
    <p:sldId id="269" r:id="rId11"/>
    <p:sldId id="274" r:id="rId12"/>
    <p:sldId id="276" r:id="rId13"/>
    <p:sldId id="278" r:id="rId14"/>
    <p:sldId id="284" r:id="rId15"/>
    <p:sldId id="28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64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  <p15:guide id="7" orient="horz" pos="4247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550" userDrawn="1">
          <p15:clr>
            <a:srgbClr val="A4A3A4"/>
          </p15:clr>
        </p15:guide>
        <p15:guide id="10" orient="horz" pos="2478" userDrawn="1">
          <p15:clr>
            <a:srgbClr val="A4A3A4"/>
          </p15:clr>
        </p15:guide>
        <p15:guide id="11" orient="horz" pos="618" userDrawn="1">
          <p15:clr>
            <a:srgbClr val="A4A3A4"/>
          </p15:clr>
        </p15:guide>
        <p15:guide id="12" orient="horz" pos="7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CCC"/>
    <a:srgbClr val="FFC9C9"/>
    <a:srgbClr val="FDF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782" y="158"/>
      </p:cViewPr>
      <p:guideLst>
        <p:guide orient="horz" pos="2409"/>
        <p:guide pos="3840"/>
        <p:guide pos="1164"/>
        <p:guide pos="302"/>
        <p:guide pos="7469"/>
        <p:guide orient="horz" pos="164"/>
        <p:guide orient="horz" pos="4247"/>
        <p:guide orient="horz" pos="1162"/>
        <p:guide orient="horz" pos="550"/>
        <p:guide orient="horz" pos="2478"/>
        <p:guide orient="horz" pos="618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FDF6D9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FCECC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214" y="1101893"/>
            <a:ext cx="11162979" cy="3051698"/>
          </a:xfrm>
        </p:spPr>
        <p:txBody>
          <a:bodyPr anchor="t">
            <a:normAutofit/>
          </a:bodyPr>
          <a:lstStyle/>
          <a:p>
            <a:r>
              <a:rPr lang="ru-RU" sz="3300" b="1" dirty="0">
                <a:solidFill>
                  <a:srgbClr val="C00000"/>
                </a:solidFill>
                <a:latin typeface="+mn-lt"/>
              </a:rPr>
              <a:t>КФХ Туршиновых.</a:t>
            </a:r>
            <a:br>
              <a:rPr lang="ru-RU" sz="3300" b="1" dirty="0">
                <a:solidFill>
                  <a:srgbClr val="C00000"/>
                </a:solidFill>
                <a:latin typeface="+mn-lt"/>
              </a:rPr>
            </a:br>
            <a:r>
              <a:rPr lang="ru-RU" sz="3300" b="1" dirty="0">
                <a:solidFill>
                  <a:srgbClr val="C00000"/>
                </a:solidFill>
                <a:latin typeface="+mn-lt"/>
              </a:rPr>
              <a:t>Практический опыт внедрения свободного содержания коров на роботизированной ферме</a:t>
            </a:r>
            <a:br>
              <a:rPr lang="ru-RU" sz="3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7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9F71EF-F999-481C-B38E-6EFC86E59E31}"/>
              </a:ext>
            </a:extLst>
          </p:cNvPr>
          <p:cNvSpPr txBox="1"/>
          <p:nvPr/>
        </p:nvSpPr>
        <p:spPr>
          <a:xfrm>
            <a:off x="1991360" y="4230258"/>
            <a:ext cx="94284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C00000"/>
                </a:solidFill>
                <a:latin typeface="+mn-lt"/>
              </a:rPr>
              <a:t>Докладчик: </a:t>
            </a:r>
          </a:p>
          <a:p>
            <a:r>
              <a:rPr lang="ru-RU" sz="3000" b="1" dirty="0">
                <a:solidFill>
                  <a:srgbClr val="C00000"/>
                </a:solidFill>
                <a:latin typeface="+mn-lt"/>
              </a:rPr>
              <a:t>Дидар </a:t>
            </a:r>
            <a:r>
              <a:rPr lang="ru-RU" sz="3000" b="1" dirty="0" err="1">
                <a:solidFill>
                  <a:srgbClr val="C00000"/>
                </a:solidFill>
                <a:latin typeface="+mn-lt"/>
              </a:rPr>
              <a:t>Саулебаевич</a:t>
            </a:r>
            <a:r>
              <a:rPr lang="ru-RU" sz="3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000" b="1" dirty="0" err="1">
                <a:solidFill>
                  <a:srgbClr val="C00000"/>
                </a:solidFill>
              </a:rPr>
              <a:t>Туршинов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244881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700" y="151926"/>
            <a:ext cx="11025187" cy="752120"/>
          </a:xfrm>
        </p:spPr>
        <p:txBody>
          <a:bodyPr anchor="t">
            <a:normAutofit fontScale="90000"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Программа управления стадом</a:t>
            </a:r>
            <a:br>
              <a:rPr lang="ru-RU" sz="2500" b="1" dirty="0">
                <a:solidFill>
                  <a:srgbClr val="C00000"/>
                </a:solidFill>
              </a:rPr>
            </a:br>
            <a:r>
              <a:rPr lang="ru-RU" sz="2500" b="1" dirty="0">
                <a:solidFill>
                  <a:srgbClr val="C00000"/>
                </a:solidFill>
              </a:rPr>
              <a:t>Общий обзор – Кривая лактации</a:t>
            </a:r>
            <a:endParaRPr lang="ru-RU" sz="25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7ED9-29C8-4421-AF6E-7E9387C97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2" t="14306" r="1876" b="12778"/>
          <a:stretch/>
        </p:blipFill>
        <p:spPr>
          <a:xfrm>
            <a:off x="479425" y="1219201"/>
            <a:ext cx="11377613" cy="4954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5D0C8C-7444-4A70-9D04-6DB04F818DD4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КФХ Туршиновых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53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225" y="150813"/>
            <a:ext cx="11025187" cy="752120"/>
          </a:xfrm>
        </p:spPr>
        <p:txBody>
          <a:bodyPr anchor="t">
            <a:normAutofit fontScale="90000"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Программа управления стадом </a:t>
            </a:r>
            <a:br>
              <a:rPr lang="en-US" sz="2500" b="1" dirty="0">
                <a:solidFill>
                  <a:srgbClr val="C00000"/>
                </a:solidFill>
              </a:rPr>
            </a:br>
            <a:r>
              <a:rPr lang="ru-RU" sz="2500" b="1" dirty="0">
                <a:solidFill>
                  <a:srgbClr val="C00000"/>
                </a:solidFill>
              </a:rPr>
              <a:t>Количество доений в роботах в час/сутки</a:t>
            </a:r>
            <a:endParaRPr lang="ru-RU" sz="25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B2B3B5F4-82D0-474A-ADCE-87CDC11A9F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301897"/>
              </p:ext>
            </p:extLst>
          </p:nvPr>
        </p:nvGraphicFramePr>
        <p:xfrm>
          <a:off x="475149" y="1233488"/>
          <a:ext cx="11381889" cy="478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Точечный рисунок" r:id="rId3" imgW="9098280" imgH="3825360" progId="Paint.Picture">
                  <p:embed/>
                </p:oleObj>
              </mc:Choice>
              <mc:Fallback>
                <p:oleObj name="Точечный рисунок" r:id="rId3" imgW="9098280" imgH="3825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149" y="1233488"/>
                        <a:ext cx="11381889" cy="478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0BA46A-8DC1-4294-B562-9ACCCFECA7A7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КФХ Туршиновых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43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700" y="160338"/>
            <a:ext cx="11025187" cy="752120"/>
          </a:xfrm>
        </p:spPr>
        <p:txBody>
          <a:bodyPr anchor="t">
            <a:normAutofit fontScale="90000"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Программа управления стадом</a:t>
            </a:r>
            <a:br>
              <a:rPr lang="en-US" sz="2500" b="1" dirty="0">
                <a:solidFill>
                  <a:srgbClr val="C00000"/>
                </a:solidFill>
              </a:rPr>
            </a:br>
            <a:r>
              <a:rPr lang="ru-RU" sz="2500" b="1" dirty="0">
                <a:solidFill>
                  <a:srgbClr val="C00000"/>
                </a:solidFill>
              </a:rPr>
              <a:t>Календарь Воспроизводство - Охота</a:t>
            </a:r>
            <a:endParaRPr lang="ru-RU" sz="25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7D556-B539-4E7E-B9FB-5A7363F38FDD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КФХ Туршиновых</a:t>
            </a:r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DBC8A206-40E2-44A6-B95C-4533E2957B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967641"/>
              </p:ext>
            </p:extLst>
          </p:nvPr>
        </p:nvGraphicFramePr>
        <p:xfrm>
          <a:off x="479424" y="1233488"/>
          <a:ext cx="11377613" cy="206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Точечный рисунок" r:id="rId3" imgW="9136440" imgH="1661040" progId="Paint.Picture">
                  <p:embed/>
                </p:oleObj>
              </mc:Choice>
              <mc:Fallback>
                <p:oleObj name="Точечный рисунок" r:id="rId3" imgW="9136440" imgH="16610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9424" y="1233488"/>
                        <a:ext cx="11377613" cy="2067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2365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188913"/>
            <a:ext cx="11025187" cy="752120"/>
          </a:xfrm>
        </p:spPr>
        <p:txBody>
          <a:bodyPr anchor="t">
            <a:normAutofit fontScale="90000"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Программа управления стадом</a:t>
            </a:r>
            <a:br>
              <a:rPr lang="en-US" sz="2500" b="1" dirty="0">
                <a:solidFill>
                  <a:srgbClr val="C00000"/>
                </a:solidFill>
              </a:rPr>
            </a:br>
            <a:r>
              <a:rPr lang="ru-RU" sz="2500" b="1" dirty="0">
                <a:solidFill>
                  <a:srgbClr val="C00000"/>
                </a:solidFill>
              </a:rPr>
              <a:t>Стадо - Ветеринарный отчет - Проблемные животные</a:t>
            </a:r>
            <a:endParaRPr lang="ru-RU" sz="25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4151A-CFB2-4737-913E-396CD6BC0FB8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КФХ Туршиновых</a:t>
            </a:r>
            <a:endParaRPr lang="ru-RU" dirty="0"/>
          </a:p>
        </p:txBody>
      </p:sp>
      <p:pic>
        <p:nvPicPr>
          <p:cNvPr id="6" name="Рисунок 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5EF6EEC9-3CC5-4A6C-ACF7-057C5FD9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423" y="1233489"/>
            <a:ext cx="2428341" cy="52551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9E14D5-D1AB-4FDD-A52C-95B1D4F4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1" y="1254883"/>
            <a:ext cx="2416536" cy="52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3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188913"/>
            <a:ext cx="11025187" cy="752120"/>
          </a:xfrm>
        </p:spPr>
        <p:txBody>
          <a:bodyPr anchor="t">
            <a:normAutofit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Выводы</a:t>
            </a:r>
            <a:endParaRPr lang="ru-RU" sz="25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4151A-CFB2-4737-913E-396CD6BC0FB8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КФХ Туршиновых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F10D0-A334-47D0-ACA5-50AB7D876B09}"/>
              </a:ext>
            </a:extLst>
          </p:cNvPr>
          <p:cNvSpPr txBox="1"/>
          <p:nvPr/>
        </p:nvSpPr>
        <p:spPr>
          <a:xfrm>
            <a:off x="1786467" y="1205443"/>
            <a:ext cx="10070571" cy="380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00" b="1" dirty="0">
                <a:solidFill>
                  <a:srgbClr val="C00000"/>
                </a:solidFill>
              </a:rPr>
              <a:t>У моей фермы есть будущее</a:t>
            </a:r>
          </a:p>
          <a:p>
            <a:pPr>
              <a:lnSpc>
                <a:spcPct val="150000"/>
              </a:lnSpc>
            </a:pPr>
            <a:r>
              <a:rPr lang="ru-RU" sz="2100" b="1" dirty="0">
                <a:solidFill>
                  <a:srgbClr val="C00000"/>
                </a:solidFill>
              </a:rPr>
              <a:t>Нет проблем найти персонал для работы на ферме</a:t>
            </a:r>
          </a:p>
          <a:p>
            <a:pPr>
              <a:lnSpc>
                <a:spcPct val="150000"/>
              </a:lnSpc>
            </a:pPr>
            <a:r>
              <a:rPr lang="ru-RU" sz="2100" b="1" dirty="0">
                <a:solidFill>
                  <a:srgbClr val="C00000"/>
                </a:solidFill>
              </a:rPr>
              <a:t>Я могу дистанционно видеть работу фермы</a:t>
            </a:r>
          </a:p>
          <a:p>
            <a:pPr>
              <a:lnSpc>
                <a:spcPct val="150000"/>
              </a:lnSpc>
            </a:pPr>
            <a:r>
              <a:rPr lang="ru-RU" sz="2100" b="1" dirty="0">
                <a:solidFill>
                  <a:srgbClr val="C00000"/>
                </a:solidFill>
              </a:rPr>
              <a:t>Продуктивность моей фермы В 2,5 раза выше показателей по району</a:t>
            </a:r>
          </a:p>
          <a:p>
            <a:pPr>
              <a:lnSpc>
                <a:spcPct val="150000"/>
              </a:lnSpc>
            </a:pPr>
            <a:r>
              <a:rPr lang="ru-RU" sz="2100" b="1" dirty="0">
                <a:solidFill>
                  <a:srgbClr val="C00000"/>
                </a:solidFill>
              </a:rPr>
              <a:t>Качество молока высший сорт</a:t>
            </a:r>
          </a:p>
          <a:p>
            <a:endParaRPr lang="en-US" sz="2100" b="1" dirty="0">
              <a:solidFill>
                <a:srgbClr val="C00000"/>
              </a:solidFill>
            </a:endParaRPr>
          </a:p>
          <a:p>
            <a:endParaRPr lang="ru-RU" sz="2100" b="1" dirty="0">
              <a:solidFill>
                <a:srgbClr val="C00000"/>
              </a:solidFill>
            </a:endParaRPr>
          </a:p>
          <a:p>
            <a:endParaRPr lang="ru-RU" sz="2100" b="1" dirty="0">
              <a:solidFill>
                <a:srgbClr val="C00000"/>
              </a:solidFill>
            </a:endParaRPr>
          </a:p>
          <a:p>
            <a:endParaRPr lang="ru-RU" sz="2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72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1350962"/>
            <a:ext cx="11377613" cy="3497261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rgbClr val="C00000"/>
                </a:solidFill>
                <a:latin typeface="+mn-lt"/>
              </a:rPr>
              <a:t>Благодарю за Внимание</a:t>
            </a:r>
            <a:br>
              <a:rPr lang="ru-RU" sz="3200" b="1" dirty="0">
                <a:solidFill>
                  <a:srgbClr val="C00000"/>
                </a:solidFill>
                <a:latin typeface="+mn-lt"/>
              </a:rPr>
            </a:br>
            <a:r>
              <a:rPr lang="ru-RU" sz="3200" b="1" dirty="0">
                <a:solidFill>
                  <a:srgbClr val="C00000"/>
                </a:solidFill>
                <a:latin typeface="+mn-lt"/>
              </a:rPr>
              <a:t>Ваши вопросы</a:t>
            </a:r>
            <a:br>
              <a:rPr lang="ru-RU" sz="3200" b="1" dirty="0">
                <a:solidFill>
                  <a:srgbClr val="C00000"/>
                </a:solidFill>
                <a:latin typeface="+mn-lt"/>
              </a:rPr>
            </a:br>
            <a:r>
              <a:rPr lang="ru-RU" sz="3200" b="1" dirty="0">
                <a:solidFill>
                  <a:srgbClr val="C00000"/>
                </a:solidFill>
                <a:latin typeface="+mn-lt"/>
              </a:rPr>
              <a:t>Ждем Вас на нашей ферме!</a:t>
            </a:r>
            <a:br>
              <a:rPr lang="ru-RU" sz="3200" b="1" dirty="0">
                <a:solidFill>
                  <a:srgbClr val="C00000"/>
                </a:solidFill>
                <a:latin typeface="+mn-lt"/>
              </a:rPr>
            </a:b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383566-FF12-4DC8-8031-603D7A93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4384167"/>
            <a:ext cx="637900" cy="645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80DEBA-9942-4E18-A1E9-E487F7C9F3BD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КФХ Туршиновых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D5FE04-8B21-44EC-9297-5CBC8556C1C1}"/>
              </a:ext>
            </a:extLst>
          </p:cNvPr>
          <p:cNvSpPr txBox="1"/>
          <p:nvPr/>
        </p:nvSpPr>
        <p:spPr>
          <a:xfrm>
            <a:off x="2581000" y="447889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@didar_turshinov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66512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175" y="187162"/>
            <a:ext cx="11025187" cy="648561"/>
          </a:xfrm>
        </p:spPr>
        <p:txBody>
          <a:bodyPr anchor="t">
            <a:normAutofit fontScale="90000"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+mn-lt"/>
              </a:rPr>
              <a:t>РФ, Оренбургская область, Адамовский район, с. Андреевка</a:t>
            </a:r>
            <a:br>
              <a:rPr lang="ru-RU" sz="2500" b="1" dirty="0">
                <a:solidFill>
                  <a:srgbClr val="C00000"/>
                </a:solidFill>
                <a:latin typeface="+mn-lt"/>
              </a:rPr>
            </a:br>
            <a:r>
              <a:rPr lang="ru-RU" sz="2500" b="1" dirty="0">
                <a:solidFill>
                  <a:srgbClr val="C00000"/>
                </a:solidFill>
                <a:latin typeface="+mn-lt"/>
              </a:rPr>
              <a:t>370 км до г. Оренбург и 50 км до Костанайской области (Казахстан)</a:t>
            </a:r>
            <a:br>
              <a:rPr lang="ru-RU" sz="2500" dirty="0">
                <a:solidFill>
                  <a:srgbClr val="C00000"/>
                </a:solidFill>
                <a:latin typeface="+mn-lt"/>
              </a:rPr>
            </a:br>
            <a:endParaRPr lang="ru-RU" sz="25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0F4086AD-DF6E-4A15-99A5-3ADCC095516C}"/>
              </a:ext>
            </a:extLst>
          </p:cNvPr>
          <p:cNvSpPr/>
          <p:nvPr/>
        </p:nvSpPr>
        <p:spPr>
          <a:xfrm>
            <a:off x="8743952" y="4340039"/>
            <a:ext cx="1371600" cy="976630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876DEC-3090-4AD3-BB3E-021E52C11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6" y="1006613"/>
            <a:ext cx="11368310" cy="17035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CA1590-29E5-48FE-A406-EA1F8CC3A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2950845"/>
            <a:ext cx="5803727" cy="3473238"/>
          </a:xfrm>
          <a:prstGeom prst="rect">
            <a:avLst/>
          </a:prstGeom>
        </p:spPr>
      </p:pic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9CC81B6A-7850-40D5-B1D4-055D7B8CF48D}"/>
              </a:ext>
            </a:extLst>
          </p:cNvPr>
          <p:cNvSpPr/>
          <p:nvPr/>
        </p:nvSpPr>
        <p:spPr>
          <a:xfrm>
            <a:off x="2162175" y="3388972"/>
            <a:ext cx="1000125" cy="554378"/>
          </a:xfrm>
          <a:prstGeom prst="flowChartConnector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36089B-0828-4FCB-B575-12FEB450B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2"/>
          <a:stretch/>
        </p:blipFill>
        <p:spPr>
          <a:xfrm>
            <a:off x="6180912" y="2950845"/>
            <a:ext cx="5666824" cy="358453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C3379E-162F-4677-87DB-7944A11F54E6}"/>
              </a:ext>
            </a:extLst>
          </p:cNvPr>
          <p:cNvSpPr txBox="1"/>
          <p:nvPr/>
        </p:nvSpPr>
        <p:spPr>
          <a:xfrm>
            <a:off x="1762125" y="3478553"/>
            <a:ext cx="1790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+mn-lt"/>
              </a:rPr>
              <a:t>КФХ </a:t>
            </a:r>
          </a:p>
          <a:p>
            <a:pPr algn="ctr"/>
            <a:r>
              <a:rPr lang="ru-RU" sz="1000" b="1" dirty="0">
                <a:solidFill>
                  <a:srgbClr val="C00000"/>
                </a:solidFill>
              </a:rPr>
              <a:t>Туршиновых</a:t>
            </a:r>
            <a:endParaRPr lang="ru-RU" sz="1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FF9F62-B18E-43D7-84EA-26D4EEFA8D38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КФХ Туршиновых</a:t>
            </a:r>
            <a:endParaRPr lang="ru-RU" dirty="0"/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A5098E36-C2BA-4F5A-8E41-B66FB463D3BC}"/>
              </a:ext>
            </a:extLst>
          </p:cNvPr>
          <p:cNvSpPr/>
          <p:nvPr/>
        </p:nvSpPr>
        <p:spPr>
          <a:xfrm>
            <a:off x="6283152" y="4326833"/>
            <a:ext cx="1000125" cy="554378"/>
          </a:xfrm>
          <a:prstGeom prst="flowChartConnector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342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825" y="192088"/>
            <a:ext cx="11025187" cy="576262"/>
          </a:xfrm>
        </p:spPr>
        <p:txBody>
          <a:bodyPr anchor="t">
            <a:normAutofit/>
          </a:bodyPr>
          <a:lstStyle/>
          <a:p>
            <a:r>
              <a:rPr lang="ru-RU" sz="2300" b="1" dirty="0">
                <a:solidFill>
                  <a:srgbClr val="C00000"/>
                </a:solidFill>
                <a:latin typeface="+mn-lt"/>
              </a:rPr>
              <a:t>Наши «Активы»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A538ECA-3642-48DD-B666-F978D2633471}"/>
              </a:ext>
            </a:extLst>
          </p:cNvPr>
          <p:cNvSpPr txBox="1">
            <a:spLocks/>
          </p:cNvSpPr>
          <p:nvPr/>
        </p:nvSpPr>
        <p:spPr>
          <a:xfrm>
            <a:off x="1847850" y="759447"/>
            <a:ext cx="9555162" cy="4754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>
                <a:solidFill>
                  <a:schemeClr val="tx1"/>
                </a:solidFill>
                <a:latin typeface="+mn-lt"/>
              </a:rPr>
              <a:t>Год образования –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20</a:t>
            </a:r>
            <a:r>
              <a:rPr lang="ru-RU" sz="2000" b="1" dirty="0">
                <a:solidFill>
                  <a:schemeClr val="tx1"/>
                </a:solidFill>
                <a:latin typeface="+mn-lt"/>
              </a:rPr>
              <a:t>15 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Земли сельскохозяйственного назначения 5700 гектаров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Выращиваемые культуры: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Пшеница, га - 2000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Ячмень, Овес, га – 2300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Лен, га – 200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Кормовые культуры га - 1000</a:t>
            </a:r>
          </a:p>
          <a:p>
            <a:r>
              <a:rPr lang="ru-RU" sz="2000" dirty="0" err="1">
                <a:solidFill>
                  <a:schemeClr val="tx1"/>
                </a:solidFill>
                <a:latin typeface="+mn-lt"/>
              </a:rPr>
              <a:t>Зерносенаж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, га - 500 </a:t>
            </a:r>
          </a:p>
          <a:p>
            <a:endParaRPr lang="ru-RU" sz="2000" dirty="0">
              <a:solidFill>
                <a:schemeClr val="tx1"/>
              </a:solidFill>
              <a:latin typeface="+mn-lt"/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+mn-lt"/>
              </a:rPr>
              <a:t>Единиц сельхозтехники - более 30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Комбайн кормоуборочный,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ед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– 2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Трактор,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ед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– 4 (колесные)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Жатка,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ед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– 2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Платформа-подборщик-рулонный,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ед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- 1 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Сеялка,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ед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– 2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Пресс подборщик,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ед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– 1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Грабли прицепные,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ед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– 1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Борона,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ед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– 1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</a:rPr>
              <a:t>И т.д.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A9FC8-DA63-4734-9E28-24E9DC1321B5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КФХ Туршиновых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386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225" y="228955"/>
            <a:ext cx="11539855" cy="752120"/>
          </a:xfrm>
        </p:spPr>
        <p:txBody>
          <a:bodyPr anchor="t">
            <a:noAutofit/>
          </a:bodyPr>
          <a:lstStyle/>
          <a:p>
            <a:r>
              <a:rPr lang="ru-RU" sz="2300" b="1" dirty="0">
                <a:solidFill>
                  <a:srgbClr val="C00000"/>
                </a:solidFill>
                <a:latin typeface="+mn-lt"/>
              </a:rPr>
              <a:t>Молочное животноводство</a:t>
            </a:r>
            <a:br>
              <a:rPr lang="ru-RU" sz="2300" b="1" dirty="0">
                <a:solidFill>
                  <a:srgbClr val="C00000"/>
                </a:solidFill>
                <a:latin typeface="+mn-lt"/>
              </a:rPr>
            </a:br>
            <a:r>
              <a:rPr lang="ru-RU" sz="2300" b="1" dirty="0">
                <a:solidFill>
                  <a:srgbClr val="C00000"/>
                </a:solidFill>
                <a:latin typeface="+mn-lt"/>
              </a:rPr>
              <a:t>Почему доильные роботы. Почему свободное передвижение коров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A538ECA-3642-48DD-B666-F978D2633471}"/>
              </a:ext>
            </a:extLst>
          </p:cNvPr>
          <p:cNvSpPr txBox="1">
            <a:spLocks/>
          </p:cNvSpPr>
          <p:nvPr/>
        </p:nvSpPr>
        <p:spPr>
          <a:xfrm>
            <a:off x="1739900" y="1033767"/>
            <a:ext cx="9764712" cy="4967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F192C5AD-A747-48A7-BC6F-F948248685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345906"/>
              </p:ext>
            </p:extLst>
          </p:nvPr>
        </p:nvGraphicFramePr>
        <p:xfrm>
          <a:off x="1768707" y="981076"/>
          <a:ext cx="4327293" cy="279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Точечный рисунок" r:id="rId3" imgW="5364360" imgH="3459600" progId="Paint.Picture">
                  <p:embed/>
                </p:oleObj>
              </mc:Choice>
              <mc:Fallback>
                <p:oleObj name="Точечный рисунок" r:id="rId3" imgW="5364360" imgH="3459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8707" y="981076"/>
                        <a:ext cx="4327293" cy="2790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Рисунок 16" descr="Изображение выглядит как внутренний, человек, сельскохозяйственная постройка&#10;&#10;Автоматически созданное описание">
            <a:extLst>
              <a:ext uri="{FF2B5EF4-FFF2-40B4-BE49-F238E27FC236}">
                <a16:creationId xmlns:a16="http://schemas.microsoft.com/office/drawing/2014/main" id="{47F2C7A0-AA23-4F1A-B0AA-E124F4184F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733" r="22962" b="-1"/>
          <a:stretch/>
        </p:blipFill>
        <p:spPr>
          <a:xfrm>
            <a:off x="1770698" y="3824288"/>
            <a:ext cx="4325302" cy="26071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7B0E07-E734-4AB2-A2D0-8CCEAAEAC656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КФХ Туршиновых</a:t>
            </a:r>
            <a:endParaRPr lang="ru-RU" dirty="0"/>
          </a:p>
        </p:txBody>
      </p:sp>
      <p:sp>
        <p:nvSpPr>
          <p:cNvPr id="4" name="AutoShape 39">
            <a:extLst>
              <a:ext uri="{FF2B5EF4-FFF2-40B4-BE49-F238E27FC236}">
                <a16:creationId xmlns:a16="http://schemas.microsoft.com/office/drawing/2014/main" id="{76CCF89D-2322-4181-8BE8-2F245AC34F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Изображение выглядит как внутренний, потолок,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8A2BB77E-AD38-4015-8858-D770696B3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076"/>
          <a:stretch/>
        </p:blipFill>
        <p:spPr>
          <a:xfrm>
            <a:off x="6173152" y="981075"/>
            <a:ext cx="5694679" cy="54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74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текст, антенна, день&#10;&#10;Автоматически созданное описание">
            <a:extLst>
              <a:ext uri="{FF2B5EF4-FFF2-40B4-BE49-F238E27FC236}">
                <a16:creationId xmlns:a16="http://schemas.microsoft.com/office/drawing/2014/main" id="{BF7C6884-FFFB-453B-B874-ECBFEF4EE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79424" y="3813674"/>
            <a:ext cx="11377613" cy="27405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558" y="179814"/>
            <a:ext cx="11377613" cy="752120"/>
          </a:xfrm>
        </p:spPr>
        <p:txBody>
          <a:bodyPr anchor="t">
            <a:noAutofit/>
          </a:bodyPr>
          <a:lstStyle/>
          <a:p>
            <a:r>
              <a:rPr lang="ru-RU" sz="2300" b="1" dirty="0">
                <a:solidFill>
                  <a:srgbClr val="C00000"/>
                </a:solidFill>
                <a:latin typeface="+mn-lt"/>
              </a:rPr>
              <a:t>Роботизированная ферма КФХ Туршиновых</a:t>
            </a:r>
            <a:br>
              <a:rPr lang="ru-RU" sz="2300" b="1" dirty="0">
                <a:solidFill>
                  <a:srgbClr val="C00000"/>
                </a:solidFill>
                <a:latin typeface="+mn-lt"/>
              </a:rPr>
            </a:br>
            <a:r>
              <a:rPr lang="ru-RU" sz="2300" b="1" dirty="0">
                <a:solidFill>
                  <a:srgbClr val="C00000"/>
                </a:solidFill>
                <a:latin typeface="+mn-lt"/>
              </a:rPr>
              <a:t>Коровник на 138 стойловых мест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A538ECA-3642-48DD-B666-F978D2633471}"/>
              </a:ext>
            </a:extLst>
          </p:cNvPr>
          <p:cNvSpPr txBox="1">
            <a:spLocks/>
          </p:cNvSpPr>
          <p:nvPr/>
        </p:nvSpPr>
        <p:spPr>
          <a:xfrm>
            <a:off x="1739900" y="1033768"/>
            <a:ext cx="9764712" cy="37069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52576B1-0753-4A4B-ACC4-615A0B6451F9}"/>
              </a:ext>
            </a:extLst>
          </p:cNvPr>
          <p:cNvSpPr txBox="1">
            <a:spLocks/>
          </p:cNvSpPr>
          <p:nvPr/>
        </p:nvSpPr>
        <p:spPr>
          <a:xfrm>
            <a:off x="394558" y="1174963"/>
            <a:ext cx="4823460" cy="154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700" b="1" dirty="0">
                <a:solidFill>
                  <a:schemeClr val="tx1"/>
                </a:solidFill>
                <a:latin typeface="+mn-lt"/>
              </a:rPr>
              <a:t>Размеры коровника, м - 82х18</a:t>
            </a:r>
          </a:p>
          <a:p>
            <a:r>
              <a:rPr lang="ru-RU" sz="1700" b="1" dirty="0">
                <a:solidFill>
                  <a:schemeClr val="tx1"/>
                </a:solidFill>
                <a:latin typeface="+mn-lt"/>
              </a:rPr>
              <a:t>Площадь коровника, кв. м - 1476</a:t>
            </a:r>
          </a:p>
          <a:p>
            <a:r>
              <a:rPr lang="ru-RU" sz="1700" b="1" dirty="0">
                <a:solidFill>
                  <a:schemeClr val="tx1"/>
                </a:solidFill>
                <a:latin typeface="+mn-lt"/>
              </a:rPr>
              <a:t>Рядов стойл - 3</a:t>
            </a:r>
          </a:p>
          <a:p>
            <a:r>
              <a:rPr lang="ru-RU" sz="1700" b="1" dirty="0">
                <a:solidFill>
                  <a:schemeClr val="tx1"/>
                </a:solidFill>
                <a:latin typeface="+mn-lt"/>
              </a:rPr>
              <a:t>Навозные аллеи - 2</a:t>
            </a:r>
          </a:p>
          <a:p>
            <a:r>
              <a:rPr lang="ru-RU" sz="1700" b="1" dirty="0">
                <a:solidFill>
                  <a:schemeClr val="tx1"/>
                </a:solidFill>
                <a:latin typeface="+mn-lt"/>
              </a:rPr>
              <a:t>Кормовой стол - 1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D60F5EB-0522-4D4D-ACA8-12FEA3C51DED}"/>
              </a:ext>
            </a:extLst>
          </p:cNvPr>
          <p:cNvSpPr txBox="1">
            <a:spLocks/>
          </p:cNvSpPr>
          <p:nvPr/>
        </p:nvSpPr>
        <p:spPr>
          <a:xfrm>
            <a:off x="4788622" y="4368057"/>
            <a:ext cx="1747545" cy="3496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Навозная аллея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E118B0-5AF3-4456-B5E8-5EACFF4DB504}"/>
              </a:ext>
            </a:extLst>
          </p:cNvPr>
          <p:cNvSpPr txBox="1">
            <a:spLocks/>
          </p:cNvSpPr>
          <p:nvPr/>
        </p:nvSpPr>
        <p:spPr>
          <a:xfrm>
            <a:off x="4815411" y="5408003"/>
            <a:ext cx="1747545" cy="3496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Навозная аллея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0BA4794-DFCC-44F8-9EA1-D75C9C05B0E2}"/>
              </a:ext>
            </a:extLst>
          </p:cNvPr>
          <p:cNvSpPr txBox="1">
            <a:spLocks/>
          </p:cNvSpPr>
          <p:nvPr/>
        </p:nvSpPr>
        <p:spPr>
          <a:xfrm>
            <a:off x="4874711" y="5929475"/>
            <a:ext cx="1747545" cy="3496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Кормовой стол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2B214521-4FD6-47C3-B676-3D1A82346509}"/>
              </a:ext>
            </a:extLst>
          </p:cNvPr>
          <p:cNvSpPr txBox="1">
            <a:spLocks/>
          </p:cNvSpPr>
          <p:nvPr/>
        </p:nvSpPr>
        <p:spPr>
          <a:xfrm>
            <a:off x="6092890" y="890035"/>
            <a:ext cx="5764147" cy="2787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6800" b="1" dirty="0">
                <a:solidFill>
                  <a:schemeClr val="tx1"/>
                </a:solidFill>
                <a:latin typeface="+mn-lt"/>
              </a:rPr>
              <a:t>Технологическое оборудование: </a:t>
            </a:r>
          </a:p>
          <a:p>
            <a:pPr>
              <a:lnSpc>
                <a:spcPct val="120000"/>
              </a:lnSpc>
            </a:pPr>
            <a:r>
              <a:rPr lang="ru-RU" sz="6800" b="1" dirty="0">
                <a:solidFill>
                  <a:srgbClr val="C00000"/>
                </a:solidFill>
                <a:latin typeface="+mn-lt"/>
              </a:rPr>
              <a:t>Доильный робот </a:t>
            </a:r>
            <a:r>
              <a:rPr lang="en-US" sz="6800" b="1" dirty="0">
                <a:solidFill>
                  <a:srgbClr val="C00000"/>
                </a:solidFill>
                <a:latin typeface="+mn-lt"/>
              </a:rPr>
              <a:t>Lely Astronaut A</a:t>
            </a:r>
            <a:r>
              <a:rPr lang="ru-RU" sz="6800" b="1" dirty="0">
                <a:solidFill>
                  <a:srgbClr val="C00000"/>
                </a:solidFill>
                <a:latin typeface="+mn-lt"/>
              </a:rPr>
              <a:t>5, единиц - 2</a:t>
            </a:r>
            <a:r>
              <a:rPr lang="en-US" sz="6800" b="1" dirty="0">
                <a:solidFill>
                  <a:srgbClr val="C00000"/>
                </a:solidFill>
                <a:latin typeface="+mn-lt"/>
              </a:rPr>
              <a:t> </a:t>
            </a:r>
            <a:endParaRPr lang="ru-RU" sz="6800" b="1" dirty="0">
              <a:solidFill>
                <a:srgbClr val="C00000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ru-RU" sz="6800" b="1" dirty="0">
                <a:solidFill>
                  <a:srgbClr val="C00000"/>
                </a:solidFill>
                <a:latin typeface="+mn-lt"/>
              </a:rPr>
              <a:t>Молочный танк объем 5000 литров, единиц - 1</a:t>
            </a:r>
          </a:p>
          <a:p>
            <a:pPr>
              <a:lnSpc>
                <a:spcPct val="120000"/>
              </a:lnSpc>
            </a:pPr>
            <a:endParaRPr lang="ru-RU" sz="68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ru-RU" sz="6800" dirty="0" err="1">
                <a:solidFill>
                  <a:schemeClr val="tx1"/>
                </a:solidFill>
                <a:latin typeface="+mn-lt"/>
              </a:rPr>
              <a:t>Световентиляционный</a:t>
            </a:r>
            <a:r>
              <a:rPr lang="ru-RU" sz="6800" dirty="0">
                <a:solidFill>
                  <a:schemeClr val="tx1"/>
                </a:solidFill>
                <a:latin typeface="+mn-lt"/>
              </a:rPr>
              <a:t> конек</a:t>
            </a:r>
          </a:p>
          <a:p>
            <a:pPr>
              <a:lnSpc>
                <a:spcPct val="120000"/>
              </a:lnSpc>
            </a:pPr>
            <a:r>
              <a:rPr lang="ru-RU" sz="6800" dirty="0">
                <a:solidFill>
                  <a:schemeClr val="tx1"/>
                </a:solidFill>
                <a:latin typeface="+mn-lt"/>
              </a:rPr>
              <a:t>Подъемные окна из поликарбоната </a:t>
            </a:r>
          </a:p>
          <a:p>
            <a:pPr>
              <a:lnSpc>
                <a:spcPct val="120000"/>
              </a:lnSpc>
            </a:pPr>
            <a:r>
              <a:rPr lang="ru-RU" sz="6800" dirty="0">
                <a:solidFill>
                  <a:schemeClr val="tx1"/>
                </a:solidFill>
                <a:latin typeface="+mn-lt"/>
              </a:rPr>
              <a:t>Вентиляторы, штук - 12</a:t>
            </a:r>
          </a:p>
          <a:p>
            <a:pPr>
              <a:lnSpc>
                <a:spcPct val="120000"/>
              </a:lnSpc>
            </a:pPr>
            <a:r>
              <a:rPr lang="ru-RU" sz="6800" dirty="0">
                <a:solidFill>
                  <a:schemeClr val="tx1"/>
                </a:solidFill>
                <a:latin typeface="+mn-lt"/>
              </a:rPr>
              <a:t>Поилки, штук - 5</a:t>
            </a:r>
          </a:p>
          <a:p>
            <a:pPr>
              <a:lnSpc>
                <a:spcPct val="120000"/>
              </a:lnSpc>
            </a:pPr>
            <a:r>
              <a:rPr lang="ru-RU" sz="6800" dirty="0">
                <a:solidFill>
                  <a:schemeClr val="tx1"/>
                </a:solidFill>
                <a:latin typeface="+mn-lt"/>
              </a:rPr>
              <a:t>Скрепер для навоза, единиц - 1</a:t>
            </a:r>
          </a:p>
          <a:p>
            <a:pPr>
              <a:lnSpc>
                <a:spcPct val="120000"/>
              </a:lnSpc>
            </a:pPr>
            <a:r>
              <a:rPr lang="ru-RU" sz="6800" dirty="0">
                <a:solidFill>
                  <a:schemeClr val="tx1"/>
                </a:solidFill>
                <a:latin typeface="+mn-lt"/>
              </a:rPr>
              <a:t>Чесалки для коров, штук - 2</a:t>
            </a:r>
            <a:endParaRPr lang="en-US" sz="68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ru-RU" sz="6800" dirty="0">
                <a:solidFill>
                  <a:schemeClr val="tx1"/>
                </a:solidFill>
                <a:latin typeface="+mn-lt"/>
              </a:rPr>
              <a:t>Станок для обработки копыт, штук – 1</a:t>
            </a:r>
          </a:p>
          <a:p>
            <a:endParaRPr lang="ru-RU" sz="15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6A8457E-1845-41E9-816A-A64D92DFEB31}"/>
              </a:ext>
            </a:extLst>
          </p:cNvPr>
          <p:cNvSpPr txBox="1">
            <a:spLocks/>
          </p:cNvSpPr>
          <p:nvPr/>
        </p:nvSpPr>
        <p:spPr>
          <a:xfrm>
            <a:off x="1932291" y="5359627"/>
            <a:ext cx="1340527" cy="560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Зона селекции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2F90B0DD-AA17-47C4-A947-DB1CAD2141CA}"/>
              </a:ext>
            </a:extLst>
          </p:cNvPr>
          <p:cNvSpPr txBox="1">
            <a:spLocks/>
          </p:cNvSpPr>
          <p:nvPr/>
        </p:nvSpPr>
        <p:spPr>
          <a:xfrm>
            <a:off x="3192766" y="4296810"/>
            <a:ext cx="1649434" cy="1422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300" b="1" dirty="0">
                <a:solidFill>
                  <a:srgbClr val="00B0F0"/>
                </a:solidFill>
                <a:latin typeface="+mn-lt"/>
              </a:rPr>
              <a:t>Зона ожидания доения</a:t>
            </a:r>
          </a:p>
        </p:txBody>
      </p:sp>
      <p:sp>
        <p:nvSpPr>
          <p:cNvPr id="24" name="Выноска: стрелка вниз 23">
            <a:extLst>
              <a:ext uri="{FF2B5EF4-FFF2-40B4-BE49-F238E27FC236}">
                <a16:creationId xmlns:a16="http://schemas.microsoft.com/office/drawing/2014/main" id="{D403A7ED-DBD0-4C7E-B420-17A1C1DA319E}"/>
              </a:ext>
            </a:extLst>
          </p:cNvPr>
          <p:cNvSpPr/>
          <p:nvPr/>
        </p:nvSpPr>
        <p:spPr>
          <a:xfrm>
            <a:off x="3721235" y="3040049"/>
            <a:ext cx="1067387" cy="788997"/>
          </a:xfrm>
          <a:prstGeom prst="downArrowCallout">
            <a:avLst>
              <a:gd name="adj1" fmla="val 6457"/>
              <a:gd name="adj2" fmla="val 14310"/>
              <a:gd name="adj3" fmla="val 21032"/>
              <a:gd name="adj4" fmla="val 665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bg1"/>
                </a:solidFill>
              </a:rPr>
              <a:t>Доильный робот №2</a:t>
            </a:r>
          </a:p>
        </p:txBody>
      </p:sp>
      <p:sp>
        <p:nvSpPr>
          <p:cNvPr id="25" name="Выноска: стрелка вниз 24">
            <a:extLst>
              <a:ext uri="{FF2B5EF4-FFF2-40B4-BE49-F238E27FC236}">
                <a16:creationId xmlns:a16="http://schemas.microsoft.com/office/drawing/2014/main" id="{CC83DFCE-719E-4428-BFE0-0975D8646274}"/>
              </a:ext>
            </a:extLst>
          </p:cNvPr>
          <p:cNvSpPr/>
          <p:nvPr/>
        </p:nvSpPr>
        <p:spPr>
          <a:xfrm>
            <a:off x="2584426" y="3032018"/>
            <a:ext cx="1067387" cy="1704626"/>
          </a:xfrm>
          <a:prstGeom prst="downArrowCallout">
            <a:avLst>
              <a:gd name="adj1" fmla="val 4870"/>
              <a:gd name="adj2" fmla="val 11930"/>
              <a:gd name="adj3" fmla="val 21032"/>
              <a:gd name="adj4" fmla="val 313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bg1"/>
                </a:solidFill>
              </a:rPr>
              <a:t>Доильный робот №1</a:t>
            </a:r>
          </a:p>
        </p:txBody>
      </p:sp>
      <p:sp>
        <p:nvSpPr>
          <p:cNvPr id="26" name="Выноска: стрелка вниз 25">
            <a:extLst>
              <a:ext uri="{FF2B5EF4-FFF2-40B4-BE49-F238E27FC236}">
                <a16:creationId xmlns:a16="http://schemas.microsoft.com/office/drawing/2014/main" id="{F05E96E0-F890-4BA4-8761-97463F7D4696}"/>
              </a:ext>
            </a:extLst>
          </p:cNvPr>
          <p:cNvSpPr/>
          <p:nvPr/>
        </p:nvSpPr>
        <p:spPr>
          <a:xfrm>
            <a:off x="864904" y="3032018"/>
            <a:ext cx="1067387" cy="2687435"/>
          </a:xfrm>
          <a:prstGeom prst="downArrowCallout">
            <a:avLst>
              <a:gd name="adj1" fmla="val 6457"/>
              <a:gd name="adj2" fmla="val 14310"/>
              <a:gd name="adj3" fmla="val 21032"/>
              <a:gd name="adj4" fmla="val 2032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bg1"/>
                </a:solidFill>
              </a:rPr>
              <a:t>Молочный танк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51B81C-9390-43BB-A9C5-C92729ADB05D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КФХ Туршиновых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014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700" y="159714"/>
            <a:ext cx="11539855" cy="752120"/>
          </a:xfrm>
        </p:spPr>
        <p:txBody>
          <a:bodyPr anchor="t">
            <a:noAutofit/>
          </a:bodyPr>
          <a:lstStyle/>
          <a:p>
            <a:r>
              <a:rPr lang="ru-RU" sz="2300" b="1" dirty="0">
                <a:solidFill>
                  <a:srgbClr val="C00000"/>
                </a:solidFill>
                <a:latin typeface="+mn-lt"/>
              </a:rPr>
              <a:t>Молочное животноводство</a:t>
            </a:r>
            <a:br>
              <a:rPr lang="ru-RU" sz="2300" b="1" dirty="0">
                <a:solidFill>
                  <a:srgbClr val="C00000"/>
                </a:solidFill>
                <a:latin typeface="+mn-lt"/>
              </a:rPr>
            </a:br>
            <a:r>
              <a:rPr lang="ru-RU" sz="2300" b="1" dirty="0">
                <a:solidFill>
                  <a:srgbClr val="C00000"/>
                </a:solidFill>
                <a:latin typeface="+mn-lt"/>
              </a:rPr>
              <a:t>Открытие роботизированной фермы 25 ноября 2020 года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A538ECA-3642-48DD-B666-F978D2633471}"/>
              </a:ext>
            </a:extLst>
          </p:cNvPr>
          <p:cNvSpPr txBox="1">
            <a:spLocks/>
          </p:cNvSpPr>
          <p:nvPr/>
        </p:nvSpPr>
        <p:spPr>
          <a:xfrm>
            <a:off x="1739900" y="1033767"/>
            <a:ext cx="9764712" cy="4967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Рисунок 5" descr="Изображение выглядит как текст, внешний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891A0C5D-26D6-4617-BF90-7DE3E46AB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4" y="981075"/>
            <a:ext cx="4682257" cy="3276601"/>
          </a:xfrm>
          <a:prstGeom prst="rect">
            <a:avLst/>
          </a:prstGeom>
        </p:spPr>
      </p:pic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C3420273-F8D8-4FD3-85BE-F6C5DBC19A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703930"/>
              </p:ext>
            </p:extLst>
          </p:nvPr>
        </p:nvGraphicFramePr>
        <p:xfrm>
          <a:off x="1762124" y="4331984"/>
          <a:ext cx="10094914" cy="2147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Точечный рисунок" r:id="rId4" imgW="6850440" imgH="1470600" progId="Paint.Picture">
                  <p:embed/>
                </p:oleObj>
              </mc:Choice>
              <mc:Fallback>
                <p:oleObj name="Точечный рисунок" r:id="rId4" imgW="6850440" imgH="1470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2124" y="4331984"/>
                        <a:ext cx="10094914" cy="2147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11C1EBC8-22CF-48C7-9F69-8E633C01B7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473971"/>
              </p:ext>
            </p:extLst>
          </p:nvPr>
        </p:nvGraphicFramePr>
        <p:xfrm>
          <a:off x="6508750" y="975787"/>
          <a:ext cx="5346253" cy="3281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Точечный рисунок" r:id="rId6" imgW="34450200" imgH="21099960" progId="Paint.Picture">
                  <p:embed/>
                </p:oleObj>
              </mc:Choice>
              <mc:Fallback>
                <p:oleObj name="Точечный рисунок" r:id="rId6" imgW="34450200" imgH="21099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08750" y="975787"/>
                        <a:ext cx="5346253" cy="3281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A1B9D87-B614-454A-8171-1ABFB97AF06E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КФХ Туршиновых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66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225" y="179388"/>
            <a:ext cx="11025187" cy="752120"/>
          </a:xfrm>
        </p:spPr>
        <p:txBody>
          <a:bodyPr anchor="t">
            <a:normAutofit fontScale="90000"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+mn-lt"/>
              </a:rPr>
              <a:t>Молочное животноводство</a:t>
            </a:r>
            <a:br>
              <a:rPr lang="ru-RU" sz="2500" b="1" dirty="0">
                <a:solidFill>
                  <a:srgbClr val="C00000"/>
                </a:solidFill>
                <a:latin typeface="+mn-lt"/>
              </a:rPr>
            </a:br>
            <a:r>
              <a:rPr lang="ru-RU" sz="2500" b="1" dirty="0">
                <a:solidFill>
                  <a:srgbClr val="C00000"/>
                </a:solidFill>
                <a:latin typeface="+mn-lt"/>
              </a:rPr>
              <a:t>Наши достижения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A538ECA-3642-48DD-B666-F978D2633471}"/>
              </a:ext>
            </a:extLst>
          </p:cNvPr>
          <p:cNvSpPr txBox="1">
            <a:spLocks/>
          </p:cNvSpPr>
          <p:nvPr/>
        </p:nvSpPr>
        <p:spPr>
          <a:xfrm>
            <a:off x="1603906" y="1031875"/>
            <a:ext cx="8319023" cy="5913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700" dirty="0">
                <a:solidFill>
                  <a:schemeClr val="tx1"/>
                </a:solidFill>
              </a:rPr>
              <a:t>Количество наемных сотрудников на ферме, чел - 4 </a:t>
            </a:r>
          </a:p>
          <a:p>
            <a:endParaRPr lang="ru-RU" sz="1700" dirty="0">
              <a:solidFill>
                <a:schemeClr val="tx1"/>
              </a:solidFill>
            </a:endParaRPr>
          </a:p>
          <a:p>
            <a:r>
              <a:rPr lang="ru-RU" sz="1700" dirty="0">
                <a:solidFill>
                  <a:schemeClr val="tx1"/>
                </a:solidFill>
              </a:rPr>
              <a:t>Порода скота -  Голштинская (Германия/Башкирия)</a:t>
            </a:r>
          </a:p>
          <a:p>
            <a:r>
              <a:rPr lang="ru-RU" sz="1700" dirty="0">
                <a:solidFill>
                  <a:schemeClr val="tx1"/>
                </a:solidFill>
              </a:rPr>
              <a:t>Общее поголовье КРС, гол - 245</a:t>
            </a:r>
          </a:p>
          <a:p>
            <a:r>
              <a:rPr lang="ru-RU" sz="1700" dirty="0">
                <a:solidFill>
                  <a:schemeClr val="tx1"/>
                </a:solidFill>
              </a:rPr>
              <a:t>В т.ч. коров, голов – 111</a:t>
            </a:r>
          </a:p>
          <a:p>
            <a:r>
              <a:rPr lang="ru-RU" sz="1700" dirty="0">
                <a:solidFill>
                  <a:schemeClr val="tx1"/>
                </a:solidFill>
              </a:rPr>
              <a:t>В т.ч. дойных коров, голов 88</a:t>
            </a:r>
          </a:p>
          <a:p>
            <a:endParaRPr lang="ru-RU" sz="1700" b="1" dirty="0">
              <a:solidFill>
                <a:srgbClr val="C00000"/>
              </a:solidFill>
            </a:endParaRPr>
          </a:p>
          <a:p>
            <a:r>
              <a:rPr lang="ru-RU" sz="1700" b="1" dirty="0">
                <a:solidFill>
                  <a:srgbClr val="C00000"/>
                </a:solidFill>
              </a:rPr>
              <a:t>Средняя продуктивность на 1 дойную корову в сутки, л – 26,9</a:t>
            </a:r>
          </a:p>
          <a:p>
            <a:r>
              <a:rPr lang="ru-RU" sz="1700" b="1" dirty="0">
                <a:solidFill>
                  <a:srgbClr val="C00000"/>
                </a:solidFill>
              </a:rPr>
              <a:t>Общий среднегодовой надой на 1 фуражную корову, л – 8400</a:t>
            </a:r>
          </a:p>
          <a:p>
            <a:r>
              <a:rPr lang="ru-RU" sz="1700" b="1" dirty="0">
                <a:solidFill>
                  <a:srgbClr val="C00000"/>
                </a:solidFill>
              </a:rPr>
              <a:t>Средний валовый надой молока в сутки, л - 2300</a:t>
            </a:r>
          </a:p>
          <a:p>
            <a:r>
              <a:rPr lang="ru-RU" sz="1700" b="1" dirty="0">
                <a:solidFill>
                  <a:srgbClr val="C00000"/>
                </a:solidFill>
              </a:rPr>
              <a:t>Средняя цена продажи молока, рублей – 32/45 (225/315 Тенге)</a:t>
            </a:r>
          </a:p>
          <a:p>
            <a:endParaRPr lang="ru-RU" sz="1700" dirty="0">
              <a:solidFill>
                <a:schemeClr val="tx1"/>
              </a:solidFill>
            </a:endParaRPr>
          </a:p>
          <a:p>
            <a:r>
              <a:rPr lang="ru-RU" sz="1700" b="1" dirty="0">
                <a:solidFill>
                  <a:schemeClr val="tx1"/>
                </a:solidFill>
              </a:rPr>
              <a:t>Качество молока: </a:t>
            </a:r>
          </a:p>
          <a:p>
            <a:r>
              <a:rPr lang="ru-RU" sz="1700" dirty="0">
                <a:solidFill>
                  <a:schemeClr val="tx1"/>
                </a:solidFill>
              </a:rPr>
              <a:t>Жир,% - 3,9 </a:t>
            </a:r>
          </a:p>
          <a:p>
            <a:r>
              <a:rPr lang="ru-RU" sz="1700" dirty="0">
                <a:solidFill>
                  <a:schemeClr val="tx1"/>
                </a:solidFill>
              </a:rPr>
              <a:t>Белок,% - 3,2</a:t>
            </a:r>
          </a:p>
          <a:p>
            <a:pPr>
              <a:spcAft>
                <a:spcPts val="800"/>
              </a:spcAft>
            </a:pPr>
            <a:r>
              <a:rPr lang="ru-RU" sz="1700" dirty="0">
                <a:solidFill>
                  <a:schemeClr val="tx1"/>
                </a:solidFill>
              </a:rPr>
              <a:t>Количество соматических клеток 200 </a:t>
            </a:r>
            <a:r>
              <a:rPr lang="ru-RU" sz="1700" dirty="0" err="1">
                <a:solidFill>
                  <a:schemeClr val="tx1"/>
                </a:solidFill>
              </a:rPr>
              <a:t>тыс</a:t>
            </a:r>
            <a:r>
              <a:rPr lang="ru-RU" sz="1700" dirty="0">
                <a:solidFill>
                  <a:schemeClr val="tx1"/>
                </a:solidFill>
              </a:rPr>
              <a:t> на 1 см</a:t>
            </a:r>
            <a:r>
              <a:rPr lang="ru-RU" sz="17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lang="ru-RU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chemeClr val="tx1"/>
                </a:solidFill>
              </a:rPr>
              <a:t>Дней лактации – 181</a:t>
            </a:r>
          </a:p>
          <a:p>
            <a:r>
              <a:rPr lang="ru-RU" sz="1700" dirty="0" err="1">
                <a:solidFill>
                  <a:schemeClr val="tx1"/>
                </a:solidFill>
              </a:rPr>
              <a:t>Покрываемость</a:t>
            </a:r>
            <a:r>
              <a:rPr lang="ru-RU" sz="1700" dirty="0">
                <a:solidFill>
                  <a:schemeClr val="tx1"/>
                </a:solidFill>
              </a:rPr>
              <a:t> – 98%</a:t>
            </a:r>
          </a:p>
          <a:p>
            <a:r>
              <a:rPr lang="ru-RU" sz="1700" dirty="0">
                <a:solidFill>
                  <a:schemeClr val="tx1"/>
                </a:solidFill>
              </a:rPr>
              <a:t>Индекс осеменения – 1,9</a:t>
            </a:r>
          </a:p>
          <a:p>
            <a:r>
              <a:rPr lang="ru-RU" sz="1700" dirty="0" err="1">
                <a:solidFill>
                  <a:schemeClr val="tx1"/>
                </a:solidFill>
              </a:rPr>
              <a:t>Межотельный</a:t>
            </a:r>
            <a:r>
              <a:rPr lang="ru-RU" sz="1700" dirty="0">
                <a:solidFill>
                  <a:schemeClr val="tx1"/>
                </a:solidFill>
              </a:rPr>
              <a:t> интервал (Сервис период), дней - 121</a:t>
            </a:r>
          </a:p>
          <a:p>
            <a:r>
              <a:rPr lang="ru-RU" sz="1700" dirty="0">
                <a:solidFill>
                  <a:schemeClr val="tx1"/>
                </a:solidFill>
              </a:rPr>
              <a:t>Сохранность телят,% - 95</a:t>
            </a:r>
          </a:p>
          <a:p>
            <a:endParaRPr lang="ru-RU" sz="1700" dirty="0">
              <a:solidFill>
                <a:schemeClr val="tx1"/>
              </a:solidFill>
              <a:latin typeface="+mn-lt"/>
            </a:endParaRPr>
          </a:p>
          <a:p>
            <a:r>
              <a:rPr lang="ru-RU" sz="17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9" name="Рисунок 8" descr="Изображение выглядит как текст, внешний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39FD086F-6EFC-4E63-A5D6-B3A954CD0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54" b="10955"/>
          <a:stretch/>
        </p:blipFill>
        <p:spPr>
          <a:xfrm>
            <a:off x="8752895" y="730250"/>
            <a:ext cx="3131038" cy="165376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земля, коров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871806E-1321-4371-B349-0D7E8429E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38" b="12043"/>
          <a:stretch/>
        </p:blipFill>
        <p:spPr>
          <a:xfrm>
            <a:off x="8767990" y="2446626"/>
            <a:ext cx="3131038" cy="202955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утренний, человек, сельскохозяйственная постройка&#10;&#10;Автоматически созданное описание">
            <a:extLst>
              <a:ext uri="{FF2B5EF4-FFF2-40B4-BE49-F238E27FC236}">
                <a16:creationId xmlns:a16="http://schemas.microsoft.com/office/drawing/2014/main" id="{4B6C342C-B70E-4E8B-944C-8283B67A74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02"/>
          <a:stretch/>
        </p:blipFill>
        <p:spPr>
          <a:xfrm>
            <a:off x="8767990" y="4529276"/>
            <a:ext cx="3131038" cy="19776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65EB53-7D23-4A35-9D2A-32DACE25BE28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КФХ Туршиновых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291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1" y="162280"/>
            <a:ext cx="11025187" cy="752120"/>
          </a:xfrm>
        </p:spPr>
        <p:txBody>
          <a:bodyPr anchor="t">
            <a:normAutofit fontScale="90000"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Программа управления стадом</a:t>
            </a:r>
            <a:br>
              <a:rPr lang="ru-RU" sz="2500" b="1" dirty="0">
                <a:solidFill>
                  <a:srgbClr val="C00000"/>
                </a:solidFill>
              </a:rPr>
            </a:br>
            <a:r>
              <a:rPr lang="ru-RU" sz="2500" b="1" dirty="0">
                <a:solidFill>
                  <a:srgbClr val="C00000"/>
                </a:solidFill>
              </a:rPr>
              <a:t>Обзор Стада -1</a:t>
            </a:r>
            <a:endParaRPr lang="ru-RU" sz="25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EE9D0D-1242-4023-B547-54A27E9B912A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КФХ Туршиновых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2682D5F-8E23-4C69-8AFE-30287B099E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32126"/>
              </p:ext>
            </p:extLst>
          </p:nvPr>
        </p:nvGraphicFramePr>
        <p:xfrm>
          <a:off x="1847850" y="981075"/>
          <a:ext cx="9883775" cy="5554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Точечный рисунок" r:id="rId3" imgW="10264320" imgH="5768280" progId="Paint.Picture">
                  <p:embed/>
                </p:oleObj>
              </mc:Choice>
              <mc:Fallback>
                <p:oleObj name="Точечный рисунок" r:id="rId3" imgW="10264320" imgH="5768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7850" y="981075"/>
                        <a:ext cx="9883775" cy="5554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3150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B9452-8B2D-42CA-92C7-983AFA350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700" y="140055"/>
            <a:ext cx="11025187" cy="752120"/>
          </a:xfrm>
        </p:spPr>
        <p:txBody>
          <a:bodyPr anchor="t">
            <a:normAutofit fontScale="90000"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Программа управления стадом </a:t>
            </a:r>
            <a:br>
              <a:rPr lang="ru-RU" sz="2500" b="1" dirty="0">
                <a:solidFill>
                  <a:srgbClr val="C00000"/>
                </a:solidFill>
              </a:rPr>
            </a:br>
            <a:r>
              <a:rPr lang="ru-RU" sz="2500" b="1" dirty="0">
                <a:solidFill>
                  <a:srgbClr val="C00000"/>
                </a:solidFill>
              </a:rPr>
              <a:t>Обзор Стада -2</a:t>
            </a:r>
            <a:endParaRPr lang="ru-RU" sz="25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EA7230-148A-4036-91DC-ACC38904C8B0}"/>
              </a:ext>
            </a:extLst>
          </p:cNvPr>
          <p:cNvSpPr txBox="1"/>
          <p:nvPr/>
        </p:nvSpPr>
        <p:spPr>
          <a:xfrm>
            <a:off x="10027648" y="6488668"/>
            <a:ext cx="216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КФХ Туршиновых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20FC66-1BBF-41C4-9240-7DDC7CB87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444"/>
          <a:stretch/>
        </p:blipFill>
        <p:spPr>
          <a:xfrm>
            <a:off x="479425" y="981075"/>
            <a:ext cx="3300413" cy="5753626"/>
          </a:xfrm>
          <a:prstGeom prst="rect">
            <a:avLst/>
          </a:prstGeom>
        </p:spPr>
      </p:pic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2A086EDB-2E7C-480F-BCE0-1FADA44CF5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157221"/>
              </p:ext>
            </p:extLst>
          </p:nvPr>
        </p:nvGraphicFramePr>
        <p:xfrm>
          <a:off x="3832225" y="981075"/>
          <a:ext cx="8331200" cy="4651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Точечный рисунок" r:id="rId4" imgW="4884480" imgH="2728080" progId="Paint.Picture">
                  <p:embed/>
                </p:oleObj>
              </mc:Choice>
              <mc:Fallback>
                <p:oleObj name="Точечный рисунок" r:id="rId4" imgW="4884480" imgH="2728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2225" y="981075"/>
                        <a:ext cx="8331200" cy="4651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230958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11031</TotalTime>
  <Words>565</Words>
  <Application>Microsoft Office PowerPoint</Application>
  <PresentationFormat>Широкоэкранный</PresentationFormat>
  <Paragraphs>107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Century Gothic</vt:lpstr>
      <vt:lpstr>Wingdings 3</vt:lpstr>
      <vt:lpstr>Легкий дым</vt:lpstr>
      <vt:lpstr>Точечный рисунок</vt:lpstr>
      <vt:lpstr>Изображение Paintbrush</vt:lpstr>
      <vt:lpstr>КФХ Туршиновых. Практический опыт внедрения свободного содержания коров на роботизированной ферме </vt:lpstr>
      <vt:lpstr>РФ, Оренбургская область, Адамовский район, с. Андреевка 370 км до г. Оренбург и 50 км до Костанайской области (Казахстан) </vt:lpstr>
      <vt:lpstr>Наши «Активы»</vt:lpstr>
      <vt:lpstr>Молочное животноводство Почему доильные роботы. Почему свободное передвижение коров</vt:lpstr>
      <vt:lpstr>Роботизированная ферма КФХ Туршиновых Коровник на 138 стойловых мест</vt:lpstr>
      <vt:lpstr>Молочное животноводство Открытие роботизированной фермы 25 ноября 2020 года</vt:lpstr>
      <vt:lpstr>Молочное животноводство Наши достижения</vt:lpstr>
      <vt:lpstr>Программа управления стадом Обзор Стада -1</vt:lpstr>
      <vt:lpstr>Программа управления стадом  Обзор Стада -2</vt:lpstr>
      <vt:lpstr>Программа управления стадом Общий обзор – Кривая лактации</vt:lpstr>
      <vt:lpstr>Программа управления стадом  Количество доений в роботах в час/сутки</vt:lpstr>
      <vt:lpstr>Программа управления стадом Календарь Воспроизводство - Охота</vt:lpstr>
      <vt:lpstr>Программа управления стадом Стадо - Ветеринарный отчет - Проблемные животные</vt:lpstr>
      <vt:lpstr>Выводы</vt:lpstr>
      <vt:lpstr>Благодарю за Внимание Ваши вопросы Ждем Вас на нашей ферме!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Dmitry Grinishin</dc:creator>
  <cp:lastModifiedBy>Dimitry Grinishin</cp:lastModifiedBy>
  <cp:revision>55</cp:revision>
  <dcterms:created xsi:type="dcterms:W3CDTF">2021-06-17T09:54:32Z</dcterms:created>
  <dcterms:modified xsi:type="dcterms:W3CDTF">2022-05-23T17:26:24Z</dcterms:modified>
</cp:coreProperties>
</file>