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704" r:id="rId3"/>
    <p:sldId id="705" r:id="rId4"/>
    <p:sldId id="671" r:id="rId5"/>
    <p:sldId id="599" r:id="rId6"/>
    <p:sldId id="600" r:id="rId7"/>
    <p:sldId id="716" r:id="rId8"/>
    <p:sldId id="718" r:id="rId9"/>
    <p:sldId id="717" r:id="rId10"/>
    <p:sldId id="706" r:id="rId11"/>
    <p:sldId id="702" r:id="rId12"/>
    <p:sldId id="710" r:id="rId13"/>
    <p:sldId id="711" r:id="rId14"/>
    <p:sldId id="707" r:id="rId15"/>
    <p:sldId id="708" r:id="rId16"/>
    <p:sldId id="664" r:id="rId17"/>
    <p:sldId id="701" r:id="rId18"/>
    <p:sldId id="709" r:id="rId19"/>
    <p:sldId id="713" r:id="rId20"/>
    <p:sldId id="614" r:id="rId21"/>
    <p:sldId id="624" r:id="rId22"/>
    <p:sldId id="715" r:id="rId23"/>
    <p:sldId id="615" r:id="rId24"/>
    <p:sldId id="609" r:id="rId25"/>
    <p:sldId id="623" r:id="rId26"/>
    <p:sldId id="714" r:id="rId27"/>
    <p:sldId id="700" r:id="rId28"/>
    <p:sldId id="719" r:id="rId29"/>
    <p:sldId id="268" r:id="rId3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 Блюма" initials="СБ" lastIdx="1" clrIdx="0">
    <p:extLst>
      <p:ext uri="{19B8F6BF-5375-455C-9EA6-DF929625EA0E}">
        <p15:presenceInfo xmlns:p15="http://schemas.microsoft.com/office/powerpoint/2012/main" userId="983fad5495b086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CC"/>
    <a:srgbClr val="FF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134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notesViewPr>
    <p:cSldViewPr snapToGrid="0">
      <p:cViewPr varScale="1">
        <p:scale>
          <a:sx n="72" d="100"/>
          <a:sy n="72" d="100"/>
        </p:scale>
        <p:origin x="1896" y="5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A069C-C6B8-446C-8069-B94D2961F9D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3DA9D-3176-48C8-9DEE-982B7B9656B2}" type="datetimeFigureOut">
              <a:rPr lang="ru-RU" smtClean="0"/>
              <a:t>23.05.2022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241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7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3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31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57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14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66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0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05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69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3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590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39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83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673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28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72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47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827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33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7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4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31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3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5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5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Преобразование информации в цифровую форму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1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A069C-C6B8-446C-8069-B94D2961F9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5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0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" y="0"/>
            <a:ext cx="9148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2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5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animalvent.ru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ntinentaltechnologies.ru/" TargetMode="External"/><Relationship Id="rId5" Type="http://schemas.openxmlformats.org/officeDocument/2006/relationships/hyperlink" Target="http://continentalagro.ru/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047" y="2364123"/>
            <a:ext cx="7758953" cy="2094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/>
              <a:t>Как сделать из фермы промышленное предприятие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/>
              <a:t>Пять простых шагов!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835" y="858052"/>
            <a:ext cx="1990165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/>
              <a:t>Алиуллов</a:t>
            </a:r>
            <a:r>
              <a:rPr lang="ru-RU" sz="2400" dirty="0"/>
              <a:t> В.В.</a:t>
            </a:r>
            <a:br>
              <a:rPr lang="ru-RU" sz="2400" dirty="0"/>
            </a:br>
            <a:r>
              <a:rPr lang="ru-RU" sz="2400" dirty="0"/>
              <a:t>Блюма С.Н.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0330" y="4986299"/>
            <a:ext cx="2770093" cy="16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/>
              <a:t>Республика Татарстан Б. Сабы</a:t>
            </a:r>
            <a:br>
              <a:rPr lang="ru-RU" sz="2000" dirty="0"/>
            </a:br>
            <a:r>
              <a:rPr lang="ru-RU" sz="2000" dirty="0"/>
              <a:t>Сентябрь 2020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0" y="-17635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3067" y="3840144"/>
            <a:ext cx="643345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«Возможно ли избавиться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от человеческого труда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на ферме?»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535" y="1058018"/>
            <a:ext cx="2770093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/>
              <a:t>Молочная Олимпиада</a:t>
            </a:r>
            <a:br>
              <a:rPr lang="ru-RU" sz="2000" dirty="0"/>
            </a:br>
            <a:r>
              <a:rPr lang="ru-RU" sz="2000" dirty="0"/>
              <a:t>Май, 2022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510" y="510389"/>
            <a:ext cx="2331704" cy="425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/>
              <a:t>Блюма Сергей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A7A98A1A-CE3B-4CC6-A06B-1B4D07BE8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168FCD8-896A-4B48-A8F7-E5ADB5E79AD5}"/>
              </a:ext>
            </a:extLst>
          </p:cNvPr>
          <p:cNvSpPr/>
          <p:nvPr/>
        </p:nvSpPr>
        <p:spPr>
          <a:xfrm>
            <a:off x="3211285" y="6102118"/>
            <a:ext cx="302622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/>
              <a:t>Алматы</a:t>
            </a:r>
          </a:p>
        </p:txBody>
      </p:sp>
    </p:spTree>
    <p:extLst>
      <p:ext uri="{BB962C8B-B14F-4D97-AF65-F5344CB8AC3E}">
        <p14:creationId xmlns:p14="http://schemas.microsoft.com/office/powerpoint/2010/main" val="1238943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5198027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Трудовые ресурсы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B86A9-91BB-43BD-ADEA-017CEDA4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9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Соотношение населения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5DBA7C-D793-8B1C-0E4D-3F69DB3B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051020"/>
            <a:ext cx="8186058" cy="558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990BC-2257-5DB5-40CD-DFBE6C2A4774}"/>
              </a:ext>
            </a:extLst>
          </p:cNvPr>
          <p:cNvSpPr txBox="1"/>
          <p:nvPr/>
        </p:nvSpPr>
        <p:spPr>
          <a:xfrm>
            <a:off x="3135085" y="6385408"/>
            <a:ext cx="413657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" dirty="0"/>
              <a:t>https://ruxpert.ru/%D0%A1%D1%82%D0%B0%D1%82%D0%B8%D1%81%D1%82%D0%B8%D0%BA%D0%B0:%D0%93%D0%BE%D1%80%D0%BE%D0%B4%D1%81%D0%BA%D0%BE%D0%B5_%D0%B8_%D1%81%D0%B5%D0%BB%D1%8C%D1%81%D0%BA%D0%BE%D0%B5_%D0%BD%D0%B0%D1%81%D0%B5%D0%BB%D0%B5%D0%BD%D0%B8%D0%B5_%D0%A0%D0%BE%D1%81%D1%81%D0%B8%D0%B8</a:t>
            </a:r>
          </a:p>
        </p:txBody>
      </p:sp>
    </p:spTree>
    <p:extLst>
      <p:ext uri="{BB962C8B-B14F-4D97-AF65-F5344CB8AC3E}">
        <p14:creationId xmlns:p14="http://schemas.microsoft.com/office/powerpoint/2010/main" val="51738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5198027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Себестоимость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B86A9-91BB-43BD-ADEA-017CEDA4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1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858" y="1298174"/>
            <a:ext cx="7262472" cy="508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Фонд оплаты труда в себестоимости молока: 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Лучшие примеры - ФОТ 5-7%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На фермах с высокой долей автоматизация - ФОТ 10-13%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На фермах с низкой долей автоматизация - ФОТ 25-35%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65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Себестоимость</a:t>
            </a:r>
          </a:p>
        </p:txBody>
      </p:sp>
    </p:spTree>
    <p:extLst>
      <p:ext uri="{BB962C8B-B14F-4D97-AF65-F5344CB8AC3E}">
        <p14:creationId xmlns:p14="http://schemas.microsoft.com/office/powerpoint/2010/main" val="273946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5198027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Рынок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B86A9-91BB-43BD-ADEA-017CEDA4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B229F2-AC46-2B5D-47AA-1A8ED442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8" y="1436916"/>
            <a:ext cx="8479741" cy="492034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176553-47DF-81DA-7A60-5125F7C0DE5B}"/>
              </a:ext>
            </a:extLst>
          </p:cNvPr>
          <p:cNvSpPr/>
          <p:nvPr/>
        </p:nvSpPr>
        <p:spPr>
          <a:xfrm>
            <a:off x="4711662" y="5731331"/>
            <a:ext cx="4198180" cy="664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1AEA6-DBCB-D876-7FD6-A2F07B96877A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Новые продукты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666489-BF4A-4423-25E9-008DCB15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115" y="1436916"/>
            <a:ext cx="2777755" cy="16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9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16D659B-94D0-66AA-276E-30F605458F8B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Новые технологии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0CABE3-EA9D-9A6E-AE1F-B99C948D02F4}"/>
              </a:ext>
            </a:extLst>
          </p:cNvPr>
          <p:cNvSpPr txBox="1"/>
          <p:nvPr/>
        </p:nvSpPr>
        <p:spPr>
          <a:xfrm>
            <a:off x="277586" y="1300377"/>
            <a:ext cx="85888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Стартап из Израиля разработал технологию копирования гена, отвечающего за выработку молочного белка у коров, и переноса его в дрожжи</a:t>
            </a:r>
          </a:p>
          <a:p>
            <a:pPr algn="ctr"/>
            <a:endParaRPr lang="ru-RU" sz="32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На 97% меньше парниковых газов, всего около 1% земли, 4% корма и менее 10% воды по сравнению с традиционным молочным производством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0AFEE-AE3F-1DFF-45CA-AEE30208DA04}"/>
              </a:ext>
            </a:extLst>
          </p:cNvPr>
          <p:cNvSpPr txBox="1"/>
          <p:nvPr/>
        </p:nvSpPr>
        <p:spPr>
          <a:xfrm>
            <a:off x="402771" y="61466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https://www.remilk.com/</a:t>
            </a:r>
          </a:p>
        </p:txBody>
      </p:sp>
    </p:spTree>
    <p:extLst>
      <p:ext uri="{BB962C8B-B14F-4D97-AF65-F5344CB8AC3E}">
        <p14:creationId xmlns:p14="http://schemas.microsoft.com/office/powerpoint/2010/main" val="232889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2F101-67F0-C894-318F-2533BE85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0717" y="5580811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Что нас ждет в будущем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3B9135-96C8-98D5-33FF-19761788C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22" y="413657"/>
            <a:ext cx="61595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3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0-02-03-dec00e646660ae0ce2fc40cc6947d0a67b1839616d7a1f295b4ff6422bb229e0_8ceb0e7640da3fe4">
            <a:hlinkClick r:id="" action="ppaction://media"/>
            <a:extLst>
              <a:ext uri="{FF2B5EF4-FFF2-40B4-BE49-F238E27FC236}">
                <a16:creationId xmlns:a16="http://schemas.microsoft.com/office/drawing/2014/main" id="{99670404-74CD-44A9-2424-AF0C70310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295" y="496103"/>
            <a:ext cx="7951410" cy="586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4888955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Есть ли предпосылки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98C17C-1DF0-4369-884C-A9C319782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97" y="262618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84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59" y="1275552"/>
            <a:ext cx="8603116" cy="3956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Роботы и д</a:t>
            </a: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роиды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Компьютерное зрение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Телеметрия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Нейронные сет</a:t>
            </a: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и (искусственный интеллект)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Он-лайн сервисы </a:t>
            </a:r>
            <a:endParaRPr lang="ru-RU" sz="32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Цифровизация и роботизация</a:t>
            </a:r>
          </a:p>
        </p:txBody>
      </p:sp>
    </p:spTree>
    <p:extLst>
      <p:ext uri="{BB962C8B-B14F-4D97-AF65-F5344CB8AC3E}">
        <p14:creationId xmlns:p14="http://schemas.microsoft.com/office/powerpoint/2010/main" val="418377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1. Роботы и дроиды</a:t>
            </a:r>
          </a:p>
        </p:txBody>
      </p:sp>
      <p:pic>
        <p:nvPicPr>
          <p:cNvPr id="6" name="Picture 2" descr="Доильный робот">
            <a:extLst>
              <a:ext uri="{FF2B5EF4-FFF2-40B4-BE49-F238E27FC236}">
                <a16:creationId xmlns:a16="http://schemas.microsoft.com/office/drawing/2014/main" id="{7B60E768-33A3-460F-0FC8-5A2C27D2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2" y="1442906"/>
            <a:ext cx="5592373" cy="37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Роботизированный пододвигатель кормов - Juno - Lely - автоматический">
            <a:extLst>
              <a:ext uri="{FF2B5EF4-FFF2-40B4-BE49-F238E27FC236}">
                <a16:creationId xmlns:a16="http://schemas.microsoft.com/office/drawing/2014/main" id="{6E637390-2751-C7FF-D7AF-4D50DCBF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60" y="3226253"/>
            <a:ext cx="466602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02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2. Компьютерное зрение</a:t>
            </a:r>
          </a:p>
        </p:txBody>
      </p:sp>
      <p:pic>
        <p:nvPicPr>
          <p:cNvPr id="3074" name="Picture 2" descr="Очки виртуальной реальности, устройство для коров – Огонек № 47 (5592) от  02.12.2019">
            <a:extLst>
              <a:ext uri="{FF2B5EF4-FFF2-40B4-BE49-F238E27FC236}">
                <a16:creationId xmlns:a16="http://schemas.microsoft.com/office/drawing/2014/main" id="{415A1002-EB53-F158-EF2E-6D66BDBAF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4" y="1344385"/>
            <a:ext cx="8232323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15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46DE27-886A-65BC-E466-E3866AA15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2" y="1307129"/>
            <a:ext cx="6450435" cy="4439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3366"/>
                </a:solidFill>
                <a:latin typeface="PTSerifProWebRegular"/>
              </a:rPr>
              <a:t>3</a:t>
            </a: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.Телеметрия и автоматизация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0F0947-F2F2-90A6-6A2D-8E93FD2AD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198" y="1621971"/>
            <a:ext cx="1081647" cy="4124844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9D6F216-A95E-49EC-E1E4-FB16CFDDA0EA}"/>
              </a:ext>
            </a:extLst>
          </p:cNvPr>
          <p:cNvSpPr/>
          <p:nvPr/>
        </p:nvSpPr>
        <p:spPr>
          <a:xfrm>
            <a:off x="4288971" y="1153886"/>
            <a:ext cx="2841172" cy="530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8AB045-0280-FD18-41F9-D1FB38A70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918" y="1307129"/>
            <a:ext cx="3997117" cy="502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05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736955-FC38-410E-9A58-8F549DC1B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21" y="1941287"/>
            <a:ext cx="7092091" cy="3664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2C41E-2D22-4F0F-9962-72375710C85E}"/>
              </a:ext>
            </a:extLst>
          </p:cNvPr>
          <p:cNvSpPr txBox="1"/>
          <p:nvPr/>
        </p:nvSpPr>
        <p:spPr>
          <a:xfrm>
            <a:off x="260350" y="282356"/>
            <a:ext cx="8623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4. Многослойные нейронные сети (ИИ)</a:t>
            </a:r>
          </a:p>
        </p:txBody>
      </p:sp>
    </p:spTree>
    <p:extLst>
      <p:ext uri="{BB962C8B-B14F-4D97-AF65-F5344CB8AC3E}">
        <p14:creationId xmlns:p14="http://schemas.microsoft.com/office/powerpoint/2010/main" val="3102093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59" y="1275552"/>
            <a:ext cx="8603116" cy="2695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Дистанционное</a:t>
            </a:r>
            <a:r>
              <a:rPr lang="en-US" sz="32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управление</a:t>
            </a:r>
            <a:endParaRPr lang="ru-RU" sz="32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Web</a:t>
            </a:r>
            <a:r>
              <a:rPr lang="ru-RU" sz="32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обучение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Телемедицина 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32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5. </a:t>
            </a:r>
            <a:r>
              <a:rPr lang="ru-RU" sz="4000" b="1" dirty="0" err="1">
                <a:solidFill>
                  <a:srgbClr val="003366"/>
                </a:solidFill>
                <a:latin typeface="PTSerifProWebRegular"/>
              </a:rPr>
              <a:t>Олайн</a:t>
            </a:r>
            <a:r>
              <a:rPr lang="ru-RU" sz="4000" b="1" dirty="0">
                <a:solidFill>
                  <a:srgbClr val="003366"/>
                </a:solidFill>
                <a:latin typeface="PTSerifProWebRegular"/>
              </a:rPr>
              <a:t> сервисы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A5CDFC-309C-4882-8FEC-8A6D297D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80643"/>
            <a:ext cx="4050068" cy="3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6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4888955"/>
            <a:ext cx="72311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Есть мнение, что цифровизация необходима…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98C17C-1DF0-4369-884C-A9C319782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97" y="262618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70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ссоциация «ЭлектронАгро»">
            <a:extLst>
              <a:ext uri="{FF2B5EF4-FFF2-40B4-BE49-F238E27FC236}">
                <a16:creationId xmlns:a16="http://schemas.microsoft.com/office/drawing/2014/main" id="{F6BE00C6-952B-44E2-A246-74DC3232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84" y="388380"/>
            <a:ext cx="3462998" cy="127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9CA6F8-E5C9-418A-8825-502852C32544}"/>
              </a:ext>
            </a:extLst>
          </p:cNvPr>
          <p:cNvSpPr/>
          <p:nvPr/>
        </p:nvSpPr>
        <p:spPr>
          <a:xfrm>
            <a:off x="467210" y="2392017"/>
            <a:ext cx="82095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«Просите, и дано будет вам; </a:t>
            </a:r>
          </a:p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ищите, и найдете; </a:t>
            </a:r>
          </a:p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стучите, и отворят вам; </a:t>
            </a:r>
          </a:p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ибо всякий просящий получает, и ищущий находит, и стучащему отворят»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C127BD-2D74-5DAB-A6D9-3ACDC551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1" y="388380"/>
            <a:ext cx="1857375" cy="1447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0EE05E-94B5-7D76-87A8-A536ECCA4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150" y="388380"/>
            <a:ext cx="277775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86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7" y="4888955"/>
            <a:ext cx="8098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Ферма будущего – это «человеческая» ферма без людей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5E32A7-473B-F4BA-4BD2-8F154B40B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415076-2B35-45BF-953C-FBB1A6059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29"/>
            <a:ext cx="9144000" cy="6869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107" y="113164"/>
            <a:ext cx="765265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/>
              <a:t>С любовью из жаркой Алматы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134E81-4A6C-129C-F95F-ED14519EA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102" y="134253"/>
            <a:ext cx="1572791" cy="1572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E286F-3780-07BB-5203-F5CEEFC2F696}"/>
              </a:ext>
            </a:extLst>
          </p:cNvPr>
          <p:cNvSpPr txBox="1"/>
          <p:nvPr/>
        </p:nvSpPr>
        <p:spPr>
          <a:xfrm>
            <a:off x="5584372" y="519444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http://continentalagro.ru/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http://continentaltechnologies.ru/</a:t>
            </a:r>
            <a:endParaRPr lang="ru-RU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http://animalvent.ru/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5E5F71-070E-1F8F-A601-841B82263BD6}"/>
              </a:ext>
            </a:extLst>
          </p:cNvPr>
          <p:cNvSpPr/>
          <p:nvPr/>
        </p:nvSpPr>
        <p:spPr>
          <a:xfrm>
            <a:off x="98329" y="6235573"/>
            <a:ext cx="6748785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Все фотографии, картинки, термины и определения  для данной презентации брались из открытых источников и использовались в не коммерческих целях. Моя признательность авторам.</a:t>
            </a:r>
          </a:p>
        </p:txBody>
      </p:sp>
    </p:spTree>
    <p:extLst>
      <p:ext uri="{BB962C8B-B14F-4D97-AF65-F5344CB8AC3E}">
        <p14:creationId xmlns:p14="http://schemas.microsoft.com/office/powerpoint/2010/main" val="423226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159" y="1275552"/>
            <a:ext cx="8603116" cy="458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Эпигенетика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Физиология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Трудовые ресурсы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Себестоимость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Рынок</a:t>
            </a: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32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marL="514350" indent="-51435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ru-RU" sz="2000" dirty="0">
              <a:solidFill>
                <a:srgbClr val="333333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65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Предпосылки</a:t>
            </a:r>
          </a:p>
        </p:txBody>
      </p:sp>
    </p:spTree>
    <p:extLst>
      <p:ext uri="{BB962C8B-B14F-4D97-AF65-F5344CB8AC3E}">
        <p14:creationId xmlns:p14="http://schemas.microsoft.com/office/powerpoint/2010/main" val="152880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5198027"/>
            <a:ext cx="72311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Вспоминаем </a:t>
            </a:r>
          </a:p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Молочную Олимпиаду 2021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B86A9-91BB-43BD-ADEA-017CEDA4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0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дискотеки 🕺(30 фото) ⭐ Наслаждайтесь юмором! | Disco background,  Background design, Worship images">
            <a:extLst>
              <a:ext uri="{FF2B5EF4-FFF2-40B4-BE49-F238E27FC236}">
                <a16:creationId xmlns:a16="http://schemas.microsoft.com/office/drawing/2014/main" id="{C820E1E8-6A3D-4BC1-87F6-380DCECF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45"/>
            <a:ext cx="9143999" cy="68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22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BA62E10-EF42-4BCF-BC1E-99C13DAC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1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" y="1221121"/>
            <a:ext cx="8603116" cy="426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Известно, что печень и молочная железа регулируются эпигенетическими механизмами и могут изменяться при стрессе, для коров, в частности, тепловом!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333333"/>
                </a:solidFill>
                <a:latin typeface="Georgia" panose="02040502050405020303" pitchFamily="18" charset="0"/>
              </a:rPr>
              <a:t>Большинство эпигенетических проблем  сегодня приносит человек!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65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Эпигенетика</a:t>
            </a:r>
          </a:p>
        </p:txBody>
      </p:sp>
    </p:spTree>
    <p:extLst>
      <p:ext uri="{BB962C8B-B14F-4D97-AF65-F5344CB8AC3E}">
        <p14:creationId xmlns:p14="http://schemas.microsoft.com/office/powerpoint/2010/main" val="713620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549" y="5198027"/>
            <a:ext cx="72311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Физиология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BA4D939-4EF4-4B66-8E16-84207997EEBD}"/>
              </a:ext>
            </a:extLst>
          </p:cNvPr>
          <p:cNvGrpSpPr/>
          <p:nvPr/>
        </p:nvGrpSpPr>
        <p:grpSpPr>
          <a:xfrm>
            <a:off x="392244" y="1277189"/>
            <a:ext cx="1451984" cy="2151811"/>
            <a:chOff x="336176" y="479629"/>
            <a:chExt cx="1838064" cy="341047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273FE42-C817-4A27-A21C-69CBF9E54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5" y="1402959"/>
              <a:ext cx="1408500" cy="14878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274F118-9503-490B-A7C5-D5F985949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6176" y="479629"/>
              <a:ext cx="1838064" cy="3410473"/>
            </a:xfrm>
            <a:custGeom>
              <a:avLst/>
              <a:gdLst>
                <a:gd name="connsiteX0" fmla="*/ 884117 w 3251200"/>
                <a:gd name="connsiteY0" fmla="*/ 1662615 h 6032500"/>
                <a:gd name="connsiteX1" fmla="*/ 497591 w 3251200"/>
                <a:gd name="connsiteY1" fmla="*/ 2049141 h 6032500"/>
                <a:gd name="connsiteX2" fmla="*/ 497591 w 3251200"/>
                <a:gd name="connsiteY2" fmla="*/ 3983359 h 6032500"/>
                <a:gd name="connsiteX3" fmla="*/ 884117 w 3251200"/>
                <a:gd name="connsiteY3" fmla="*/ 4369885 h 6032500"/>
                <a:gd name="connsiteX4" fmla="*/ 2373433 w 3251200"/>
                <a:gd name="connsiteY4" fmla="*/ 4369885 h 6032500"/>
                <a:gd name="connsiteX5" fmla="*/ 2759959 w 3251200"/>
                <a:gd name="connsiteY5" fmla="*/ 3983359 h 6032500"/>
                <a:gd name="connsiteX6" fmla="*/ 2759959 w 3251200"/>
                <a:gd name="connsiteY6" fmla="*/ 2049141 h 6032500"/>
                <a:gd name="connsiteX7" fmla="*/ 2373433 w 3251200"/>
                <a:gd name="connsiteY7" fmla="*/ 1662615 h 6032500"/>
                <a:gd name="connsiteX8" fmla="*/ 0 w 3251200"/>
                <a:gd name="connsiteY8" fmla="*/ 0 h 6032500"/>
                <a:gd name="connsiteX9" fmla="*/ 3251200 w 3251200"/>
                <a:gd name="connsiteY9" fmla="*/ 0 h 6032500"/>
                <a:gd name="connsiteX10" fmla="*/ 3251200 w 3251200"/>
                <a:gd name="connsiteY10" fmla="*/ 6032500 h 6032500"/>
                <a:gd name="connsiteX11" fmla="*/ 0 w 3251200"/>
                <a:gd name="connsiteY11" fmla="*/ 6032500 h 603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200" h="6032500">
                  <a:moveTo>
                    <a:pt x="884117" y="1662615"/>
                  </a:moveTo>
                  <a:cubicBezTo>
                    <a:pt x="670645" y="1662615"/>
                    <a:pt x="497591" y="1835669"/>
                    <a:pt x="497591" y="2049141"/>
                  </a:cubicBezTo>
                  <a:lnTo>
                    <a:pt x="497591" y="3983359"/>
                  </a:lnTo>
                  <a:cubicBezTo>
                    <a:pt x="497591" y="4196831"/>
                    <a:pt x="670645" y="4369885"/>
                    <a:pt x="884117" y="4369885"/>
                  </a:cubicBezTo>
                  <a:lnTo>
                    <a:pt x="2373433" y="4369885"/>
                  </a:lnTo>
                  <a:cubicBezTo>
                    <a:pt x="2586905" y="4369885"/>
                    <a:pt x="2759959" y="4196831"/>
                    <a:pt x="2759959" y="3983359"/>
                  </a:cubicBezTo>
                  <a:lnTo>
                    <a:pt x="2759959" y="2049141"/>
                  </a:lnTo>
                  <a:cubicBezTo>
                    <a:pt x="2759959" y="1835669"/>
                    <a:pt x="2586905" y="1662615"/>
                    <a:pt x="2373433" y="1662615"/>
                  </a:cubicBezTo>
                  <a:close/>
                  <a:moveTo>
                    <a:pt x="0" y="0"/>
                  </a:moveTo>
                  <a:lnTo>
                    <a:pt x="3251200" y="0"/>
                  </a:lnTo>
                  <a:lnTo>
                    <a:pt x="3251200" y="6032500"/>
                  </a:lnTo>
                  <a:lnTo>
                    <a:pt x="0" y="6032500"/>
                  </a:lnTo>
                  <a:close/>
                </a:path>
              </a:pathLst>
            </a:custGeom>
          </p:spPr>
        </p:pic>
      </p:grp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8B86A9-91BB-43BD-ADEA-017CEDA4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379" y="350551"/>
            <a:ext cx="47625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63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753EC5-F2CD-4718-A9B1-B0216EFD5D12}"/>
              </a:ext>
            </a:extLst>
          </p:cNvPr>
          <p:cNvSpPr txBox="1"/>
          <p:nvPr/>
        </p:nvSpPr>
        <p:spPr>
          <a:xfrm>
            <a:off x="101600" y="311009"/>
            <a:ext cx="8879840" cy="65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500" b="1" dirty="0">
                <a:solidFill>
                  <a:srgbClr val="003366"/>
                </a:solidFill>
                <a:latin typeface="PTSerifProWebRegular"/>
              </a:rPr>
              <a:t>Физиология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F033D0-D30B-37E8-1753-3780F892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77" y="1097417"/>
            <a:ext cx="7083879" cy="528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671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76D57DFA-AC43-4B54-A763-195A4DA44C35}" vid="{3E8B65BA-BB82-4154-BC7E-13236295AD9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9164</TotalTime>
  <Words>571</Words>
  <Application>Microsoft Office PowerPoint</Application>
  <PresentationFormat>Экран (4:3)</PresentationFormat>
  <Paragraphs>104</Paragraphs>
  <Slides>29</Slides>
  <Notes>28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PTSerifProWebRegular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Блюма</dc:creator>
  <cp:lastModifiedBy>Sergei Bliuma</cp:lastModifiedBy>
  <cp:revision>200</cp:revision>
  <dcterms:created xsi:type="dcterms:W3CDTF">2020-08-29T16:34:32Z</dcterms:created>
  <dcterms:modified xsi:type="dcterms:W3CDTF">2022-05-23T23:22:46Z</dcterms:modified>
</cp:coreProperties>
</file>