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59" r:id="rId5"/>
    <p:sldId id="262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23BAD-FBF1-444C-8CDF-F6ACE6EEEF14}" type="datetimeFigureOut">
              <a:rPr lang="ru-RU" smtClean="0"/>
              <a:pPr/>
              <a:t>07.12.2010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17D60-4E61-455C-AC54-21CA9DA77A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42760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23BAD-FBF1-444C-8CDF-F6ACE6EEEF14}" type="datetimeFigureOut">
              <a:rPr lang="ru-RU" smtClean="0"/>
              <a:pPr/>
              <a:t>07.12.2010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17D60-4E61-455C-AC54-21CA9DA77A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62922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23BAD-FBF1-444C-8CDF-F6ACE6EEEF14}" type="datetimeFigureOut">
              <a:rPr lang="ru-RU" smtClean="0"/>
              <a:pPr/>
              <a:t>07.12.2010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17D60-4E61-455C-AC54-21CA9DA77A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6500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23BAD-FBF1-444C-8CDF-F6ACE6EEEF14}" type="datetimeFigureOut">
              <a:rPr lang="ru-RU" smtClean="0"/>
              <a:pPr/>
              <a:t>07.12.2010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17D60-4E61-455C-AC54-21CA9DA77A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03530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23BAD-FBF1-444C-8CDF-F6ACE6EEEF14}" type="datetimeFigureOut">
              <a:rPr lang="ru-RU" smtClean="0"/>
              <a:pPr/>
              <a:t>07.12.2010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17D60-4E61-455C-AC54-21CA9DA77A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48244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23BAD-FBF1-444C-8CDF-F6ACE6EEEF14}" type="datetimeFigureOut">
              <a:rPr lang="ru-RU" smtClean="0"/>
              <a:pPr/>
              <a:t>07.12.2010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17D60-4E61-455C-AC54-21CA9DA77A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03215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23BAD-FBF1-444C-8CDF-F6ACE6EEEF14}" type="datetimeFigureOut">
              <a:rPr lang="ru-RU" smtClean="0"/>
              <a:pPr/>
              <a:t>07.12.2010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17D60-4E61-455C-AC54-21CA9DA77A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94638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23BAD-FBF1-444C-8CDF-F6ACE6EEEF14}" type="datetimeFigureOut">
              <a:rPr lang="ru-RU" smtClean="0"/>
              <a:pPr/>
              <a:t>07.12.2010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17D60-4E61-455C-AC54-21CA9DA77A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60945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23BAD-FBF1-444C-8CDF-F6ACE6EEEF14}" type="datetimeFigureOut">
              <a:rPr lang="ru-RU" smtClean="0"/>
              <a:pPr/>
              <a:t>07.12.2010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17D60-4E61-455C-AC54-21CA9DA77A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04741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23BAD-FBF1-444C-8CDF-F6ACE6EEEF14}" type="datetimeFigureOut">
              <a:rPr lang="ru-RU" smtClean="0"/>
              <a:pPr/>
              <a:t>07.12.2010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17D60-4E61-455C-AC54-21CA9DA77A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78291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F23BAD-FBF1-444C-8CDF-F6ACE6EEEF14}" type="datetimeFigureOut">
              <a:rPr lang="ru-RU" smtClean="0"/>
              <a:pPr/>
              <a:t>07.12.2010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217D60-4E61-455C-AC54-21CA9DA77A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40879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F23BAD-FBF1-444C-8CDF-F6ACE6EEEF14}" type="datetimeFigureOut">
              <a:rPr lang="ru-RU" smtClean="0"/>
              <a:pPr/>
              <a:t>07.12.2010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217D60-4E61-455C-AC54-21CA9DA77A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5813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 err="1"/>
              <a:t>Музалёв</a:t>
            </a:r>
            <a:r>
              <a:rPr lang="ru-RU" b="1" dirty="0"/>
              <a:t> С.Г., </a:t>
            </a:r>
            <a:r>
              <a:rPr lang="ru-RU" sz="2600" dirty="0"/>
              <a:t>Генеральный директор ОГУП «Липецкое», член Совета Директоров Ассоциации сельхозпроизводителей Липецкой области</a:t>
            </a:r>
          </a:p>
          <a:p>
            <a:pPr marL="0" indent="0">
              <a:buNone/>
            </a:pPr>
            <a:r>
              <a:rPr lang="ru-RU" b="1" dirty="0"/>
              <a:t/>
            </a:r>
            <a:br>
              <a:rPr lang="ru-RU" b="1" dirty="0"/>
            </a:br>
            <a:r>
              <a:rPr lang="ru-RU" b="1" dirty="0"/>
              <a:t>Динамика поголовья молочного стада и запуск новых молочных проектов в разрезе мер поддержки молочной отрасли регионального и федерального уровней:</a:t>
            </a:r>
          </a:p>
          <a:p>
            <a:r>
              <a:rPr lang="ru-RU" sz="3000" dirty="0"/>
              <a:t>Что необходимо сделать для сохранения поголовья;</a:t>
            </a:r>
          </a:p>
          <a:p>
            <a:r>
              <a:rPr lang="ru-RU" sz="3000" dirty="0"/>
              <a:t>Какая поддержка нужна для дальнейшего развития отрасли и запуска новых проектов</a:t>
            </a:r>
            <a:r>
              <a:rPr lang="ru-RU" dirty="0"/>
              <a:t>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95310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04664"/>
            <a:ext cx="8496944" cy="5976664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sz="4000" b="1" dirty="0"/>
              <a:t>Федеральные программы необходимые для развития молочной отрасли:</a:t>
            </a:r>
            <a:endParaRPr lang="ru-RU" sz="4000" dirty="0"/>
          </a:p>
          <a:p>
            <a:pPr lvl="0" algn="just"/>
            <a:r>
              <a:rPr lang="ru-RU" dirty="0" smtClean="0"/>
              <a:t>Дотация </a:t>
            </a:r>
            <a:r>
              <a:rPr lang="ru-RU" dirty="0"/>
              <a:t>на условиях </a:t>
            </a:r>
            <a:r>
              <a:rPr lang="ru-RU" dirty="0" err="1"/>
              <a:t>софинансирования</a:t>
            </a:r>
            <a:r>
              <a:rPr lang="ru-RU" dirty="0"/>
              <a:t> с региональным бюджетом на приобретение племенного поголовья. Для этого нужно определить на уровне государства необходимые темпы роста поголовья для того чтобы не импортировать сухое молоко и др. виды молочного сырья, а производить молоко (в </a:t>
            </a:r>
            <a:r>
              <a:rPr lang="ru-RU" dirty="0" err="1"/>
              <a:t>т.ч</a:t>
            </a:r>
            <a:r>
              <a:rPr lang="ru-RU" dirty="0"/>
              <a:t>. и сухое) внутри России в необходимых объемах с учетом существующей сезонности производства молока. Лучше один раз завести корову чем всю жизнь завозить молоко;</a:t>
            </a:r>
          </a:p>
          <a:p>
            <a:pPr lvl="0" algn="just"/>
            <a:r>
              <a:rPr lang="ru-RU" dirty="0"/>
              <a:t>Пересмотреть отношение </a:t>
            </a:r>
            <a:r>
              <a:rPr lang="ru-RU" dirty="0" err="1"/>
              <a:t>софинансирования</a:t>
            </a:r>
            <a:r>
              <a:rPr lang="ru-RU" dirty="0"/>
              <a:t> со стороны федерального бюджета к субъектам-донорам;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23760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b="1" dirty="0" smtClean="0"/>
              <a:t>Федеральные программы необходимые для развития молочной отрасли:</a:t>
            </a:r>
            <a:endParaRPr lang="ru-RU" dirty="0" smtClean="0"/>
          </a:p>
          <a:p>
            <a:pPr lvl="0"/>
            <a:r>
              <a:rPr lang="ru-RU" dirty="0" smtClean="0"/>
              <a:t>Гарантирование субсидирования % ставки по кредитам на инвестиционные проекты по молочному животноводству на весь период окупаемости. Данные статьи доходов, учитываются в бизнес-планах и влияют на окупаемость проектов, следовательно в случае невыполнения данных программ существует угроза как для бизнеса, банков и государства по выполнению целей;</a:t>
            </a:r>
          </a:p>
          <a:p>
            <a:pPr lvl="0"/>
            <a:r>
              <a:rPr lang="ru-RU" dirty="0" smtClean="0"/>
              <a:t>Предусмотреть оперативные механизмы по регулированию цены на сырое молоко для обеспечения развития отрасли.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18398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332656"/>
            <a:ext cx="8291264" cy="60486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800" b="1" dirty="0"/>
              <a:t>Региональные программы:</a:t>
            </a:r>
            <a:endParaRPr lang="ru-RU" sz="3800" dirty="0"/>
          </a:p>
          <a:p>
            <a:pPr lvl="0" algn="just"/>
            <a:endParaRPr lang="ru-RU" dirty="0" smtClean="0"/>
          </a:p>
          <a:p>
            <a:pPr lvl="0" algn="just"/>
            <a:r>
              <a:rPr lang="ru-RU" dirty="0" smtClean="0"/>
              <a:t>Предусмотреть </a:t>
            </a:r>
            <a:r>
              <a:rPr lang="ru-RU" dirty="0"/>
              <a:t>дотации на приобретение поголовья, технологического оборудования и строительство молочных комплексов и подвод к ним коммуникаций, которые позволят обеспечить собственное участие для получения кредитных  ресурсов бизнесу в таких </a:t>
            </a:r>
            <a:r>
              <a:rPr lang="ru-RU" dirty="0" err="1"/>
              <a:t>инвестиционноёмких</a:t>
            </a:r>
            <a:r>
              <a:rPr lang="ru-RU" dirty="0"/>
              <a:t> проектах как молочное </a:t>
            </a:r>
            <a:r>
              <a:rPr lang="ru-RU" dirty="0" smtClean="0"/>
              <a:t>животноводство</a:t>
            </a:r>
            <a:r>
              <a:rPr lang="ru-RU" dirty="0"/>
              <a:t>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41443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3600" b="1" dirty="0" smtClean="0"/>
              <a:t>Региональные программы:</a:t>
            </a:r>
          </a:p>
          <a:p>
            <a:pPr marL="0" indent="0">
              <a:buNone/>
            </a:pPr>
            <a:endParaRPr lang="ru-RU" dirty="0" smtClean="0"/>
          </a:p>
          <a:p>
            <a:pPr lvl="0" algn="just"/>
            <a:r>
              <a:rPr lang="ru-RU" dirty="0" smtClean="0"/>
              <a:t>Предусмотреть льготы по налогу на прибыль и налогу на имущество для </a:t>
            </a:r>
            <a:r>
              <a:rPr lang="ru-RU" dirty="0" err="1" smtClean="0"/>
              <a:t>инвестиционноёмких</a:t>
            </a:r>
            <a:r>
              <a:rPr lang="ru-RU" dirty="0" smtClean="0"/>
              <a:t> сельхозпредприятий, что позволит создать благоприятный инвестиционный климат и обеспечит региональный бюджет поступлениями в виде зарплатных налогов как от сельхозпредприятий так и от малого бизнеса, способного развиваться на селе.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09330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68863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/>
              <a:t>Программы по коммерческим банкам по молочным проектам:</a:t>
            </a:r>
            <a:endParaRPr lang="ru-RU" dirty="0"/>
          </a:p>
          <a:p>
            <a:pPr lvl="0" algn="just"/>
            <a:r>
              <a:rPr lang="ru-RU" dirty="0"/>
              <a:t>Предоставление условий кредитования с минимальными процентными ставками</a:t>
            </a:r>
          </a:p>
          <a:p>
            <a:pPr lvl="0" algn="just"/>
            <a:r>
              <a:rPr lang="ru-RU" dirty="0"/>
              <a:t>Принимать в качестве собственного участия региональные и федеральные программы поддержки</a:t>
            </a:r>
          </a:p>
          <a:p>
            <a:pPr lvl="0" algn="just"/>
            <a:r>
              <a:rPr lang="ru-RU" dirty="0"/>
              <a:t>Пересмотреть внутренние инструкции с возможностью реструктуризации долгов проблемных сельхозпредприятий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51044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294</Words>
  <Application>Microsoft Office PowerPoint</Application>
  <PresentationFormat>Экран (4:3)</PresentationFormat>
  <Paragraphs>20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Сотникова Мария</dc:creator>
  <cp:lastModifiedBy>Dmitriy</cp:lastModifiedBy>
  <cp:revision>3</cp:revision>
  <dcterms:created xsi:type="dcterms:W3CDTF">2010-12-07T10:02:11Z</dcterms:created>
  <dcterms:modified xsi:type="dcterms:W3CDTF">2010-12-07T11:04:51Z</dcterms:modified>
</cp:coreProperties>
</file>