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59" r:id="rId2"/>
    <p:sldId id="271" r:id="rId3"/>
    <p:sldId id="296" r:id="rId4"/>
    <p:sldId id="297" r:id="rId5"/>
    <p:sldId id="299" r:id="rId6"/>
    <p:sldId id="300" r:id="rId7"/>
    <p:sldId id="298" r:id="rId8"/>
    <p:sldId id="301" r:id="rId9"/>
    <p:sldId id="258" r:id="rId10"/>
    <p:sldId id="261" r:id="rId11"/>
    <p:sldId id="262" r:id="rId12"/>
    <p:sldId id="302" r:id="rId13"/>
    <p:sldId id="303" r:id="rId14"/>
    <p:sldId id="264" r:id="rId15"/>
    <p:sldId id="304" r:id="rId16"/>
    <p:sldId id="305" r:id="rId17"/>
    <p:sldId id="306" r:id="rId18"/>
    <p:sldId id="307" r:id="rId19"/>
    <p:sldId id="265" r:id="rId20"/>
    <p:sldId id="267" r:id="rId21"/>
    <p:sldId id="268" r:id="rId22"/>
    <p:sldId id="270" r:id="rId23"/>
    <p:sldId id="308" r:id="rId24"/>
    <p:sldId id="309" r:id="rId25"/>
    <p:sldId id="274" r:id="rId26"/>
    <p:sldId id="310" r:id="rId27"/>
    <p:sldId id="311" r:id="rId28"/>
    <p:sldId id="312" r:id="rId29"/>
    <p:sldId id="313" r:id="rId30"/>
    <p:sldId id="314" r:id="rId31"/>
    <p:sldId id="316" r:id="rId32"/>
    <p:sldId id="317" r:id="rId33"/>
    <p:sldId id="318" r:id="rId34"/>
    <p:sldId id="319" r:id="rId35"/>
    <p:sldId id="320" r:id="rId36"/>
    <p:sldId id="315" r:id="rId37"/>
    <p:sldId id="285" r:id="rId38"/>
  </p:sldIdLst>
  <p:sldSz cx="12192000" cy="6858000"/>
  <p:notesSz cx="6858000" cy="9144000"/>
  <p:embeddedFontLst>
    <p:embeddedFont>
      <p:font typeface="Akrobat" pitchFamily="2" charset="0"/>
      <p:regular r:id="rId40"/>
      <p:bold r:id="rId41"/>
    </p:embeddedFont>
    <p:embeddedFont>
      <p:font typeface="Akrobat ExtraBold" pitchFamily="2" charset="0"/>
      <p:bold r:id="rId42"/>
    </p:embeddedFont>
    <p:embeddedFont>
      <p:font typeface="Akrobat SemiBold" pitchFamily="2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Roboto Black" panose="020F0502020204030204" pitchFamily="34" charset="0"/>
      <p:bold r:id="rId55"/>
      <p:italic r:id="rId56"/>
      <p:boldItalic r:id="rId5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13C7"/>
    <a:srgbClr val="6608C4"/>
    <a:srgbClr val="262626"/>
    <a:srgbClr val="100F0E"/>
    <a:srgbClr val="150300"/>
    <a:srgbClr val="190602"/>
    <a:srgbClr val="060912"/>
    <a:srgbClr val="5607A5"/>
    <a:srgbClr val="F2F2F2"/>
    <a:srgbClr val="01E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2878" autoAdjust="0"/>
  </p:normalViewPr>
  <p:slideViewPr>
    <p:cSldViewPr snapToGrid="0" showGuides="1">
      <p:cViewPr varScale="1">
        <p:scale>
          <a:sx n="109" d="100"/>
          <a:sy n="109" d="100"/>
        </p:scale>
        <p:origin x="704" y="192"/>
      </p:cViewPr>
      <p:guideLst>
        <p:guide orient="horz" pos="2160"/>
        <p:guide pos="3840"/>
        <p:guide orient="horz" pos="34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33158-85E9-438E-91B6-3F76C4288A8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D939A-06BF-423F-8735-98DD3445B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6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D939A-06BF-423F-8735-98DD3445B52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3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E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D939A-06BF-423F-8735-98DD3445B52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5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75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A2CB2-7BAD-4E79-9247-B93188CB2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47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6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A33AF-06FB-43BC-8F9C-8AE67D23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956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70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44" userDrawn="1">
          <p15:clr>
            <a:srgbClr val="F26B43"/>
          </p15:clr>
        </p15:guide>
        <p15:guide id="4" pos="7240" userDrawn="1">
          <p15:clr>
            <a:srgbClr val="F26B43"/>
          </p15:clr>
        </p15:guide>
        <p15:guide id="5" orient="horz" pos="351" userDrawn="1">
          <p15:clr>
            <a:srgbClr val="F26B43"/>
          </p15:clr>
        </p15:guide>
        <p15:guide id="6" orient="horz" pos="39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exels-rostislav-uzunov-5453622">
            <a:hlinkClick r:id="" action="ppaction://media"/>
            <a:extLst>
              <a:ext uri="{FF2B5EF4-FFF2-40B4-BE49-F238E27FC236}">
                <a16:creationId xmlns:a16="http://schemas.microsoft.com/office/drawing/2014/main" id="{DC38B16C-E893-4792-9F9E-08F5AACCE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oughnut 6">
            <a:extLst>
              <a:ext uri="{FF2B5EF4-FFF2-40B4-BE49-F238E27FC236}">
                <a16:creationId xmlns:a16="http://schemas.microsoft.com/office/drawing/2014/main" id="{F276978E-8E76-4349-AA2D-66A450171B31}"/>
              </a:ext>
            </a:extLst>
          </p:cNvPr>
          <p:cNvSpPr/>
          <p:nvPr/>
        </p:nvSpPr>
        <p:spPr>
          <a:xfrm>
            <a:off x="3454608" y="788379"/>
            <a:ext cx="5282784" cy="5282784"/>
          </a:xfrm>
          <a:prstGeom prst="donut">
            <a:avLst>
              <a:gd name="adj" fmla="val 55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sp>
        <p:nvSpPr>
          <p:cNvPr id="7" name="Doughnut 7">
            <a:extLst>
              <a:ext uri="{FF2B5EF4-FFF2-40B4-BE49-F238E27FC236}">
                <a16:creationId xmlns:a16="http://schemas.microsoft.com/office/drawing/2014/main" id="{75E582A6-9335-4EAA-BB50-2013DE0B1AAE}"/>
              </a:ext>
            </a:extLst>
          </p:cNvPr>
          <p:cNvSpPr/>
          <p:nvPr/>
        </p:nvSpPr>
        <p:spPr>
          <a:xfrm>
            <a:off x="2814918" y="147147"/>
            <a:ext cx="6562164" cy="6562164"/>
          </a:xfrm>
          <a:prstGeom prst="donut">
            <a:avLst>
              <a:gd name="adj" fmla="val 102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D"/>
          </a:p>
        </p:txBody>
      </p:sp>
      <p:pic>
        <p:nvPicPr>
          <p:cNvPr id="9" name="Picture 5" descr="Person in dark cave">
            <a:extLst>
              <a:ext uri="{FF2B5EF4-FFF2-40B4-BE49-F238E27FC236}">
                <a16:creationId xmlns:a16="http://schemas.microsoft.com/office/drawing/2014/main" id="{E079ADF6-A879-44C2-950D-951939123F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61" b="94630" l="2886" r="99602">
                        <a14:foregroundMark x1="47482" y1="33632" x2="51244" y2="48434"/>
                        <a14:foregroundMark x1="51244" y1="48434" x2="51443" y2="52461"/>
                        <a14:foregroundMark x1="85539" y1="60020" x2="81028" y2="75385"/>
                        <a14:foregroundMark x1="81028" y1="75385" x2="71973" y2="84137"/>
                        <a14:foregroundMark x1="71973" y1="84137" x2="59403" y2="90254"/>
                        <a14:foregroundMark x1="97148" y1="21532" x2="89851" y2="62456"/>
                        <a14:foregroundMark x1="89851" y1="62456" x2="85439" y2="70562"/>
                        <a14:foregroundMark x1="85439" y1="70562" x2="47993" y2="91198"/>
                        <a14:foregroundMark x1="47993" y1="91198" x2="45775" y2="91471"/>
                        <a14:foregroundMark x1="34657" y1="91924" x2="22222" y2="88762"/>
                        <a14:foregroundMark x1="22222" y1="88762" x2="18109" y2="90005"/>
                        <a14:foregroundMark x1="18109" y1="90005" x2="18043" y2="90055"/>
                        <a14:foregroundMark x1="11184" y1="90755" x2="4113" y2="91298"/>
                        <a14:foregroundMark x1="22255" y1="89906" x2="11262" y2="90749"/>
                        <a14:foregroundMark x1="95622" y1="21880" x2="96318" y2="42268"/>
                        <a14:foregroundMark x1="96915" y1="32770" x2="93400" y2="77176"/>
                        <a14:foregroundMark x1="93400" y1="77176" x2="92935" y2="79364"/>
                        <a14:foregroundMark x1="95522" y1="78618" x2="86003" y2="86872"/>
                        <a14:foregroundMark x1="86003" y1="86872" x2="58839" y2="89508"/>
                        <a14:foregroundMark x1="97844" y1="88463" x2="98076" y2="52362"/>
                        <a14:foregroundMark x1="98076" y1="52362" x2="99801" y2="69418"/>
                        <a14:foregroundMark x1="99801" y1="69418" x2="98939" y2="80756"/>
                        <a14:foregroundMark x1="98939" y1="80756" x2="94328" y2="82447"/>
                        <a14:foregroundMark x1="94328" y1="82447" x2="96683" y2="87618"/>
                        <a14:foregroundMark x1="96683" y1="87618" x2="99270" y2="87618"/>
                        <a14:foregroundMark x1="94925" y1="21382" x2="93035" y2="24366"/>
                        <a14:foregroundMark x1="86392" y1="40473" x2="84312" y2="44853"/>
                        <a14:foregroundMark x1="95622" y1="21034" x2="90925" y2="30924"/>
                        <a14:foregroundMark x1="84312" y1="44853" x2="83781" y2="45251"/>
                        <a14:foregroundMark x1="74760" y1="53357" x2="71012" y2="55793"/>
                        <a14:foregroundMark x1="71012" y1="55793" x2="62454" y2="64744"/>
                        <a14:foregroundMark x1="53157" y1="49076" x2="53201" y2="51218"/>
                        <a14:foregroundMark x1="53433" y1="48998" x2="53433" y2="52263"/>
                        <a14:foregroundMark x1="53433" y1="45599" x2="53433" y2="47917"/>
                        <a14:foregroundMark x1="45804" y1="41223" x2="44998" y2="47465"/>
                        <a14:foregroundMark x1="55655" y1="76877" x2="42952" y2="71755"/>
                        <a14:foregroundMark x1="42952" y1="71755" x2="41360" y2="78170"/>
                        <a14:foregroundMark x1="41360" y1="78170" x2="41360" y2="78468"/>
                        <a14:foregroundMark x1="48391" y1="77076" x2="36783" y2="86176"/>
                        <a14:foregroundMark x1="45937" y1="77076" x2="33930" y2="84088"/>
                        <a14:foregroundMark x1="33930" y1="84088" x2="33267" y2="84983"/>
                        <a14:foregroundMark x1="38905" y1="75833" x2="35987" y2="80060"/>
                        <a14:foregroundMark x1="35987" y1="80060" x2="42189" y2="78966"/>
                        <a14:foregroundMark x1="42189" y1="78966" x2="42189" y2="78966"/>
                        <a14:foregroundMark x1="41957" y1="78468" x2="50050" y2="76728"/>
                        <a14:foregroundMark x1="50050" y1="76728" x2="50614" y2="76330"/>
                        <a14:foregroundMark x1="62687" y1="84088" x2="59337" y2="87419"/>
                        <a14:foregroundMark x1="59337" y1="87419" x2="47065" y2="90104"/>
                        <a14:foregroundMark x1="47065" y1="90104" x2="86136" y2="84635"/>
                        <a14:foregroundMark x1="86136" y1="84635" x2="86600" y2="84635"/>
                        <a14:foregroundMark x1="59303" y1="73347" x2="46833" y2="74242"/>
                        <a14:foregroundMark x1="46833" y1="74242" x2="59104" y2="72849"/>
                        <a14:foregroundMark x1="59104" y1="72849" x2="54959" y2="73347"/>
                        <a14:foregroundMark x1="55788" y1="76529" x2="46700" y2="77971"/>
                        <a14:foregroundMark x1="46700" y1="77971" x2="57048" y2="75087"/>
                        <a14:foregroundMark x1="57048" y1="75087" x2="46302" y2="75435"/>
                        <a14:foregroundMark x1="46302" y1="75435" x2="43582" y2="81253"/>
                        <a14:foregroundMark x1="43582" y1="81253" x2="53665" y2="75634"/>
                        <a14:foregroundMark x1="53665" y1="75634" x2="55323" y2="73894"/>
                        <a14:foregroundMark x1="99602" y1="90254" x2="77081" y2="91546"/>
                        <a14:foregroundMark x1="77081" y1="91546" x2="42123" y2="89060"/>
                        <a14:foregroundMark x1="42123" y1="89060" x2="37380" y2="89508"/>
                        <a14:foregroundMark x1="38209" y1="90950" x2="51575" y2="91447"/>
                        <a14:foregroundMark x1="51575" y1="91447" x2="57413" y2="90950"/>
                        <a14:foregroundMark x1="61161" y1="91298" x2="54959" y2="91447"/>
                        <a14:foregroundMark x1="69619" y1="91099" x2="55191" y2="91298"/>
                        <a14:foregroundMark x1="75821" y1="53357" x2="74196" y2="53854"/>
                        <a14:foregroundMark x1="20174" y1="87401" x2="17646" y2="88015"/>
                        <a14:foregroundMark x1="7496" y1="91795" x2="2886" y2="92939"/>
                        <a14:foregroundMark x1="2886" y1="92939" x2="12007" y2="91298"/>
                        <a14:foregroundMark x1="12007" y1="91298" x2="13698" y2="91298"/>
                        <a14:foregroundMark x1="13466" y1="91994" x2="18143" y2="92292"/>
                        <a14:foregroundMark x1="18143" y1="92292" x2="38076" y2="91099"/>
                        <a14:foregroundMark x1="38076" y1="91099" x2="46169" y2="91696"/>
                        <a14:foregroundMark x1="46169" y1="91696" x2="41791" y2="92591"/>
                        <a14:foregroundMark x1="41791" y1="92591" x2="44643" y2="91298"/>
                        <a14:foregroundMark x1="73367" y1="93237" x2="69386" y2="92690"/>
                        <a14:foregroundMark x1="73367" y1="91099" x2="59071" y2="94630"/>
                        <a14:foregroundMark x1="56020" y1="90950" x2="45340" y2="92342"/>
                        <a14:foregroundMark x1="76982" y1="48235" x2="76750" y2="51417"/>
                        <a14:foregroundMark x1="78507" y1="47389" x2="77579" y2="47737"/>
                        <a14:foregroundMark x1="49453" y1="76181" x2="53333" y2="77026"/>
                        <a14:foregroundMark x1="53333" y1="77026" x2="49088" y2="75684"/>
                        <a14:foregroundMark x1="49088" y1="75684" x2="46998" y2="76728"/>
                        <a14:foregroundMark x1="90813" y1="27350" x2="90945" y2="30333"/>
                        <a14:foregroundMark x1="52621" y1="46825" x2="53002" y2="51467"/>
                        <a14:foregroundMark x1="52968" y1="51815" x2="52935" y2="52412"/>
                        <a14:foregroundMark x1="52836" y1="51566" x2="52935" y2="52263"/>
                        <a14:foregroundMark x1="53167" y1="51716" x2="53002" y2="52312"/>
                        <a14:foregroundMark x1="46501" y1="46544" x2="45970" y2="47539"/>
                        <a14:foregroundMark x1="46600" y1="47091" x2="45274" y2="48334"/>
                        <a14:foregroundMark x1="46799" y1="47240" x2="46269" y2="47240"/>
                        <a14:foregroundMark x1="46169" y1="47887" x2="46335" y2="46743"/>
                        <a14:foregroundMark x1="45937" y1="48086" x2="46965" y2="47190"/>
                        <a14:foregroundMark x1="45638" y1="47489" x2="46401" y2="47439"/>
                        <a14:foregroundMark x1="46501" y1="46942" x2="46434" y2="47688"/>
                        <a14:foregroundMark x1="46235" y1="47389" x2="46501" y2="46743"/>
                        <a14:foregroundMark x1="46302" y1="46892" x2="46235" y2="46992"/>
                        <a14:foregroundMark x1="46269" y1="46743" x2="46269" y2="46942"/>
                        <a14:foregroundMark x1="46269" y1="46892" x2="46269" y2="46892"/>
                        <a14:foregroundMark x1="46269" y1="46892" x2="46269" y2="46892"/>
                        <a14:foregroundMark x1="46269" y1="46892" x2="46269" y2="46892"/>
                        <a14:foregroundMark x1="46335" y1="46743" x2="46335" y2="46743"/>
                        <a14:foregroundMark x1="46368" y1="46693" x2="46700" y2="46246"/>
                        <a14:foregroundMark x1="45871" y1="47638" x2="46866" y2="45798"/>
                        <a14:foregroundMark x1="45705" y1="47539" x2="47098" y2="46196"/>
                        <a14:foregroundMark x1="52272" y1="44754" x2="52405" y2="45599"/>
                        <a14:foregroundMark x1="52604" y1="45102" x2="52272" y2="46544"/>
                        <a14:foregroundMark x1="99403" y1="90502" x2="87662" y2="92491"/>
                        <a14:foregroundMark x1="96318" y1="91397" x2="74992" y2="92740"/>
                        <a14:foregroundMark x1="41625" y1="91198" x2="28524" y2="91845"/>
                        <a14:foregroundMark x1="28955" y1="92044" x2="47794" y2="93138"/>
                        <a14:foregroundMark x1="99403" y1="91198" x2="95589" y2="92839"/>
                        <a14:foregroundMark x1="95589" y1="92839" x2="88093" y2="92740"/>
                        <a14:backgroundMark x1="29519" y1="32969" x2="34760" y2="23222"/>
                        <a14:backgroundMark x1="34760" y1="23222" x2="43881" y2="16808"/>
                        <a14:backgroundMark x1="43881" y1="16808" x2="51940" y2="15614"/>
                        <a14:backgroundMark x1="51940" y1="15614" x2="64909" y2="21034"/>
                        <a14:backgroundMark x1="64909" y1="21034" x2="67065" y2="27946"/>
                        <a14:backgroundMark x1="67065" y1="27946" x2="71012" y2="33963"/>
                        <a14:backgroundMark x1="71012" y1="33963" x2="74295" y2="34560"/>
                        <a14:backgroundMark x1="75456" y1="22228" x2="70614" y2="25211"/>
                        <a14:backgroundMark x1="70614" y1="25211" x2="65970" y2="34311"/>
                        <a14:backgroundMark x1="65970" y1="34311" x2="63350" y2="44257"/>
                        <a14:backgroundMark x1="63350" y1="44257" x2="63947" y2="50970"/>
                        <a14:backgroundMark x1="63947" y1="50970" x2="64809" y2="53506"/>
                        <a14:backgroundMark x1="41957" y1="24366" x2="33068" y2="70462"/>
                        <a14:backgroundMark x1="33068" y1="70462" x2="33035" y2="71457"/>
                        <a14:backgroundMark x1="45804" y1="56141" x2="47463" y2="63899"/>
                        <a14:backgroundMark x1="46070" y1="31377" x2="45937" y2="33665"/>
                        <a14:backgroundMark x1="46070" y1="33118" x2="46766" y2="34212"/>
                        <a14:backgroundMark x1="45804" y1="32422" x2="47463" y2="33665"/>
                        <a14:backgroundMark x1="46633" y1="31179" x2="47231" y2="32422"/>
                        <a14:backgroundMark x1="46766" y1="41919" x2="46362" y2="46339"/>
                        <a14:backgroundMark x1="88259" y1="29637" x2="85904" y2="35604"/>
                        <a14:backgroundMark x1="85904" y1="35604" x2="84975" y2="36847"/>
                        <a14:backgroundMark x1="89751" y1="29637" x2="88226" y2="36151"/>
                        <a14:backgroundMark x1="88226" y1="36151" x2="86235" y2="40328"/>
                        <a14:backgroundMark x1="89287" y1="31029" x2="90017" y2="36101"/>
                        <a14:backgroundMark x1="90348" y1="30830" x2="90713" y2="35057"/>
                        <a14:backgroundMark x1="44411" y1="41024" x2="44046" y2="45798"/>
                        <a14:backgroundMark x1="44544" y1="45102" x2="44411" y2="47389"/>
                        <a14:backgroundMark x1="30065" y1="92834" x2="28723" y2="92889"/>
                        <a14:backgroundMark x1="28723" y1="92889" x2="28723" y2="92889"/>
                        <a14:backgroundMark x1="23085" y1="86375" x2="13798" y2="88463"/>
                        <a14:backgroundMark x1="13798" y1="88463" x2="14196" y2="89160"/>
                        <a14:backgroundMark x1="17446" y1="87618" x2="10912" y2="90055"/>
                        <a14:backgroundMark x1="19934" y1="87966" x2="22488" y2="87966"/>
                        <a14:backgroundMark x1="24013" y1="86723" x2="24013" y2="86723"/>
                        <a14:backgroundMark x1="52968" y1="48732" x2="52869" y2="47340"/>
                        <a14:backgroundMark x1="46833" y1="40676" x2="46833" y2="41223"/>
                        <a14:backgroundMark x1="52272" y1="51765" x2="52139" y2="53705"/>
                        <a14:backgroundMark x1="53798" y1="52362" x2="53632" y2="52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80" t="7833" b="7833"/>
          <a:stretch/>
        </p:blipFill>
        <p:spPr>
          <a:xfrm>
            <a:off x="294640" y="0"/>
            <a:ext cx="11889644" cy="6858000"/>
          </a:xfrm>
          <a:prstGeom prst="rect">
            <a:avLst/>
          </a:prstGeom>
        </p:spPr>
      </p:pic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BDF1EA4F-67C1-49E7-95F8-7B45CACA7E34}"/>
              </a:ext>
            </a:extLst>
          </p:cNvPr>
          <p:cNvSpPr/>
          <p:nvPr/>
        </p:nvSpPr>
        <p:spPr>
          <a:xfrm>
            <a:off x="674370" y="5229159"/>
            <a:ext cx="56482" cy="261375"/>
          </a:xfrm>
          <a:prstGeom prst="roundRect">
            <a:avLst>
              <a:gd name="adj" fmla="val 50000"/>
            </a:avLst>
          </a:prstGeom>
          <a:solidFill>
            <a:srgbClr val="740BD3"/>
          </a:solidFill>
          <a:ln>
            <a:solidFill>
              <a:srgbClr val="740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`</a:t>
            </a: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C572D471-135E-4689-8D0F-D51110D2C1DF}"/>
              </a:ext>
            </a:extLst>
          </p:cNvPr>
          <p:cNvSpPr/>
          <p:nvPr/>
        </p:nvSpPr>
        <p:spPr>
          <a:xfrm>
            <a:off x="697994" y="5272082"/>
            <a:ext cx="9235" cy="992572"/>
          </a:xfrm>
          <a:prstGeom prst="roundRect">
            <a:avLst>
              <a:gd name="adj" fmla="val 50000"/>
            </a:avLst>
          </a:prstGeom>
          <a:solidFill>
            <a:srgbClr val="740BD3"/>
          </a:solidFill>
          <a:ln>
            <a:solidFill>
              <a:srgbClr val="740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`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344D49-D49E-42B1-AE29-23D8387EFAC6}"/>
              </a:ext>
            </a:extLst>
          </p:cNvPr>
          <p:cNvSpPr txBox="1"/>
          <p:nvPr/>
        </p:nvSpPr>
        <p:spPr>
          <a:xfrm>
            <a:off x="857347" y="5562124"/>
            <a:ext cx="2829301" cy="5616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effectLst/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ea typeface="Roboto" panose="02000000000000000000" pitchFamily="2" charset="0"/>
                <a:cs typeface="Roboto" panose="02000000000000000000" pitchFamily="2" charset="0"/>
              </a:rPr>
              <a:t>На основе рейтингов 2022 </a:t>
            </a:r>
            <a:br>
              <a:rPr lang="ru-RU" sz="2000" dirty="0"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000" dirty="0">
                <a:ea typeface="Roboto" panose="02000000000000000000" pitchFamily="2" charset="0"/>
                <a:cs typeface="Roboto" panose="02000000000000000000" pitchFamily="2" charset="0"/>
              </a:rPr>
              <a:t>и анализа будущего рынка	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9C041B-C14E-466D-9620-7D7B9AD0CDDB}"/>
              </a:ext>
            </a:extLst>
          </p:cNvPr>
          <p:cNvSpPr txBox="1"/>
          <p:nvPr/>
        </p:nvSpPr>
        <p:spPr>
          <a:xfrm>
            <a:off x="8373802" y="441465"/>
            <a:ext cx="3350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«Научите их нашим путям, чтобы они не страдали от стыда быть бесполезными.»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599244-D9DC-4D7F-9197-5F10C8E04F31}"/>
              </a:ext>
            </a:extLst>
          </p:cNvPr>
          <p:cNvSpPr txBox="1"/>
          <p:nvPr/>
        </p:nvSpPr>
        <p:spPr>
          <a:xfrm>
            <a:off x="5487172" y="984179"/>
            <a:ext cx="6116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702924-0E04-4127-A889-B71A3F1A12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108"/>
          <a:stretch/>
        </p:blipFill>
        <p:spPr>
          <a:xfrm>
            <a:off x="10147680" y="4704378"/>
            <a:ext cx="1516000" cy="10680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5F16B9-639E-4310-8B45-1D3E7ED4A63E}"/>
              </a:ext>
            </a:extLst>
          </p:cNvPr>
          <p:cNvSpPr txBox="1"/>
          <p:nvPr/>
        </p:nvSpPr>
        <p:spPr>
          <a:xfrm>
            <a:off x="2476130" y="2061714"/>
            <a:ext cx="7239739" cy="1675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200" dirty="0">
                <a:solidFill>
                  <a:schemeClr val="bg1"/>
                </a:solidFill>
                <a:latin typeface="Akrobat ExtraBold" panose="00000900000000000000" pitchFamily="2" charset="0"/>
              </a:rPr>
              <a:t>«Найти окно возможностей </a:t>
            </a:r>
            <a:br>
              <a:rPr lang="ru-RU" sz="4200" dirty="0">
                <a:solidFill>
                  <a:schemeClr val="bg1"/>
                </a:solidFill>
                <a:latin typeface="Akrobat ExtraBold" panose="00000900000000000000" pitchFamily="2" charset="0"/>
              </a:rPr>
            </a:br>
            <a:r>
              <a:rPr lang="ru-RU" sz="4200" dirty="0">
                <a:solidFill>
                  <a:schemeClr val="bg1"/>
                </a:solidFill>
                <a:latin typeface="Akrobat ExtraBold" panose="00000900000000000000" pitchFamily="2" charset="0"/>
              </a:rPr>
              <a:t>на рынке ибо…</a:t>
            </a:r>
            <a:br>
              <a:rPr lang="ru-RU" sz="4200" dirty="0">
                <a:solidFill>
                  <a:schemeClr val="bg1"/>
                </a:solidFill>
                <a:latin typeface="Akrobat ExtraBold" panose="00000900000000000000" pitchFamily="2" charset="0"/>
              </a:rPr>
            </a:br>
            <a:r>
              <a:rPr lang="ru-RU" sz="4200" dirty="0">
                <a:solidFill>
                  <a:schemeClr val="bg1"/>
                </a:solidFill>
                <a:latin typeface="Akrobat ExtraBold" panose="00000900000000000000" pitchFamily="2" charset="0"/>
              </a:rPr>
              <a:t>в будущее возьмут не всех!»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D6F3CB-4AF1-495E-8A14-765ECE0430A4}"/>
              </a:ext>
            </a:extLst>
          </p:cNvPr>
          <p:cNvSpPr txBox="1"/>
          <p:nvPr/>
        </p:nvSpPr>
        <p:spPr>
          <a:xfrm>
            <a:off x="10034248" y="5839123"/>
            <a:ext cx="1479572" cy="2846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effectLst/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sz="2000" dirty="0">
                <a:ea typeface="Roboto" panose="02000000000000000000" pitchFamily="2" charset="0"/>
                <a:cs typeface="Roboto" panose="02000000000000000000" pitchFamily="2" charset="0"/>
              </a:rPr>
              <a:t>Дмитрий </a:t>
            </a:r>
            <a:r>
              <a:rPr lang="ru-RU" sz="2000" dirty="0" err="1">
                <a:ea typeface="Roboto" panose="02000000000000000000" pitchFamily="2" charset="0"/>
                <a:cs typeface="Roboto" panose="02000000000000000000" pitchFamily="2" charset="0"/>
              </a:rPr>
              <a:t>Докин</a:t>
            </a:r>
            <a:endParaRPr lang="ru-RU" sz="20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B2ED4B-3391-43C3-86D2-871CF7AA5149}"/>
              </a:ext>
            </a:extLst>
          </p:cNvPr>
          <p:cNvSpPr txBox="1"/>
          <p:nvPr/>
        </p:nvSpPr>
        <p:spPr>
          <a:xfrm>
            <a:off x="13368313" y="1851941"/>
            <a:ext cx="617347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Исследования и Анализ — как нехарактерный посыл </a:t>
            </a:r>
            <a:r>
              <a:rPr lang="ru-RU" sz="2800" dirty="0" err="1"/>
              <a:t>межвременья</a:t>
            </a:r>
            <a:endParaRPr lang="ru-RU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E0F8FC-ABE6-4C91-AB62-547F9C71137F}"/>
              </a:ext>
            </a:extLst>
          </p:cNvPr>
          <p:cNvSpPr txBox="1"/>
          <p:nvPr/>
        </p:nvSpPr>
        <p:spPr>
          <a:xfrm>
            <a:off x="13368313" y="869122"/>
            <a:ext cx="556387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Рейтинги — как состояние души рынка и настроения игроков рынка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3F266-3032-4969-9B81-7B89E2D993FC}"/>
              </a:ext>
            </a:extLst>
          </p:cNvPr>
          <p:cNvSpPr txBox="1"/>
          <p:nvPr/>
        </p:nvSpPr>
        <p:spPr>
          <a:xfrm>
            <a:off x="13368313" y="2834760"/>
            <a:ext cx="616331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Отсутствие козырей — как фактор покерного стола рынка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CF85B0-CDCE-4F68-B3D1-40BA29B41235}"/>
              </a:ext>
            </a:extLst>
          </p:cNvPr>
          <p:cNvSpPr txBox="1"/>
          <p:nvPr/>
        </p:nvSpPr>
        <p:spPr>
          <a:xfrm>
            <a:off x="13368313" y="4800398"/>
            <a:ext cx="607187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Мираж экспорта — как главное заблуждение рынка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1468F-75F3-4A00-828F-1277F23593F4}"/>
              </a:ext>
            </a:extLst>
          </p:cNvPr>
          <p:cNvSpPr txBox="1"/>
          <p:nvPr/>
        </p:nvSpPr>
        <p:spPr>
          <a:xfrm>
            <a:off x="13368313" y="3817579"/>
            <a:ext cx="59804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Окна возможностей — как прорыв каменной стены к росту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964B745-2E3D-4A9D-8B53-35ACD97BC286}"/>
              </a:ext>
            </a:extLst>
          </p:cNvPr>
          <p:cNvGrpSpPr/>
          <p:nvPr/>
        </p:nvGrpSpPr>
        <p:grpSpPr>
          <a:xfrm>
            <a:off x="704850" y="-4770089"/>
            <a:ext cx="759872" cy="747681"/>
            <a:chOff x="524042" y="925099"/>
            <a:chExt cx="1120202" cy="1102230"/>
          </a:xfrm>
        </p:grpSpPr>
        <p:sp>
          <p:nvSpPr>
            <p:cNvPr id="37" name="Block Arc 15">
              <a:extLst>
                <a:ext uri="{FF2B5EF4-FFF2-40B4-BE49-F238E27FC236}">
                  <a16:creationId xmlns:a16="http://schemas.microsoft.com/office/drawing/2014/main" id="{F60475B6-0C42-4479-A469-8B14C70785C5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Block Arc 16">
              <a:extLst>
                <a:ext uri="{FF2B5EF4-FFF2-40B4-BE49-F238E27FC236}">
                  <a16:creationId xmlns:a16="http://schemas.microsoft.com/office/drawing/2014/main" id="{BD89F033-B9CF-476B-B7D3-984774737BB2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3995CEE-5BAD-4945-9FD0-3C5FDB7EF692}"/>
              </a:ext>
            </a:extLst>
          </p:cNvPr>
          <p:cNvGrpSpPr/>
          <p:nvPr/>
        </p:nvGrpSpPr>
        <p:grpSpPr>
          <a:xfrm>
            <a:off x="704850" y="-3807746"/>
            <a:ext cx="759872" cy="747681"/>
            <a:chOff x="524042" y="925099"/>
            <a:chExt cx="1120202" cy="1102230"/>
          </a:xfrm>
        </p:grpSpPr>
        <p:sp>
          <p:nvSpPr>
            <p:cNvPr id="40" name="Block Arc 15">
              <a:extLst>
                <a:ext uri="{FF2B5EF4-FFF2-40B4-BE49-F238E27FC236}">
                  <a16:creationId xmlns:a16="http://schemas.microsoft.com/office/drawing/2014/main" id="{65512037-3B0F-41B0-BF1D-00AC12EFE912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Block Arc 16">
              <a:extLst>
                <a:ext uri="{FF2B5EF4-FFF2-40B4-BE49-F238E27FC236}">
                  <a16:creationId xmlns:a16="http://schemas.microsoft.com/office/drawing/2014/main" id="{6DFC060E-D14B-4D14-BF67-E386ADFB56BE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6E31C20-6F84-4C8F-9DAF-B5A7276AFF23}"/>
              </a:ext>
            </a:extLst>
          </p:cNvPr>
          <p:cNvGrpSpPr/>
          <p:nvPr/>
        </p:nvGrpSpPr>
        <p:grpSpPr>
          <a:xfrm>
            <a:off x="704850" y="-2845403"/>
            <a:ext cx="759872" cy="747681"/>
            <a:chOff x="524042" y="925099"/>
            <a:chExt cx="1120202" cy="1102230"/>
          </a:xfrm>
        </p:grpSpPr>
        <p:sp>
          <p:nvSpPr>
            <p:cNvPr id="43" name="Block Arc 15">
              <a:extLst>
                <a:ext uri="{FF2B5EF4-FFF2-40B4-BE49-F238E27FC236}">
                  <a16:creationId xmlns:a16="http://schemas.microsoft.com/office/drawing/2014/main" id="{AF6F3598-5F31-4C70-8728-FA6C63ACC2DC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16">
              <a:extLst>
                <a:ext uri="{FF2B5EF4-FFF2-40B4-BE49-F238E27FC236}">
                  <a16:creationId xmlns:a16="http://schemas.microsoft.com/office/drawing/2014/main" id="{7F885FE6-C0C5-4823-A364-BC908C39D093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1064EC4-2BE1-42AC-AA56-80DB874C7E86}"/>
              </a:ext>
            </a:extLst>
          </p:cNvPr>
          <p:cNvGrpSpPr/>
          <p:nvPr/>
        </p:nvGrpSpPr>
        <p:grpSpPr>
          <a:xfrm>
            <a:off x="704850" y="-1883060"/>
            <a:ext cx="759872" cy="747681"/>
            <a:chOff x="524042" y="925099"/>
            <a:chExt cx="1120202" cy="1102230"/>
          </a:xfrm>
        </p:grpSpPr>
        <p:sp>
          <p:nvSpPr>
            <p:cNvPr id="46" name="Block Arc 15">
              <a:extLst>
                <a:ext uri="{FF2B5EF4-FFF2-40B4-BE49-F238E27FC236}">
                  <a16:creationId xmlns:a16="http://schemas.microsoft.com/office/drawing/2014/main" id="{471B9EA2-E4DB-4259-BC54-124EB27DA2FC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16">
              <a:extLst>
                <a:ext uri="{FF2B5EF4-FFF2-40B4-BE49-F238E27FC236}">
                  <a16:creationId xmlns:a16="http://schemas.microsoft.com/office/drawing/2014/main" id="{B28F8DB9-B9E5-4BDB-9F51-D0CC73F8ADEC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4C0DABE-538A-46DD-B6BD-D55FA693E41D}"/>
              </a:ext>
            </a:extLst>
          </p:cNvPr>
          <p:cNvGrpSpPr/>
          <p:nvPr/>
        </p:nvGrpSpPr>
        <p:grpSpPr>
          <a:xfrm>
            <a:off x="704850" y="-920716"/>
            <a:ext cx="759872" cy="747681"/>
            <a:chOff x="524042" y="925099"/>
            <a:chExt cx="1120202" cy="1102230"/>
          </a:xfrm>
        </p:grpSpPr>
        <p:sp>
          <p:nvSpPr>
            <p:cNvPr id="49" name="Block Arc 15">
              <a:extLst>
                <a:ext uri="{FF2B5EF4-FFF2-40B4-BE49-F238E27FC236}">
                  <a16:creationId xmlns:a16="http://schemas.microsoft.com/office/drawing/2014/main" id="{5919BA36-1283-4057-96CD-B057C80726BB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16">
              <a:extLst>
                <a:ext uri="{FF2B5EF4-FFF2-40B4-BE49-F238E27FC236}">
                  <a16:creationId xmlns:a16="http://schemas.microsoft.com/office/drawing/2014/main" id="{B53BDA9D-2270-4250-9C1A-B240A124CC02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761AB9-5E26-4507-8F7E-219E151D09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4" r="14204"/>
          <a:stretch/>
        </p:blipFill>
        <p:spPr>
          <a:xfrm>
            <a:off x="7772400" y="7132010"/>
            <a:ext cx="3721100" cy="4999340"/>
          </a:xfrm>
          <a:prstGeom prst="roundRect">
            <a:avLst>
              <a:gd name="adj" fmla="val 4647"/>
            </a:avLst>
          </a:prstGeom>
        </p:spPr>
      </p:pic>
    </p:spTree>
    <p:extLst>
      <p:ext uri="{BB962C8B-B14F-4D97-AF65-F5344CB8AC3E}">
        <p14:creationId xmlns:p14="http://schemas.microsoft.com/office/powerpoint/2010/main" val="42198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1AD40C-A185-4D5E-9F59-AA2A43EC5D97}"/>
              </a:ext>
            </a:extLst>
          </p:cNvPr>
          <p:cNvSpPr txBox="1"/>
          <p:nvPr/>
        </p:nvSpPr>
        <p:spPr>
          <a:xfrm>
            <a:off x="582930" y="433706"/>
            <a:ext cx="7056361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Рост цен и падение доходов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557B6-923A-4D6D-B2B1-9F1C477BD41C}"/>
              </a:ext>
            </a:extLst>
          </p:cNvPr>
          <p:cNvSpPr txBox="1"/>
          <p:nvPr/>
        </p:nvSpPr>
        <p:spPr>
          <a:xfrm>
            <a:off x="7524605" y="453040"/>
            <a:ext cx="514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«Теперь у нас их рост, их сила и быстрота.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А с нашей подготовкой — это неплохой комплект»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CE6C9-300D-4506-BF26-E5006F02D051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8BE9CF-24F3-41F6-9584-00CD7952FD18}"/>
              </a:ext>
            </a:extLst>
          </p:cNvPr>
          <p:cNvSpPr txBox="1"/>
          <p:nvPr/>
        </p:nvSpPr>
        <p:spPr>
          <a:xfrm>
            <a:off x="579667" y="1502859"/>
            <a:ext cx="10707546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SemiBold" panose="00000700000000000000" pitchFamily="2" charset="0"/>
              </a:rPr>
              <a:t>Средняя розничная цена на мороженое в России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E4F41136-F6EC-4AB3-8FE7-4319A9281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702952"/>
              </p:ext>
            </p:extLst>
          </p:nvPr>
        </p:nvGraphicFramePr>
        <p:xfrm>
          <a:off x="715010" y="2113279"/>
          <a:ext cx="10778488" cy="4187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9784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4095033381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</a:tblGrid>
              <a:tr h="38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Тип завода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Ед. изм.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Средняя розничная цена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9301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RUB/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497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543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660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Федеральный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RUB/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Региональный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RUB/</a:t>
                      </a: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20,7%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Частная марка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RUB/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17,8%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Прайс-индекс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8543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Федеральный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9200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Региональный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675352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Частная марка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40892"/>
                  </a:ext>
                </a:extLst>
              </a:tr>
            </a:tbl>
          </a:graphicData>
        </a:graphic>
      </p:graphicFrame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1E08243-424E-4BDC-ADB3-D32460BEE5DE}"/>
              </a:ext>
            </a:extLst>
          </p:cNvPr>
          <p:cNvGrpSpPr/>
          <p:nvPr/>
        </p:nvGrpSpPr>
        <p:grpSpPr>
          <a:xfrm>
            <a:off x="4912836" y="7637218"/>
            <a:ext cx="496824" cy="185552"/>
            <a:chOff x="3904489" y="5678800"/>
            <a:chExt cx="496824" cy="185552"/>
          </a:xfrm>
        </p:grpSpPr>
        <p:sp>
          <p:nvSpPr>
            <p:cNvPr id="22" name="Равнобедренный треугольник 21">
              <a:extLst>
                <a:ext uri="{FF2B5EF4-FFF2-40B4-BE49-F238E27FC236}">
                  <a16:creationId xmlns:a16="http://schemas.microsoft.com/office/drawing/2014/main" id="{AF22AD0C-81EA-4723-9392-7B24E07EA937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>
              <a:extLst>
                <a:ext uri="{FF2B5EF4-FFF2-40B4-BE49-F238E27FC236}">
                  <a16:creationId xmlns:a16="http://schemas.microsoft.com/office/drawing/2014/main" id="{C6860C28-B9FE-4BEA-B672-9A7844829384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E0CFA7F-FC02-44FF-ACAB-085B81F8B8C4}"/>
              </a:ext>
            </a:extLst>
          </p:cNvPr>
          <p:cNvGrpSpPr/>
          <p:nvPr/>
        </p:nvGrpSpPr>
        <p:grpSpPr>
          <a:xfrm>
            <a:off x="6604188" y="7637218"/>
            <a:ext cx="496824" cy="185552"/>
            <a:chOff x="3904489" y="5678800"/>
            <a:chExt cx="496824" cy="185552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2D9125B-C17C-409C-A71A-4D5AA2EC5187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Равнобедренный треугольник 25">
              <a:extLst>
                <a:ext uri="{FF2B5EF4-FFF2-40B4-BE49-F238E27FC236}">
                  <a16:creationId xmlns:a16="http://schemas.microsoft.com/office/drawing/2014/main" id="{F7D9E78C-D9A3-4D4F-B2EC-5E0B95BFD0E2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10312BC-3740-4266-9CA2-24276C7ED7BD}"/>
              </a:ext>
            </a:extLst>
          </p:cNvPr>
          <p:cNvGrpSpPr/>
          <p:nvPr/>
        </p:nvGrpSpPr>
        <p:grpSpPr>
          <a:xfrm>
            <a:off x="9268484" y="7637218"/>
            <a:ext cx="496824" cy="185552"/>
            <a:chOff x="3904489" y="5678800"/>
            <a:chExt cx="496824" cy="185552"/>
          </a:xfrm>
        </p:grpSpPr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72ED3A07-6B39-4387-B563-2960F81FE6BA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>
              <a:extLst>
                <a:ext uri="{FF2B5EF4-FFF2-40B4-BE49-F238E27FC236}">
                  <a16:creationId xmlns:a16="http://schemas.microsoft.com/office/drawing/2014/main" id="{F1174D07-D9C9-4CA2-A2CB-7C286CA00F2B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550C661-C349-431D-BC45-A7253C231D4F}"/>
              </a:ext>
            </a:extLst>
          </p:cNvPr>
          <p:cNvGrpSpPr/>
          <p:nvPr/>
        </p:nvGrpSpPr>
        <p:grpSpPr>
          <a:xfrm>
            <a:off x="10996676" y="7637218"/>
            <a:ext cx="496824" cy="185552"/>
            <a:chOff x="3904489" y="5678800"/>
            <a:chExt cx="496824" cy="185552"/>
          </a:xfrm>
        </p:grpSpPr>
        <p:sp>
          <p:nvSpPr>
            <p:cNvPr id="31" name="Равнобедренный треугольник 30">
              <a:extLst>
                <a:ext uri="{FF2B5EF4-FFF2-40B4-BE49-F238E27FC236}">
                  <a16:creationId xmlns:a16="http://schemas.microsoft.com/office/drawing/2014/main" id="{6BB7CFDB-E1B5-44B7-ACAA-754C643F1035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Равнобедренный треугольник 32">
              <a:extLst>
                <a:ext uri="{FF2B5EF4-FFF2-40B4-BE49-F238E27FC236}">
                  <a16:creationId xmlns:a16="http://schemas.microsoft.com/office/drawing/2014/main" id="{CC5B1283-19A5-48B0-BAFD-5096718035FC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255F851-C7D9-4C8F-B5DA-8BE3D1BFEDEE}"/>
              </a:ext>
            </a:extLst>
          </p:cNvPr>
          <p:cNvSpPr txBox="1"/>
          <p:nvPr/>
        </p:nvSpPr>
        <p:spPr>
          <a:xfrm>
            <a:off x="604520" y="775492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en-US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NielsenIQ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CC8456-EAD2-4048-B3A6-741D160A2265}"/>
              </a:ext>
            </a:extLst>
          </p:cNvPr>
          <p:cNvSpPr txBox="1"/>
          <p:nvPr/>
        </p:nvSpPr>
        <p:spPr>
          <a:xfrm>
            <a:off x="604520" y="647013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en-US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NielsenIQ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  <p:graphicFrame>
        <p:nvGraphicFramePr>
          <p:cNvPr id="35" name="Таблица 2">
            <a:extLst>
              <a:ext uri="{FF2B5EF4-FFF2-40B4-BE49-F238E27FC236}">
                <a16:creationId xmlns:a16="http://schemas.microsoft.com/office/drawing/2014/main" id="{CD99E6E0-A010-4C25-AC26-F60022467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314521"/>
              </p:ext>
            </p:extLst>
          </p:nvPr>
        </p:nvGraphicFramePr>
        <p:xfrm>
          <a:off x="715010" y="-5868479"/>
          <a:ext cx="10933652" cy="49761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1842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807740">
                  <a:extLst>
                    <a:ext uri="{9D8B030D-6E8A-4147-A177-3AD203B41FA5}">
                      <a16:colId xmlns:a16="http://schemas.microsoft.com/office/drawing/2014/main" val="4095033381"/>
                    </a:ext>
                  </a:extLst>
                </a:gridCol>
                <a:gridCol w="782521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742510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814373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1172817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  <a:gridCol w="616227">
                  <a:extLst>
                    <a:ext uri="{9D8B030D-6E8A-4147-A177-3AD203B41FA5}">
                      <a16:colId xmlns:a16="http://schemas.microsoft.com/office/drawing/2014/main" val="3633923236"/>
                    </a:ext>
                  </a:extLst>
                </a:gridCol>
                <a:gridCol w="586408">
                  <a:extLst>
                    <a:ext uri="{9D8B030D-6E8A-4147-A177-3AD203B41FA5}">
                      <a16:colId xmlns:a16="http://schemas.microsoft.com/office/drawing/2014/main" val="83113764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55738866"/>
                    </a:ext>
                  </a:extLst>
                </a:gridCol>
                <a:gridCol w="705678">
                  <a:extLst>
                    <a:ext uri="{9D8B030D-6E8A-4147-A177-3AD203B41FA5}">
                      <a16:colId xmlns:a16="http://schemas.microsoft.com/office/drawing/2014/main" val="2480674793"/>
                    </a:ext>
                  </a:extLst>
                </a:gridCol>
                <a:gridCol w="661727">
                  <a:extLst>
                    <a:ext uri="{9D8B030D-6E8A-4147-A177-3AD203B41FA5}">
                      <a16:colId xmlns:a16="http://schemas.microsoft.com/office/drawing/2014/main" val="1808821693"/>
                    </a:ext>
                  </a:extLst>
                </a:gridCol>
                <a:gridCol w="749631">
                  <a:extLst>
                    <a:ext uri="{9D8B030D-6E8A-4147-A177-3AD203B41FA5}">
                      <a16:colId xmlns:a16="http://schemas.microsoft.com/office/drawing/2014/main" val="2340662560"/>
                    </a:ext>
                  </a:extLst>
                </a:gridCol>
              </a:tblGrid>
              <a:tr h="2810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Группа компаний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деньгах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деньгах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тоннах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тоннах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Доля в тоннах (%) </a:t>
                      </a:r>
                      <a:b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</a:br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7 федеральных сетей</a:t>
                      </a:r>
                      <a:endParaRPr lang="en-US" sz="1300" b="0" i="0" u="none" strike="noStrike" kern="1200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Доля в тоннах (%) </a:t>
                      </a:r>
                    </a:p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7 федеральных сетей</a:t>
                      </a:r>
                      <a:endParaRPr lang="en-US" sz="1300" b="0" i="0" u="none" strike="noStrike" kern="1200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Цена на полке (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RUB/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кг)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Цена на полке (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RUB/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кг)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Цена на полке (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RUB/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кг)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Доля в % </a:t>
                      </a:r>
                      <a:r>
                        <a:rPr lang="en-US" sz="13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Streda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 Consulting</a:t>
                      </a:r>
                      <a:endParaRPr lang="ru-RU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SemiBold" panose="000007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2352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2021/20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2022/21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469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RENNA GK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12,4%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12,6%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229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ICEBERRY+PetroH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" panose="00000600000000000000" pitchFamily="2" charset="0"/>
                      </a:endParaRP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9,9%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17,0%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UNILEVER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832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24,1%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8,3%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FRONERI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896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CHISTAYA LINIYA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9,0%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5,2%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1 134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26,7%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92006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PRIVATE LABEL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17,8%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675352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CHELNY-KHOLOD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2,6%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3,4%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40892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RUSSKIY KHOLOD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19912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YANUS GK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485383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SLAVITSA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562627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RUSSKOE MOLOKO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-5,3%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130908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GROSPIRON FM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190669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MARS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1 138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1 179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1 400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87427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PROKSIMA PKF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73160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KOLIBRI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585114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KOMOS GROUP GK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602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478000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NOVOSIBKHOLOD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2.7%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945228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KHOLOD/PYATIGORSK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57550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YANTAR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-4,6%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B050"/>
                        </a:solidFill>
                        <a:effectLst/>
                        <a:latin typeface="Akrobat SemiBold" panose="000007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9171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DUNKIN` BRANDS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B050"/>
                        </a:solidFill>
                        <a:effectLst/>
                        <a:latin typeface="Akrobat SemiBold" panose="000007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02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77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1AD40C-A185-4D5E-9F59-AA2A43EC5D97}"/>
              </a:ext>
            </a:extLst>
          </p:cNvPr>
          <p:cNvSpPr txBox="1"/>
          <p:nvPr/>
        </p:nvSpPr>
        <p:spPr>
          <a:xfrm>
            <a:off x="582930" y="433706"/>
            <a:ext cx="7994142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Рейтинг Топ-20 в 2022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557B6-923A-4D6D-B2B1-9F1C477BD41C}"/>
              </a:ext>
            </a:extLst>
          </p:cNvPr>
          <p:cNvSpPr txBox="1"/>
          <p:nvPr/>
        </p:nvSpPr>
        <p:spPr>
          <a:xfrm>
            <a:off x="7226917" y="453040"/>
            <a:ext cx="5143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«Ты нужна мне. И мне нужно, чтобы ты была сильной»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CE6C9-300D-4506-BF26-E5006F02D051}"/>
              </a:ext>
            </a:extLst>
          </p:cNvPr>
          <p:cNvSpPr txBox="1"/>
          <p:nvPr/>
        </p:nvSpPr>
        <p:spPr>
          <a:xfrm>
            <a:off x="8297672" y="77751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graphicFrame>
        <p:nvGraphicFramePr>
          <p:cNvPr id="79" name="Таблица 2">
            <a:extLst>
              <a:ext uri="{FF2B5EF4-FFF2-40B4-BE49-F238E27FC236}">
                <a16:creationId xmlns:a16="http://schemas.microsoft.com/office/drawing/2014/main" id="{7029C27D-622F-4BA6-843F-60BA32AF5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80016"/>
              </p:ext>
            </p:extLst>
          </p:nvPr>
        </p:nvGraphicFramePr>
        <p:xfrm>
          <a:off x="715010" y="1167896"/>
          <a:ext cx="10933652" cy="49761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1842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807740">
                  <a:extLst>
                    <a:ext uri="{9D8B030D-6E8A-4147-A177-3AD203B41FA5}">
                      <a16:colId xmlns:a16="http://schemas.microsoft.com/office/drawing/2014/main" val="4095033381"/>
                    </a:ext>
                  </a:extLst>
                </a:gridCol>
                <a:gridCol w="782521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742510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814373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1172817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  <a:gridCol w="616227">
                  <a:extLst>
                    <a:ext uri="{9D8B030D-6E8A-4147-A177-3AD203B41FA5}">
                      <a16:colId xmlns:a16="http://schemas.microsoft.com/office/drawing/2014/main" val="3633923236"/>
                    </a:ext>
                  </a:extLst>
                </a:gridCol>
                <a:gridCol w="586408">
                  <a:extLst>
                    <a:ext uri="{9D8B030D-6E8A-4147-A177-3AD203B41FA5}">
                      <a16:colId xmlns:a16="http://schemas.microsoft.com/office/drawing/2014/main" val="83113764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55738866"/>
                    </a:ext>
                  </a:extLst>
                </a:gridCol>
                <a:gridCol w="705678">
                  <a:extLst>
                    <a:ext uri="{9D8B030D-6E8A-4147-A177-3AD203B41FA5}">
                      <a16:colId xmlns:a16="http://schemas.microsoft.com/office/drawing/2014/main" val="2480674793"/>
                    </a:ext>
                  </a:extLst>
                </a:gridCol>
                <a:gridCol w="661727">
                  <a:extLst>
                    <a:ext uri="{9D8B030D-6E8A-4147-A177-3AD203B41FA5}">
                      <a16:colId xmlns:a16="http://schemas.microsoft.com/office/drawing/2014/main" val="1808821693"/>
                    </a:ext>
                  </a:extLst>
                </a:gridCol>
                <a:gridCol w="749631">
                  <a:extLst>
                    <a:ext uri="{9D8B030D-6E8A-4147-A177-3AD203B41FA5}">
                      <a16:colId xmlns:a16="http://schemas.microsoft.com/office/drawing/2014/main" val="2340662560"/>
                    </a:ext>
                  </a:extLst>
                </a:gridCol>
              </a:tblGrid>
              <a:tr h="2810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Группа компаний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деньгах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деньгах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тоннах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Доля в тоннах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(%)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 Россия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Доля в тоннах (%) </a:t>
                      </a:r>
                      <a:b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</a:br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7 федеральных сетей</a:t>
                      </a:r>
                      <a:endParaRPr lang="en-US" sz="1300" b="0" i="0" u="none" strike="noStrike" kern="1200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Доля в тоннах (%) </a:t>
                      </a:r>
                    </a:p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7 федеральных сетей</a:t>
                      </a:r>
                      <a:endParaRPr lang="en-US" sz="1300" b="0" i="0" u="none" strike="noStrike" kern="1200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Цена на полке (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RUB/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кг)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Цена на полке (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RUB/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кг)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Цена на полке (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RUB/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кг)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Доля в % </a:t>
                      </a:r>
                      <a:r>
                        <a:rPr lang="en-US" sz="13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Streda</a:t>
                      </a: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 Consulting</a:t>
                      </a:r>
                      <a:endParaRPr lang="ru-RU" sz="1300" b="0" i="0" u="none" strike="noStrike" dirty="0">
                        <a:solidFill>
                          <a:schemeClr val="bg1"/>
                        </a:solidFill>
                        <a:effectLst/>
                        <a:latin typeface="Akrobat SemiBold" panose="000007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2352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krobat ExtraBold" panose="000009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2021/20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2022/21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469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RENNA GK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12,4%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12,6%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229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ICEBERRY+PetroH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Akrobat" panose="00000600000000000000" pitchFamily="2" charset="0"/>
                      </a:endParaRP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</a:t>
                      </a: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9,9%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17,0%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UNILEVER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832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24,1%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8,3%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FRONERI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896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CHISTAYA LINIYA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9,0%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5,2%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1 134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26,7%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92006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PRIVATE LABEL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17,8%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675352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CHELNY-KHOLOD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2,6%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3,4%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40892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RUSSKIY KHOLOD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19912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YANUS GK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485383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SLAVITSA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562627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RUSSKOE MOLOKO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-5,3%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130908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GROSPIRON FM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190669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MARS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1 138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1 179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1 400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87427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PROKSIMA PKF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73160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KOLIBRI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585114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KOMOS GROUP GK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602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478000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NOVOSIBKHOLOD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635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2.7%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945228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KHOLOD/PYATIGORSK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532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Akrobat SemiBold" panose="000007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57550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YANTAR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krobat" panose="00000600000000000000" pitchFamily="2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435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-4,6%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B050"/>
                        </a:solidFill>
                        <a:effectLst/>
                        <a:latin typeface="Akrobat SemiBold" panose="000007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91711"/>
                  </a:ext>
                </a:extLst>
              </a:tr>
              <a:tr h="2009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DUNKIN` BRANDS</a:t>
                      </a:r>
                    </a:p>
                  </a:txBody>
                  <a:tcPr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SemiBold" panose="00000700000000000000" pitchFamily="2" charset="0"/>
                        </a:rPr>
                        <a:t>738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B050"/>
                        </a:solidFill>
                        <a:effectLst/>
                        <a:latin typeface="Akrobat SemiBold" panose="000007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02242"/>
                  </a:ext>
                </a:extLst>
              </a:tr>
            </a:tbl>
          </a:graphicData>
        </a:graphic>
      </p:graphicFrame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9E3444D-6C17-47E1-AE86-AD52539FC639}"/>
              </a:ext>
            </a:extLst>
          </p:cNvPr>
          <p:cNvGrpSpPr/>
          <p:nvPr/>
        </p:nvGrpSpPr>
        <p:grpSpPr>
          <a:xfrm>
            <a:off x="4654422" y="6326510"/>
            <a:ext cx="496824" cy="185552"/>
            <a:chOff x="3904489" y="5678800"/>
            <a:chExt cx="496824" cy="185552"/>
          </a:xfrm>
        </p:grpSpPr>
        <p:sp>
          <p:nvSpPr>
            <p:cNvPr id="81" name="Равнобедренный треугольник 80">
              <a:extLst>
                <a:ext uri="{FF2B5EF4-FFF2-40B4-BE49-F238E27FC236}">
                  <a16:creationId xmlns:a16="http://schemas.microsoft.com/office/drawing/2014/main" id="{E0AF2BF9-09E4-41F9-A347-4F0FE0A6DAB2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Равнобедренный треугольник 81">
              <a:extLst>
                <a:ext uri="{FF2B5EF4-FFF2-40B4-BE49-F238E27FC236}">
                  <a16:creationId xmlns:a16="http://schemas.microsoft.com/office/drawing/2014/main" id="{6BB84BA7-E624-42A6-BD3F-C8DB28642C5A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BF45EA3-7963-4498-AFA3-2999C187239D}"/>
              </a:ext>
            </a:extLst>
          </p:cNvPr>
          <p:cNvGrpSpPr/>
          <p:nvPr/>
        </p:nvGrpSpPr>
        <p:grpSpPr>
          <a:xfrm>
            <a:off x="6685916" y="6326510"/>
            <a:ext cx="496824" cy="185552"/>
            <a:chOff x="3904489" y="5678800"/>
            <a:chExt cx="496824" cy="185552"/>
          </a:xfrm>
        </p:grpSpPr>
        <p:sp>
          <p:nvSpPr>
            <p:cNvPr id="90" name="Равнобедренный треугольник 89">
              <a:extLst>
                <a:ext uri="{FF2B5EF4-FFF2-40B4-BE49-F238E27FC236}">
                  <a16:creationId xmlns:a16="http://schemas.microsoft.com/office/drawing/2014/main" id="{225E6382-11BD-4589-B85C-0E81DCFD8083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Равнобедренный треугольник 90">
              <a:extLst>
                <a:ext uri="{FF2B5EF4-FFF2-40B4-BE49-F238E27FC236}">
                  <a16:creationId xmlns:a16="http://schemas.microsoft.com/office/drawing/2014/main" id="{C2C10522-C978-4BA5-B579-D3FB22335E7A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B031963-8573-46E6-9A24-331FBA28371F}"/>
              </a:ext>
            </a:extLst>
          </p:cNvPr>
          <p:cNvGrpSpPr/>
          <p:nvPr/>
        </p:nvGrpSpPr>
        <p:grpSpPr>
          <a:xfrm>
            <a:off x="8841109" y="6326510"/>
            <a:ext cx="496824" cy="185552"/>
            <a:chOff x="3904489" y="5678800"/>
            <a:chExt cx="496824" cy="185552"/>
          </a:xfrm>
        </p:grpSpPr>
        <p:sp>
          <p:nvSpPr>
            <p:cNvPr id="93" name="Равнобедренный треугольник 92">
              <a:extLst>
                <a:ext uri="{FF2B5EF4-FFF2-40B4-BE49-F238E27FC236}">
                  <a16:creationId xmlns:a16="http://schemas.microsoft.com/office/drawing/2014/main" id="{4F3DD695-A9A4-4609-9EB8-52A00EDE8BC2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Равнобедренный треугольник 93">
              <a:extLst>
                <a:ext uri="{FF2B5EF4-FFF2-40B4-BE49-F238E27FC236}">
                  <a16:creationId xmlns:a16="http://schemas.microsoft.com/office/drawing/2014/main" id="{DDEBD2CF-49D5-4F09-9666-82CF6EB1B7DD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66DCA83F-D12F-4DCE-AD70-E4249C9AD5A6}"/>
              </a:ext>
            </a:extLst>
          </p:cNvPr>
          <p:cNvGrpSpPr/>
          <p:nvPr/>
        </p:nvGrpSpPr>
        <p:grpSpPr>
          <a:xfrm>
            <a:off x="10996676" y="6326510"/>
            <a:ext cx="496824" cy="185552"/>
            <a:chOff x="3904489" y="5678800"/>
            <a:chExt cx="496824" cy="185552"/>
          </a:xfrm>
        </p:grpSpPr>
        <p:sp>
          <p:nvSpPr>
            <p:cNvPr id="96" name="Равнобедренный треугольник 95">
              <a:extLst>
                <a:ext uri="{FF2B5EF4-FFF2-40B4-BE49-F238E27FC236}">
                  <a16:creationId xmlns:a16="http://schemas.microsoft.com/office/drawing/2014/main" id="{736DE803-D184-4713-8FC4-BCB9A2B53658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Равнобедренный треугольник 96">
              <a:extLst>
                <a:ext uri="{FF2B5EF4-FFF2-40B4-BE49-F238E27FC236}">
                  <a16:creationId xmlns:a16="http://schemas.microsoft.com/office/drawing/2014/main" id="{A4E910EE-AA90-4EA6-84C8-771DE855D4C9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5B47E42D-E487-44C2-90E2-DB3823ABFD0A}"/>
              </a:ext>
            </a:extLst>
          </p:cNvPr>
          <p:cNvSpPr txBox="1"/>
          <p:nvPr/>
        </p:nvSpPr>
        <p:spPr>
          <a:xfrm>
            <a:off x="704850" y="-993610"/>
            <a:ext cx="10913833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SemiBold" panose="00000700000000000000" pitchFamily="2" charset="0"/>
              </a:rPr>
              <a:t>Концентрация розничных продаж в индустрии мороженого в России</a:t>
            </a:r>
          </a:p>
        </p:txBody>
      </p:sp>
      <p:graphicFrame>
        <p:nvGraphicFramePr>
          <p:cNvPr id="99" name="Таблица 2">
            <a:extLst>
              <a:ext uri="{FF2B5EF4-FFF2-40B4-BE49-F238E27FC236}">
                <a16:creationId xmlns:a16="http://schemas.microsoft.com/office/drawing/2014/main" id="{6BA7ADBE-9955-49C6-8694-58560D99A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190753"/>
              </p:ext>
            </p:extLst>
          </p:nvPr>
        </p:nvGraphicFramePr>
        <p:xfrm>
          <a:off x="840194" y="7752079"/>
          <a:ext cx="10778488" cy="4309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7703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971865">
                  <a:extLst>
                    <a:ext uri="{9D8B030D-6E8A-4147-A177-3AD203B41FA5}">
                      <a16:colId xmlns:a16="http://schemas.microsoft.com/office/drawing/2014/main" val="4018152727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</a:tblGrid>
              <a:tr h="1903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Тип завода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Ед. изм.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1903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2021/20 гг. (</a:t>
                      </a:r>
                      <a:r>
                        <a:rPr lang="ru-RU" sz="16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п.п</a:t>
                      </a:r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2022/21 гг. (</a:t>
                      </a:r>
                      <a:r>
                        <a:rPr lang="ru-RU" sz="16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п.п</a:t>
                      </a:r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501858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Концентрация в отрасли (</a:t>
                      </a:r>
                      <a:r>
                        <a:rPr lang="ru-RU" sz="1600" i="1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volume</a:t>
                      </a:r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share</a:t>
                      </a:r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9301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krobat" panose="000006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69,9%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ТОП-20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Концентрация в отрасли (</a:t>
                      </a:r>
                      <a:r>
                        <a:rPr lang="ru-RU" sz="1600" i="1" kern="1200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value</a:t>
                      </a:r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i="1" kern="1200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share</a:t>
                      </a:r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8543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66,5%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66,9%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9200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675352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ТОП-20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76,9%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77,9%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40892"/>
                  </a:ext>
                </a:extLst>
              </a:tr>
            </a:tbl>
          </a:graphicData>
        </a:graphic>
      </p:graphicFrame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5A0C541-924E-4408-884D-72D730F53E08}"/>
              </a:ext>
            </a:extLst>
          </p:cNvPr>
          <p:cNvGrpSpPr/>
          <p:nvPr/>
        </p:nvGrpSpPr>
        <p:grpSpPr>
          <a:xfrm>
            <a:off x="3051902" y="6326510"/>
            <a:ext cx="496824" cy="185552"/>
            <a:chOff x="3904489" y="5678800"/>
            <a:chExt cx="496824" cy="185552"/>
          </a:xfrm>
        </p:grpSpPr>
        <p:sp>
          <p:nvSpPr>
            <p:cNvPr id="21" name="Равнобедренный треугольник 20">
              <a:extLst>
                <a:ext uri="{FF2B5EF4-FFF2-40B4-BE49-F238E27FC236}">
                  <a16:creationId xmlns:a16="http://schemas.microsoft.com/office/drawing/2014/main" id="{07D6D5C9-193F-4FEB-B5BE-B610EE265DF3}"/>
                </a:ext>
              </a:extLst>
            </p:cNvPr>
            <p:cNvSpPr/>
            <p:nvPr/>
          </p:nvSpPr>
          <p:spPr>
            <a:xfrm>
              <a:off x="3904489" y="5678800"/>
              <a:ext cx="215240" cy="18555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авнобедренный треугольник 21">
              <a:extLst>
                <a:ext uri="{FF2B5EF4-FFF2-40B4-BE49-F238E27FC236}">
                  <a16:creationId xmlns:a16="http://schemas.microsoft.com/office/drawing/2014/main" id="{A2C11240-6BC7-4A87-85DE-01991A521661}"/>
                </a:ext>
              </a:extLst>
            </p:cNvPr>
            <p:cNvSpPr/>
            <p:nvPr/>
          </p:nvSpPr>
          <p:spPr>
            <a:xfrm flipV="1">
              <a:off x="4186073" y="5678800"/>
              <a:ext cx="215240" cy="18555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C559C99-3675-4D11-81A4-A7BE58EB7986}"/>
              </a:ext>
            </a:extLst>
          </p:cNvPr>
          <p:cNvSpPr txBox="1"/>
          <p:nvPr/>
        </p:nvSpPr>
        <p:spPr>
          <a:xfrm>
            <a:off x="604520" y="647013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en-US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NielsenIQ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1D88BC-63A0-4015-ADD2-8C0587E90D2A}"/>
              </a:ext>
            </a:extLst>
          </p:cNvPr>
          <p:cNvSpPr txBox="1"/>
          <p:nvPr/>
        </p:nvSpPr>
        <p:spPr>
          <a:xfrm>
            <a:off x="756920" y="1214944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en-US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NielsenIQ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6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1AD40C-A185-4D5E-9F59-AA2A43EC5D97}"/>
              </a:ext>
            </a:extLst>
          </p:cNvPr>
          <p:cNvSpPr txBox="1"/>
          <p:nvPr/>
        </p:nvSpPr>
        <p:spPr>
          <a:xfrm>
            <a:off x="582930" y="433706"/>
            <a:ext cx="7056361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Консолидация рынка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8BE9CF-24F3-41F6-9584-00CD7952FD18}"/>
              </a:ext>
            </a:extLst>
          </p:cNvPr>
          <p:cNvSpPr txBox="1"/>
          <p:nvPr/>
        </p:nvSpPr>
        <p:spPr>
          <a:xfrm>
            <a:off x="579666" y="1502859"/>
            <a:ext cx="10913833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SemiBold" panose="00000700000000000000" pitchFamily="2" charset="0"/>
              </a:rPr>
              <a:t>Концентрация розничных продаж в индустрии мороженого в России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E4F41136-F6EC-4AB3-8FE7-4319A9281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076942"/>
              </p:ext>
            </p:extLst>
          </p:nvPr>
        </p:nvGraphicFramePr>
        <p:xfrm>
          <a:off x="715010" y="2113279"/>
          <a:ext cx="10778488" cy="4309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7703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971865">
                  <a:extLst>
                    <a:ext uri="{9D8B030D-6E8A-4147-A177-3AD203B41FA5}">
                      <a16:colId xmlns:a16="http://schemas.microsoft.com/office/drawing/2014/main" val="4018152727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</a:tblGrid>
              <a:tr h="1903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Тип завода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Ед. изм.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1903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2021/20 гг. (</a:t>
                      </a:r>
                      <a:r>
                        <a:rPr lang="ru-RU" sz="16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п.п</a:t>
                      </a:r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2022/21 гг. (</a:t>
                      </a:r>
                      <a:r>
                        <a:rPr lang="ru-RU" sz="16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п.п</a:t>
                      </a:r>
                      <a:r>
                        <a:rPr lang="ru-RU" sz="1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501858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Концентрация в отрасли (</a:t>
                      </a:r>
                      <a:r>
                        <a:rPr lang="ru-RU" sz="1600" i="1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volume</a:t>
                      </a:r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 </a:t>
                      </a:r>
                      <a:r>
                        <a:rPr lang="ru-RU" sz="1600" i="1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share</a:t>
                      </a:r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9301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krobat" panose="00000600000000000000" pitchFamily="2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69,9%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ТОП-20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Концентрация в отрасли (</a:t>
                      </a:r>
                      <a:r>
                        <a:rPr lang="ru-RU" sz="1600" i="1" kern="1200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value</a:t>
                      </a:r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i="1" kern="1200" dirty="0" err="1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share</a:t>
                      </a:r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8543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66,5%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66,9%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9200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ТОП-15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675352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ТОП-20 производителей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76,9%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77,9%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408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6F0599-ABB1-4811-9F66-3A1A02696ABC}"/>
              </a:ext>
            </a:extLst>
          </p:cNvPr>
          <p:cNvSpPr txBox="1"/>
          <p:nvPr/>
        </p:nvSpPr>
        <p:spPr>
          <a:xfrm>
            <a:off x="7990949" y="453040"/>
            <a:ext cx="5143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«Нет ничего постоянного, кроме изменений»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069DA-8A2D-4B7B-82F8-9D1307C15C96}"/>
              </a:ext>
            </a:extLst>
          </p:cNvPr>
          <p:cNvSpPr txBox="1"/>
          <p:nvPr/>
        </p:nvSpPr>
        <p:spPr>
          <a:xfrm>
            <a:off x="8297672" y="76430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Гераклит, Древнегреческий философ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E01B8F-2DC0-48A9-A150-C666CFB5D85F}"/>
              </a:ext>
            </a:extLst>
          </p:cNvPr>
          <p:cNvSpPr/>
          <p:nvPr/>
        </p:nvSpPr>
        <p:spPr>
          <a:xfrm rot="19350114">
            <a:off x="12915835" y="2847149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B75F31-7E5A-44E2-944C-33D452871A01}"/>
              </a:ext>
            </a:extLst>
          </p:cNvPr>
          <p:cNvSpPr/>
          <p:nvPr/>
        </p:nvSpPr>
        <p:spPr>
          <a:xfrm rot="19350114">
            <a:off x="14706300" y="1922590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CE6AC77-F947-452F-9A2C-2F2D0D2323D7}"/>
              </a:ext>
            </a:extLst>
          </p:cNvPr>
          <p:cNvSpPr/>
          <p:nvPr/>
        </p:nvSpPr>
        <p:spPr>
          <a:xfrm rot="19350114">
            <a:off x="12824395" y="512430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BB711EF-CB21-4259-B2C7-994446FC83BF}"/>
              </a:ext>
            </a:extLst>
          </p:cNvPr>
          <p:cNvSpPr/>
          <p:nvPr/>
        </p:nvSpPr>
        <p:spPr>
          <a:xfrm rot="19350114">
            <a:off x="14659428" y="4291186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8AA5902-A8C9-47F8-805E-0B4FCE2B891C}"/>
              </a:ext>
            </a:extLst>
          </p:cNvPr>
          <p:cNvSpPr/>
          <p:nvPr/>
        </p:nvSpPr>
        <p:spPr>
          <a:xfrm rot="19350114">
            <a:off x="16474141" y="332726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2684F3-8ECE-4357-AE12-06A2C4EED39D}"/>
              </a:ext>
            </a:extLst>
          </p:cNvPr>
          <p:cNvSpPr txBox="1"/>
          <p:nvPr/>
        </p:nvSpPr>
        <p:spPr>
          <a:xfrm>
            <a:off x="604520" y="647013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en-US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NielsenIQ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638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Все задают вопросы о будущем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402429" y="453040"/>
            <a:ext cx="478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«Что касается счастья,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оно может исчезнуть в мгновение ока»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BDA290D-8E11-474C-BE86-7159B25A62FF}"/>
              </a:ext>
            </a:extLst>
          </p:cNvPr>
          <p:cNvSpPr/>
          <p:nvPr/>
        </p:nvSpPr>
        <p:spPr>
          <a:xfrm rot="19350114">
            <a:off x="7139875" y="2847149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AB532A4-6FE5-4921-8E6D-DDD3EB6C2815}"/>
              </a:ext>
            </a:extLst>
          </p:cNvPr>
          <p:cNvSpPr/>
          <p:nvPr/>
        </p:nvSpPr>
        <p:spPr>
          <a:xfrm rot="19350114">
            <a:off x="8930340" y="1922590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E8FD6BD-19CB-46C2-9134-337FA153D4FD}"/>
              </a:ext>
            </a:extLst>
          </p:cNvPr>
          <p:cNvSpPr/>
          <p:nvPr/>
        </p:nvSpPr>
        <p:spPr>
          <a:xfrm rot="19350114">
            <a:off x="7048435" y="512430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EA760C-4375-4F20-B149-4C225CA4989C}"/>
              </a:ext>
            </a:extLst>
          </p:cNvPr>
          <p:cNvSpPr/>
          <p:nvPr/>
        </p:nvSpPr>
        <p:spPr>
          <a:xfrm rot="19350114">
            <a:off x="8883468" y="4291186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6D344-0995-4891-84D5-A41156F5322F}"/>
              </a:ext>
            </a:extLst>
          </p:cNvPr>
          <p:cNvSpPr/>
          <p:nvPr/>
        </p:nvSpPr>
        <p:spPr>
          <a:xfrm rot="19350114">
            <a:off x="10698181" y="332726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уга 1">
            <a:extLst>
              <a:ext uri="{FF2B5EF4-FFF2-40B4-BE49-F238E27FC236}">
                <a16:creationId xmlns:a16="http://schemas.microsoft.com/office/drawing/2014/main" id="{630821B4-540F-4619-A709-F0D589C9CCF4}"/>
              </a:ext>
            </a:extLst>
          </p:cNvPr>
          <p:cNvSpPr/>
          <p:nvPr/>
        </p:nvSpPr>
        <p:spPr>
          <a:xfrm rot="8464019">
            <a:off x="1911798" y="-1968776"/>
            <a:ext cx="4879818" cy="5810291"/>
          </a:xfrm>
          <a:prstGeom prst="arc">
            <a:avLst>
              <a:gd name="adj1" fmla="val 16986546"/>
              <a:gd name="adj2" fmla="val 1594721"/>
            </a:avLst>
          </a:prstGeom>
          <a:ln w="19050">
            <a:solidFill>
              <a:schemeClr val="bg1"/>
            </a:solidFill>
            <a:prstDash val="sysDot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88700-3D46-43D0-9099-A4096CA0D14C}"/>
              </a:ext>
            </a:extLst>
          </p:cNvPr>
          <p:cNvSpPr txBox="1"/>
          <p:nvPr/>
        </p:nvSpPr>
        <p:spPr>
          <a:xfrm>
            <a:off x="-3662680" y="1603494"/>
            <a:ext cx="40284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чем все это закончится?</a:t>
            </a:r>
          </a:p>
        </p:txBody>
      </p:sp>
    </p:spTree>
    <p:extLst>
      <p:ext uri="{BB962C8B-B14F-4D97-AF65-F5344CB8AC3E}">
        <p14:creationId xmlns:p14="http://schemas.microsoft.com/office/powerpoint/2010/main" val="251097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638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Вопросы о будущем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402429" y="453040"/>
            <a:ext cx="478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«Что касается счастья,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оно может исчезнуть в мгновение ока»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BDA290D-8E11-474C-BE86-7159B25A62FF}"/>
              </a:ext>
            </a:extLst>
          </p:cNvPr>
          <p:cNvSpPr/>
          <p:nvPr/>
        </p:nvSpPr>
        <p:spPr>
          <a:xfrm>
            <a:off x="704850" y="1668589"/>
            <a:ext cx="507600" cy="509155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AB532A4-6FE5-4921-8E6D-DDD3EB6C2815}"/>
              </a:ext>
            </a:extLst>
          </p:cNvPr>
          <p:cNvSpPr/>
          <p:nvPr/>
        </p:nvSpPr>
        <p:spPr>
          <a:xfrm rot="19350114">
            <a:off x="8930340" y="1922590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E8FD6BD-19CB-46C2-9134-337FA153D4FD}"/>
              </a:ext>
            </a:extLst>
          </p:cNvPr>
          <p:cNvSpPr/>
          <p:nvPr/>
        </p:nvSpPr>
        <p:spPr>
          <a:xfrm rot="19350114">
            <a:off x="7048435" y="512430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EA760C-4375-4F20-B149-4C225CA4989C}"/>
              </a:ext>
            </a:extLst>
          </p:cNvPr>
          <p:cNvSpPr/>
          <p:nvPr/>
        </p:nvSpPr>
        <p:spPr>
          <a:xfrm rot="19350114">
            <a:off x="8883468" y="4291186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6D344-0995-4891-84D5-A41156F5322F}"/>
              </a:ext>
            </a:extLst>
          </p:cNvPr>
          <p:cNvSpPr/>
          <p:nvPr/>
        </p:nvSpPr>
        <p:spPr>
          <a:xfrm rot="19350114">
            <a:off x="10698181" y="332726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0F497-3ACC-4D2E-8FFC-F6A899FD79E2}"/>
              </a:ext>
            </a:extLst>
          </p:cNvPr>
          <p:cNvSpPr txBox="1"/>
          <p:nvPr/>
        </p:nvSpPr>
        <p:spPr>
          <a:xfrm>
            <a:off x="1315720" y="1603494"/>
            <a:ext cx="40284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чем все это закончится?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0B245F-7249-4BF3-B115-91959A3B21FE}"/>
              </a:ext>
            </a:extLst>
          </p:cNvPr>
          <p:cNvSpPr txBox="1"/>
          <p:nvPr/>
        </p:nvSpPr>
        <p:spPr>
          <a:xfrm>
            <a:off x="-3967480" y="2615607"/>
            <a:ext cx="393700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когда будет лучше?</a:t>
            </a:r>
          </a:p>
        </p:txBody>
      </p:sp>
    </p:spTree>
    <p:extLst>
      <p:ext uri="{BB962C8B-B14F-4D97-AF65-F5344CB8AC3E}">
        <p14:creationId xmlns:p14="http://schemas.microsoft.com/office/powerpoint/2010/main" val="2434961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638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Вопросы о будущем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402429" y="453040"/>
            <a:ext cx="478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«Что касается счастья,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оно может исчезнуть в мгновение ока»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BDA290D-8E11-474C-BE86-7159B25A62FF}"/>
              </a:ext>
            </a:extLst>
          </p:cNvPr>
          <p:cNvSpPr/>
          <p:nvPr/>
        </p:nvSpPr>
        <p:spPr>
          <a:xfrm>
            <a:off x="704850" y="1668589"/>
            <a:ext cx="524510" cy="509155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AB532A4-6FE5-4921-8E6D-DDD3EB6C2815}"/>
              </a:ext>
            </a:extLst>
          </p:cNvPr>
          <p:cNvSpPr/>
          <p:nvPr/>
        </p:nvSpPr>
        <p:spPr>
          <a:xfrm>
            <a:off x="704850" y="2664270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E8FD6BD-19CB-46C2-9134-337FA153D4FD}"/>
              </a:ext>
            </a:extLst>
          </p:cNvPr>
          <p:cNvSpPr/>
          <p:nvPr/>
        </p:nvSpPr>
        <p:spPr>
          <a:xfrm rot="19350114">
            <a:off x="7048435" y="512430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EA760C-4375-4F20-B149-4C225CA4989C}"/>
              </a:ext>
            </a:extLst>
          </p:cNvPr>
          <p:cNvSpPr/>
          <p:nvPr/>
        </p:nvSpPr>
        <p:spPr>
          <a:xfrm rot="19350114">
            <a:off x="8883468" y="4291186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6D344-0995-4891-84D5-A41156F5322F}"/>
              </a:ext>
            </a:extLst>
          </p:cNvPr>
          <p:cNvSpPr/>
          <p:nvPr/>
        </p:nvSpPr>
        <p:spPr>
          <a:xfrm rot="19350114">
            <a:off x="10698181" y="332726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0F497-3ACC-4D2E-8FFC-F6A899FD79E2}"/>
              </a:ext>
            </a:extLst>
          </p:cNvPr>
          <p:cNvSpPr txBox="1"/>
          <p:nvPr/>
        </p:nvSpPr>
        <p:spPr>
          <a:xfrm>
            <a:off x="1315720" y="1603494"/>
            <a:ext cx="40284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чем все это закончится?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D2C73-31E0-4B7D-B7C1-6CB7C104E0A5}"/>
              </a:ext>
            </a:extLst>
          </p:cNvPr>
          <p:cNvSpPr txBox="1"/>
          <p:nvPr/>
        </p:nvSpPr>
        <p:spPr>
          <a:xfrm>
            <a:off x="1315720" y="2615607"/>
            <a:ext cx="393700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когда будет лучше?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FD5D2-00E8-44F1-9253-CFCC7B6A6A7B}"/>
              </a:ext>
            </a:extLst>
          </p:cNvPr>
          <p:cNvSpPr txBox="1"/>
          <p:nvPr/>
        </p:nvSpPr>
        <p:spPr>
          <a:xfrm>
            <a:off x="-6283960" y="3573195"/>
            <a:ext cx="65938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когда мороженое опять будет лучшим лакомством на рынке?</a:t>
            </a:r>
          </a:p>
        </p:txBody>
      </p:sp>
    </p:spTree>
    <p:extLst>
      <p:ext uri="{BB962C8B-B14F-4D97-AF65-F5344CB8AC3E}">
        <p14:creationId xmlns:p14="http://schemas.microsoft.com/office/powerpoint/2010/main" val="1693342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638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Вопросы о будущем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402429" y="453040"/>
            <a:ext cx="478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«Что касается счастья,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оно может исчезнуть в мгновение ока»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BDA290D-8E11-474C-BE86-7159B25A62FF}"/>
              </a:ext>
            </a:extLst>
          </p:cNvPr>
          <p:cNvSpPr/>
          <p:nvPr/>
        </p:nvSpPr>
        <p:spPr>
          <a:xfrm>
            <a:off x="704850" y="1668589"/>
            <a:ext cx="524510" cy="509155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AB532A4-6FE5-4921-8E6D-DDD3EB6C2815}"/>
              </a:ext>
            </a:extLst>
          </p:cNvPr>
          <p:cNvSpPr/>
          <p:nvPr/>
        </p:nvSpPr>
        <p:spPr>
          <a:xfrm>
            <a:off x="704850" y="2664270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E8FD6BD-19CB-46C2-9134-337FA153D4FD}"/>
              </a:ext>
            </a:extLst>
          </p:cNvPr>
          <p:cNvSpPr/>
          <p:nvPr/>
        </p:nvSpPr>
        <p:spPr>
          <a:xfrm>
            <a:off x="704850" y="3640947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EA760C-4375-4F20-B149-4C225CA4989C}"/>
              </a:ext>
            </a:extLst>
          </p:cNvPr>
          <p:cNvSpPr/>
          <p:nvPr/>
        </p:nvSpPr>
        <p:spPr>
          <a:xfrm rot="19350114">
            <a:off x="8883468" y="4291186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6D344-0995-4891-84D5-A41156F5322F}"/>
              </a:ext>
            </a:extLst>
          </p:cNvPr>
          <p:cNvSpPr/>
          <p:nvPr/>
        </p:nvSpPr>
        <p:spPr>
          <a:xfrm rot="19350114">
            <a:off x="10698181" y="332726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0F497-3ACC-4D2E-8FFC-F6A899FD79E2}"/>
              </a:ext>
            </a:extLst>
          </p:cNvPr>
          <p:cNvSpPr txBox="1"/>
          <p:nvPr/>
        </p:nvSpPr>
        <p:spPr>
          <a:xfrm>
            <a:off x="1315720" y="1603494"/>
            <a:ext cx="40284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чем все это закончится?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D2C73-31E0-4B7D-B7C1-6CB7C104E0A5}"/>
              </a:ext>
            </a:extLst>
          </p:cNvPr>
          <p:cNvSpPr txBox="1"/>
          <p:nvPr/>
        </p:nvSpPr>
        <p:spPr>
          <a:xfrm>
            <a:off x="1315720" y="2615607"/>
            <a:ext cx="393700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когда будет лучше?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646A9-6745-4C0D-B3DA-C16E47246479}"/>
              </a:ext>
            </a:extLst>
          </p:cNvPr>
          <p:cNvSpPr txBox="1"/>
          <p:nvPr/>
        </p:nvSpPr>
        <p:spPr>
          <a:xfrm>
            <a:off x="1315720" y="3573195"/>
            <a:ext cx="65938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когда мороженое опять будет лучшим лакомством на рынке?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A1CCC-F066-4976-A690-EDBFB36C86A0}"/>
              </a:ext>
            </a:extLst>
          </p:cNvPr>
          <p:cNvSpPr txBox="1"/>
          <p:nvPr/>
        </p:nvSpPr>
        <p:spPr>
          <a:xfrm>
            <a:off x="-5765800" y="4660315"/>
            <a:ext cx="56134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Маги и не Гадалки — </a:t>
            </a:r>
            <a:br>
              <a:rPr lang="ru-RU" dirty="0"/>
            </a:br>
            <a:r>
              <a:rPr lang="ru-RU" dirty="0"/>
              <a:t>мы производим и продаем мороженое!</a:t>
            </a:r>
          </a:p>
        </p:txBody>
      </p:sp>
    </p:spTree>
    <p:extLst>
      <p:ext uri="{BB962C8B-B14F-4D97-AF65-F5344CB8AC3E}">
        <p14:creationId xmlns:p14="http://schemas.microsoft.com/office/powerpoint/2010/main" val="279871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638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Вопросы о будущем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402429" y="453040"/>
            <a:ext cx="478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«Что касается счастья,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оно может исчезнуть в мгновение ока»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BDA290D-8E11-474C-BE86-7159B25A62FF}"/>
              </a:ext>
            </a:extLst>
          </p:cNvPr>
          <p:cNvSpPr/>
          <p:nvPr/>
        </p:nvSpPr>
        <p:spPr>
          <a:xfrm>
            <a:off x="704850" y="1668589"/>
            <a:ext cx="524510" cy="509155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AB532A4-6FE5-4921-8E6D-DDD3EB6C2815}"/>
              </a:ext>
            </a:extLst>
          </p:cNvPr>
          <p:cNvSpPr/>
          <p:nvPr/>
        </p:nvSpPr>
        <p:spPr>
          <a:xfrm>
            <a:off x="704850" y="2664270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E8FD6BD-19CB-46C2-9134-337FA153D4FD}"/>
              </a:ext>
            </a:extLst>
          </p:cNvPr>
          <p:cNvSpPr/>
          <p:nvPr/>
        </p:nvSpPr>
        <p:spPr>
          <a:xfrm>
            <a:off x="704850" y="3640947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EA760C-4375-4F20-B149-4C225CA4989C}"/>
              </a:ext>
            </a:extLst>
          </p:cNvPr>
          <p:cNvSpPr/>
          <p:nvPr/>
        </p:nvSpPr>
        <p:spPr>
          <a:xfrm>
            <a:off x="704850" y="4707588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6D344-0995-4891-84D5-A41156F5322F}"/>
              </a:ext>
            </a:extLst>
          </p:cNvPr>
          <p:cNvSpPr/>
          <p:nvPr/>
        </p:nvSpPr>
        <p:spPr>
          <a:xfrm rot="19350114">
            <a:off x="10698181" y="3327267"/>
            <a:ext cx="1590636" cy="154407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0F497-3ACC-4D2E-8FFC-F6A899FD79E2}"/>
              </a:ext>
            </a:extLst>
          </p:cNvPr>
          <p:cNvSpPr txBox="1"/>
          <p:nvPr/>
        </p:nvSpPr>
        <p:spPr>
          <a:xfrm>
            <a:off x="1315720" y="1603494"/>
            <a:ext cx="40284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чем все это закончится?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D2C73-31E0-4B7D-B7C1-6CB7C104E0A5}"/>
              </a:ext>
            </a:extLst>
          </p:cNvPr>
          <p:cNvSpPr txBox="1"/>
          <p:nvPr/>
        </p:nvSpPr>
        <p:spPr>
          <a:xfrm>
            <a:off x="1315720" y="2615607"/>
            <a:ext cx="393700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когда будет лучше?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646A9-6745-4C0D-B3DA-C16E47246479}"/>
              </a:ext>
            </a:extLst>
          </p:cNvPr>
          <p:cNvSpPr txBox="1"/>
          <p:nvPr/>
        </p:nvSpPr>
        <p:spPr>
          <a:xfrm>
            <a:off x="1315720" y="3573195"/>
            <a:ext cx="65938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когда мороженое опять будет лучшим лакомством на рынке?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6EE9E-F8C5-4CFC-A849-44E067B6DB1D}"/>
              </a:ext>
            </a:extLst>
          </p:cNvPr>
          <p:cNvSpPr txBox="1"/>
          <p:nvPr/>
        </p:nvSpPr>
        <p:spPr>
          <a:xfrm>
            <a:off x="1315720" y="4660315"/>
            <a:ext cx="56134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Маги и не Гадалки — </a:t>
            </a:r>
            <a:br>
              <a:rPr lang="ru-RU" dirty="0"/>
            </a:br>
            <a:r>
              <a:rPr lang="ru-RU" dirty="0"/>
              <a:t>мы производим и продаем мороженое!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ECC35-2965-4195-BC4C-954C8FC3540D}"/>
              </a:ext>
            </a:extLst>
          </p:cNvPr>
          <p:cNvSpPr txBox="1"/>
          <p:nvPr/>
        </p:nvSpPr>
        <p:spPr>
          <a:xfrm>
            <a:off x="-8183880" y="5613817"/>
            <a:ext cx="799338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Но мы отчетливо понимаем — мы должны измениться, </a:t>
            </a:r>
            <a:br>
              <a:rPr lang="ru-RU" dirty="0"/>
            </a:br>
            <a:r>
              <a:rPr lang="ru-RU" dirty="0"/>
              <a:t>мы должны, мы должны стать сильнее, быстрее и лучше!</a:t>
            </a:r>
          </a:p>
        </p:txBody>
      </p:sp>
    </p:spTree>
    <p:extLst>
      <p:ext uri="{BB962C8B-B14F-4D97-AF65-F5344CB8AC3E}">
        <p14:creationId xmlns:p14="http://schemas.microsoft.com/office/powerpoint/2010/main" val="1515681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6380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Вопросы о будущем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402429" y="453040"/>
            <a:ext cx="478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«Что касается счастья, </a:t>
            </a:r>
            <a:br>
              <a:rPr lang="en-US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оно может исчезнуть в мгновение ока»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BDA290D-8E11-474C-BE86-7159B25A62FF}"/>
              </a:ext>
            </a:extLst>
          </p:cNvPr>
          <p:cNvSpPr/>
          <p:nvPr/>
        </p:nvSpPr>
        <p:spPr>
          <a:xfrm>
            <a:off x="704850" y="1668589"/>
            <a:ext cx="524510" cy="509155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AB532A4-6FE5-4921-8E6D-DDD3EB6C2815}"/>
              </a:ext>
            </a:extLst>
          </p:cNvPr>
          <p:cNvSpPr/>
          <p:nvPr/>
        </p:nvSpPr>
        <p:spPr>
          <a:xfrm>
            <a:off x="704850" y="2664270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E8FD6BD-19CB-46C2-9134-337FA153D4FD}"/>
              </a:ext>
            </a:extLst>
          </p:cNvPr>
          <p:cNvSpPr/>
          <p:nvPr/>
        </p:nvSpPr>
        <p:spPr>
          <a:xfrm>
            <a:off x="704850" y="3640947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8EA760C-4375-4F20-B149-4C225CA4989C}"/>
              </a:ext>
            </a:extLst>
          </p:cNvPr>
          <p:cNvSpPr/>
          <p:nvPr/>
        </p:nvSpPr>
        <p:spPr>
          <a:xfrm>
            <a:off x="704850" y="4707588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7C6D344-0995-4891-84D5-A41156F5322F}"/>
              </a:ext>
            </a:extLst>
          </p:cNvPr>
          <p:cNvSpPr/>
          <p:nvPr/>
        </p:nvSpPr>
        <p:spPr>
          <a:xfrm>
            <a:off x="704850" y="5704549"/>
            <a:ext cx="507600" cy="50760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0F497-3ACC-4D2E-8FFC-F6A899FD79E2}"/>
              </a:ext>
            </a:extLst>
          </p:cNvPr>
          <p:cNvSpPr txBox="1"/>
          <p:nvPr/>
        </p:nvSpPr>
        <p:spPr>
          <a:xfrm>
            <a:off x="1315720" y="1603494"/>
            <a:ext cx="40284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чем все это закончится?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D2C73-31E0-4B7D-B7C1-6CB7C104E0A5}"/>
              </a:ext>
            </a:extLst>
          </p:cNvPr>
          <p:cNvSpPr txBox="1"/>
          <p:nvPr/>
        </p:nvSpPr>
        <p:spPr>
          <a:xfrm>
            <a:off x="1315720" y="2615607"/>
            <a:ext cx="393700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</a:t>
            </a:r>
            <a:br>
              <a:rPr lang="ru-RU" dirty="0"/>
            </a:br>
            <a:r>
              <a:rPr lang="ru-RU" dirty="0"/>
              <a:t>когда будет лучше?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646A9-6745-4C0D-B3DA-C16E47246479}"/>
              </a:ext>
            </a:extLst>
          </p:cNvPr>
          <p:cNvSpPr txBox="1"/>
          <p:nvPr/>
        </p:nvSpPr>
        <p:spPr>
          <a:xfrm>
            <a:off x="1315720" y="3573195"/>
            <a:ext cx="659384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можем сказать — когда мороженое опять будет лучшим лакомством на рынке?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6EE9E-F8C5-4CFC-A849-44E067B6DB1D}"/>
              </a:ext>
            </a:extLst>
          </p:cNvPr>
          <p:cNvSpPr txBox="1"/>
          <p:nvPr/>
        </p:nvSpPr>
        <p:spPr>
          <a:xfrm>
            <a:off x="1315720" y="4660315"/>
            <a:ext cx="56134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Мы не Маги и не Гадалки — </a:t>
            </a:r>
            <a:br>
              <a:rPr lang="ru-RU" dirty="0"/>
            </a:br>
            <a:r>
              <a:rPr lang="ru-RU" dirty="0"/>
              <a:t>мы производим и продаем мороженое!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FE8E6-71BF-4334-99B4-C58503149678}"/>
              </a:ext>
            </a:extLst>
          </p:cNvPr>
          <p:cNvSpPr txBox="1"/>
          <p:nvPr/>
        </p:nvSpPr>
        <p:spPr>
          <a:xfrm>
            <a:off x="1315720" y="5613817"/>
            <a:ext cx="799338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Но мы отчетливо понимаем — мы должны измениться, </a:t>
            </a:r>
            <a:br>
              <a:rPr lang="ru-RU" dirty="0"/>
            </a:br>
            <a:r>
              <a:rPr lang="ru-RU" dirty="0"/>
              <a:t>мы должны стать сильнее, быстрее и лучше!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DBE71F6-E6BC-4AF0-9D30-B1E63F14DC37}"/>
              </a:ext>
            </a:extLst>
          </p:cNvPr>
          <p:cNvGrpSpPr/>
          <p:nvPr/>
        </p:nvGrpSpPr>
        <p:grpSpPr>
          <a:xfrm>
            <a:off x="601980" y="7270329"/>
            <a:ext cx="4102100" cy="3184997"/>
            <a:chOff x="601980" y="1905849"/>
            <a:chExt cx="4102100" cy="3184997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6B925C0-EF56-4014-B141-001C4EC041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9" r="5201" b="5017"/>
            <a:stretch/>
          </p:blipFill>
          <p:spPr bwMode="auto">
            <a:xfrm>
              <a:off x="704850" y="1905849"/>
              <a:ext cx="3771301" cy="221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CC6038-5D8B-467C-9582-F86AB22E8085}"/>
                </a:ext>
              </a:extLst>
            </p:cNvPr>
            <p:cNvSpPr txBox="1"/>
            <p:nvPr/>
          </p:nvSpPr>
          <p:spPr>
            <a:xfrm>
              <a:off x="601980" y="4243755"/>
              <a:ext cx="4102100" cy="84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800" dirty="0"/>
                <a:t>«Витязь на распутье» </a:t>
              </a:r>
            </a:p>
            <a:p>
              <a:pPr>
                <a:lnSpc>
                  <a:spcPct val="90000"/>
                </a:lnSpc>
              </a:pPr>
              <a:r>
                <a:rPr lang="ru-RU" sz="1800" dirty="0"/>
                <a:t>Перебирание путей развития, </a:t>
              </a:r>
              <a:br>
                <a:rPr lang="ru-RU" sz="1800" dirty="0"/>
              </a:br>
              <a:r>
                <a:rPr lang="ru-RU" sz="1800" dirty="0"/>
                <a:t>но без их Анализа далеко не уедешь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1E98D89-5914-443D-ADE6-7D812F236D65}"/>
              </a:ext>
            </a:extLst>
          </p:cNvPr>
          <p:cNvGrpSpPr/>
          <p:nvPr/>
        </p:nvGrpSpPr>
        <p:grpSpPr>
          <a:xfrm>
            <a:off x="4757420" y="7270329"/>
            <a:ext cx="3695700" cy="4333077"/>
            <a:chOff x="4757420" y="1905849"/>
            <a:chExt cx="3695700" cy="433307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0BF5A7-BD29-494E-BD63-33C8E0937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1551" y="1905849"/>
              <a:ext cx="2896862" cy="33186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1EC1FB-BA33-45EA-99A9-00DD9E1056D8}"/>
                </a:ext>
              </a:extLst>
            </p:cNvPr>
            <p:cNvSpPr txBox="1"/>
            <p:nvPr/>
          </p:nvSpPr>
          <p:spPr>
            <a:xfrm>
              <a:off x="4757420" y="5391835"/>
              <a:ext cx="3695700" cy="84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800" dirty="0"/>
                <a:t>«Переход Суворова через Альпы» Быстро и с нахрапом, но… время для оголтелых движений сейчас — не то!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F141F67-2C5A-4D83-929D-2004041803A6}"/>
              </a:ext>
            </a:extLst>
          </p:cNvPr>
          <p:cNvGrpSpPr/>
          <p:nvPr/>
        </p:nvGrpSpPr>
        <p:grpSpPr>
          <a:xfrm>
            <a:off x="8091016" y="7270329"/>
            <a:ext cx="3532024" cy="4333077"/>
            <a:chOff x="8091016" y="1905849"/>
            <a:chExt cx="3532024" cy="4333077"/>
          </a:xfrm>
        </p:grpSpPr>
        <p:pic>
          <p:nvPicPr>
            <p:cNvPr id="23" name="Picture 8" descr="Приключения Буратино или золотой ключик. Разбойники вешают Буратино на  дерево - Авафка">
              <a:extLst>
                <a:ext uri="{FF2B5EF4-FFF2-40B4-BE49-F238E27FC236}">
                  <a16:creationId xmlns:a16="http://schemas.microsoft.com/office/drawing/2014/main" id="{F0C63817-B00A-407C-9009-67D64B364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14" y="1905849"/>
              <a:ext cx="3349686" cy="330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EF7A3-BB54-4568-806D-7073063D10AA}"/>
                </a:ext>
              </a:extLst>
            </p:cNvPr>
            <p:cNvSpPr txBox="1"/>
            <p:nvPr/>
          </p:nvSpPr>
          <p:spPr>
            <a:xfrm>
              <a:off x="8091016" y="5391835"/>
              <a:ext cx="3532024" cy="84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800" dirty="0"/>
                <a:t>«Стенания Буратино» </a:t>
              </a:r>
            </a:p>
            <a:p>
              <a:pPr>
                <a:lnSpc>
                  <a:spcPct val="90000"/>
                </a:lnSpc>
              </a:pPr>
              <a:r>
                <a:rPr lang="ru-RU" sz="1800" dirty="0"/>
                <a:t>Нерадостные философские бурчания о туманном будущем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60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004E1E-D1E7-4CDF-B890-624808950EB3}"/>
              </a:ext>
            </a:extLst>
          </p:cNvPr>
          <p:cNvSpPr txBox="1"/>
          <p:nvPr/>
        </p:nvSpPr>
        <p:spPr>
          <a:xfrm>
            <a:off x="582930" y="433706"/>
            <a:ext cx="7655814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Сейчас каждый задумался </a:t>
            </a:r>
            <a:br>
              <a:rPr lang="ru-RU" dirty="0">
                <a:latin typeface="Akrobat ExtraBold" panose="00000900000000000000" pitchFamily="2" charset="0"/>
              </a:rPr>
            </a:br>
            <a:r>
              <a:rPr lang="ru-RU" dirty="0">
                <a:latin typeface="Akrobat ExtraBold" panose="00000900000000000000" pitchFamily="2" charset="0"/>
              </a:rPr>
              <a:t>о своей Стратегии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3066-C296-4E43-A5A9-3FB3C13D0F59}"/>
              </a:ext>
            </a:extLst>
          </p:cNvPr>
          <p:cNvSpPr txBox="1"/>
          <p:nvPr/>
        </p:nvSpPr>
        <p:spPr>
          <a:xfrm>
            <a:off x="8809933" y="453040"/>
            <a:ext cx="3261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</a:t>
            </a:r>
            <a:r>
              <a:rPr lang="ru-RU" sz="16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Они будут похожи на младенцев, делающих первый вдох</a:t>
            </a:r>
            <a:r>
              <a:rPr lang="ru-RU" dirty="0">
                <a:latin typeface="Akrobat" panose="00000600000000000000" pitchFamily="2" charset="0"/>
              </a:rPr>
              <a:t>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25BE4-7376-40DB-8A98-B31DD59BEB08}"/>
              </a:ext>
            </a:extLst>
          </p:cNvPr>
          <p:cNvSpPr txBox="1"/>
          <p:nvPr/>
        </p:nvSpPr>
        <p:spPr>
          <a:xfrm>
            <a:off x="8270240" y="1011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40EE723-AC47-40C3-B430-F36C696F4CB6}"/>
              </a:ext>
            </a:extLst>
          </p:cNvPr>
          <p:cNvGrpSpPr/>
          <p:nvPr/>
        </p:nvGrpSpPr>
        <p:grpSpPr>
          <a:xfrm>
            <a:off x="601980" y="1905849"/>
            <a:ext cx="4102100" cy="4308119"/>
            <a:chOff x="601980" y="1905849"/>
            <a:chExt cx="4102100" cy="430811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F44544D-2556-4B86-A089-1294DB8A9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1" r="26589" b="6413"/>
            <a:stretch/>
          </p:blipFill>
          <p:spPr bwMode="auto">
            <a:xfrm>
              <a:off x="704850" y="1905849"/>
              <a:ext cx="3220278" cy="3342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5E1F3E-0C57-4A9C-8C16-B4AEB78EC11D}"/>
                </a:ext>
              </a:extLst>
            </p:cNvPr>
            <p:cNvSpPr txBox="1"/>
            <p:nvPr/>
          </p:nvSpPr>
          <p:spPr>
            <a:xfrm>
              <a:off x="601980" y="5366877"/>
              <a:ext cx="4102100" cy="84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800" dirty="0"/>
                <a:t>«Витязь на распутье» </a:t>
              </a:r>
            </a:p>
            <a:p>
              <a:pPr>
                <a:lnSpc>
                  <a:spcPct val="90000"/>
                </a:lnSpc>
              </a:pPr>
              <a:r>
                <a:rPr lang="ru-RU" sz="1800" dirty="0"/>
                <a:t>Перебирание путей развития, </a:t>
              </a:r>
              <a:br>
                <a:rPr lang="ru-RU" sz="1800" dirty="0"/>
              </a:br>
              <a:r>
                <a:rPr lang="ru-RU" sz="1800" dirty="0"/>
                <a:t>но без их Анализа далеко не уедешь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B679BF8-E294-4F0F-A08A-2FCED1C3BC2B}"/>
              </a:ext>
            </a:extLst>
          </p:cNvPr>
          <p:cNvGrpSpPr/>
          <p:nvPr/>
        </p:nvGrpSpPr>
        <p:grpSpPr>
          <a:xfrm>
            <a:off x="4468674" y="1905849"/>
            <a:ext cx="3695700" cy="4313199"/>
            <a:chOff x="4757420" y="1905849"/>
            <a:chExt cx="3695700" cy="431319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DF1B987-FC52-4DCA-BD7A-C0C581603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1551" y="1905849"/>
              <a:ext cx="2896862" cy="331868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739AB0-DCEC-4E22-9FBC-4587E5966797}"/>
                </a:ext>
              </a:extLst>
            </p:cNvPr>
            <p:cNvSpPr txBox="1"/>
            <p:nvPr/>
          </p:nvSpPr>
          <p:spPr>
            <a:xfrm>
              <a:off x="4757420" y="5371957"/>
              <a:ext cx="3695700" cy="84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800" dirty="0"/>
                <a:t>«Переход Суворова через Альпы» Быстро и с нахрапом, но… время для оголтелых движений сейчас — не то!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6EF786C-9DB2-4A0A-B5F7-231ADCA497DC}"/>
              </a:ext>
            </a:extLst>
          </p:cNvPr>
          <p:cNvGrpSpPr/>
          <p:nvPr/>
        </p:nvGrpSpPr>
        <p:grpSpPr>
          <a:xfrm>
            <a:off x="8091016" y="1905849"/>
            <a:ext cx="3532024" cy="4303260"/>
            <a:chOff x="8091016" y="1905849"/>
            <a:chExt cx="3532024" cy="4303260"/>
          </a:xfrm>
        </p:grpSpPr>
        <p:pic>
          <p:nvPicPr>
            <p:cNvPr id="1032" name="!! буратино" descr="Приключения Буратино или золотой ключик. Разбойники вешают Буратино на  дерево - Авафка">
              <a:extLst>
                <a:ext uri="{FF2B5EF4-FFF2-40B4-BE49-F238E27FC236}">
                  <a16:creationId xmlns:a16="http://schemas.microsoft.com/office/drawing/2014/main" id="{6FC3A119-B112-479B-A230-A6A363960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14" y="1905849"/>
              <a:ext cx="3349686" cy="330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D8CB04-53FE-4FA8-8597-066AF3831778}"/>
                </a:ext>
              </a:extLst>
            </p:cNvPr>
            <p:cNvSpPr txBox="1"/>
            <p:nvPr/>
          </p:nvSpPr>
          <p:spPr>
            <a:xfrm>
              <a:off x="8091016" y="5362018"/>
              <a:ext cx="3532024" cy="84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1800" dirty="0"/>
                <a:t>«Стенания Буратино» </a:t>
              </a:r>
            </a:p>
            <a:p>
              <a:pPr>
                <a:lnSpc>
                  <a:spcPct val="90000"/>
                </a:lnSpc>
              </a:pPr>
              <a:r>
                <a:rPr lang="ru-RU" sz="1800" dirty="0"/>
                <a:t>Нерадостные философские бурчания о туманном будущем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21B3470-1EE6-415B-AECD-2FCA99EBAAC4}"/>
              </a:ext>
            </a:extLst>
          </p:cNvPr>
          <p:cNvSpPr txBox="1"/>
          <p:nvPr/>
        </p:nvSpPr>
        <p:spPr>
          <a:xfrm>
            <a:off x="1805719" y="2821205"/>
            <a:ext cx="8580562" cy="17695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4000" dirty="0">
                <a:latin typeface="Akrobat SemiBold" panose="00000700000000000000" pitchFamily="2" charset="0"/>
              </a:rPr>
              <a:t>Но как говорили про подобные Стратегии в одном фильме: </a:t>
            </a:r>
          </a:p>
          <a:p>
            <a:pPr algn="ctr"/>
            <a:r>
              <a:rPr lang="ru-RU" sz="4000" dirty="0">
                <a:latin typeface="Akrobat SemiBold" panose="00000700000000000000" pitchFamily="2" charset="0"/>
              </a:rPr>
              <a:t>«Закопать!»</a:t>
            </a: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AAFF196E-3FB9-4A63-A517-A4A02DCBFB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10"/>
          <a:stretch/>
        </p:blipFill>
        <p:spPr>
          <a:xfrm>
            <a:off x="3515377" y="7046976"/>
            <a:ext cx="4566713" cy="58155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1F78CC-F2F9-4161-98F1-247114E935B1}"/>
              </a:ext>
            </a:extLst>
          </p:cNvPr>
          <p:cNvSpPr txBox="1"/>
          <p:nvPr/>
        </p:nvSpPr>
        <p:spPr>
          <a:xfrm>
            <a:off x="579667" y="-5553261"/>
            <a:ext cx="4276813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SemiBold" panose="00000700000000000000" pitchFamily="2" charset="0"/>
              </a:rPr>
              <a:t>В новой парадигме бизнеса нужны: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25026-02C5-42DC-A5F3-4DFB93D01BCC}"/>
              </a:ext>
            </a:extLst>
          </p:cNvPr>
          <p:cNvSpPr txBox="1"/>
          <p:nvPr/>
        </p:nvSpPr>
        <p:spPr>
          <a:xfrm>
            <a:off x="590309" y="8873691"/>
            <a:ext cx="4316971" cy="1588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400" dirty="0"/>
              <a:t>Современные открытые люди, </a:t>
            </a:r>
            <a:br>
              <a:rPr lang="ru-RU" sz="2400" dirty="0"/>
            </a:br>
            <a:r>
              <a:rPr lang="ru-RU" sz="2400" dirty="0"/>
              <a:t>с нестандартными подходами </a:t>
            </a:r>
            <a:br>
              <a:rPr lang="ru-RU" sz="2400" dirty="0"/>
            </a:br>
            <a:r>
              <a:rPr lang="ru-RU" sz="2400" dirty="0"/>
              <a:t>к развитию, глубоким анализом рыночной среды и решительными действиями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0A6D0C-C3C0-4A92-B58D-F92101CCF43C}"/>
              </a:ext>
            </a:extLst>
          </p:cNvPr>
          <p:cNvSpPr txBox="1"/>
          <p:nvPr/>
        </p:nvSpPr>
        <p:spPr>
          <a:xfrm>
            <a:off x="8280400" y="9654942"/>
            <a:ext cx="3538220" cy="21789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400" dirty="0"/>
              <a:t>Инновационные идеи и нестандартные продукты, </a:t>
            </a:r>
            <a:br>
              <a:rPr lang="ru-RU" sz="2400" dirty="0"/>
            </a:br>
            <a:r>
              <a:rPr lang="ru-RU" sz="2400" dirty="0"/>
              <a:t>и места потребления, которые помогут развиваться даже при падениях рынка и жесткой конкуренции</a:t>
            </a:r>
          </a:p>
        </p:txBody>
      </p:sp>
    </p:spTree>
    <p:extLst>
      <p:ext uri="{BB962C8B-B14F-4D97-AF65-F5344CB8AC3E}">
        <p14:creationId xmlns:p14="http://schemas.microsoft.com/office/powerpoint/2010/main" val="238416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824117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О чем собственно пойдет здесь речь?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1D374-F694-4CB4-B4BB-3A27E7C5E58D}"/>
              </a:ext>
            </a:extLst>
          </p:cNvPr>
          <p:cNvSpPr txBox="1"/>
          <p:nvPr/>
        </p:nvSpPr>
        <p:spPr>
          <a:xfrm>
            <a:off x="9199977" y="441465"/>
            <a:ext cx="3350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«Всё в мире связывает вода. </a:t>
            </a:r>
            <a:br>
              <a:rPr lang="ru-RU" sz="16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Тьму и свет»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0554D6-F9DF-435D-B869-0DF94EF885BA}"/>
              </a:ext>
            </a:extLst>
          </p:cNvPr>
          <p:cNvSpPr txBox="1"/>
          <p:nvPr/>
        </p:nvSpPr>
        <p:spPr>
          <a:xfrm>
            <a:off x="5487172" y="984179"/>
            <a:ext cx="6116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B7BB0-64DC-40B9-8856-4AA0FC0DB106}"/>
              </a:ext>
            </a:extLst>
          </p:cNvPr>
          <p:cNvSpPr txBox="1"/>
          <p:nvPr/>
        </p:nvSpPr>
        <p:spPr>
          <a:xfrm>
            <a:off x="1621790" y="2709118"/>
            <a:ext cx="617347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Исследования и Анализ — как нехарактерная нужда этого </a:t>
            </a:r>
            <a:r>
              <a:rPr lang="ru-RU" sz="2800" dirty="0" err="1"/>
              <a:t>межвременья</a:t>
            </a:r>
            <a:endParaRPr lang="ru-RU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3AACB2-2683-4092-B2FB-8697D1A245B5}"/>
              </a:ext>
            </a:extLst>
          </p:cNvPr>
          <p:cNvSpPr txBox="1"/>
          <p:nvPr/>
        </p:nvSpPr>
        <p:spPr>
          <a:xfrm>
            <a:off x="1621790" y="1726299"/>
            <a:ext cx="556387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Рейтинги — как состояние души 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и настроения игроков рынка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25CD5A-2751-4D35-8F8D-2C7FAF7E2251}"/>
              </a:ext>
            </a:extLst>
          </p:cNvPr>
          <p:cNvSpPr txBox="1"/>
          <p:nvPr/>
        </p:nvSpPr>
        <p:spPr>
          <a:xfrm>
            <a:off x="1621790" y="3691937"/>
            <a:ext cx="616331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Отсутствие козырей на руках — как фактор покерного стола рынка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F7FEDF-2607-4B4C-B7C6-68D5D69BFBB5}"/>
              </a:ext>
            </a:extLst>
          </p:cNvPr>
          <p:cNvSpPr txBox="1"/>
          <p:nvPr/>
        </p:nvSpPr>
        <p:spPr>
          <a:xfrm>
            <a:off x="1621790" y="5657575"/>
            <a:ext cx="607187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Мираж экспорта — как главное заблуждение рынка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180E51-D554-45D2-B265-4A88CA7490D6}"/>
              </a:ext>
            </a:extLst>
          </p:cNvPr>
          <p:cNvSpPr txBox="1"/>
          <p:nvPr/>
        </p:nvSpPr>
        <p:spPr>
          <a:xfrm>
            <a:off x="1621790" y="4674756"/>
            <a:ext cx="5980430" cy="8032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0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dirty="0"/>
              <a:t>Окна наших возможностей — как разлом каменной стены к росту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AB9FE-ED29-4C9C-AB9B-D55ABC3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4" r="14204"/>
          <a:stretch/>
        </p:blipFill>
        <p:spPr>
          <a:xfrm>
            <a:off x="7772400" y="1958050"/>
            <a:ext cx="3721100" cy="4999340"/>
          </a:xfrm>
          <a:prstGeom prst="roundRect">
            <a:avLst>
              <a:gd name="adj" fmla="val 4647"/>
            </a:avLst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75372DF-B806-4FF9-9D17-0A48EDD9FFF6}"/>
              </a:ext>
            </a:extLst>
          </p:cNvPr>
          <p:cNvGrpSpPr/>
          <p:nvPr/>
        </p:nvGrpSpPr>
        <p:grpSpPr>
          <a:xfrm>
            <a:off x="704850" y="1690719"/>
            <a:ext cx="759872" cy="747681"/>
            <a:chOff x="524042" y="925099"/>
            <a:chExt cx="1120202" cy="1102230"/>
          </a:xfrm>
        </p:grpSpPr>
        <p:sp>
          <p:nvSpPr>
            <p:cNvPr id="24" name="Block Arc 15">
              <a:extLst>
                <a:ext uri="{FF2B5EF4-FFF2-40B4-BE49-F238E27FC236}">
                  <a16:creationId xmlns:a16="http://schemas.microsoft.com/office/drawing/2014/main" id="{75D92EC5-7A9C-4C7E-8674-34B8B6CBCF93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Block Arc 16">
              <a:extLst>
                <a:ext uri="{FF2B5EF4-FFF2-40B4-BE49-F238E27FC236}">
                  <a16:creationId xmlns:a16="http://schemas.microsoft.com/office/drawing/2014/main" id="{4A2E370C-9D6B-40F3-9806-D89E31DA4B53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94DA486-1A67-4F98-8E4C-A7914BCF087F}"/>
              </a:ext>
            </a:extLst>
          </p:cNvPr>
          <p:cNvSpPr txBox="1"/>
          <p:nvPr/>
        </p:nvSpPr>
        <p:spPr>
          <a:xfrm>
            <a:off x="866346" y="1818640"/>
            <a:ext cx="436880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en-US" dirty="0">
                <a:latin typeface="Akrobat ExtraBold" panose="00000900000000000000" pitchFamily="2" charset="0"/>
              </a:rPr>
              <a:t>1</a:t>
            </a:r>
            <a:endParaRPr lang="ru-RU" dirty="0">
              <a:latin typeface="Akrobat ExtraBold" panose="00000900000000000000" pitchFamily="2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F90ED49-6A35-4EFE-B719-B5D4A002E3AB}"/>
              </a:ext>
            </a:extLst>
          </p:cNvPr>
          <p:cNvGrpSpPr/>
          <p:nvPr/>
        </p:nvGrpSpPr>
        <p:grpSpPr>
          <a:xfrm>
            <a:off x="704850" y="2653062"/>
            <a:ext cx="759872" cy="747681"/>
            <a:chOff x="524042" y="925099"/>
            <a:chExt cx="1120202" cy="1102230"/>
          </a:xfrm>
        </p:grpSpPr>
        <p:sp>
          <p:nvSpPr>
            <p:cNvPr id="33" name="Block Arc 15">
              <a:extLst>
                <a:ext uri="{FF2B5EF4-FFF2-40B4-BE49-F238E27FC236}">
                  <a16:creationId xmlns:a16="http://schemas.microsoft.com/office/drawing/2014/main" id="{73D5071E-07E2-4E12-AE1B-A2072C99400D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16">
              <a:extLst>
                <a:ext uri="{FF2B5EF4-FFF2-40B4-BE49-F238E27FC236}">
                  <a16:creationId xmlns:a16="http://schemas.microsoft.com/office/drawing/2014/main" id="{E00CC5BE-0355-4EF9-AD21-D908D7CC0B99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E49FDAA-2CCE-45AB-A3EC-35FD7C5F723B}"/>
              </a:ext>
            </a:extLst>
          </p:cNvPr>
          <p:cNvSpPr txBox="1"/>
          <p:nvPr/>
        </p:nvSpPr>
        <p:spPr>
          <a:xfrm>
            <a:off x="866346" y="2780983"/>
            <a:ext cx="436880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en-US" dirty="0">
                <a:latin typeface="Akrobat ExtraBold" panose="00000900000000000000" pitchFamily="2" charset="0"/>
              </a:rPr>
              <a:t>2</a:t>
            </a:r>
            <a:endParaRPr lang="ru-RU" dirty="0">
              <a:latin typeface="Akrobat ExtraBold" panose="00000900000000000000" pitchFamily="2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B5A78D1-EE50-47FF-BC0A-41505E6FF94B}"/>
              </a:ext>
            </a:extLst>
          </p:cNvPr>
          <p:cNvGrpSpPr/>
          <p:nvPr/>
        </p:nvGrpSpPr>
        <p:grpSpPr>
          <a:xfrm>
            <a:off x="704850" y="3615405"/>
            <a:ext cx="759872" cy="747681"/>
            <a:chOff x="524042" y="925099"/>
            <a:chExt cx="1120202" cy="1102230"/>
          </a:xfrm>
        </p:grpSpPr>
        <p:sp>
          <p:nvSpPr>
            <p:cNvPr id="38" name="Block Arc 15">
              <a:extLst>
                <a:ext uri="{FF2B5EF4-FFF2-40B4-BE49-F238E27FC236}">
                  <a16:creationId xmlns:a16="http://schemas.microsoft.com/office/drawing/2014/main" id="{A914B3DD-32D1-40E9-A855-CFA40DB02CFD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16">
              <a:extLst>
                <a:ext uri="{FF2B5EF4-FFF2-40B4-BE49-F238E27FC236}">
                  <a16:creationId xmlns:a16="http://schemas.microsoft.com/office/drawing/2014/main" id="{4E5585C7-46D9-4A3A-8AD4-9F5A307E08B4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A86DFBE-A900-4073-80F9-46AFBFDCEEA4}"/>
              </a:ext>
            </a:extLst>
          </p:cNvPr>
          <p:cNvSpPr txBox="1"/>
          <p:nvPr/>
        </p:nvSpPr>
        <p:spPr>
          <a:xfrm>
            <a:off x="866346" y="3743326"/>
            <a:ext cx="436880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en-US" dirty="0">
                <a:latin typeface="Akrobat ExtraBold" panose="00000900000000000000" pitchFamily="2" charset="0"/>
              </a:rPr>
              <a:t>3</a:t>
            </a:r>
            <a:endParaRPr lang="ru-RU" dirty="0">
              <a:latin typeface="Akrobat ExtraBold" panose="00000900000000000000" pitchFamily="2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B86BE71-063D-4072-938F-566099468062}"/>
              </a:ext>
            </a:extLst>
          </p:cNvPr>
          <p:cNvGrpSpPr/>
          <p:nvPr/>
        </p:nvGrpSpPr>
        <p:grpSpPr>
          <a:xfrm>
            <a:off x="704850" y="4577748"/>
            <a:ext cx="759872" cy="747681"/>
            <a:chOff x="524042" y="925099"/>
            <a:chExt cx="1120202" cy="1102230"/>
          </a:xfrm>
        </p:grpSpPr>
        <p:sp>
          <p:nvSpPr>
            <p:cNvPr id="43" name="Block Arc 15">
              <a:extLst>
                <a:ext uri="{FF2B5EF4-FFF2-40B4-BE49-F238E27FC236}">
                  <a16:creationId xmlns:a16="http://schemas.microsoft.com/office/drawing/2014/main" id="{D90D07F0-686C-4D58-B40F-387BE384C130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16">
              <a:extLst>
                <a:ext uri="{FF2B5EF4-FFF2-40B4-BE49-F238E27FC236}">
                  <a16:creationId xmlns:a16="http://schemas.microsoft.com/office/drawing/2014/main" id="{3F574CFE-BC1D-47E0-87AB-F2A79D93C367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E508215-4F51-4A3F-9903-1FB50ADE0FCC}"/>
              </a:ext>
            </a:extLst>
          </p:cNvPr>
          <p:cNvSpPr txBox="1"/>
          <p:nvPr/>
        </p:nvSpPr>
        <p:spPr>
          <a:xfrm>
            <a:off x="866346" y="4705669"/>
            <a:ext cx="436880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en-US" dirty="0">
                <a:latin typeface="Akrobat ExtraBold" panose="00000900000000000000" pitchFamily="2" charset="0"/>
              </a:rPr>
              <a:t>4</a:t>
            </a:r>
            <a:endParaRPr lang="ru-RU" dirty="0">
              <a:latin typeface="Akrobat ExtraBold" panose="00000900000000000000" pitchFamily="2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19FEA83-CDCB-4531-B01D-20787EF9C085}"/>
              </a:ext>
            </a:extLst>
          </p:cNvPr>
          <p:cNvGrpSpPr/>
          <p:nvPr/>
        </p:nvGrpSpPr>
        <p:grpSpPr>
          <a:xfrm>
            <a:off x="704850" y="5540092"/>
            <a:ext cx="759872" cy="747681"/>
            <a:chOff x="524042" y="925099"/>
            <a:chExt cx="1120202" cy="1102230"/>
          </a:xfrm>
        </p:grpSpPr>
        <p:sp>
          <p:nvSpPr>
            <p:cNvPr id="48" name="Block Arc 15">
              <a:extLst>
                <a:ext uri="{FF2B5EF4-FFF2-40B4-BE49-F238E27FC236}">
                  <a16:creationId xmlns:a16="http://schemas.microsoft.com/office/drawing/2014/main" id="{611C8FC2-E158-4BC4-BD02-3AC13EE062EB}"/>
                </a:ext>
              </a:extLst>
            </p:cNvPr>
            <p:cNvSpPr/>
            <p:nvPr/>
          </p:nvSpPr>
          <p:spPr>
            <a:xfrm rot="12901322">
              <a:off x="524042" y="925099"/>
              <a:ext cx="1120202" cy="1102230"/>
            </a:xfrm>
            <a:prstGeom prst="blockArc">
              <a:avLst>
                <a:gd name="adj1" fmla="val 10800000"/>
                <a:gd name="adj2" fmla="val 1610303"/>
                <a:gd name="adj3" fmla="val 4309"/>
              </a:avLst>
            </a:prstGeom>
            <a:solidFill>
              <a:srgbClr val="6608C4"/>
            </a:solidFill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Block Arc 16">
              <a:extLst>
                <a:ext uri="{FF2B5EF4-FFF2-40B4-BE49-F238E27FC236}">
                  <a16:creationId xmlns:a16="http://schemas.microsoft.com/office/drawing/2014/main" id="{788ECD3C-309B-4980-9E48-53CACFEFDD4A}"/>
                </a:ext>
              </a:extLst>
            </p:cNvPr>
            <p:cNvSpPr/>
            <p:nvPr/>
          </p:nvSpPr>
          <p:spPr>
            <a:xfrm rot="900000">
              <a:off x="524042" y="925099"/>
              <a:ext cx="1120202" cy="1102230"/>
            </a:xfrm>
            <a:prstGeom prst="blockArc">
              <a:avLst>
                <a:gd name="adj1" fmla="val 13612513"/>
                <a:gd name="adj2" fmla="val 2088733"/>
                <a:gd name="adj3" fmla="val 0"/>
              </a:avLst>
            </a:prstGeom>
            <a:ln>
              <a:solidFill>
                <a:srgbClr val="6608C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11E69DA-6FA3-4AD5-9DBB-3C5A254DDB84}"/>
              </a:ext>
            </a:extLst>
          </p:cNvPr>
          <p:cNvSpPr txBox="1"/>
          <p:nvPr/>
        </p:nvSpPr>
        <p:spPr>
          <a:xfrm>
            <a:off x="866346" y="5668013"/>
            <a:ext cx="436880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en-US" dirty="0">
                <a:latin typeface="Akrobat ExtraBold" panose="00000900000000000000" pitchFamily="2" charset="0"/>
              </a:rPr>
              <a:t>5</a:t>
            </a:r>
            <a:endParaRPr lang="ru-RU" dirty="0">
              <a:latin typeface="Akrobat ExtraBold" panose="00000900000000000000" pitchFamily="2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D6919D97-A374-4ACE-9B06-8D5842764571}"/>
              </a:ext>
            </a:extLst>
          </p:cNvPr>
          <p:cNvSpPr/>
          <p:nvPr/>
        </p:nvSpPr>
        <p:spPr>
          <a:xfrm>
            <a:off x="5550073" y="696976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CDE22C5B-CB3B-4928-8D7E-917702C995C5}"/>
              </a:ext>
            </a:extLst>
          </p:cNvPr>
          <p:cNvSpPr/>
          <p:nvPr/>
        </p:nvSpPr>
        <p:spPr>
          <a:xfrm>
            <a:off x="4318718" y="714036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F1DE0EB9-403E-4CDB-A922-648C90448F17}"/>
              </a:ext>
            </a:extLst>
          </p:cNvPr>
          <p:cNvSpPr/>
          <p:nvPr/>
        </p:nvSpPr>
        <p:spPr>
          <a:xfrm>
            <a:off x="6890140" y="714036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AF8D2F9D-F6C4-45EF-89C8-6AC86C210251}"/>
              </a:ext>
            </a:extLst>
          </p:cNvPr>
          <p:cNvSpPr/>
          <p:nvPr/>
        </p:nvSpPr>
        <p:spPr>
          <a:xfrm>
            <a:off x="8121496" y="735628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3FB598-90DB-434B-B429-9714D15BAC1C}"/>
              </a:ext>
            </a:extLst>
          </p:cNvPr>
          <p:cNvSpPr/>
          <p:nvPr/>
        </p:nvSpPr>
        <p:spPr>
          <a:xfrm>
            <a:off x="3224952" y="735628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1545F2-598A-42E1-9149-DAA1B0D21E78}"/>
              </a:ext>
            </a:extLst>
          </p:cNvPr>
          <p:cNvSpPr txBox="1"/>
          <p:nvPr/>
        </p:nvSpPr>
        <p:spPr>
          <a:xfrm>
            <a:off x="742227" y="-650240"/>
            <a:ext cx="10707546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не сходило с уст:</a:t>
            </a:r>
          </a:p>
        </p:txBody>
      </p:sp>
    </p:spTree>
    <p:extLst>
      <p:ext uri="{BB962C8B-B14F-4D97-AF65-F5344CB8AC3E}">
        <p14:creationId xmlns:p14="http://schemas.microsoft.com/office/powerpoint/2010/main" val="279547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>
            <a:extLst>
              <a:ext uri="{FF2B5EF4-FFF2-40B4-BE49-F238E27FC236}">
                <a16:creationId xmlns:a16="http://schemas.microsoft.com/office/drawing/2014/main" id="{DF1707C3-C803-4F6F-95D1-B8398E9AD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10"/>
          <a:stretch/>
        </p:blipFill>
        <p:spPr>
          <a:xfrm>
            <a:off x="3515377" y="1042416"/>
            <a:ext cx="4566713" cy="58155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D7F68C-C9A4-42BE-9648-130C29C09FF8}"/>
              </a:ext>
            </a:extLst>
          </p:cNvPr>
          <p:cNvSpPr txBox="1"/>
          <p:nvPr/>
        </p:nvSpPr>
        <p:spPr>
          <a:xfrm>
            <a:off x="8854635" y="453039"/>
            <a:ext cx="3109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«Потому что я знаю, каково это — быть большим разочарованием»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A17B72-B5FA-4A11-A978-CC510C4FA4B9}"/>
              </a:ext>
            </a:extLst>
          </p:cNvPr>
          <p:cNvSpPr txBox="1"/>
          <p:nvPr/>
        </p:nvSpPr>
        <p:spPr>
          <a:xfrm>
            <a:off x="8270240" y="97711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7DA14F-0A0B-4F3B-A68F-C57571A3F162}"/>
              </a:ext>
            </a:extLst>
          </p:cNvPr>
          <p:cNvSpPr txBox="1"/>
          <p:nvPr/>
        </p:nvSpPr>
        <p:spPr>
          <a:xfrm>
            <a:off x="582930" y="433706"/>
            <a:ext cx="7655814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Современный подход к Стратегии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EFCC9D-8505-445A-9E8C-CCB2C7C3BF18}"/>
              </a:ext>
            </a:extLst>
          </p:cNvPr>
          <p:cNvSpPr txBox="1"/>
          <p:nvPr/>
        </p:nvSpPr>
        <p:spPr>
          <a:xfrm>
            <a:off x="579667" y="1757502"/>
            <a:ext cx="4276813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ExtraBold" panose="00000900000000000000" pitchFamily="2" charset="0"/>
              </a:rPr>
              <a:t>В новой парадигме бизнеса нужны: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A4D440-6635-4EF3-B4AF-C2F145902061}"/>
              </a:ext>
            </a:extLst>
          </p:cNvPr>
          <p:cNvSpPr txBox="1"/>
          <p:nvPr/>
        </p:nvSpPr>
        <p:spPr>
          <a:xfrm>
            <a:off x="590309" y="2869131"/>
            <a:ext cx="4316971" cy="1588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400" dirty="0"/>
              <a:t>Современные открытые люди, </a:t>
            </a:r>
            <a:br>
              <a:rPr lang="ru-RU" sz="2400" dirty="0"/>
            </a:br>
            <a:r>
              <a:rPr lang="ru-RU" sz="2400" dirty="0"/>
              <a:t>с нестандартными подходами </a:t>
            </a:r>
            <a:br>
              <a:rPr lang="ru-RU" sz="2400" dirty="0"/>
            </a:br>
            <a:r>
              <a:rPr lang="ru-RU" sz="2400" dirty="0"/>
              <a:t>к развитию, глубоким анализом рыночной среды и решительными действиями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4F6816-AA66-40D1-A0E8-8D6801A67DB5}"/>
              </a:ext>
            </a:extLst>
          </p:cNvPr>
          <p:cNvSpPr txBox="1"/>
          <p:nvPr/>
        </p:nvSpPr>
        <p:spPr>
          <a:xfrm>
            <a:off x="8280400" y="3650382"/>
            <a:ext cx="3538220" cy="21789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400" dirty="0"/>
              <a:t>Инновационные идеи, нестандартные продукты, </a:t>
            </a:r>
            <a:br>
              <a:rPr lang="ru-RU" sz="2400" dirty="0"/>
            </a:br>
            <a:r>
              <a:rPr lang="ru-RU" sz="2400" dirty="0"/>
              <a:t>и места потребления, которые помогут развиваться даже при падениях рынка и жесткой конкуренции</a:t>
            </a:r>
          </a:p>
        </p:txBody>
      </p:sp>
      <p:sp>
        <p:nvSpPr>
          <p:cNvPr id="33" name="Дуга 32">
            <a:extLst>
              <a:ext uri="{FF2B5EF4-FFF2-40B4-BE49-F238E27FC236}">
                <a16:creationId xmlns:a16="http://schemas.microsoft.com/office/drawing/2014/main" id="{CFAA9A60-68B9-4440-8AF5-1DEBDCDAC363}"/>
              </a:ext>
            </a:extLst>
          </p:cNvPr>
          <p:cNvSpPr/>
          <p:nvPr/>
        </p:nvSpPr>
        <p:spPr>
          <a:xfrm rot="9278587">
            <a:off x="3035265" y="1859918"/>
            <a:ext cx="2635611" cy="3138164"/>
          </a:xfrm>
          <a:prstGeom prst="arc">
            <a:avLst>
              <a:gd name="adj1" fmla="val 16986546"/>
              <a:gd name="adj2" fmla="val 20082575"/>
            </a:avLst>
          </a:prstGeom>
          <a:ln w="19050">
            <a:solidFill>
              <a:schemeClr val="bg1"/>
            </a:solidFill>
            <a:prstDash val="sysDot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176CCDDD-307F-4DE0-8AF3-8FADFF1C9850}"/>
              </a:ext>
            </a:extLst>
          </p:cNvPr>
          <p:cNvSpPr/>
          <p:nvPr/>
        </p:nvSpPr>
        <p:spPr>
          <a:xfrm rot="20055524">
            <a:off x="6453394" y="2874513"/>
            <a:ext cx="2635611" cy="3138164"/>
          </a:xfrm>
          <a:prstGeom prst="arc">
            <a:avLst>
              <a:gd name="adj1" fmla="val 16986546"/>
              <a:gd name="adj2" fmla="val 20082575"/>
            </a:avLst>
          </a:prstGeom>
          <a:ln w="19050">
            <a:solidFill>
              <a:schemeClr val="bg1"/>
            </a:solidFill>
            <a:prstDash val="sysDot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1CB1B6-2051-4D20-AB9C-75AEED82A149}"/>
              </a:ext>
            </a:extLst>
          </p:cNvPr>
          <p:cNvSpPr txBox="1"/>
          <p:nvPr/>
        </p:nvSpPr>
        <p:spPr>
          <a:xfrm>
            <a:off x="-3596642" y="3564299"/>
            <a:ext cx="3782027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Первый эшелон Топ-5 </a:t>
            </a:r>
          </a:p>
        </p:txBody>
      </p:sp>
      <p:grpSp>
        <p:nvGrpSpPr>
          <p:cNvPr id="36" name="Group 10">
            <a:extLst>
              <a:ext uri="{FF2B5EF4-FFF2-40B4-BE49-F238E27FC236}">
                <a16:creationId xmlns:a16="http://schemas.microsoft.com/office/drawing/2014/main" id="{43146E02-6046-4A3F-B705-4F096CE36C99}"/>
              </a:ext>
            </a:extLst>
          </p:cNvPr>
          <p:cNvGrpSpPr/>
          <p:nvPr/>
        </p:nvGrpSpPr>
        <p:grpSpPr>
          <a:xfrm>
            <a:off x="-3820853" y="3527296"/>
            <a:ext cx="117144" cy="967840"/>
            <a:chOff x="609600" y="2926294"/>
            <a:chExt cx="110067" cy="3327947"/>
          </a:xfrm>
          <a:solidFill>
            <a:srgbClr val="740BD3"/>
          </a:solidFill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BAF9F8B0-FE02-418B-8FD1-37C031C01A6E}"/>
                </a:ext>
              </a:extLst>
            </p:cNvPr>
            <p:cNvSpPr/>
            <p:nvPr/>
          </p:nvSpPr>
          <p:spPr>
            <a:xfrm>
              <a:off x="609600" y="2926294"/>
              <a:ext cx="110067" cy="132111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Rectangle: Rounded Corners 9">
              <a:extLst>
                <a:ext uri="{FF2B5EF4-FFF2-40B4-BE49-F238E27FC236}">
                  <a16:creationId xmlns:a16="http://schemas.microsoft.com/office/drawing/2014/main" id="{452D4C15-718E-4ECE-868B-41B6F90D51DE}"/>
                </a:ext>
              </a:extLst>
            </p:cNvPr>
            <p:cNvSpPr/>
            <p:nvPr/>
          </p:nvSpPr>
          <p:spPr>
            <a:xfrm>
              <a:off x="656621" y="3633419"/>
              <a:ext cx="16024" cy="26208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E3C13B2-73E9-4AE7-B897-E834993EA7E4}"/>
              </a:ext>
            </a:extLst>
          </p:cNvPr>
          <p:cNvSpPr txBox="1"/>
          <p:nvPr/>
        </p:nvSpPr>
        <p:spPr>
          <a:xfrm>
            <a:off x="12743916" y="2569578"/>
            <a:ext cx="3275636" cy="11385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sz="3200" dirty="0">
                <a:latin typeface="Akrobat ExtraBold" panose="00000900000000000000" pitchFamily="2" charset="0"/>
              </a:rPr>
              <a:t>почти</a:t>
            </a:r>
            <a:r>
              <a:rPr lang="ru-RU" sz="6600" dirty="0">
                <a:latin typeface="Akrobat ExtraBold" panose="00000900000000000000" pitchFamily="2" charset="0"/>
              </a:rPr>
              <a:t> </a:t>
            </a:r>
            <a:r>
              <a:rPr lang="ru-RU" sz="8000" dirty="0">
                <a:solidFill>
                  <a:srgbClr val="6513C7"/>
                </a:solidFill>
                <a:latin typeface="Akrobat ExtraBold" panose="00000900000000000000" pitchFamily="2" charset="0"/>
              </a:rPr>
              <a:t>50</a:t>
            </a:r>
            <a:r>
              <a:rPr lang="ru-RU" sz="3200" dirty="0">
                <a:solidFill>
                  <a:srgbClr val="6513C7"/>
                </a:solidFill>
                <a:latin typeface="Akrobat ExtraBold" panose="00000900000000000000" pitchFamily="2" charset="0"/>
              </a:rPr>
              <a:t>%</a:t>
            </a:r>
            <a:endParaRPr lang="ru-RU" sz="6600" dirty="0">
              <a:solidFill>
                <a:srgbClr val="6513C7"/>
              </a:solidFill>
              <a:latin typeface="Akrobat ExtraBold" panose="00000900000000000000" pitchFamily="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FD9EA81-BE6C-427D-B79A-914B07667EEE}"/>
              </a:ext>
            </a:extLst>
          </p:cNvPr>
          <p:cNvGrpSpPr/>
          <p:nvPr/>
        </p:nvGrpSpPr>
        <p:grpSpPr>
          <a:xfrm>
            <a:off x="12743916" y="3629222"/>
            <a:ext cx="5590572" cy="1138517"/>
            <a:chOff x="6910086" y="5805264"/>
            <a:chExt cx="5590572" cy="113851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BFD0AF-6B94-48C3-9167-636F11155E71}"/>
                </a:ext>
              </a:extLst>
            </p:cNvPr>
            <p:cNvSpPr txBox="1"/>
            <p:nvPr/>
          </p:nvSpPr>
          <p:spPr>
            <a:xfrm>
              <a:off x="8220921" y="5813663"/>
              <a:ext cx="4279737" cy="904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3200">
                  <a:solidFill>
                    <a:schemeClr val="bg1"/>
                  </a:solidFill>
                  <a:latin typeface="Akrobat SemiBold" panose="000007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ru-RU" dirty="0">
                  <a:latin typeface="Akrobat" panose="00000600000000000000" pitchFamily="2" charset="0"/>
                </a:rPr>
                <a:t>опережает шестого игрока в три раза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8E9E51-E16B-4EA3-BC75-58BC447FF6B3}"/>
                </a:ext>
              </a:extLst>
            </p:cNvPr>
            <p:cNvSpPr txBox="1"/>
            <p:nvPr/>
          </p:nvSpPr>
          <p:spPr>
            <a:xfrm>
              <a:off x="6910086" y="5805264"/>
              <a:ext cx="3275636" cy="1138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4000">
                  <a:solidFill>
                    <a:schemeClr val="bg1"/>
                  </a:solidFill>
                  <a:latin typeface="Helvetica Neue" panose="02000806000000020004" pitchFamily="2" charset="0"/>
                </a:defRPr>
              </a:lvl1pPr>
            </a:lstStyle>
            <a:p>
              <a:r>
                <a:rPr lang="ru-RU" sz="6600" dirty="0">
                  <a:solidFill>
                    <a:srgbClr val="6513C7"/>
                  </a:solidFill>
                  <a:latin typeface="Akrobat ExtraBold" panose="00000900000000000000" pitchFamily="2" charset="0"/>
                </a:rPr>
                <a:t>№</a:t>
              </a:r>
              <a:r>
                <a:rPr lang="ru-RU" sz="8000" dirty="0">
                  <a:solidFill>
                    <a:srgbClr val="6513C7"/>
                  </a:solidFill>
                  <a:latin typeface="Akrobat ExtraBold" panose="00000900000000000000" pitchFamily="2" charset="0"/>
                </a:rPr>
                <a:t>5</a:t>
              </a:r>
              <a:endParaRPr lang="ru-RU" sz="6600" dirty="0">
                <a:solidFill>
                  <a:srgbClr val="6513C7"/>
                </a:solidFill>
                <a:latin typeface="Akrobat ExtraBold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33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2D139-4A2F-4D5D-B707-DB9C66F51C9E}"/>
              </a:ext>
            </a:extLst>
          </p:cNvPr>
          <p:cNvSpPr txBox="1"/>
          <p:nvPr/>
        </p:nvSpPr>
        <p:spPr>
          <a:xfrm>
            <a:off x="9375495" y="453039"/>
            <a:ext cx="2763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«В народе говорят, что вся энергия берется взаймы </a:t>
            </a:r>
            <a:br>
              <a:rPr lang="ru-RU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и когда-то ее надо отдать»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BE20D-AAFF-40A0-BF44-705242848E2E}"/>
              </a:ext>
            </a:extLst>
          </p:cNvPr>
          <p:cNvSpPr txBox="1"/>
          <p:nvPr/>
        </p:nvSpPr>
        <p:spPr>
          <a:xfrm>
            <a:off x="8270240" y="1324353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03866-D3E3-4769-AB96-7B0A1D8C84F9}"/>
              </a:ext>
            </a:extLst>
          </p:cNvPr>
          <p:cNvSpPr txBox="1"/>
          <p:nvPr/>
        </p:nvSpPr>
        <p:spPr>
          <a:xfrm>
            <a:off x="617653" y="429889"/>
            <a:ext cx="8341152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«У Самурая нет Цели — только Путь» — это не про Лидеров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E14F9-A52D-4403-A907-2EBAEDCB9E5A}"/>
              </a:ext>
            </a:extLst>
          </p:cNvPr>
          <p:cNvSpPr txBox="1"/>
          <p:nvPr/>
        </p:nvSpPr>
        <p:spPr>
          <a:xfrm>
            <a:off x="871186" y="3564299"/>
            <a:ext cx="3782027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Первый эшелон Топ-5 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CBE0D003-45B2-4A3F-A702-6777FEBAB69E}"/>
              </a:ext>
            </a:extLst>
          </p:cNvPr>
          <p:cNvGrpSpPr/>
          <p:nvPr/>
        </p:nvGrpSpPr>
        <p:grpSpPr>
          <a:xfrm>
            <a:off x="646975" y="3527296"/>
            <a:ext cx="117144" cy="967840"/>
            <a:chOff x="609600" y="2926294"/>
            <a:chExt cx="110067" cy="3327947"/>
          </a:xfrm>
          <a:solidFill>
            <a:srgbClr val="740BD3"/>
          </a:solidFill>
        </p:grpSpPr>
        <p:sp>
          <p:nvSpPr>
            <p:cNvPr id="16" name="Rectangle: Rounded Corners 5">
              <a:extLst>
                <a:ext uri="{FF2B5EF4-FFF2-40B4-BE49-F238E27FC236}">
                  <a16:creationId xmlns:a16="http://schemas.microsoft.com/office/drawing/2014/main" id="{9C839B86-F26A-49FE-AD5C-7849E3441209}"/>
                </a:ext>
              </a:extLst>
            </p:cNvPr>
            <p:cNvSpPr/>
            <p:nvPr/>
          </p:nvSpPr>
          <p:spPr>
            <a:xfrm>
              <a:off x="609600" y="2926294"/>
              <a:ext cx="110067" cy="132111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A3341BDC-94B0-49E1-B3DB-D7B020AFBEF9}"/>
                </a:ext>
              </a:extLst>
            </p:cNvPr>
            <p:cNvSpPr/>
            <p:nvPr/>
          </p:nvSpPr>
          <p:spPr>
            <a:xfrm>
              <a:off x="656621" y="3633419"/>
              <a:ext cx="16024" cy="26208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72F64D2-A68C-4C54-9283-1508DA193369}"/>
              </a:ext>
            </a:extLst>
          </p:cNvPr>
          <p:cNvSpPr txBox="1"/>
          <p:nvPr/>
        </p:nvSpPr>
        <p:spPr>
          <a:xfrm>
            <a:off x="6146347" y="2569578"/>
            <a:ext cx="3275636" cy="11385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sz="3200" dirty="0">
                <a:latin typeface="Akrobat ExtraBold" panose="00000900000000000000" pitchFamily="2" charset="0"/>
              </a:rPr>
              <a:t>почти</a:t>
            </a:r>
            <a:r>
              <a:rPr lang="ru-RU" sz="6600" dirty="0">
                <a:latin typeface="Akrobat ExtraBold" panose="00000900000000000000" pitchFamily="2" charset="0"/>
              </a:rPr>
              <a:t> </a:t>
            </a:r>
            <a:r>
              <a:rPr lang="ru-RU" sz="8000" dirty="0">
                <a:solidFill>
                  <a:srgbClr val="6513C7"/>
                </a:solidFill>
                <a:latin typeface="Akrobat ExtraBold" panose="00000900000000000000" pitchFamily="2" charset="0"/>
              </a:rPr>
              <a:t>50</a:t>
            </a:r>
            <a:r>
              <a:rPr lang="ru-RU" sz="3200" dirty="0">
                <a:solidFill>
                  <a:srgbClr val="6513C7"/>
                </a:solidFill>
                <a:latin typeface="Akrobat ExtraBold" panose="00000900000000000000" pitchFamily="2" charset="0"/>
              </a:rPr>
              <a:t>%</a:t>
            </a:r>
            <a:endParaRPr lang="ru-RU" sz="6600" dirty="0">
              <a:solidFill>
                <a:srgbClr val="6513C7"/>
              </a:solidFill>
              <a:latin typeface="Akrobat ExtraBold" panose="00000900000000000000" pitchFamily="2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CF89213-45A2-4EAF-8CD0-DBBC10654373}"/>
              </a:ext>
            </a:extLst>
          </p:cNvPr>
          <p:cNvGrpSpPr/>
          <p:nvPr/>
        </p:nvGrpSpPr>
        <p:grpSpPr>
          <a:xfrm>
            <a:off x="6146347" y="3629222"/>
            <a:ext cx="5590572" cy="1138517"/>
            <a:chOff x="6910086" y="5805264"/>
            <a:chExt cx="5590572" cy="11385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40EC06-39E5-41A4-8256-B883004EC3C8}"/>
                </a:ext>
              </a:extLst>
            </p:cNvPr>
            <p:cNvSpPr txBox="1"/>
            <p:nvPr/>
          </p:nvSpPr>
          <p:spPr>
            <a:xfrm>
              <a:off x="8220921" y="5813663"/>
              <a:ext cx="4279737" cy="904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3200">
                  <a:solidFill>
                    <a:schemeClr val="bg1"/>
                  </a:solidFill>
                  <a:latin typeface="Akrobat SemiBold" panose="000007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ru-RU" dirty="0">
                  <a:latin typeface="Akrobat" panose="00000600000000000000" pitchFamily="2" charset="0"/>
                </a:rPr>
                <a:t>опережает шестого игрока в три раза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9B0F1D-A185-413D-8B36-37D93B99DB42}"/>
                </a:ext>
              </a:extLst>
            </p:cNvPr>
            <p:cNvSpPr txBox="1"/>
            <p:nvPr/>
          </p:nvSpPr>
          <p:spPr>
            <a:xfrm>
              <a:off x="6910086" y="5805264"/>
              <a:ext cx="3275636" cy="1138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4000">
                  <a:solidFill>
                    <a:schemeClr val="bg1"/>
                  </a:solidFill>
                  <a:latin typeface="Helvetica Neue" panose="02000806000000020004" pitchFamily="2" charset="0"/>
                </a:defRPr>
              </a:lvl1pPr>
            </a:lstStyle>
            <a:p>
              <a:r>
                <a:rPr lang="ru-RU" sz="6600" dirty="0">
                  <a:solidFill>
                    <a:srgbClr val="6513C7"/>
                  </a:solidFill>
                  <a:latin typeface="Akrobat ExtraBold" panose="00000900000000000000" pitchFamily="2" charset="0"/>
                </a:rPr>
                <a:t>№</a:t>
              </a:r>
              <a:r>
                <a:rPr lang="ru-RU" sz="8000" dirty="0">
                  <a:solidFill>
                    <a:srgbClr val="6513C7"/>
                  </a:solidFill>
                  <a:latin typeface="Akrobat ExtraBold" panose="00000900000000000000" pitchFamily="2" charset="0"/>
                </a:rPr>
                <a:t>5</a:t>
              </a:r>
              <a:endParaRPr lang="ru-RU" sz="6600" dirty="0">
                <a:solidFill>
                  <a:srgbClr val="6513C7"/>
                </a:solidFill>
                <a:latin typeface="Akrobat ExtraBold" panose="00000900000000000000" pitchFamily="2" charset="0"/>
              </a:endParaRPr>
            </a:p>
          </p:txBody>
        </p:sp>
      </p:grpSp>
      <p:sp>
        <p:nvSpPr>
          <p:cNvPr id="21" name="Дуга 20">
            <a:extLst>
              <a:ext uri="{FF2B5EF4-FFF2-40B4-BE49-F238E27FC236}">
                <a16:creationId xmlns:a16="http://schemas.microsoft.com/office/drawing/2014/main" id="{DC57EE56-65C0-42DA-8939-692F738DAB12}"/>
              </a:ext>
            </a:extLst>
          </p:cNvPr>
          <p:cNvSpPr/>
          <p:nvPr/>
        </p:nvSpPr>
        <p:spPr>
          <a:xfrm rot="1070402" flipH="1">
            <a:off x="3974159" y="2646363"/>
            <a:ext cx="2635611" cy="3138164"/>
          </a:xfrm>
          <a:prstGeom prst="arc">
            <a:avLst>
              <a:gd name="adj1" fmla="val 15386388"/>
              <a:gd name="adj2" fmla="val 20082575"/>
            </a:avLst>
          </a:prstGeom>
          <a:ln w="19050">
            <a:solidFill>
              <a:schemeClr val="bg1"/>
            </a:solidFill>
            <a:prstDash val="sysDot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556D0-4006-47F4-B8EE-D644548B4ECC}"/>
              </a:ext>
            </a:extLst>
          </p:cNvPr>
          <p:cNvSpPr txBox="1"/>
          <p:nvPr/>
        </p:nvSpPr>
        <p:spPr>
          <a:xfrm>
            <a:off x="577528" y="1408838"/>
            <a:ext cx="1022165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№1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Ренна лидер по продажам  </a:t>
            </a:r>
            <a:endParaRPr lang="ru-RU" sz="32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№1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в деньгах и тоннах — с нуля до лидерства за менее,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чем 15 лет — круто!</a:t>
            </a:r>
          </a:p>
          <a:p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Их ставка по-прежнему — на пломбирную серию,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меньше новинок и без продвижения. </a:t>
            </a:r>
          </a:p>
          <a:p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Риск — в падении покупательской способности при росте цены,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по их росту — позитивный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209B70-6DB5-4190-9B95-B96C121CA9AB}"/>
              </a:ext>
            </a:extLst>
          </p:cNvPr>
          <p:cNvSpPr txBox="1"/>
          <p:nvPr/>
        </p:nvSpPr>
        <p:spPr>
          <a:xfrm>
            <a:off x="577528" y="1420412"/>
            <a:ext cx="1022165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№2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Айсберри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лидер по производству — 52,6 тыс. тонн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единственные с 3 фабриками, завершили в Ярославле последнюю,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но пока… без каких либо новинок, ведут переговоры с сибиряками о покупке фабрики. </a:t>
            </a:r>
          </a:p>
          <a:p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Имели 35 филиалов в Центре, но начали их закрывать. </a:t>
            </a:r>
          </a:p>
          <a:p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Ставка на Вологодский пломбир вместо Филевского, </a:t>
            </a: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Риск — именно в ставке на этот бренд и очень низкие цены, </a:t>
            </a: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— нейтрально-негативный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A9ED92-2056-4D2C-A4C6-94A19C8D491F}"/>
              </a:ext>
            </a:extLst>
          </p:cNvPr>
          <p:cNvSpPr txBox="1"/>
          <p:nvPr/>
        </p:nvSpPr>
        <p:spPr>
          <a:xfrm>
            <a:off x="577528" y="1417982"/>
            <a:ext cx="10221652" cy="4895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№3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Unilever до августа 2021 года был бессменным лидером рынка России 17 лет, а в 2022 показал беспрецедентное падение на 21,7%,  отказавшись от открытой рекламы и всего экспорта в ближнее и дальнее зарубежье.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Их ставка сейчас на оставшуюся известность брендов.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Риск — растерянность менеджмента от противоречивых решений руководства и сильного негатива у дистрибуторов и сетей. 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— негативный.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ACABF1-7993-4DCE-AE11-9E9A5DADA3BF}"/>
              </a:ext>
            </a:extLst>
          </p:cNvPr>
          <p:cNvSpPr txBox="1"/>
          <p:nvPr/>
        </p:nvSpPr>
        <p:spPr>
          <a:xfrm>
            <a:off x="577527" y="1489860"/>
            <a:ext cx="10365455" cy="4718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№4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Фронери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(СП швейцарского Нестле + германо-английского R&amp;R). </a:t>
            </a:r>
          </a:p>
          <a:p>
            <a:pPr>
              <a:lnSpc>
                <a:spcPct val="8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С одной стороны хорошо усиливает позиции брендами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Монделиз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(Милка, Альпен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Голд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Орео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) — хотя еще есть  много в портфеле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Кэдбери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Филадельфия, Дайм,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Таблерон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) и сильный европейский бренд </a:t>
            </a:r>
            <a:r>
              <a:rPr lang="en-US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NUII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 при этом сейчас отказались от всех брендов Нестле —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Экстрем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Максибон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Мовенпик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и заменили их на </a:t>
            </a:r>
            <a:r>
              <a:rPr lang="en-US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Sunremo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Maxiduo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Monterra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8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Все идет к полному разделению портфеля Нестле и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Фронери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—  в Европе же на одном рынке и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Фронери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и Нестле. Их Ставка — на бренды 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Монделиз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и Сети, Риск — в чехарде с продуктами и брендами.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по их росту — нейтрально-позитивный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2DB183-DFC4-4F46-B8D9-43EC90998310}"/>
              </a:ext>
            </a:extLst>
          </p:cNvPr>
          <p:cNvSpPr txBox="1"/>
          <p:nvPr/>
        </p:nvSpPr>
        <p:spPr>
          <a:xfrm>
            <a:off x="577528" y="1420411"/>
            <a:ext cx="1022165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№5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Чистая Линия —  лидер московского рынка, показывал динамичный рост, при самой дорогой цене, фанат ручной завертки продукта, необычный проект «О, Мороженое!», е-торговля и экскурсии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на фабрику — общий респект за драйв всей категории и нестандартную запоминающуюся всем от мала до велика – рекламу. </a:t>
            </a: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Их Ставка была на рекламу, </a:t>
            </a:r>
          </a:p>
          <a:p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Риск — завершить рекламу при высокой цене на продукт.</a:t>
            </a:r>
          </a:p>
          <a:p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по их росту — нейтральный.</a:t>
            </a:r>
          </a:p>
        </p:txBody>
      </p:sp>
    </p:spTree>
    <p:extLst>
      <p:ext uri="{BB962C8B-B14F-4D97-AF65-F5344CB8AC3E}">
        <p14:creationId xmlns:p14="http://schemas.microsoft.com/office/powerpoint/2010/main" val="3308857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21" grpId="0" animBg="1"/>
      <p:bldP spid="21" grpId="1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9DEA87-429A-453E-A47F-9920DF0B0045}"/>
              </a:ext>
            </a:extLst>
          </p:cNvPr>
          <p:cNvSpPr txBox="1"/>
          <p:nvPr/>
        </p:nvSpPr>
        <p:spPr>
          <a:xfrm>
            <a:off x="7518401" y="453040"/>
            <a:ext cx="405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«Когда кончается одна жизнь, начинается другая»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87836-EBEC-43FB-803A-1B5A0FBAD4C7}"/>
              </a:ext>
            </a:extLst>
          </p:cNvPr>
          <p:cNvSpPr txBox="1"/>
          <p:nvPr/>
        </p:nvSpPr>
        <p:spPr>
          <a:xfrm>
            <a:off x="8270240" y="757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B195CC-4803-4F78-8659-D391206987E5}"/>
              </a:ext>
            </a:extLst>
          </p:cNvPr>
          <p:cNvSpPr txBox="1"/>
          <p:nvPr/>
        </p:nvSpPr>
        <p:spPr>
          <a:xfrm>
            <a:off x="617653" y="429889"/>
            <a:ext cx="5875744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Перспективные для роста игроки из Топ-20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F16AF2-D9F8-40A8-BB1F-77F36A421017}"/>
              </a:ext>
            </a:extLst>
          </p:cNvPr>
          <p:cNvSpPr txBox="1"/>
          <p:nvPr/>
        </p:nvSpPr>
        <p:spPr>
          <a:xfrm>
            <a:off x="577528" y="1675054"/>
            <a:ext cx="1022165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№7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«Челны-Холод» — самое современное оборудование,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но для рывка должен выйти из рамок производственной компании </a:t>
            </a: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и обратить внимание на маркетинг и коммерцию.</a:t>
            </a:r>
          </a:p>
          <a:p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Прогноз по их росту — нейтрально-позитивный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0DAE8-6534-46FB-AC94-86EE2459AD23}"/>
              </a:ext>
            </a:extLst>
          </p:cNvPr>
          <p:cNvSpPr txBox="1"/>
          <p:nvPr/>
        </p:nvSpPr>
        <p:spPr>
          <a:xfrm>
            <a:off x="577528" y="1790803"/>
            <a:ext cx="10221652" cy="3731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№8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«Русский холод» после беспрецедентного падения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в 2022 году на 22,1% решили начать рекламное продвижение. 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Бюджет оценивается в 250 млн руб.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Риск — ограничиться только рекламой. 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по их росту в 2023  — позитивный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9262E4-D49E-4459-9163-BEC5E2FE5F8D}"/>
              </a:ext>
            </a:extLst>
          </p:cNvPr>
          <p:cNvSpPr txBox="1"/>
          <p:nvPr/>
        </p:nvSpPr>
        <p:spPr>
          <a:xfrm>
            <a:off x="577528" y="1767653"/>
            <a:ext cx="10221652" cy="3343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№11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«Дмитровский МК» должен к хорошему темпу добавить крутые идеи и фишки. 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Сейчас основные ставки на форм-фактор продукта, красивую выкладку, экспорт и качество.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по их росту — позитивный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584294-D42B-4F40-94D6-F70601DDAC23}"/>
              </a:ext>
            </a:extLst>
          </p:cNvPr>
          <p:cNvSpPr txBox="1"/>
          <p:nvPr/>
        </p:nvSpPr>
        <p:spPr>
          <a:xfrm>
            <a:off x="577528" y="1790803"/>
            <a:ext cx="10221652" cy="218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6600" dirty="0">
                <a:solidFill>
                  <a:srgbClr val="6513C7"/>
                </a:solidFill>
                <a:latin typeface="Akrobat ExtraBold" panose="00000900000000000000" pitchFamily="2" charset="0"/>
              </a:rPr>
              <a:t>№16</a:t>
            </a:r>
            <a:r>
              <a:rPr lang="ru-RU" sz="32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«</a:t>
            </a:r>
            <a:r>
              <a:rPr lang="ru-RU" sz="2800" dirty="0" err="1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Комос</a:t>
            </a: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 групп». 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Хорошее качество и системный подход. 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Akrobat" panose="00000600000000000000" pitchFamily="2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Прогноз по их росту — нейтрально-позитивный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8305F5-FA22-42EC-90D7-BDB173215C0A}"/>
              </a:ext>
            </a:extLst>
          </p:cNvPr>
          <p:cNvSpPr txBox="1"/>
          <p:nvPr/>
        </p:nvSpPr>
        <p:spPr>
          <a:xfrm>
            <a:off x="1927748" y="-1619443"/>
            <a:ext cx="9685132" cy="878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dirty="0">
                <a:latin typeface="Akrobat ExtraBold" panose="00000900000000000000" pitchFamily="2" charset="0"/>
              </a:rPr>
              <a:t>Как уже говорили главное Команда современных профессионалов + Инновационные идеи + Нестандартные продукты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2FCB59-F281-4E62-8B3C-3D09518202AE}"/>
              </a:ext>
            </a:extLst>
          </p:cNvPr>
          <p:cNvSpPr txBox="1"/>
          <p:nvPr/>
        </p:nvSpPr>
        <p:spPr>
          <a:xfrm>
            <a:off x="1096701" y="7131031"/>
            <a:ext cx="9494135" cy="1266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latin typeface="Akrobat" panose="00000600000000000000" pitchFamily="2" charset="0"/>
              </a:rPr>
              <a:t>Кто сможет в эту пору собрать Экспертов, найти новые Идеи </a:t>
            </a:r>
            <a:br>
              <a:rPr lang="ru-RU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для развития и произвести дифференцированные Продукты </a:t>
            </a:r>
            <a:br>
              <a:rPr lang="ru-RU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при «запрете» на нового оборудования — тот и Победит</a:t>
            </a:r>
          </a:p>
        </p:txBody>
      </p:sp>
      <p:grpSp>
        <p:nvGrpSpPr>
          <p:cNvPr id="24" name="Рисунок 253">
            <a:extLst>
              <a:ext uri="{FF2B5EF4-FFF2-40B4-BE49-F238E27FC236}">
                <a16:creationId xmlns:a16="http://schemas.microsoft.com/office/drawing/2014/main" id="{A82FAFDA-5CE1-4727-935D-40D42172A643}"/>
              </a:ext>
            </a:extLst>
          </p:cNvPr>
          <p:cNvGrpSpPr/>
          <p:nvPr/>
        </p:nvGrpSpPr>
        <p:grpSpPr>
          <a:xfrm>
            <a:off x="1133910" y="-1524635"/>
            <a:ext cx="720000" cy="720000"/>
            <a:chOff x="1990437" y="3036094"/>
            <a:chExt cx="720000" cy="720000"/>
          </a:xfrm>
          <a:solidFill>
            <a:schemeClr val="bg1"/>
          </a:solidFill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CDAEA270-6278-4149-8AEA-E2D553BF0387}"/>
                </a:ext>
              </a:extLst>
            </p:cNvPr>
            <p:cNvSpPr/>
            <p:nvPr/>
          </p:nvSpPr>
          <p:spPr>
            <a:xfrm>
              <a:off x="1989382" y="3069589"/>
              <a:ext cx="721406" cy="652500"/>
            </a:xfrm>
            <a:custGeom>
              <a:avLst/>
              <a:gdLst>
                <a:gd name="connsiteX0" fmla="*/ 689086 w 721406"/>
                <a:gd name="connsiteY0" fmla="*/ 379440 h 652500"/>
                <a:gd name="connsiteX1" fmla="*/ 656973 w 721406"/>
                <a:gd name="connsiteY1" fmla="*/ 358914 h 652500"/>
                <a:gd name="connsiteX2" fmla="*/ 608438 w 721406"/>
                <a:gd name="connsiteY2" fmla="*/ 338691 h 652500"/>
                <a:gd name="connsiteX3" fmla="*/ 574445 w 721406"/>
                <a:gd name="connsiteY3" fmla="*/ 316259 h 652500"/>
                <a:gd name="connsiteX4" fmla="*/ 574445 w 721406"/>
                <a:gd name="connsiteY4" fmla="*/ 304847 h 652500"/>
                <a:gd name="connsiteX5" fmla="*/ 623017 w 721406"/>
                <a:gd name="connsiteY5" fmla="*/ 237576 h 652500"/>
                <a:gd name="connsiteX6" fmla="*/ 660860 w 721406"/>
                <a:gd name="connsiteY6" fmla="*/ 194348 h 652500"/>
                <a:gd name="connsiteX7" fmla="*/ 649395 w 721406"/>
                <a:gd name="connsiteY7" fmla="*/ 164905 h 652500"/>
                <a:gd name="connsiteX8" fmla="*/ 649395 w 721406"/>
                <a:gd name="connsiteY8" fmla="*/ 123086 h 652500"/>
                <a:gd name="connsiteX9" fmla="*/ 527365 w 721406"/>
                <a:gd name="connsiteY9" fmla="*/ 1056 h 652500"/>
                <a:gd name="connsiteX10" fmla="*/ 518143 w 721406"/>
                <a:gd name="connsiteY10" fmla="*/ 1056 h 652500"/>
                <a:gd name="connsiteX11" fmla="*/ 400223 w 721406"/>
                <a:gd name="connsiteY11" fmla="*/ 91641 h 652500"/>
                <a:gd name="connsiteX12" fmla="*/ 366826 w 721406"/>
                <a:gd name="connsiteY12" fmla="*/ 87190 h 652500"/>
                <a:gd name="connsiteX13" fmla="*/ 357110 w 721406"/>
                <a:gd name="connsiteY13" fmla="*/ 87190 h 652500"/>
                <a:gd name="connsiteX14" fmla="*/ 322021 w 721406"/>
                <a:gd name="connsiteY14" fmla="*/ 92121 h 652500"/>
                <a:gd name="connsiteX15" fmla="*/ 203968 w 721406"/>
                <a:gd name="connsiteY15" fmla="*/ 1055 h 652500"/>
                <a:gd name="connsiteX16" fmla="*/ 194746 w 721406"/>
                <a:gd name="connsiteY16" fmla="*/ 1055 h 652500"/>
                <a:gd name="connsiteX17" fmla="*/ 72716 w 721406"/>
                <a:gd name="connsiteY17" fmla="*/ 123085 h 652500"/>
                <a:gd name="connsiteX18" fmla="*/ 72716 w 721406"/>
                <a:gd name="connsiteY18" fmla="*/ 164905 h 652500"/>
                <a:gd name="connsiteX19" fmla="*/ 61249 w 721406"/>
                <a:gd name="connsiteY19" fmla="*/ 194348 h 652500"/>
                <a:gd name="connsiteX20" fmla="*/ 99093 w 721406"/>
                <a:gd name="connsiteY20" fmla="*/ 237576 h 652500"/>
                <a:gd name="connsiteX21" fmla="*/ 147665 w 721406"/>
                <a:gd name="connsiteY21" fmla="*/ 304847 h 652500"/>
                <a:gd name="connsiteX22" fmla="*/ 147665 w 721406"/>
                <a:gd name="connsiteY22" fmla="*/ 316259 h 652500"/>
                <a:gd name="connsiteX23" fmla="*/ 113673 w 721406"/>
                <a:gd name="connsiteY23" fmla="*/ 338690 h 652500"/>
                <a:gd name="connsiteX24" fmla="*/ 65136 w 721406"/>
                <a:gd name="connsiteY24" fmla="*/ 358913 h 652500"/>
                <a:gd name="connsiteX25" fmla="*/ 33023 w 721406"/>
                <a:gd name="connsiteY25" fmla="*/ 379439 h 652500"/>
                <a:gd name="connsiteX26" fmla="*/ 1055 w 721406"/>
                <a:gd name="connsiteY26" fmla="*/ 457723 h 652500"/>
                <a:gd name="connsiteX27" fmla="*/ 1055 w 721406"/>
                <a:gd name="connsiteY27" fmla="*/ 526818 h 652500"/>
                <a:gd name="connsiteX28" fmla="*/ 12423 w 721406"/>
                <a:gd name="connsiteY28" fmla="*/ 538203 h 652500"/>
                <a:gd name="connsiteX29" fmla="*/ 155178 w 721406"/>
                <a:gd name="connsiteY29" fmla="*/ 538203 h 652500"/>
                <a:gd name="connsiteX30" fmla="*/ 151803 w 721406"/>
                <a:gd name="connsiteY30" fmla="*/ 567764 h 652500"/>
                <a:gd name="connsiteX31" fmla="*/ 151803 w 721406"/>
                <a:gd name="connsiteY31" fmla="*/ 640568 h 652500"/>
                <a:gd name="connsiteX32" fmla="*/ 163171 w 721406"/>
                <a:gd name="connsiteY32" fmla="*/ 651954 h 652500"/>
                <a:gd name="connsiteX33" fmla="*/ 298243 w 721406"/>
                <a:gd name="connsiteY33" fmla="*/ 651954 h 652500"/>
                <a:gd name="connsiteX34" fmla="*/ 328125 w 721406"/>
                <a:gd name="connsiteY34" fmla="*/ 651954 h 652500"/>
                <a:gd name="connsiteX35" fmla="*/ 396249 w 721406"/>
                <a:gd name="connsiteY35" fmla="*/ 651954 h 652500"/>
                <a:gd name="connsiteX36" fmla="*/ 396280 w 721406"/>
                <a:gd name="connsiteY36" fmla="*/ 651954 h 652500"/>
                <a:gd name="connsiteX37" fmla="*/ 423866 w 721406"/>
                <a:gd name="connsiteY37" fmla="*/ 651954 h 652500"/>
                <a:gd name="connsiteX38" fmla="*/ 430276 w 721406"/>
                <a:gd name="connsiteY38" fmla="*/ 651954 h 652500"/>
                <a:gd name="connsiteX39" fmla="*/ 441644 w 721406"/>
                <a:gd name="connsiteY39" fmla="*/ 640586 h 652500"/>
                <a:gd name="connsiteX40" fmla="*/ 430276 w 721406"/>
                <a:gd name="connsiteY40" fmla="*/ 629218 h 652500"/>
                <a:gd name="connsiteX41" fmla="*/ 423866 w 721406"/>
                <a:gd name="connsiteY41" fmla="*/ 629218 h 652500"/>
                <a:gd name="connsiteX42" fmla="*/ 405931 w 721406"/>
                <a:gd name="connsiteY42" fmla="*/ 629218 h 652500"/>
                <a:gd name="connsiteX43" fmla="*/ 392205 w 721406"/>
                <a:gd name="connsiteY43" fmla="*/ 544123 h 652500"/>
                <a:gd name="connsiteX44" fmla="*/ 397571 w 721406"/>
                <a:gd name="connsiteY44" fmla="*/ 529831 h 652500"/>
                <a:gd name="connsiteX45" fmla="*/ 405681 w 721406"/>
                <a:gd name="connsiteY45" fmla="*/ 535801 h 652500"/>
                <a:gd name="connsiteX46" fmla="*/ 412418 w 721406"/>
                <a:gd name="connsiteY46" fmla="*/ 538014 h 652500"/>
                <a:gd name="connsiteX47" fmla="*/ 415140 w 721406"/>
                <a:gd name="connsiteY47" fmla="*/ 537684 h 652500"/>
                <a:gd name="connsiteX48" fmla="*/ 422640 w 721406"/>
                <a:gd name="connsiteY48" fmla="*/ 531619 h 652500"/>
                <a:gd name="connsiteX49" fmla="*/ 453516 w 721406"/>
                <a:gd name="connsiteY49" fmla="*/ 468157 h 652500"/>
                <a:gd name="connsiteX50" fmla="*/ 494709 w 721406"/>
                <a:gd name="connsiteY50" fmla="*/ 485324 h 652500"/>
                <a:gd name="connsiteX51" fmla="*/ 495461 w 721406"/>
                <a:gd name="connsiteY51" fmla="*/ 485606 h 652500"/>
                <a:gd name="connsiteX52" fmla="*/ 547570 w 721406"/>
                <a:gd name="connsiteY52" fmla="*/ 567764 h 652500"/>
                <a:gd name="connsiteX53" fmla="*/ 547570 w 721406"/>
                <a:gd name="connsiteY53" fmla="*/ 629218 h 652500"/>
                <a:gd name="connsiteX54" fmla="*/ 500408 w 721406"/>
                <a:gd name="connsiteY54" fmla="*/ 629218 h 652500"/>
                <a:gd name="connsiteX55" fmla="*/ 500408 w 721406"/>
                <a:gd name="connsiteY55" fmla="*/ 564450 h 652500"/>
                <a:gd name="connsiteX56" fmla="*/ 489040 w 721406"/>
                <a:gd name="connsiteY56" fmla="*/ 553082 h 652500"/>
                <a:gd name="connsiteX57" fmla="*/ 477672 w 721406"/>
                <a:gd name="connsiteY57" fmla="*/ 564450 h 652500"/>
                <a:gd name="connsiteX58" fmla="*/ 477672 w 721406"/>
                <a:gd name="connsiteY58" fmla="*/ 629218 h 652500"/>
                <a:gd name="connsiteX59" fmla="*/ 465647 w 721406"/>
                <a:gd name="connsiteY59" fmla="*/ 629218 h 652500"/>
                <a:gd name="connsiteX60" fmla="*/ 454279 w 721406"/>
                <a:gd name="connsiteY60" fmla="*/ 640586 h 652500"/>
                <a:gd name="connsiteX61" fmla="*/ 465647 w 721406"/>
                <a:gd name="connsiteY61" fmla="*/ 651954 h 652500"/>
                <a:gd name="connsiteX62" fmla="*/ 558939 w 721406"/>
                <a:gd name="connsiteY62" fmla="*/ 651954 h 652500"/>
                <a:gd name="connsiteX63" fmla="*/ 570308 w 721406"/>
                <a:gd name="connsiteY63" fmla="*/ 640443 h 652500"/>
                <a:gd name="connsiteX64" fmla="*/ 570308 w 721406"/>
                <a:gd name="connsiteY64" fmla="*/ 567761 h 652500"/>
                <a:gd name="connsiteX65" fmla="*/ 566933 w 721406"/>
                <a:gd name="connsiteY65" fmla="*/ 538200 h 652500"/>
                <a:gd name="connsiteX66" fmla="*/ 709689 w 721406"/>
                <a:gd name="connsiteY66" fmla="*/ 538200 h 652500"/>
                <a:gd name="connsiteX67" fmla="*/ 721058 w 721406"/>
                <a:gd name="connsiteY67" fmla="*/ 526697 h 652500"/>
                <a:gd name="connsiteX68" fmla="*/ 721058 w 721406"/>
                <a:gd name="connsiteY68" fmla="*/ 457720 h 652500"/>
                <a:gd name="connsiteX69" fmla="*/ 689086 w 721406"/>
                <a:gd name="connsiteY69" fmla="*/ 379440 h 652500"/>
                <a:gd name="connsiteX70" fmla="*/ 601459 w 721406"/>
                <a:gd name="connsiteY70" fmla="*/ 222893 h 652500"/>
                <a:gd name="connsiteX71" fmla="*/ 531757 w 721406"/>
                <a:gd name="connsiteY71" fmla="*/ 292596 h 652500"/>
                <a:gd name="connsiteX72" fmla="*/ 514167 w 721406"/>
                <a:gd name="connsiteY72" fmla="*/ 292596 h 652500"/>
                <a:gd name="connsiteX73" fmla="*/ 506829 w 721406"/>
                <a:gd name="connsiteY73" fmla="*/ 292193 h 652500"/>
                <a:gd name="connsiteX74" fmla="*/ 506877 w 721406"/>
                <a:gd name="connsiteY74" fmla="*/ 290246 h 652500"/>
                <a:gd name="connsiteX75" fmla="*/ 494795 w 721406"/>
                <a:gd name="connsiteY75" fmla="*/ 259466 h 652500"/>
                <a:gd name="connsiteX76" fmla="*/ 494795 w 721406"/>
                <a:gd name="connsiteY76" fmla="*/ 215156 h 652500"/>
                <a:gd name="connsiteX77" fmla="*/ 481667 w 721406"/>
                <a:gd name="connsiteY77" fmla="*/ 158775 h 652500"/>
                <a:gd name="connsiteX78" fmla="*/ 558492 w 721406"/>
                <a:gd name="connsiteY78" fmla="*/ 119077 h 652500"/>
                <a:gd name="connsiteX79" fmla="*/ 601457 w 721406"/>
                <a:gd name="connsiteY79" fmla="*/ 162269 h 652500"/>
                <a:gd name="connsiteX80" fmla="*/ 601457 w 721406"/>
                <a:gd name="connsiteY80" fmla="*/ 222893 h 652500"/>
                <a:gd name="connsiteX81" fmla="*/ 551707 w 721406"/>
                <a:gd name="connsiteY81" fmla="*/ 313141 h 652500"/>
                <a:gd name="connsiteX82" fmla="*/ 551707 w 721406"/>
                <a:gd name="connsiteY82" fmla="*/ 336378 h 652500"/>
                <a:gd name="connsiteX83" fmla="*/ 522495 w 721406"/>
                <a:gd name="connsiteY83" fmla="*/ 366701 h 652500"/>
                <a:gd name="connsiteX84" fmla="*/ 494197 w 721406"/>
                <a:gd name="connsiteY84" fmla="*/ 339134 h 652500"/>
                <a:gd name="connsiteX85" fmla="*/ 494217 w 721406"/>
                <a:gd name="connsiteY85" fmla="*/ 338761 h 652500"/>
                <a:gd name="connsiteX86" fmla="*/ 494217 w 721406"/>
                <a:gd name="connsiteY86" fmla="*/ 321647 h 652500"/>
                <a:gd name="connsiteX87" fmla="*/ 494217 w 721406"/>
                <a:gd name="connsiteY87" fmla="*/ 321635 h 652500"/>
                <a:gd name="connsiteX88" fmla="*/ 494217 w 721406"/>
                <a:gd name="connsiteY88" fmla="*/ 321633 h 652500"/>
                <a:gd name="connsiteX89" fmla="*/ 500003 w 721406"/>
                <a:gd name="connsiteY89" fmla="*/ 314213 h 652500"/>
                <a:gd name="connsiteX90" fmla="*/ 514167 w 721406"/>
                <a:gd name="connsiteY90" fmla="*/ 315332 h 652500"/>
                <a:gd name="connsiteX91" fmla="*/ 531757 w 721406"/>
                <a:gd name="connsiteY91" fmla="*/ 315332 h 652500"/>
                <a:gd name="connsiteX92" fmla="*/ 551707 w 721406"/>
                <a:gd name="connsiteY92" fmla="*/ 313141 h 652500"/>
                <a:gd name="connsiteX93" fmla="*/ 484141 w 721406"/>
                <a:gd name="connsiteY93" fmla="*/ 290247 h 652500"/>
                <a:gd name="connsiteX94" fmla="*/ 478446 w 721406"/>
                <a:gd name="connsiteY94" fmla="*/ 305203 h 652500"/>
                <a:gd name="connsiteX95" fmla="*/ 473306 w 721406"/>
                <a:gd name="connsiteY95" fmla="*/ 309517 h 652500"/>
                <a:gd name="connsiteX96" fmla="*/ 468245 w 721406"/>
                <a:gd name="connsiteY96" fmla="*/ 311846 h 652500"/>
                <a:gd name="connsiteX97" fmla="*/ 468245 w 721406"/>
                <a:gd name="connsiteY97" fmla="*/ 268651 h 652500"/>
                <a:gd name="connsiteX98" fmla="*/ 484141 w 721406"/>
                <a:gd name="connsiteY98" fmla="*/ 290247 h 652500"/>
                <a:gd name="connsiteX99" fmla="*/ 638124 w 721406"/>
                <a:gd name="connsiteY99" fmla="*/ 194347 h 652500"/>
                <a:gd name="connsiteX100" fmla="*/ 624195 w 721406"/>
                <a:gd name="connsiteY100" fmla="*/ 214016 h 652500"/>
                <a:gd name="connsiteX101" fmla="*/ 624195 w 721406"/>
                <a:gd name="connsiteY101" fmla="*/ 174676 h 652500"/>
                <a:gd name="connsiteX102" fmla="*/ 638124 w 721406"/>
                <a:gd name="connsiteY102" fmla="*/ 194347 h 652500"/>
                <a:gd name="connsiteX103" fmla="*/ 421964 w 721406"/>
                <a:gd name="connsiteY103" fmla="*/ 98307 h 652500"/>
                <a:gd name="connsiteX104" fmla="*/ 518141 w 721406"/>
                <a:gd name="connsiteY104" fmla="*/ 23791 h 652500"/>
                <a:gd name="connsiteX105" fmla="*/ 527363 w 721406"/>
                <a:gd name="connsiteY105" fmla="*/ 23791 h 652500"/>
                <a:gd name="connsiteX106" fmla="*/ 626657 w 721406"/>
                <a:gd name="connsiteY106" fmla="*/ 123085 h 652500"/>
                <a:gd name="connsiteX107" fmla="*/ 626657 w 721406"/>
                <a:gd name="connsiteY107" fmla="*/ 151760 h 652500"/>
                <a:gd name="connsiteX108" fmla="*/ 623881 w 721406"/>
                <a:gd name="connsiteY108" fmla="*/ 151230 h 652500"/>
                <a:gd name="connsiteX109" fmla="*/ 615348 w 721406"/>
                <a:gd name="connsiteY109" fmla="*/ 142767 h 652500"/>
                <a:gd name="connsiteX110" fmla="*/ 573646 w 721406"/>
                <a:gd name="connsiteY110" fmla="*/ 94531 h 652500"/>
                <a:gd name="connsiteX111" fmla="*/ 564836 w 721406"/>
                <a:gd name="connsiteY111" fmla="*/ 85905 h 652500"/>
                <a:gd name="connsiteX112" fmla="*/ 553347 w 721406"/>
                <a:gd name="connsiteY112" fmla="*/ 90381 h 652500"/>
                <a:gd name="connsiteX113" fmla="*/ 469073 w 721406"/>
                <a:gd name="connsiteY113" fmla="*/ 138309 h 652500"/>
                <a:gd name="connsiteX114" fmla="*/ 421571 w 721406"/>
                <a:gd name="connsiteY114" fmla="*/ 99523 h 652500"/>
                <a:gd name="connsiteX115" fmla="*/ 421964 w 721406"/>
                <a:gd name="connsiteY115" fmla="*/ 98307 h 652500"/>
                <a:gd name="connsiteX116" fmla="*/ 357112 w 721406"/>
                <a:gd name="connsiteY116" fmla="*/ 109922 h 652500"/>
                <a:gd name="connsiteX117" fmla="*/ 366825 w 721406"/>
                <a:gd name="connsiteY117" fmla="*/ 109922 h 652500"/>
                <a:gd name="connsiteX118" fmla="*/ 366825 w 721406"/>
                <a:gd name="connsiteY118" fmla="*/ 109925 h 652500"/>
                <a:gd name="connsiteX119" fmla="*/ 472060 w 721406"/>
                <a:gd name="connsiteY119" fmla="*/ 215159 h 652500"/>
                <a:gd name="connsiteX120" fmla="*/ 472060 w 721406"/>
                <a:gd name="connsiteY120" fmla="*/ 246142 h 652500"/>
                <a:gd name="connsiteX121" fmla="*/ 468028 w 721406"/>
                <a:gd name="connsiteY121" fmla="*/ 245367 h 652500"/>
                <a:gd name="connsiteX122" fmla="*/ 467925 w 721406"/>
                <a:gd name="connsiteY122" fmla="*/ 244927 h 652500"/>
                <a:gd name="connsiteX123" fmla="*/ 467779 w 721406"/>
                <a:gd name="connsiteY123" fmla="*/ 244357 h 652500"/>
                <a:gd name="connsiteX124" fmla="*/ 467596 w 721406"/>
                <a:gd name="connsiteY124" fmla="*/ 243809 h 652500"/>
                <a:gd name="connsiteX125" fmla="*/ 467422 w 721406"/>
                <a:gd name="connsiteY125" fmla="*/ 243333 h 652500"/>
                <a:gd name="connsiteX126" fmla="*/ 467170 w 721406"/>
                <a:gd name="connsiteY126" fmla="*/ 242768 h 652500"/>
                <a:gd name="connsiteX127" fmla="*/ 466964 w 721406"/>
                <a:gd name="connsiteY127" fmla="*/ 242340 h 652500"/>
                <a:gd name="connsiteX128" fmla="*/ 466663 w 721406"/>
                <a:gd name="connsiteY128" fmla="*/ 241806 h 652500"/>
                <a:gd name="connsiteX129" fmla="*/ 466410 w 721406"/>
                <a:gd name="connsiteY129" fmla="*/ 241390 h 652500"/>
                <a:gd name="connsiteX130" fmla="*/ 466080 w 721406"/>
                <a:gd name="connsiteY130" fmla="*/ 240919 h 652500"/>
                <a:gd name="connsiteX131" fmla="*/ 465761 w 721406"/>
                <a:gd name="connsiteY131" fmla="*/ 240491 h 652500"/>
                <a:gd name="connsiteX132" fmla="*/ 465422 w 721406"/>
                <a:gd name="connsiteY132" fmla="*/ 240092 h 652500"/>
                <a:gd name="connsiteX133" fmla="*/ 465027 w 721406"/>
                <a:gd name="connsiteY133" fmla="*/ 239657 h 652500"/>
                <a:gd name="connsiteX134" fmla="*/ 464685 w 721406"/>
                <a:gd name="connsiteY134" fmla="*/ 239327 h 652500"/>
                <a:gd name="connsiteX135" fmla="*/ 464220 w 721406"/>
                <a:gd name="connsiteY135" fmla="*/ 238904 h 652500"/>
                <a:gd name="connsiteX136" fmla="*/ 463861 w 721406"/>
                <a:gd name="connsiteY136" fmla="*/ 238617 h 652500"/>
                <a:gd name="connsiteX137" fmla="*/ 463354 w 721406"/>
                <a:gd name="connsiteY137" fmla="*/ 238238 h 652500"/>
                <a:gd name="connsiteX138" fmla="*/ 462942 w 721406"/>
                <a:gd name="connsiteY138" fmla="*/ 237971 h 652500"/>
                <a:gd name="connsiteX139" fmla="*/ 462431 w 721406"/>
                <a:gd name="connsiteY139" fmla="*/ 237660 h 652500"/>
                <a:gd name="connsiteX140" fmla="*/ 461926 w 721406"/>
                <a:gd name="connsiteY140" fmla="*/ 237400 h 652500"/>
                <a:gd name="connsiteX141" fmla="*/ 461457 w 721406"/>
                <a:gd name="connsiteY141" fmla="*/ 237174 h 652500"/>
                <a:gd name="connsiteX142" fmla="*/ 460825 w 721406"/>
                <a:gd name="connsiteY142" fmla="*/ 236925 h 652500"/>
                <a:gd name="connsiteX143" fmla="*/ 460423 w 721406"/>
                <a:gd name="connsiteY143" fmla="*/ 236777 h 652500"/>
                <a:gd name="connsiteX144" fmla="*/ 459689 w 721406"/>
                <a:gd name="connsiteY144" fmla="*/ 236571 h 652500"/>
                <a:gd name="connsiteX145" fmla="*/ 459402 w 721406"/>
                <a:gd name="connsiteY145" fmla="*/ 236490 h 652500"/>
                <a:gd name="connsiteX146" fmla="*/ 415003 w 721406"/>
                <a:gd name="connsiteY146" fmla="*/ 185207 h 652500"/>
                <a:gd name="connsiteX147" fmla="*/ 406194 w 721406"/>
                <a:gd name="connsiteY147" fmla="*/ 176581 h 652500"/>
                <a:gd name="connsiteX148" fmla="*/ 394705 w 721406"/>
                <a:gd name="connsiteY148" fmla="*/ 181056 h 652500"/>
                <a:gd name="connsiteX149" fmla="*/ 267553 w 721406"/>
                <a:gd name="connsiteY149" fmla="*/ 236208 h 652500"/>
                <a:gd name="connsiteX150" fmla="*/ 267498 w 721406"/>
                <a:gd name="connsiteY150" fmla="*/ 236208 h 652500"/>
                <a:gd name="connsiteX151" fmla="*/ 266338 w 721406"/>
                <a:gd name="connsiteY151" fmla="*/ 236267 h 652500"/>
                <a:gd name="connsiteX152" fmla="*/ 266074 w 721406"/>
                <a:gd name="connsiteY152" fmla="*/ 236306 h 652500"/>
                <a:gd name="connsiteX153" fmla="*/ 265212 w 721406"/>
                <a:gd name="connsiteY153" fmla="*/ 236438 h 652500"/>
                <a:gd name="connsiteX154" fmla="*/ 264900 w 721406"/>
                <a:gd name="connsiteY154" fmla="*/ 236519 h 652500"/>
                <a:gd name="connsiteX155" fmla="*/ 264123 w 721406"/>
                <a:gd name="connsiteY155" fmla="*/ 236717 h 652500"/>
                <a:gd name="connsiteX156" fmla="*/ 263725 w 721406"/>
                <a:gd name="connsiteY156" fmla="*/ 236862 h 652500"/>
                <a:gd name="connsiteX157" fmla="*/ 263083 w 721406"/>
                <a:gd name="connsiteY157" fmla="*/ 237097 h 652500"/>
                <a:gd name="connsiteX158" fmla="*/ 262592 w 721406"/>
                <a:gd name="connsiteY158" fmla="*/ 237333 h 652500"/>
                <a:gd name="connsiteX159" fmla="*/ 262091 w 721406"/>
                <a:gd name="connsiteY159" fmla="*/ 237573 h 652500"/>
                <a:gd name="connsiteX160" fmla="*/ 261606 w 721406"/>
                <a:gd name="connsiteY160" fmla="*/ 237867 h 652500"/>
                <a:gd name="connsiteX161" fmla="*/ 261156 w 721406"/>
                <a:gd name="connsiteY161" fmla="*/ 238141 h 652500"/>
                <a:gd name="connsiteX162" fmla="*/ 260696 w 721406"/>
                <a:gd name="connsiteY162" fmla="*/ 238485 h 652500"/>
                <a:gd name="connsiteX163" fmla="*/ 260283 w 721406"/>
                <a:gd name="connsiteY163" fmla="*/ 238794 h 652500"/>
                <a:gd name="connsiteX164" fmla="*/ 259864 w 721406"/>
                <a:gd name="connsiteY164" fmla="*/ 239171 h 652500"/>
                <a:gd name="connsiteX165" fmla="*/ 259474 w 721406"/>
                <a:gd name="connsiteY165" fmla="*/ 239524 h 652500"/>
                <a:gd name="connsiteX166" fmla="*/ 259106 w 721406"/>
                <a:gd name="connsiteY166" fmla="*/ 239927 h 652500"/>
                <a:gd name="connsiteX167" fmla="*/ 258740 w 721406"/>
                <a:gd name="connsiteY167" fmla="*/ 240330 h 652500"/>
                <a:gd name="connsiteX168" fmla="*/ 258418 w 721406"/>
                <a:gd name="connsiteY168" fmla="*/ 240757 h 652500"/>
                <a:gd name="connsiteX169" fmla="*/ 258085 w 721406"/>
                <a:gd name="connsiteY169" fmla="*/ 241203 h 652500"/>
                <a:gd name="connsiteX170" fmla="*/ 257809 w 721406"/>
                <a:gd name="connsiteY170" fmla="*/ 241653 h 652500"/>
                <a:gd name="connsiteX171" fmla="*/ 257515 w 721406"/>
                <a:gd name="connsiteY171" fmla="*/ 242137 h 652500"/>
                <a:gd name="connsiteX172" fmla="*/ 257282 w 721406"/>
                <a:gd name="connsiteY172" fmla="*/ 242618 h 652500"/>
                <a:gd name="connsiteX173" fmla="*/ 257036 w 721406"/>
                <a:gd name="connsiteY173" fmla="*/ 243128 h 652500"/>
                <a:gd name="connsiteX174" fmla="*/ 256849 w 721406"/>
                <a:gd name="connsiteY174" fmla="*/ 243633 h 652500"/>
                <a:gd name="connsiteX175" fmla="*/ 256652 w 721406"/>
                <a:gd name="connsiteY175" fmla="*/ 244171 h 652500"/>
                <a:gd name="connsiteX176" fmla="*/ 256514 w 721406"/>
                <a:gd name="connsiteY176" fmla="*/ 244699 h 652500"/>
                <a:gd name="connsiteX177" fmla="*/ 256371 w 721406"/>
                <a:gd name="connsiteY177" fmla="*/ 245258 h 652500"/>
                <a:gd name="connsiteX178" fmla="*/ 256351 w 721406"/>
                <a:gd name="connsiteY178" fmla="*/ 245364 h 652500"/>
                <a:gd name="connsiteX179" fmla="*/ 251879 w 721406"/>
                <a:gd name="connsiteY179" fmla="*/ 246240 h 652500"/>
                <a:gd name="connsiteX180" fmla="*/ 251879 w 721406"/>
                <a:gd name="connsiteY180" fmla="*/ 215156 h 652500"/>
                <a:gd name="connsiteX181" fmla="*/ 357112 w 721406"/>
                <a:gd name="connsiteY181" fmla="*/ 109922 h 652500"/>
                <a:gd name="connsiteX182" fmla="*/ 361711 w 721406"/>
                <a:gd name="connsiteY182" fmla="*/ 472721 h 652500"/>
                <a:gd name="connsiteX183" fmla="*/ 331256 w 721406"/>
                <a:gd name="connsiteY183" fmla="*/ 443059 h 652500"/>
                <a:gd name="connsiteX184" fmla="*/ 331289 w 721406"/>
                <a:gd name="connsiteY184" fmla="*/ 442420 h 652500"/>
                <a:gd name="connsiteX185" fmla="*/ 331289 w 721406"/>
                <a:gd name="connsiteY185" fmla="*/ 424382 h 652500"/>
                <a:gd name="connsiteX186" fmla="*/ 331289 w 721406"/>
                <a:gd name="connsiteY186" fmla="*/ 424354 h 652500"/>
                <a:gd name="connsiteX187" fmla="*/ 331289 w 721406"/>
                <a:gd name="connsiteY187" fmla="*/ 414653 h 652500"/>
                <a:gd name="connsiteX188" fmla="*/ 352922 w 721406"/>
                <a:gd name="connsiteY188" fmla="*/ 417120 h 652500"/>
                <a:gd name="connsiteX189" fmla="*/ 371455 w 721406"/>
                <a:gd name="connsiteY189" fmla="*/ 417120 h 652500"/>
                <a:gd name="connsiteX190" fmla="*/ 392465 w 721406"/>
                <a:gd name="connsiteY190" fmla="*/ 414799 h 652500"/>
                <a:gd name="connsiteX191" fmla="*/ 393088 w 721406"/>
                <a:gd name="connsiteY191" fmla="*/ 414768 h 652500"/>
                <a:gd name="connsiteX192" fmla="*/ 393088 w 721406"/>
                <a:gd name="connsiteY192" fmla="*/ 440151 h 652500"/>
                <a:gd name="connsiteX193" fmla="*/ 361711 w 721406"/>
                <a:gd name="connsiteY193" fmla="*/ 472721 h 652500"/>
                <a:gd name="connsiteX194" fmla="*/ 378541 w 721406"/>
                <a:gd name="connsiteY194" fmla="*/ 515828 h 652500"/>
                <a:gd name="connsiteX195" fmla="*/ 372625 w 721406"/>
                <a:gd name="connsiteY195" fmla="*/ 531586 h 652500"/>
                <a:gd name="connsiteX196" fmla="*/ 351442 w 721406"/>
                <a:gd name="connsiteY196" fmla="*/ 531586 h 652500"/>
                <a:gd name="connsiteX197" fmla="*/ 344755 w 721406"/>
                <a:gd name="connsiteY197" fmla="*/ 515625 h 652500"/>
                <a:gd name="connsiteX198" fmla="*/ 361510 w 721406"/>
                <a:gd name="connsiteY198" fmla="*/ 503293 h 652500"/>
                <a:gd name="connsiteX199" fmla="*/ 378541 w 721406"/>
                <a:gd name="connsiteY199" fmla="*/ 515828 h 652500"/>
                <a:gd name="connsiteX200" fmla="*/ 208962 w 721406"/>
                <a:gd name="connsiteY200" fmla="*/ 422806 h 652500"/>
                <a:gd name="connsiteX201" fmla="*/ 189644 w 721406"/>
                <a:gd name="connsiteY201" fmla="*/ 422806 h 652500"/>
                <a:gd name="connsiteX202" fmla="*/ 184324 w 721406"/>
                <a:gd name="connsiteY202" fmla="*/ 408637 h 652500"/>
                <a:gd name="connsiteX203" fmla="*/ 199792 w 721406"/>
                <a:gd name="connsiteY203" fmla="*/ 397256 h 652500"/>
                <a:gd name="connsiteX204" fmla="*/ 214983 w 721406"/>
                <a:gd name="connsiteY204" fmla="*/ 408437 h 652500"/>
                <a:gd name="connsiteX205" fmla="*/ 208962 w 721406"/>
                <a:gd name="connsiteY205" fmla="*/ 422806 h 652500"/>
                <a:gd name="connsiteX206" fmla="*/ 210464 w 721406"/>
                <a:gd name="connsiteY206" fmla="*/ 467980 h 652500"/>
                <a:gd name="connsiteX207" fmla="*/ 185296 w 721406"/>
                <a:gd name="connsiteY207" fmla="*/ 485723 h 652500"/>
                <a:gd name="connsiteX208" fmla="*/ 184909 w 721406"/>
                <a:gd name="connsiteY208" fmla="*/ 486094 h 652500"/>
                <a:gd name="connsiteX209" fmla="*/ 191451 w 721406"/>
                <a:gd name="connsiteY209" fmla="*/ 445544 h 652500"/>
                <a:gd name="connsiteX210" fmla="*/ 206844 w 721406"/>
                <a:gd name="connsiteY210" fmla="*/ 445544 h 652500"/>
                <a:gd name="connsiteX211" fmla="*/ 210464 w 721406"/>
                <a:gd name="connsiteY211" fmla="*/ 467980 h 652500"/>
                <a:gd name="connsiteX212" fmla="*/ 199614 w 721406"/>
                <a:gd name="connsiteY212" fmla="*/ 366702 h 652500"/>
                <a:gd name="connsiteX213" fmla="*/ 170402 w 721406"/>
                <a:gd name="connsiteY213" fmla="*/ 336379 h 652500"/>
                <a:gd name="connsiteX214" fmla="*/ 170402 w 721406"/>
                <a:gd name="connsiteY214" fmla="*/ 313142 h 652500"/>
                <a:gd name="connsiteX215" fmla="*/ 190354 w 721406"/>
                <a:gd name="connsiteY215" fmla="*/ 315335 h 652500"/>
                <a:gd name="connsiteX216" fmla="*/ 207944 w 721406"/>
                <a:gd name="connsiteY216" fmla="*/ 315335 h 652500"/>
                <a:gd name="connsiteX217" fmla="*/ 224175 w 721406"/>
                <a:gd name="connsiteY217" fmla="*/ 313912 h 652500"/>
                <a:gd name="connsiteX218" fmla="*/ 227894 w 721406"/>
                <a:gd name="connsiteY218" fmla="*/ 319115 h 652500"/>
                <a:gd name="connsiteX219" fmla="*/ 227894 w 721406"/>
                <a:gd name="connsiteY219" fmla="*/ 321622 h 652500"/>
                <a:gd name="connsiteX220" fmla="*/ 227894 w 721406"/>
                <a:gd name="connsiteY220" fmla="*/ 321659 h 652500"/>
                <a:gd name="connsiteX221" fmla="*/ 227894 w 721406"/>
                <a:gd name="connsiteY221" fmla="*/ 338764 h 652500"/>
                <a:gd name="connsiteX222" fmla="*/ 227912 w 721406"/>
                <a:gd name="connsiteY222" fmla="*/ 339137 h 652500"/>
                <a:gd name="connsiteX223" fmla="*/ 199614 w 721406"/>
                <a:gd name="connsiteY223" fmla="*/ 366702 h 652500"/>
                <a:gd name="connsiteX224" fmla="*/ 247195 w 721406"/>
                <a:gd name="connsiteY224" fmla="*/ 352093 h 652500"/>
                <a:gd name="connsiteX225" fmla="*/ 250538 w 721406"/>
                <a:gd name="connsiteY225" fmla="*/ 342589 h 652500"/>
                <a:gd name="connsiteX226" fmla="*/ 260522 w 721406"/>
                <a:gd name="connsiteY226" fmla="*/ 349177 h 652500"/>
                <a:gd name="connsiteX227" fmla="*/ 264355 w 721406"/>
                <a:gd name="connsiteY227" fmla="*/ 359308 h 652500"/>
                <a:gd name="connsiteX228" fmla="*/ 243852 w 721406"/>
                <a:gd name="connsiteY228" fmla="*/ 401455 h 652500"/>
                <a:gd name="connsiteX229" fmla="*/ 216894 w 721406"/>
                <a:gd name="connsiteY229" fmla="*/ 381613 h 652500"/>
                <a:gd name="connsiteX230" fmla="*/ 247195 w 721406"/>
                <a:gd name="connsiteY230" fmla="*/ 352093 h 652500"/>
                <a:gd name="connsiteX231" fmla="*/ 240231 w 721406"/>
                <a:gd name="connsiteY231" fmla="*/ 290249 h 652500"/>
                <a:gd name="connsiteX232" fmla="*/ 256129 w 721406"/>
                <a:gd name="connsiteY232" fmla="*/ 268650 h 652500"/>
                <a:gd name="connsiteX233" fmla="*/ 256129 w 721406"/>
                <a:gd name="connsiteY233" fmla="*/ 311846 h 652500"/>
                <a:gd name="connsiteX234" fmla="*/ 240231 w 721406"/>
                <a:gd name="connsiteY234" fmla="*/ 290249 h 652500"/>
                <a:gd name="connsiteX235" fmla="*/ 233824 w 721406"/>
                <a:gd name="connsiteY235" fmla="*/ 422301 h 652500"/>
                <a:gd name="connsiteX236" fmla="*/ 241366 w 721406"/>
                <a:gd name="connsiteY236" fmla="*/ 427850 h 652500"/>
                <a:gd name="connsiteX237" fmla="*/ 248105 w 721406"/>
                <a:gd name="connsiteY237" fmla="*/ 430064 h 652500"/>
                <a:gd name="connsiteX238" fmla="*/ 250826 w 721406"/>
                <a:gd name="connsiteY238" fmla="*/ 429733 h 652500"/>
                <a:gd name="connsiteX239" fmla="*/ 258325 w 721406"/>
                <a:gd name="connsiteY239" fmla="*/ 423668 h 652500"/>
                <a:gd name="connsiteX240" fmla="*/ 278519 w 721406"/>
                <a:gd name="connsiteY240" fmla="*/ 382158 h 652500"/>
                <a:gd name="connsiteX241" fmla="*/ 308551 w 721406"/>
                <a:gd name="connsiteY241" fmla="*/ 406304 h 652500"/>
                <a:gd name="connsiteX242" fmla="*/ 308551 w 721406"/>
                <a:gd name="connsiteY242" fmla="*/ 418137 h 652500"/>
                <a:gd name="connsiteX243" fmla="*/ 272107 w 721406"/>
                <a:gd name="connsiteY243" fmla="*/ 442187 h 652500"/>
                <a:gd name="connsiteX244" fmla="*/ 270638 w 721406"/>
                <a:gd name="connsiteY244" fmla="*/ 442672 h 652500"/>
                <a:gd name="connsiteX245" fmla="*/ 232010 w 721406"/>
                <a:gd name="connsiteY245" fmla="*/ 458769 h 652500"/>
                <a:gd name="connsiteX246" fmla="*/ 228267 w 721406"/>
                <a:gd name="connsiteY246" fmla="*/ 435569 h 652500"/>
                <a:gd name="connsiteX247" fmla="*/ 233824 w 721406"/>
                <a:gd name="connsiteY247" fmla="*/ 422301 h 652500"/>
                <a:gd name="connsiteX248" fmla="*/ 308893 w 721406"/>
                <a:gd name="connsiteY248" fmla="*/ 445153 h 652500"/>
                <a:gd name="connsiteX249" fmla="*/ 311985 w 721406"/>
                <a:gd name="connsiteY249" fmla="*/ 456029 h 652500"/>
                <a:gd name="connsiteX250" fmla="*/ 344429 w 721406"/>
                <a:gd name="connsiteY250" fmla="*/ 487633 h 652500"/>
                <a:gd name="connsiteX251" fmla="*/ 314855 w 721406"/>
                <a:gd name="connsiteY251" fmla="*/ 509400 h 652500"/>
                <a:gd name="connsiteX252" fmla="*/ 289747 w 721406"/>
                <a:gd name="connsiteY252" fmla="*/ 457788 h 652500"/>
                <a:gd name="connsiteX253" fmla="*/ 308893 w 721406"/>
                <a:gd name="connsiteY253" fmla="*/ 445153 h 652500"/>
                <a:gd name="connsiteX254" fmla="*/ 371457 w 721406"/>
                <a:gd name="connsiteY254" fmla="*/ 394383 h 652500"/>
                <a:gd name="connsiteX255" fmla="*/ 352924 w 721406"/>
                <a:gd name="connsiteY255" fmla="*/ 394383 h 652500"/>
                <a:gd name="connsiteX256" fmla="*/ 278868 w 721406"/>
                <a:gd name="connsiteY256" fmla="*/ 320328 h 652500"/>
                <a:gd name="connsiteX257" fmla="*/ 278868 w 721406"/>
                <a:gd name="connsiteY257" fmla="*/ 258453 h 652500"/>
                <a:gd name="connsiteX258" fmla="*/ 399821 w 721406"/>
                <a:gd name="connsiteY258" fmla="*/ 209907 h 652500"/>
                <a:gd name="connsiteX259" fmla="*/ 445513 w 721406"/>
                <a:gd name="connsiteY259" fmla="*/ 256012 h 652500"/>
                <a:gd name="connsiteX260" fmla="*/ 445513 w 721406"/>
                <a:gd name="connsiteY260" fmla="*/ 320327 h 652500"/>
                <a:gd name="connsiteX261" fmla="*/ 445511 w 721406"/>
                <a:gd name="connsiteY261" fmla="*/ 320327 h 652500"/>
                <a:gd name="connsiteX262" fmla="*/ 371457 w 721406"/>
                <a:gd name="connsiteY262" fmla="*/ 394383 h 652500"/>
                <a:gd name="connsiteX263" fmla="*/ 97913 w 721406"/>
                <a:gd name="connsiteY263" fmla="*/ 214016 h 652500"/>
                <a:gd name="connsiteX264" fmla="*/ 83985 w 721406"/>
                <a:gd name="connsiteY264" fmla="*/ 194347 h 652500"/>
                <a:gd name="connsiteX265" fmla="*/ 97913 w 721406"/>
                <a:gd name="connsiteY265" fmla="*/ 174676 h 652500"/>
                <a:gd name="connsiteX266" fmla="*/ 97913 w 721406"/>
                <a:gd name="connsiteY266" fmla="*/ 214016 h 652500"/>
                <a:gd name="connsiteX267" fmla="*/ 109583 w 721406"/>
                <a:gd name="connsiteY267" fmla="*/ 142480 h 652500"/>
                <a:gd name="connsiteX268" fmla="*/ 109533 w 721406"/>
                <a:gd name="connsiteY268" fmla="*/ 142480 h 652500"/>
                <a:gd name="connsiteX269" fmla="*/ 109408 w 721406"/>
                <a:gd name="connsiteY269" fmla="*/ 142485 h 652500"/>
                <a:gd name="connsiteX270" fmla="*/ 109283 w 721406"/>
                <a:gd name="connsiteY270" fmla="*/ 142480 h 652500"/>
                <a:gd name="connsiteX271" fmla="*/ 98231 w 721406"/>
                <a:gd name="connsiteY271" fmla="*/ 151228 h 652500"/>
                <a:gd name="connsiteX272" fmla="*/ 95452 w 721406"/>
                <a:gd name="connsiteY272" fmla="*/ 151758 h 652500"/>
                <a:gd name="connsiteX273" fmla="*/ 95452 w 721406"/>
                <a:gd name="connsiteY273" fmla="*/ 123083 h 652500"/>
                <a:gd name="connsiteX274" fmla="*/ 194746 w 721406"/>
                <a:gd name="connsiteY274" fmla="*/ 23790 h 652500"/>
                <a:gd name="connsiteX275" fmla="*/ 203968 w 721406"/>
                <a:gd name="connsiteY275" fmla="*/ 23790 h 652500"/>
                <a:gd name="connsiteX276" fmla="*/ 300146 w 721406"/>
                <a:gd name="connsiteY276" fmla="*/ 98305 h 652500"/>
                <a:gd name="connsiteX277" fmla="*/ 300848 w 721406"/>
                <a:gd name="connsiteY277" fmla="*/ 100252 h 652500"/>
                <a:gd name="connsiteX278" fmla="*/ 261564 w 721406"/>
                <a:gd name="connsiteY278" fmla="*/ 130148 h 652500"/>
                <a:gd name="connsiteX279" fmla="*/ 243856 w 721406"/>
                <a:gd name="connsiteY279" fmla="*/ 97263 h 652500"/>
                <a:gd name="connsiteX280" fmla="*/ 235046 w 721406"/>
                <a:gd name="connsiteY280" fmla="*/ 88637 h 652500"/>
                <a:gd name="connsiteX281" fmla="*/ 223557 w 721406"/>
                <a:gd name="connsiteY281" fmla="*/ 93112 h 652500"/>
                <a:gd name="connsiteX282" fmla="*/ 109585 w 721406"/>
                <a:gd name="connsiteY282" fmla="*/ 142478 h 652500"/>
                <a:gd name="connsiteX283" fmla="*/ 109583 w 721406"/>
                <a:gd name="connsiteY283" fmla="*/ 142480 h 652500"/>
                <a:gd name="connsiteX284" fmla="*/ 120651 w 721406"/>
                <a:gd name="connsiteY284" fmla="*/ 222893 h 652500"/>
                <a:gd name="connsiteX285" fmla="*/ 120651 w 721406"/>
                <a:gd name="connsiteY285" fmla="*/ 164727 h 652500"/>
                <a:gd name="connsiteX286" fmla="*/ 228752 w 721406"/>
                <a:gd name="connsiteY286" fmla="*/ 121665 h 652500"/>
                <a:gd name="connsiteX287" fmla="*/ 247867 w 721406"/>
                <a:gd name="connsiteY287" fmla="*/ 148576 h 652500"/>
                <a:gd name="connsiteX288" fmla="*/ 229139 w 721406"/>
                <a:gd name="connsiteY288" fmla="*/ 215156 h 652500"/>
                <a:gd name="connsiteX289" fmla="*/ 229139 w 721406"/>
                <a:gd name="connsiteY289" fmla="*/ 259941 h 652500"/>
                <a:gd name="connsiteX290" fmla="*/ 217495 w 721406"/>
                <a:gd name="connsiteY290" fmla="*/ 290244 h 652500"/>
                <a:gd name="connsiteX291" fmla="*/ 217537 w 721406"/>
                <a:gd name="connsiteY291" fmla="*/ 291912 h 652500"/>
                <a:gd name="connsiteX292" fmla="*/ 207942 w 721406"/>
                <a:gd name="connsiteY292" fmla="*/ 292594 h 652500"/>
                <a:gd name="connsiteX293" fmla="*/ 190353 w 721406"/>
                <a:gd name="connsiteY293" fmla="*/ 292594 h 652500"/>
                <a:gd name="connsiteX294" fmla="*/ 120651 w 721406"/>
                <a:gd name="connsiteY294" fmla="*/ 222893 h 652500"/>
                <a:gd name="connsiteX295" fmla="*/ 147923 w 721406"/>
                <a:gd name="connsiteY295" fmla="*/ 343329 h 652500"/>
                <a:gd name="connsiteX296" fmla="*/ 150844 w 721406"/>
                <a:gd name="connsiteY296" fmla="*/ 348851 h 652500"/>
                <a:gd name="connsiteX297" fmla="*/ 182523 w 721406"/>
                <a:gd name="connsiteY297" fmla="*/ 381735 h 652500"/>
                <a:gd name="connsiteX298" fmla="*/ 155727 w 721406"/>
                <a:gd name="connsiteY298" fmla="*/ 401453 h 652500"/>
                <a:gd name="connsiteX299" fmla="*/ 132422 w 721406"/>
                <a:gd name="connsiteY299" fmla="*/ 353557 h 652500"/>
                <a:gd name="connsiteX300" fmla="*/ 147923 w 721406"/>
                <a:gd name="connsiteY300" fmla="*/ 343329 h 652500"/>
                <a:gd name="connsiteX301" fmla="*/ 157139 w 721406"/>
                <a:gd name="connsiteY301" fmla="*/ 515465 h 652500"/>
                <a:gd name="connsiteX302" fmla="*/ 90128 w 721406"/>
                <a:gd name="connsiteY302" fmla="*/ 515465 h 652500"/>
                <a:gd name="connsiteX303" fmla="*/ 90128 w 721406"/>
                <a:gd name="connsiteY303" fmla="*/ 454579 h 652500"/>
                <a:gd name="connsiteX304" fmla="*/ 78760 w 721406"/>
                <a:gd name="connsiteY304" fmla="*/ 443211 h 652500"/>
                <a:gd name="connsiteX305" fmla="*/ 67392 w 721406"/>
                <a:gd name="connsiteY305" fmla="*/ 454579 h 652500"/>
                <a:gd name="connsiteX306" fmla="*/ 67392 w 721406"/>
                <a:gd name="connsiteY306" fmla="*/ 515465 h 652500"/>
                <a:gd name="connsiteX307" fmla="*/ 23791 w 721406"/>
                <a:gd name="connsiteY307" fmla="*/ 515465 h 652500"/>
                <a:gd name="connsiteX308" fmla="*/ 23791 w 721406"/>
                <a:gd name="connsiteY308" fmla="*/ 457723 h 652500"/>
                <a:gd name="connsiteX309" fmla="*/ 72851 w 721406"/>
                <a:gd name="connsiteY309" fmla="*/ 380299 h 652500"/>
                <a:gd name="connsiteX310" fmla="*/ 73603 w 721406"/>
                <a:gd name="connsiteY310" fmla="*/ 380017 h 652500"/>
                <a:gd name="connsiteX311" fmla="*/ 112192 w 721406"/>
                <a:gd name="connsiteY311" fmla="*/ 363939 h 652500"/>
                <a:gd name="connsiteX312" fmla="*/ 141252 w 721406"/>
                <a:gd name="connsiteY312" fmla="*/ 423672 h 652500"/>
                <a:gd name="connsiteX313" fmla="*/ 148752 w 721406"/>
                <a:gd name="connsiteY313" fmla="*/ 429737 h 652500"/>
                <a:gd name="connsiteX314" fmla="*/ 151473 w 721406"/>
                <a:gd name="connsiteY314" fmla="*/ 430068 h 652500"/>
                <a:gd name="connsiteX315" fmla="*/ 158212 w 721406"/>
                <a:gd name="connsiteY315" fmla="*/ 427854 h 652500"/>
                <a:gd name="connsiteX316" fmla="*/ 165292 w 721406"/>
                <a:gd name="connsiteY316" fmla="*/ 422643 h 652500"/>
                <a:gd name="connsiteX317" fmla="*/ 170062 w 721406"/>
                <a:gd name="connsiteY317" fmla="*/ 435347 h 652500"/>
                <a:gd name="connsiteX318" fmla="*/ 157139 w 721406"/>
                <a:gd name="connsiteY318" fmla="*/ 515465 h 652500"/>
                <a:gd name="connsiteX319" fmla="*/ 318441 w 721406"/>
                <a:gd name="connsiteY319" fmla="*/ 629220 h 652500"/>
                <a:gd name="connsiteX320" fmla="*/ 298242 w 721406"/>
                <a:gd name="connsiteY320" fmla="*/ 629220 h 652500"/>
                <a:gd name="connsiteX321" fmla="*/ 244439 w 721406"/>
                <a:gd name="connsiteY321" fmla="*/ 629220 h 652500"/>
                <a:gd name="connsiteX322" fmla="*/ 244439 w 721406"/>
                <a:gd name="connsiteY322" fmla="*/ 629218 h 652500"/>
                <a:gd name="connsiteX323" fmla="*/ 244439 w 721406"/>
                <a:gd name="connsiteY323" fmla="*/ 564450 h 652500"/>
                <a:gd name="connsiteX324" fmla="*/ 233070 w 721406"/>
                <a:gd name="connsiteY324" fmla="*/ 553082 h 652500"/>
                <a:gd name="connsiteX325" fmla="*/ 221702 w 721406"/>
                <a:gd name="connsiteY325" fmla="*/ 564450 h 652500"/>
                <a:gd name="connsiteX326" fmla="*/ 221702 w 721406"/>
                <a:gd name="connsiteY326" fmla="*/ 629218 h 652500"/>
                <a:gd name="connsiteX327" fmla="*/ 174540 w 721406"/>
                <a:gd name="connsiteY327" fmla="*/ 629218 h 652500"/>
                <a:gd name="connsiteX328" fmla="*/ 174540 w 721406"/>
                <a:gd name="connsiteY328" fmla="*/ 567764 h 652500"/>
                <a:gd name="connsiteX329" fmla="*/ 226650 w 721406"/>
                <a:gd name="connsiteY329" fmla="*/ 485606 h 652500"/>
                <a:gd name="connsiteX330" fmla="*/ 227402 w 721406"/>
                <a:gd name="connsiteY330" fmla="*/ 485324 h 652500"/>
                <a:gd name="connsiteX331" fmla="*/ 269355 w 721406"/>
                <a:gd name="connsiteY331" fmla="*/ 467841 h 652500"/>
                <a:gd name="connsiteX332" fmla="*/ 300381 w 721406"/>
                <a:gd name="connsiteY332" fmla="*/ 531619 h 652500"/>
                <a:gd name="connsiteX333" fmla="*/ 307880 w 721406"/>
                <a:gd name="connsiteY333" fmla="*/ 537684 h 652500"/>
                <a:gd name="connsiteX334" fmla="*/ 310601 w 721406"/>
                <a:gd name="connsiteY334" fmla="*/ 538014 h 652500"/>
                <a:gd name="connsiteX335" fmla="*/ 317340 w 721406"/>
                <a:gd name="connsiteY335" fmla="*/ 535801 h 652500"/>
                <a:gd name="connsiteX336" fmla="*/ 325910 w 721406"/>
                <a:gd name="connsiteY336" fmla="*/ 529494 h 652500"/>
                <a:gd name="connsiteX337" fmla="*/ 332132 w 721406"/>
                <a:gd name="connsiteY337" fmla="*/ 544352 h 652500"/>
                <a:gd name="connsiteX338" fmla="*/ 318441 w 721406"/>
                <a:gd name="connsiteY338" fmla="*/ 629220 h 652500"/>
                <a:gd name="connsiteX339" fmla="*/ 341474 w 721406"/>
                <a:gd name="connsiteY339" fmla="*/ 629218 h 652500"/>
                <a:gd name="connsiteX340" fmla="*/ 353558 w 721406"/>
                <a:gd name="connsiteY340" fmla="*/ 554323 h 652500"/>
                <a:gd name="connsiteX341" fmla="*/ 370818 w 721406"/>
                <a:gd name="connsiteY341" fmla="*/ 554323 h 652500"/>
                <a:gd name="connsiteX342" fmla="*/ 382901 w 721406"/>
                <a:gd name="connsiteY342" fmla="*/ 629218 h 652500"/>
                <a:gd name="connsiteX343" fmla="*/ 341474 w 721406"/>
                <a:gd name="connsiteY343" fmla="*/ 629218 h 652500"/>
                <a:gd name="connsiteX344" fmla="*/ 408164 w 721406"/>
                <a:gd name="connsiteY344" fmla="*/ 509399 h 652500"/>
                <a:gd name="connsiteX345" fmla="*/ 399206 w 721406"/>
                <a:gd name="connsiteY345" fmla="*/ 502805 h 652500"/>
                <a:gd name="connsiteX346" fmla="*/ 399130 w 721406"/>
                <a:gd name="connsiteY346" fmla="*/ 502748 h 652500"/>
                <a:gd name="connsiteX347" fmla="*/ 378780 w 721406"/>
                <a:gd name="connsiteY347" fmla="*/ 487770 h 652500"/>
                <a:gd name="connsiteX348" fmla="*/ 412643 w 721406"/>
                <a:gd name="connsiteY348" fmla="*/ 452620 h 652500"/>
                <a:gd name="connsiteX349" fmla="*/ 415717 w 721406"/>
                <a:gd name="connsiteY349" fmla="*/ 446200 h 652500"/>
                <a:gd name="connsiteX350" fmla="*/ 433273 w 721406"/>
                <a:gd name="connsiteY350" fmla="*/ 457784 h 652500"/>
                <a:gd name="connsiteX351" fmla="*/ 408164 w 721406"/>
                <a:gd name="connsiteY351" fmla="*/ 509399 h 652500"/>
                <a:gd name="connsiteX352" fmla="*/ 490102 w 721406"/>
                <a:gd name="connsiteY352" fmla="*/ 458772 h 652500"/>
                <a:gd name="connsiteX353" fmla="*/ 451962 w 721406"/>
                <a:gd name="connsiteY353" fmla="*/ 442876 h 652500"/>
                <a:gd name="connsiteX354" fmla="*/ 415862 w 721406"/>
                <a:gd name="connsiteY354" fmla="*/ 419055 h 652500"/>
                <a:gd name="connsiteX355" fmla="*/ 415827 w 721406"/>
                <a:gd name="connsiteY355" fmla="*/ 419034 h 652500"/>
                <a:gd name="connsiteX356" fmla="*/ 415827 w 721406"/>
                <a:gd name="connsiteY356" fmla="*/ 406306 h 652500"/>
                <a:gd name="connsiteX357" fmla="*/ 444407 w 721406"/>
                <a:gd name="connsiteY357" fmla="*/ 383837 h 652500"/>
                <a:gd name="connsiteX358" fmla="*/ 463787 w 721406"/>
                <a:gd name="connsiteY358" fmla="*/ 423671 h 652500"/>
                <a:gd name="connsiteX359" fmla="*/ 471286 w 721406"/>
                <a:gd name="connsiteY359" fmla="*/ 429736 h 652500"/>
                <a:gd name="connsiteX360" fmla="*/ 474009 w 721406"/>
                <a:gd name="connsiteY360" fmla="*/ 430066 h 652500"/>
                <a:gd name="connsiteX361" fmla="*/ 480746 w 721406"/>
                <a:gd name="connsiteY361" fmla="*/ 427853 h 652500"/>
                <a:gd name="connsiteX362" fmla="*/ 488288 w 721406"/>
                <a:gd name="connsiteY362" fmla="*/ 422304 h 652500"/>
                <a:gd name="connsiteX363" fmla="*/ 493847 w 721406"/>
                <a:gd name="connsiteY363" fmla="*/ 435573 h 652500"/>
                <a:gd name="connsiteX364" fmla="*/ 490102 w 721406"/>
                <a:gd name="connsiteY364" fmla="*/ 458772 h 652500"/>
                <a:gd name="connsiteX365" fmla="*/ 478259 w 721406"/>
                <a:gd name="connsiteY365" fmla="*/ 401452 h 652500"/>
                <a:gd name="connsiteX366" fmla="*/ 458928 w 721406"/>
                <a:gd name="connsiteY366" fmla="*/ 361720 h 652500"/>
                <a:gd name="connsiteX367" fmla="*/ 464385 w 721406"/>
                <a:gd name="connsiteY367" fmla="*/ 347333 h 652500"/>
                <a:gd name="connsiteX368" fmla="*/ 471572 w 721406"/>
                <a:gd name="connsiteY368" fmla="*/ 342589 h 652500"/>
                <a:gd name="connsiteX369" fmla="*/ 474915 w 721406"/>
                <a:gd name="connsiteY369" fmla="*/ 352093 h 652500"/>
                <a:gd name="connsiteX370" fmla="*/ 505216 w 721406"/>
                <a:gd name="connsiteY370" fmla="*/ 381613 h 652500"/>
                <a:gd name="connsiteX371" fmla="*/ 478259 w 721406"/>
                <a:gd name="connsiteY371" fmla="*/ 401452 h 652500"/>
                <a:gd name="connsiteX372" fmla="*/ 536813 w 721406"/>
                <a:gd name="connsiteY372" fmla="*/ 485723 h 652500"/>
                <a:gd name="connsiteX373" fmla="*/ 511646 w 721406"/>
                <a:gd name="connsiteY373" fmla="*/ 467979 h 652500"/>
                <a:gd name="connsiteX374" fmla="*/ 515267 w 721406"/>
                <a:gd name="connsiteY374" fmla="*/ 445544 h 652500"/>
                <a:gd name="connsiteX375" fmla="*/ 530660 w 721406"/>
                <a:gd name="connsiteY375" fmla="*/ 445544 h 652500"/>
                <a:gd name="connsiteX376" fmla="*/ 537200 w 721406"/>
                <a:gd name="connsiteY376" fmla="*/ 486094 h 652500"/>
                <a:gd name="connsiteX377" fmla="*/ 536813 w 721406"/>
                <a:gd name="connsiteY377" fmla="*/ 485723 h 652500"/>
                <a:gd name="connsiteX378" fmla="*/ 532465 w 721406"/>
                <a:gd name="connsiteY378" fmla="*/ 422806 h 652500"/>
                <a:gd name="connsiteX379" fmla="*/ 513149 w 721406"/>
                <a:gd name="connsiteY379" fmla="*/ 422806 h 652500"/>
                <a:gd name="connsiteX380" fmla="*/ 507128 w 721406"/>
                <a:gd name="connsiteY380" fmla="*/ 408435 h 652500"/>
                <a:gd name="connsiteX381" fmla="*/ 522319 w 721406"/>
                <a:gd name="connsiteY381" fmla="*/ 397256 h 652500"/>
                <a:gd name="connsiteX382" fmla="*/ 537787 w 721406"/>
                <a:gd name="connsiteY382" fmla="*/ 408638 h 652500"/>
                <a:gd name="connsiteX383" fmla="*/ 532465 w 721406"/>
                <a:gd name="connsiteY383" fmla="*/ 422806 h 652500"/>
                <a:gd name="connsiteX384" fmla="*/ 539584 w 721406"/>
                <a:gd name="connsiteY384" fmla="*/ 381734 h 652500"/>
                <a:gd name="connsiteX385" fmla="*/ 571262 w 721406"/>
                <a:gd name="connsiteY385" fmla="*/ 348850 h 652500"/>
                <a:gd name="connsiteX386" fmla="*/ 574185 w 721406"/>
                <a:gd name="connsiteY386" fmla="*/ 343328 h 652500"/>
                <a:gd name="connsiteX387" fmla="*/ 589681 w 721406"/>
                <a:gd name="connsiteY387" fmla="*/ 353555 h 652500"/>
                <a:gd name="connsiteX388" fmla="*/ 566380 w 721406"/>
                <a:gd name="connsiteY388" fmla="*/ 401452 h 652500"/>
                <a:gd name="connsiteX389" fmla="*/ 539584 w 721406"/>
                <a:gd name="connsiteY389" fmla="*/ 381734 h 652500"/>
                <a:gd name="connsiteX390" fmla="*/ 654718 w 721406"/>
                <a:gd name="connsiteY390" fmla="*/ 515465 h 652500"/>
                <a:gd name="connsiteX391" fmla="*/ 654718 w 721406"/>
                <a:gd name="connsiteY391" fmla="*/ 454579 h 652500"/>
                <a:gd name="connsiteX392" fmla="*/ 643350 w 721406"/>
                <a:gd name="connsiteY392" fmla="*/ 443211 h 652500"/>
                <a:gd name="connsiteX393" fmla="*/ 631981 w 721406"/>
                <a:gd name="connsiteY393" fmla="*/ 454579 h 652500"/>
                <a:gd name="connsiteX394" fmla="*/ 631981 w 721406"/>
                <a:gd name="connsiteY394" fmla="*/ 515465 h 652500"/>
                <a:gd name="connsiteX395" fmla="*/ 564968 w 721406"/>
                <a:gd name="connsiteY395" fmla="*/ 515465 h 652500"/>
                <a:gd name="connsiteX396" fmla="*/ 552045 w 721406"/>
                <a:gd name="connsiteY396" fmla="*/ 435347 h 652500"/>
                <a:gd name="connsiteX397" fmla="*/ 556813 w 721406"/>
                <a:gd name="connsiteY397" fmla="*/ 422643 h 652500"/>
                <a:gd name="connsiteX398" fmla="*/ 563895 w 721406"/>
                <a:gd name="connsiteY398" fmla="*/ 427854 h 652500"/>
                <a:gd name="connsiteX399" fmla="*/ 570632 w 721406"/>
                <a:gd name="connsiteY399" fmla="*/ 430068 h 652500"/>
                <a:gd name="connsiteX400" fmla="*/ 573355 w 721406"/>
                <a:gd name="connsiteY400" fmla="*/ 429737 h 652500"/>
                <a:gd name="connsiteX401" fmla="*/ 580854 w 721406"/>
                <a:gd name="connsiteY401" fmla="*/ 423672 h 652500"/>
                <a:gd name="connsiteX402" fmla="*/ 609915 w 721406"/>
                <a:gd name="connsiteY402" fmla="*/ 363939 h 652500"/>
                <a:gd name="connsiteX403" fmla="*/ 648503 w 721406"/>
                <a:gd name="connsiteY403" fmla="*/ 380017 h 652500"/>
                <a:gd name="connsiteX404" fmla="*/ 649256 w 721406"/>
                <a:gd name="connsiteY404" fmla="*/ 380299 h 652500"/>
                <a:gd name="connsiteX405" fmla="*/ 698316 w 721406"/>
                <a:gd name="connsiteY405" fmla="*/ 457723 h 652500"/>
                <a:gd name="connsiteX406" fmla="*/ 698316 w 721406"/>
                <a:gd name="connsiteY406" fmla="*/ 515465 h 652500"/>
                <a:gd name="connsiteX407" fmla="*/ 654718 w 721406"/>
                <a:gd name="connsiteY407" fmla="*/ 515465 h 6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</a:cxnLst>
              <a:rect l="l" t="t" r="r" b="b"/>
              <a:pathLst>
                <a:path w="721406" h="652500">
                  <a:moveTo>
                    <a:pt x="689086" y="379440"/>
                  </a:moveTo>
                  <a:cubicBezTo>
                    <a:pt x="674561" y="365723"/>
                    <a:pt x="659832" y="359952"/>
                    <a:pt x="656973" y="358914"/>
                  </a:cubicBezTo>
                  <a:lnTo>
                    <a:pt x="608438" y="338691"/>
                  </a:lnTo>
                  <a:lnTo>
                    <a:pt x="574445" y="316259"/>
                  </a:lnTo>
                  <a:lnTo>
                    <a:pt x="574445" y="304847"/>
                  </a:lnTo>
                  <a:cubicBezTo>
                    <a:pt x="599833" y="291569"/>
                    <a:pt x="618323" y="266856"/>
                    <a:pt x="623017" y="237576"/>
                  </a:cubicBezTo>
                  <a:cubicBezTo>
                    <a:pt x="644345" y="234740"/>
                    <a:pt x="660860" y="216442"/>
                    <a:pt x="660860" y="194348"/>
                  </a:cubicBezTo>
                  <a:cubicBezTo>
                    <a:pt x="660860" y="183009"/>
                    <a:pt x="656509" y="172671"/>
                    <a:pt x="649395" y="164905"/>
                  </a:cubicBezTo>
                  <a:lnTo>
                    <a:pt x="649395" y="123086"/>
                  </a:lnTo>
                  <a:cubicBezTo>
                    <a:pt x="649395" y="55799"/>
                    <a:pt x="594653" y="1056"/>
                    <a:pt x="527365" y="1056"/>
                  </a:cubicBezTo>
                  <a:lnTo>
                    <a:pt x="518143" y="1056"/>
                  </a:lnTo>
                  <a:cubicBezTo>
                    <a:pt x="462746" y="1056"/>
                    <a:pt x="414419" y="38257"/>
                    <a:pt x="400223" y="91641"/>
                  </a:cubicBezTo>
                  <a:cubicBezTo>
                    <a:pt x="389571" y="88758"/>
                    <a:pt x="378378" y="87190"/>
                    <a:pt x="366826" y="87190"/>
                  </a:cubicBezTo>
                  <a:lnTo>
                    <a:pt x="357110" y="87190"/>
                  </a:lnTo>
                  <a:cubicBezTo>
                    <a:pt x="344942" y="87190"/>
                    <a:pt x="333180" y="88934"/>
                    <a:pt x="322021" y="92121"/>
                  </a:cubicBezTo>
                  <a:cubicBezTo>
                    <a:pt x="307991" y="38475"/>
                    <a:pt x="259533" y="1055"/>
                    <a:pt x="203968" y="1055"/>
                  </a:cubicBezTo>
                  <a:lnTo>
                    <a:pt x="194746" y="1055"/>
                  </a:lnTo>
                  <a:cubicBezTo>
                    <a:pt x="127458" y="1055"/>
                    <a:pt x="72716" y="55797"/>
                    <a:pt x="72716" y="123085"/>
                  </a:cubicBezTo>
                  <a:lnTo>
                    <a:pt x="72716" y="164905"/>
                  </a:lnTo>
                  <a:cubicBezTo>
                    <a:pt x="65600" y="172671"/>
                    <a:pt x="61249" y="183009"/>
                    <a:pt x="61249" y="194348"/>
                  </a:cubicBezTo>
                  <a:cubicBezTo>
                    <a:pt x="61249" y="216442"/>
                    <a:pt x="77764" y="234741"/>
                    <a:pt x="99093" y="237576"/>
                  </a:cubicBezTo>
                  <a:cubicBezTo>
                    <a:pt x="103785" y="266856"/>
                    <a:pt x="122276" y="291569"/>
                    <a:pt x="147665" y="304847"/>
                  </a:cubicBezTo>
                  <a:lnTo>
                    <a:pt x="147665" y="316259"/>
                  </a:lnTo>
                  <a:lnTo>
                    <a:pt x="113673" y="338690"/>
                  </a:lnTo>
                  <a:lnTo>
                    <a:pt x="65136" y="358913"/>
                  </a:lnTo>
                  <a:cubicBezTo>
                    <a:pt x="62277" y="359949"/>
                    <a:pt x="47550" y="365722"/>
                    <a:pt x="33023" y="379439"/>
                  </a:cubicBezTo>
                  <a:cubicBezTo>
                    <a:pt x="18439" y="393210"/>
                    <a:pt x="1055" y="417971"/>
                    <a:pt x="1055" y="457723"/>
                  </a:cubicBezTo>
                  <a:lnTo>
                    <a:pt x="1055" y="526818"/>
                  </a:lnTo>
                  <a:cubicBezTo>
                    <a:pt x="1055" y="533097"/>
                    <a:pt x="6145" y="538203"/>
                    <a:pt x="12423" y="538203"/>
                  </a:cubicBezTo>
                  <a:lnTo>
                    <a:pt x="155178" y="538203"/>
                  </a:lnTo>
                  <a:cubicBezTo>
                    <a:pt x="153060" y="547033"/>
                    <a:pt x="151803" y="556854"/>
                    <a:pt x="151803" y="567764"/>
                  </a:cubicBezTo>
                  <a:lnTo>
                    <a:pt x="151803" y="640568"/>
                  </a:lnTo>
                  <a:cubicBezTo>
                    <a:pt x="151803" y="646848"/>
                    <a:pt x="156894" y="651954"/>
                    <a:pt x="163171" y="651954"/>
                  </a:cubicBezTo>
                  <a:lnTo>
                    <a:pt x="298243" y="651954"/>
                  </a:lnTo>
                  <a:lnTo>
                    <a:pt x="328125" y="651954"/>
                  </a:lnTo>
                  <a:lnTo>
                    <a:pt x="396249" y="651954"/>
                  </a:lnTo>
                  <a:lnTo>
                    <a:pt x="396280" y="651954"/>
                  </a:lnTo>
                  <a:lnTo>
                    <a:pt x="423866" y="651954"/>
                  </a:lnTo>
                  <a:lnTo>
                    <a:pt x="430276" y="651954"/>
                  </a:lnTo>
                  <a:cubicBezTo>
                    <a:pt x="436556" y="651954"/>
                    <a:pt x="441644" y="646867"/>
                    <a:pt x="441644" y="640586"/>
                  </a:cubicBezTo>
                  <a:cubicBezTo>
                    <a:pt x="441644" y="634306"/>
                    <a:pt x="436556" y="629218"/>
                    <a:pt x="430276" y="629218"/>
                  </a:cubicBezTo>
                  <a:lnTo>
                    <a:pt x="423866" y="629218"/>
                  </a:lnTo>
                  <a:lnTo>
                    <a:pt x="405931" y="629218"/>
                  </a:lnTo>
                  <a:lnTo>
                    <a:pt x="392205" y="544123"/>
                  </a:lnTo>
                  <a:lnTo>
                    <a:pt x="397571" y="529831"/>
                  </a:lnTo>
                  <a:lnTo>
                    <a:pt x="405681" y="535801"/>
                  </a:lnTo>
                  <a:cubicBezTo>
                    <a:pt x="407652" y="537254"/>
                    <a:pt x="410018" y="538014"/>
                    <a:pt x="412418" y="538014"/>
                  </a:cubicBezTo>
                  <a:cubicBezTo>
                    <a:pt x="413328" y="538014"/>
                    <a:pt x="414241" y="537905"/>
                    <a:pt x="415140" y="537684"/>
                  </a:cubicBezTo>
                  <a:cubicBezTo>
                    <a:pt x="418416" y="536875"/>
                    <a:pt x="421166" y="534653"/>
                    <a:pt x="422640" y="531619"/>
                  </a:cubicBezTo>
                  <a:lnTo>
                    <a:pt x="453516" y="468157"/>
                  </a:lnTo>
                  <a:lnTo>
                    <a:pt x="494709" y="485324"/>
                  </a:lnTo>
                  <a:cubicBezTo>
                    <a:pt x="494956" y="485426"/>
                    <a:pt x="495207" y="485520"/>
                    <a:pt x="495461" y="485606"/>
                  </a:cubicBezTo>
                  <a:cubicBezTo>
                    <a:pt x="495983" y="485781"/>
                    <a:pt x="547570" y="503857"/>
                    <a:pt x="547570" y="567764"/>
                  </a:cubicBezTo>
                  <a:lnTo>
                    <a:pt x="547570" y="629218"/>
                  </a:lnTo>
                  <a:lnTo>
                    <a:pt x="500408" y="629218"/>
                  </a:lnTo>
                  <a:lnTo>
                    <a:pt x="500408" y="564450"/>
                  </a:lnTo>
                  <a:cubicBezTo>
                    <a:pt x="500408" y="558170"/>
                    <a:pt x="495321" y="553082"/>
                    <a:pt x="489040" y="553082"/>
                  </a:cubicBezTo>
                  <a:cubicBezTo>
                    <a:pt x="482760" y="553082"/>
                    <a:pt x="477672" y="558170"/>
                    <a:pt x="477672" y="564450"/>
                  </a:cubicBezTo>
                  <a:lnTo>
                    <a:pt x="477672" y="629218"/>
                  </a:lnTo>
                  <a:lnTo>
                    <a:pt x="465647" y="629218"/>
                  </a:lnTo>
                  <a:cubicBezTo>
                    <a:pt x="459367" y="629218"/>
                    <a:pt x="454279" y="634306"/>
                    <a:pt x="454279" y="640586"/>
                  </a:cubicBezTo>
                  <a:cubicBezTo>
                    <a:pt x="454279" y="646867"/>
                    <a:pt x="459367" y="651954"/>
                    <a:pt x="465647" y="651954"/>
                  </a:cubicBezTo>
                  <a:lnTo>
                    <a:pt x="558939" y="651954"/>
                  </a:lnTo>
                  <a:cubicBezTo>
                    <a:pt x="565220" y="651954"/>
                    <a:pt x="570308" y="646722"/>
                    <a:pt x="570308" y="640443"/>
                  </a:cubicBezTo>
                  <a:lnTo>
                    <a:pt x="570308" y="567761"/>
                  </a:lnTo>
                  <a:cubicBezTo>
                    <a:pt x="570308" y="556851"/>
                    <a:pt x="569050" y="547030"/>
                    <a:pt x="566933" y="538200"/>
                  </a:cubicBezTo>
                  <a:lnTo>
                    <a:pt x="709689" y="538200"/>
                  </a:lnTo>
                  <a:cubicBezTo>
                    <a:pt x="715970" y="538200"/>
                    <a:pt x="721058" y="532974"/>
                    <a:pt x="721058" y="526697"/>
                  </a:cubicBezTo>
                  <a:lnTo>
                    <a:pt x="721058" y="457720"/>
                  </a:lnTo>
                  <a:cubicBezTo>
                    <a:pt x="721055" y="417971"/>
                    <a:pt x="703671" y="393210"/>
                    <a:pt x="689086" y="379440"/>
                  </a:cubicBezTo>
                  <a:close/>
                  <a:moveTo>
                    <a:pt x="601459" y="222893"/>
                  </a:moveTo>
                  <a:cubicBezTo>
                    <a:pt x="601459" y="261328"/>
                    <a:pt x="570189" y="292596"/>
                    <a:pt x="531757" y="292596"/>
                  </a:cubicBezTo>
                  <a:lnTo>
                    <a:pt x="514167" y="292596"/>
                  </a:lnTo>
                  <a:cubicBezTo>
                    <a:pt x="511712" y="292596"/>
                    <a:pt x="509262" y="292447"/>
                    <a:pt x="506829" y="292193"/>
                  </a:cubicBezTo>
                  <a:cubicBezTo>
                    <a:pt x="506856" y="291548"/>
                    <a:pt x="506877" y="290898"/>
                    <a:pt x="506877" y="290246"/>
                  </a:cubicBezTo>
                  <a:cubicBezTo>
                    <a:pt x="506877" y="278374"/>
                    <a:pt x="502287" y="267559"/>
                    <a:pt x="494795" y="259466"/>
                  </a:cubicBezTo>
                  <a:lnTo>
                    <a:pt x="494795" y="215156"/>
                  </a:lnTo>
                  <a:cubicBezTo>
                    <a:pt x="494795" y="194932"/>
                    <a:pt x="490060" y="175795"/>
                    <a:pt x="481667" y="158775"/>
                  </a:cubicBezTo>
                  <a:cubicBezTo>
                    <a:pt x="506600" y="152744"/>
                    <a:pt x="535853" y="141204"/>
                    <a:pt x="558492" y="119077"/>
                  </a:cubicBezTo>
                  <a:cubicBezTo>
                    <a:pt x="565522" y="134079"/>
                    <a:pt x="578652" y="153619"/>
                    <a:pt x="601457" y="162269"/>
                  </a:cubicBezTo>
                  <a:lnTo>
                    <a:pt x="601457" y="222893"/>
                  </a:lnTo>
                  <a:close/>
                  <a:moveTo>
                    <a:pt x="551707" y="313141"/>
                  </a:moveTo>
                  <a:lnTo>
                    <a:pt x="551707" y="336378"/>
                  </a:lnTo>
                  <a:lnTo>
                    <a:pt x="522495" y="366701"/>
                  </a:lnTo>
                  <a:lnTo>
                    <a:pt x="494197" y="339134"/>
                  </a:lnTo>
                  <a:cubicBezTo>
                    <a:pt x="494201" y="339009"/>
                    <a:pt x="494217" y="338887"/>
                    <a:pt x="494217" y="338761"/>
                  </a:cubicBezTo>
                  <a:lnTo>
                    <a:pt x="494217" y="321647"/>
                  </a:lnTo>
                  <a:cubicBezTo>
                    <a:pt x="494217" y="321643"/>
                    <a:pt x="494217" y="321640"/>
                    <a:pt x="494217" y="321635"/>
                  </a:cubicBezTo>
                  <a:lnTo>
                    <a:pt x="494217" y="321633"/>
                  </a:lnTo>
                  <a:cubicBezTo>
                    <a:pt x="496391" y="319371"/>
                    <a:pt x="498334" y="316886"/>
                    <a:pt x="500003" y="314213"/>
                  </a:cubicBezTo>
                  <a:cubicBezTo>
                    <a:pt x="504679" y="314933"/>
                    <a:pt x="509415" y="315332"/>
                    <a:pt x="514167" y="315332"/>
                  </a:cubicBezTo>
                  <a:lnTo>
                    <a:pt x="531757" y="315332"/>
                  </a:lnTo>
                  <a:cubicBezTo>
                    <a:pt x="538606" y="315333"/>
                    <a:pt x="545278" y="314563"/>
                    <a:pt x="551707" y="313141"/>
                  </a:cubicBezTo>
                  <a:close/>
                  <a:moveTo>
                    <a:pt x="484141" y="290247"/>
                  </a:moveTo>
                  <a:cubicBezTo>
                    <a:pt x="484141" y="295983"/>
                    <a:pt x="481977" y="301209"/>
                    <a:pt x="478446" y="305203"/>
                  </a:cubicBezTo>
                  <a:cubicBezTo>
                    <a:pt x="476328" y="306093"/>
                    <a:pt x="474542" y="307610"/>
                    <a:pt x="473306" y="309517"/>
                  </a:cubicBezTo>
                  <a:cubicBezTo>
                    <a:pt x="471731" y="310485"/>
                    <a:pt x="470042" y="311286"/>
                    <a:pt x="468245" y="311846"/>
                  </a:cubicBezTo>
                  <a:lnTo>
                    <a:pt x="468245" y="268651"/>
                  </a:lnTo>
                  <a:cubicBezTo>
                    <a:pt x="477444" y="271520"/>
                    <a:pt x="484141" y="280117"/>
                    <a:pt x="484141" y="290247"/>
                  </a:cubicBezTo>
                  <a:close/>
                  <a:moveTo>
                    <a:pt x="638124" y="194347"/>
                  </a:moveTo>
                  <a:cubicBezTo>
                    <a:pt x="638124" y="203423"/>
                    <a:pt x="632294" y="211141"/>
                    <a:pt x="624195" y="214016"/>
                  </a:cubicBezTo>
                  <a:lnTo>
                    <a:pt x="624195" y="174676"/>
                  </a:lnTo>
                  <a:cubicBezTo>
                    <a:pt x="632296" y="177550"/>
                    <a:pt x="638124" y="185271"/>
                    <a:pt x="638124" y="194347"/>
                  </a:cubicBezTo>
                  <a:close/>
                  <a:moveTo>
                    <a:pt x="421964" y="98307"/>
                  </a:moveTo>
                  <a:cubicBezTo>
                    <a:pt x="433228" y="54432"/>
                    <a:pt x="472777" y="23791"/>
                    <a:pt x="518141" y="23791"/>
                  </a:cubicBezTo>
                  <a:lnTo>
                    <a:pt x="527363" y="23791"/>
                  </a:lnTo>
                  <a:cubicBezTo>
                    <a:pt x="582114" y="23791"/>
                    <a:pt x="626657" y="68334"/>
                    <a:pt x="626657" y="123085"/>
                  </a:cubicBezTo>
                  <a:lnTo>
                    <a:pt x="626657" y="151760"/>
                  </a:lnTo>
                  <a:cubicBezTo>
                    <a:pt x="625741" y="151557"/>
                    <a:pt x="624819" y="151373"/>
                    <a:pt x="623881" y="151230"/>
                  </a:cubicBezTo>
                  <a:cubicBezTo>
                    <a:pt x="622900" y="147085"/>
                    <a:pt x="619646" y="143744"/>
                    <a:pt x="615348" y="142767"/>
                  </a:cubicBezTo>
                  <a:cubicBezTo>
                    <a:pt x="583523" y="135527"/>
                    <a:pt x="573736" y="94911"/>
                    <a:pt x="573646" y="94531"/>
                  </a:cubicBezTo>
                  <a:cubicBezTo>
                    <a:pt x="572660" y="90174"/>
                    <a:pt x="569212" y="86799"/>
                    <a:pt x="564836" y="85905"/>
                  </a:cubicBezTo>
                  <a:cubicBezTo>
                    <a:pt x="560460" y="85012"/>
                    <a:pt x="555964" y="86761"/>
                    <a:pt x="553347" y="90381"/>
                  </a:cubicBezTo>
                  <a:cubicBezTo>
                    <a:pt x="532031" y="119850"/>
                    <a:pt x="496492" y="132705"/>
                    <a:pt x="469073" y="138309"/>
                  </a:cubicBezTo>
                  <a:cubicBezTo>
                    <a:pt x="456661" y="121840"/>
                    <a:pt x="440371" y="108458"/>
                    <a:pt x="421571" y="99523"/>
                  </a:cubicBezTo>
                  <a:cubicBezTo>
                    <a:pt x="421723" y="99125"/>
                    <a:pt x="421857" y="98723"/>
                    <a:pt x="421964" y="98307"/>
                  </a:cubicBezTo>
                  <a:close/>
                  <a:moveTo>
                    <a:pt x="357112" y="109922"/>
                  </a:moveTo>
                  <a:lnTo>
                    <a:pt x="366825" y="109922"/>
                  </a:lnTo>
                  <a:lnTo>
                    <a:pt x="366825" y="109925"/>
                  </a:lnTo>
                  <a:cubicBezTo>
                    <a:pt x="424851" y="109925"/>
                    <a:pt x="472060" y="157133"/>
                    <a:pt x="472060" y="215159"/>
                  </a:cubicBezTo>
                  <a:lnTo>
                    <a:pt x="472060" y="246142"/>
                  </a:lnTo>
                  <a:cubicBezTo>
                    <a:pt x="470737" y="245827"/>
                    <a:pt x="469394" y="245564"/>
                    <a:pt x="468028" y="245367"/>
                  </a:cubicBezTo>
                  <a:cubicBezTo>
                    <a:pt x="467999" y="245218"/>
                    <a:pt x="467959" y="245074"/>
                    <a:pt x="467925" y="244927"/>
                  </a:cubicBezTo>
                  <a:cubicBezTo>
                    <a:pt x="467880" y="244735"/>
                    <a:pt x="467834" y="244544"/>
                    <a:pt x="467779" y="244357"/>
                  </a:cubicBezTo>
                  <a:cubicBezTo>
                    <a:pt x="467724" y="244170"/>
                    <a:pt x="467660" y="243990"/>
                    <a:pt x="467596" y="243809"/>
                  </a:cubicBezTo>
                  <a:cubicBezTo>
                    <a:pt x="467540" y="243650"/>
                    <a:pt x="467485" y="243491"/>
                    <a:pt x="467422" y="243333"/>
                  </a:cubicBezTo>
                  <a:cubicBezTo>
                    <a:pt x="467345" y="243141"/>
                    <a:pt x="467259" y="242954"/>
                    <a:pt x="467170" y="242768"/>
                  </a:cubicBezTo>
                  <a:cubicBezTo>
                    <a:pt x="467104" y="242625"/>
                    <a:pt x="467038" y="242481"/>
                    <a:pt x="466964" y="242340"/>
                  </a:cubicBezTo>
                  <a:cubicBezTo>
                    <a:pt x="466868" y="242158"/>
                    <a:pt x="466767" y="241982"/>
                    <a:pt x="466663" y="241806"/>
                  </a:cubicBezTo>
                  <a:cubicBezTo>
                    <a:pt x="466580" y="241665"/>
                    <a:pt x="466500" y="241526"/>
                    <a:pt x="466410" y="241390"/>
                  </a:cubicBezTo>
                  <a:cubicBezTo>
                    <a:pt x="466305" y="241230"/>
                    <a:pt x="466193" y="241075"/>
                    <a:pt x="466080" y="240919"/>
                  </a:cubicBezTo>
                  <a:cubicBezTo>
                    <a:pt x="465976" y="240775"/>
                    <a:pt x="465871" y="240630"/>
                    <a:pt x="465761" y="240491"/>
                  </a:cubicBezTo>
                  <a:cubicBezTo>
                    <a:pt x="465652" y="240355"/>
                    <a:pt x="465539" y="240224"/>
                    <a:pt x="465422" y="240092"/>
                  </a:cubicBezTo>
                  <a:cubicBezTo>
                    <a:pt x="465293" y="239944"/>
                    <a:pt x="465164" y="239798"/>
                    <a:pt x="465027" y="239657"/>
                  </a:cubicBezTo>
                  <a:cubicBezTo>
                    <a:pt x="464916" y="239543"/>
                    <a:pt x="464801" y="239437"/>
                    <a:pt x="464685" y="239327"/>
                  </a:cubicBezTo>
                  <a:cubicBezTo>
                    <a:pt x="464532" y="239183"/>
                    <a:pt x="464380" y="239040"/>
                    <a:pt x="464220" y="238904"/>
                  </a:cubicBezTo>
                  <a:cubicBezTo>
                    <a:pt x="464103" y="238805"/>
                    <a:pt x="463982" y="238712"/>
                    <a:pt x="463861" y="238617"/>
                  </a:cubicBezTo>
                  <a:cubicBezTo>
                    <a:pt x="463697" y="238487"/>
                    <a:pt x="463528" y="238358"/>
                    <a:pt x="463354" y="238238"/>
                  </a:cubicBezTo>
                  <a:cubicBezTo>
                    <a:pt x="463220" y="238144"/>
                    <a:pt x="463081" y="238060"/>
                    <a:pt x="462942" y="237971"/>
                  </a:cubicBezTo>
                  <a:cubicBezTo>
                    <a:pt x="462774" y="237864"/>
                    <a:pt x="462606" y="237759"/>
                    <a:pt x="462431" y="237660"/>
                  </a:cubicBezTo>
                  <a:cubicBezTo>
                    <a:pt x="462268" y="237568"/>
                    <a:pt x="462097" y="237485"/>
                    <a:pt x="461926" y="237400"/>
                  </a:cubicBezTo>
                  <a:cubicBezTo>
                    <a:pt x="461770" y="237323"/>
                    <a:pt x="461617" y="237244"/>
                    <a:pt x="461457" y="237174"/>
                  </a:cubicBezTo>
                  <a:cubicBezTo>
                    <a:pt x="461250" y="237083"/>
                    <a:pt x="461039" y="237004"/>
                    <a:pt x="460825" y="236925"/>
                  </a:cubicBezTo>
                  <a:cubicBezTo>
                    <a:pt x="460692" y="236874"/>
                    <a:pt x="460560" y="236822"/>
                    <a:pt x="460423" y="236777"/>
                  </a:cubicBezTo>
                  <a:cubicBezTo>
                    <a:pt x="460183" y="236699"/>
                    <a:pt x="459937" y="236634"/>
                    <a:pt x="459689" y="236571"/>
                  </a:cubicBezTo>
                  <a:cubicBezTo>
                    <a:pt x="459593" y="236547"/>
                    <a:pt x="459499" y="236512"/>
                    <a:pt x="459402" y="236490"/>
                  </a:cubicBezTo>
                  <a:cubicBezTo>
                    <a:pt x="425486" y="228773"/>
                    <a:pt x="415097" y="185612"/>
                    <a:pt x="415003" y="185207"/>
                  </a:cubicBezTo>
                  <a:cubicBezTo>
                    <a:pt x="414017" y="180851"/>
                    <a:pt x="410569" y="177476"/>
                    <a:pt x="406194" y="176581"/>
                  </a:cubicBezTo>
                  <a:cubicBezTo>
                    <a:pt x="401816" y="175684"/>
                    <a:pt x="397322" y="177436"/>
                    <a:pt x="394705" y="181056"/>
                  </a:cubicBezTo>
                  <a:cubicBezTo>
                    <a:pt x="355195" y="235678"/>
                    <a:pt x="268860" y="236208"/>
                    <a:pt x="267553" y="236208"/>
                  </a:cubicBezTo>
                  <a:cubicBezTo>
                    <a:pt x="267529" y="236209"/>
                    <a:pt x="267517" y="236208"/>
                    <a:pt x="267498" y="236208"/>
                  </a:cubicBezTo>
                  <a:cubicBezTo>
                    <a:pt x="267107" y="236208"/>
                    <a:pt x="266721" y="236227"/>
                    <a:pt x="266338" y="236267"/>
                  </a:cubicBezTo>
                  <a:cubicBezTo>
                    <a:pt x="266248" y="236275"/>
                    <a:pt x="266164" y="236295"/>
                    <a:pt x="266074" y="236306"/>
                  </a:cubicBezTo>
                  <a:cubicBezTo>
                    <a:pt x="265784" y="236343"/>
                    <a:pt x="265493" y="236381"/>
                    <a:pt x="265212" y="236438"/>
                  </a:cubicBezTo>
                  <a:cubicBezTo>
                    <a:pt x="265106" y="236460"/>
                    <a:pt x="265004" y="236493"/>
                    <a:pt x="264900" y="236519"/>
                  </a:cubicBezTo>
                  <a:cubicBezTo>
                    <a:pt x="264639" y="236579"/>
                    <a:pt x="264376" y="236640"/>
                    <a:pt x="264123" y="236717"/>
                  </a:cubicBezTo>
                  <a:cubicBezTo>
                    <a:pt x="263987" y="236759"/>
                    <a:pt x="263858" y="236815"/>
                    <a:pt x="263725" y="236862"/>
                  </a:cubicBezTo>
                  <a:cubicBezTo>
                    <a:pt x="263510" y="236938"/>
                    <a:pt x="263292" y="237009"/>
                    <a:pt x="263083" y="237097"/>
                  </a:cubicBezTo>
                  <a:cubicBezTo>
                    <a:pt x="262914" y="237168"/>
                    <a:pt x="262755" y="237253"/>
                    <a:pt x="262592" y="237333"/>
                  </a:cubicBezTo>
                  <a:cubicBezTo>
                    <a:pt x="262425" y="237413"/>
                    <a:pt x="262254" y="237486"/>
                    <a:pt x="262091" y="237573"/>
                  </a:cubicBezTo>
                  <a:cubicBezTo>
                    <a:pt x="261924" y="237665"/>
                    <a:pt x="261768" y="237769"/>
                    <a:pt x="261606" y="237867"/>
                  </a:cubicBezTo>
                  <a:cubicBezTo>
                    <a:pt x="261456" y="237960"/>
                    <a:pt x="261301" y="238043"/>
                    <a:pt x="261156" y="238141"/>
                  </a:cubicBezTo>
                  <a:cubicBezTo>
                    <a:pt x="260997" y="238250"/>
                    <a:pt x="260848" y="238369"/>
                    <a:pt x="260696" y="238485"/>
                  </a:cubicBezTo>
                  <a:cubicBezTo>
                    <a:pt x="260558" y="238587"/>
                    <a:pt x="260414" y="238684"/>
                    <a:pt x="260283" y="238794"/>
                  </a:cubicBezTo>
                  <a:cubicBezTo>
                    <a:pt x="260137" y="238913"/>
                    <a:pt x="260004" y="239046"/>
                    <a:pt x="259864" y="239171"/>
                  </a:cubicBezTo>
                  <a:cubicBezTo>
                    <a:pt x="259734" y="239289"/>
                    <a:pt x="259598" y="239401"/>
                    <a:pt x="259474" y="239524"/>
                  </a:cubicBezTo>
                  <a:cubicBezTo>
                    <a:pt x="259345" y="239653"/>
                    <a:pt x="259228" y="239792"/>
                    <a:pt x="259106" y="239927"/>
                  </a:cubicBezTo>
                  <a:cubicBezTo>
                    <a:pt x="258983" y="240061"/>
                    <a:pt x="258855" y="240189"/>
                    <a:pt x="258740" y="240330"/>
                  </a:cubicBezTo>
                  <a:cubicBezTo>
                    <a:pt x="258626" y="240467"/>
                    <a:pt x="258525" y="240615"/>
                    <a:pt x="258418" y="240757"/>
                  </a:cubicBezTo>
                  <a:cubicBezTo>
                    <a:pt x="258307" y="240906"/>
                    <a:pt x="258189" y="241048"/>
                    <a:pt x="258085" y="241203"/>
                  </a:cubicBezTo>
                  <a:cubicBezTo>
                    <a:pt x="257986" y="241348"/>
                    <a:pt x="257902" y="241502"/>
                    <a:pt x="257809" y="241653"/>
                  </a:cubicBezTo>
                  <a:cubicBezTo>
                    <a:pt x="257711" y="241815"/>
                    <a:pt x="257607" y="241971"/>
                    <a:pt x="257515" y="242137"/>
                  </a:cubicBezTo>
                  <a:cubicBezTo>
                    <a:pt x="257431" y="242293"/>
                    <a:pt x="257359" y="242456"/>
                    <a:pt x="257282" y="242618"/>
                  </a:cubicBezTo>
                  <a:cubicBezTo>
                    <a:pt x="257200" y="242788"/>
                    <a:pt x="257110" y="242954"/>
                    <a:pt x="257036" y="243128"/>
                  </a:cubicBezTo>
                  <a:cubicBezTo>
                    <a:pt x="256965" y="243293"/>
                    <a:pt x="256912" y="243464"/>
                    <a:pt x="256849" y="243633"/>
                  </a:cubicBezTo>
                  <a:cubicBezTo>
                    <a:pt x="256783" y="243811"/>
                    <a:pt x="256710" y="243987"/>
                    <a:pt x="256652" y="244171"/>
                  </a:cubicBezTo>
                  <a:cubicBezTo>
                    <a:pt x="256597" y="244344"/>
                    <a:pt x="256559" y="244523"/>
                    <a:pt x="256514" y="244699"/>
                  </a:cubicBezTo>
                  <a:cubicBezTo>
                    <a:pt x="256466" y="244886"/>
                    <a:pt x="256410" y="245069"/>
                    <a:pt x="256371" y="245258"/>
                  </a:cubicBezTo>
                  <a:cubicBezTo>
                    <a:pt x="256364" y="245294"/>
                    <a:pt x="256358" y="245330"/>
                    <a:pt x="256351" y="245364"/>
                  </a:cubicBezTo>
                  <a:cubicBezTo>
                    <a:pt x="254835" y="245582"/>
                    <a:pt x="253343" y="245874"/>
                    <a:pt x="251879" y="246240"/>
                  </a:cubicBezTo>
                  <a:lnTo>
                    <a:pt x="251879" y="215156"/>
                  </a:lnTo>
                  <a:cubicBezTo>
                    <a:pt x="251879" y="157130"/>
                    <a:pt x="299087" y="109922"/>
                    <a:pt x="357112" y="109922"/>
                  </a:cubicBezTo>
                  <a:close/>
                  <a:moveTo>
                    <a:pt x="361711" y="472721"/>
                  </a:moveTo>
                  <a:lnTo>
                    <a:pt x="331256" y="443059"/>
                  </a:lnTo>
                  <a:cubicBezTo>
                    <a:pt x="331269" y="442845"/>
                    <a:pt x="331289" y="442635"/>
                    <a:pt x="331289" y="442420"/>
                  </a:cubicBezTo>
                  <a:lnTo>
                    <a:pt x="331289" y="424382"/>
                  </a:lnTo>
                  <a:cubicBezTo>
                    <a:pt x="331289" y="424371"/>
                    <a:pt x="331289" y="424363"/>
                    <a:pt x="331289" y="424354"/>
                  </a:cubicBezTo>
                  <a:lnTo>
                    <a:pt x="331289" y="414653"/>
                  </a:lnTo>
                  <a:cubicBezTo>
                    <a:pt x="338250" y="416249"/>
                    <a:pt x="345483" y="417120"/>
                    <a:pt x="352922" y="417120"/>
                  </a:cubicBezTo>
                  <a:lnTo>
                    <a:pt x="371455" y="417120"/>
                  </a:lnTo>
                  <a:cubicBezTo>
                    <a:pt x="378671" y="417120"/>
                    <a:pt x="385696" y="416302"/>
                    <a:pt x="392465" y="414799"/>
                  </a:cubicBezTo>
                  <a:cubicBezTo>
                    <a:pt x="392673" y="414792"/>
                    <a:pt x="392880" y="414778"/>
                    <a:pt x="393088" y="414768"/>
                  </a:cubicBezTo>
                  <a:lnTo>
                    <a:pt x="393088" y="440151"/>
                  </a:lnTo>
                  <a:lnTo>
                    <a:pt x="361711" y="472721"/>
                  </a:lnTo>
                  <a:close/>
                  <a:moveTo>
                    <a:pt x="378541" y="515828"/>
                  </a:moveTo>
                  <a:lnTo>
                    <a:pt x="372625" y="531586"/>
                  </a:lnTo>
                  <a:lnTo>
                    <a:pt x="351442" y="531586"/>
                  </a:lnTo>
                  <a:lnTo>
                    <a:pt x="344755" y="515625"/>
                  </a:lnTo>
                  <a:lnTo>
                    <a:pt x="361510" y="503293"/>
                  </a:lnTo>
                  <a:lnTo>
                    <a:pt x="378541" y="515828"/>
                  </a:lnTo>
                  <a:close/>
                  <a:moveTo>
                    <a:pt x="208962" y="422806"/>
                  </a:moveTo>
                  <a:lnTo>
                    <a:pt x="189644" y="422806"/>
                  </a:lnTo>
                  <a:lnTo>
                    <a:pt x="184324" y="408637"/>
                  </a:lnTo>
                  <a:lnTo>
                    <a:pt x="199792" y="397256"/>
                  </a:lnTo>
                  <a:lnTo>
                    <a:pt x="214983" y="408437"/>
                  </a:lnTo>
                  <a:lnTo>
                    <a:pt x="208962" y="422806"/>
                  </a:lnTo>
                  <a:close/>
                  <a:moveTo>
                    <a:pt x="210464" y="467980"/>
                  </a:moveTo>
                  <a:cubicBezTo>
                    <a:pt x="203902" y="471313"/>
                    <a:pt x="194572" y="476963"/>
                    <a:pt x="185296" y="485723"/>
                  </a:cubicBezTo>
                  <a:cubicBezTo>
                    <a:pt x="185167" y="485844"/>
                    <a:pt x="185039" y="485972"/>
                    <a:pt x="184909" y="486094"/>
                  </a:cubicBezTo>
                  <a:lnTo>
                    <a:pt x="191451" y="445544"/>
                  </a:lnTo>
                  <a:lnTo>
                    <a:pt x="206844" y="445544"/>
                  </a:lnTo>
                  <a:lnTo>
                    <a:pt x="210464" y="467980"/>
                  </a:lnTo>
                  <a:close/>
                  <a:moveTo>
                    <a:pt x="199614" y="366702"/>
                  </a:moveTo>
                  <a:lnTo>
                    <a:pt x="170402" y="336379"/>
                  </a:lnTo>
                  <a:lnTo>
                    <a:pt x="170402" y="313142"/>
                  </a:lnTo>
                  <a:cubicBezTo>
                    <a:pt x="176832" y="314563"/>
                    <a:pt x="183503" y="315335"/>
                    <a:pt x="190354" y="315335"/>
                  </a:cubicBezTo>
                  <a:lnTo>
                    <a:pt x="207944" y="315335"/>
                  </a:lnTo>
                  <a:cubicBezTo>
                    <a:pt x="213396" y="315335"/>
                    <a:pt x="218835" y="314855"/>
                    <a:pt x="224175" y="313912"/>
                  </a:cubicBezTo>
                  <a:cubicBezTo>
                    <a:pt x="225295" y="315735"/>
                    <a:pt x="226536" y="317474"/>
                    <a:pt x="227894" y="319115"/>
                  </a:cubicBezTo>
                  <a:lnTo>
                    <a:pt x="227894" y="321622"/>
                  </a:lnTo>
                  <a:cubicBezTo>
                    <a:pt x="227894" y="321635"/>
                    <a:pt x="227894" y="321646"/>
                    <a:pt x="227894" y="321659"/>
                  </a:cubicBezTo>
                  <a:lnTo>
                    <a:pt x="227894" y="338764"/>
                  </a:lnTo>
                  <a:cubicBezTo>
                    <a:pt x="227894" y="338889"/>
                    <a:pt x="227910" y="339012"/>
                    <a:pt x="227912" y="339137"/>
                  </a:cubicBezTo>
                  <a:lnTo>
                    <a:pt x="199614" y="366702"/>
                  </a:lnTo>
                  <a:close/>
                  <a:moveTo>
                    <a:pt x="247195" y="352093"/>
                  </a:moveTo>
                  <a:cubicBezTo>
                    <a:pt x="249834" y="349523"/>
                    <a:pt x="250944" y="345984"/>
                    <a:pt x="250538" y="342589"/>
                  </a:cubicBezTo>
                  <a:lnTo>
                    <a:pt x="260522" y="349177"/>
                  </a:lnTo>
                  <a:cubicBezTo>
                    <a:pt x="261608" y="352645"/>
                    <a:pt x="262901" y="356020"/>
                    <a:pt x="264355" y="359308"/>
                  </a:cubicBezTo>
                  <a:lnTo>
                    <a:pt x="243852" y="401455"/>
                  </a:lnTo>
                  <a:lnTo>
                    <a:pt x="216894" y="381613"/>
                  </a:lnTo>
                  <a:lnTo>
                    <a:pt x="247195" y="352093"/>
                  </a:lnTo>
                  <a:close/>
                  <a:moveTo>
                    <a:pt x="240231" y="290249"/>
                  </a:moveTo>
                  <a:cubicBezTo>
                    <a:pt x="240231" y="280115"/>
                    <a:pt x="246929" y="271517"/>
                    <a:pt x="256129" y="268650"/>
                  </a:cubicBezTo>
                  <a:lnTo>
                    <a:pt x="256129" y="311846"/>
                  </a:lnTo>
                  <a:cubicBezTo>
                    <a:pt x="246929" y="308978"/>
                    <a:pt x="240231" y="300381"/>
                    <a:pt x="240231" y="290249"/>
                  </a:cubicBezTo>
                  <a:close/>
                  <a:moveTo>
                    <a:pt x="233824" y="422301"/>
                  </a:moveTo>
                  <a:lnTo>
                    <a:pt x="241366" y="427850"/>
                  </a:lnTo>
                  <a:cubicBezTo>
                    <a:pt x="243337" y="429303"/>
                    <a:pt x="245704" y="430064"/>
                    <a:pt x="248105" y="430064"/>
                  </a:cubicBezTo>
                  <a:cubicBezTo>
                    <a:pt x="249013" y="430064"/>
                    <a:pt x="249927" y="429954"/>
                    <a:pt x="250826" y="429733"/>
                  </a:cubicBezTo>
                  <a:cubicBezTo>
                    <a:pt x="254102" y="428925"/>
                    <a:pt x="256852" y="426703"/>
                    <a:pt x="258325" y="423668"/>
                  </a:cubicBezTo>
                  <a:lnTo>
                    <a:pt x="278519" y="382158"/>
                  </a:lnTo>
                  <a:cubicBezTo>
                    <a:pt x="286781" y="392082"/>
                    <a:pt x="296993" y="400316"/>
                    <a:pt x="308551" y="406304"/>
                  </a:cubicBezTo>
                  <a:lnTo>
                    <a:pt x="308551" y="418137"/>
                  </a:lnTo>
                  <a:lnTo>
                    <a:pt x="272107" y="442187"/>
                  </a:lnTo>
                  <a:cubicBezTo>
                    <a:pt x="271613" y="442318"/>
                    <a:pt x="271121" y="442472"/>
                    <a:pt x="270638" y="442672"/>
                  </a:cubicBezTo>
                  <a:lnTo>
                    <a:pt x="232010" y="458769"/>
                  </a:lnTo>
                  <a:lnTo>
                    <a:pt x="228267" y="435569"/>
                  </a:lnTo>
                  <a:lnTo>
                    <a:pt x="233824" y="422301"/>
                  </a:lnTo>
                  <a:close/>
                  <a:moveTo>
                    <a:pt x="308893" y="445153"/>
                  </a:moveTo>
                  <a:cubicBezTo>
                    <a:pt x="307958" y="448941"/>
                    <a:pt x="308988" y="453109"/>
                    <a:pt x="311985" y="456029"/>
                  </a:cubicBezTo>
                  <a:lnTo>
                    <a:pt x="344429" y="487633"/>
                  </a:lnTo>
                  <a:lnTo>
                    <a:pt x="314855" y="509400"/>
                  </a:lnTo>
                  <a:lnTo>
                    <a:pt x="289747" y="457788"/>
                  </a:lnTo>
                  <a:lnTo>
                    <a:pt x="308893" y="445153"/>
                  </a:lnTo>
                  <a:close/>
                  <a:moveTo>
                    <a:pt x="371457" y="394383"/>
                  </a:moveTo>
                  <a:lnTo>
                    <a:pt x="352924" y="394383"/>
                  </a:lnTo>
                  <a:cubicBezTo>
                    <a:pt x="312090" y="394383"/>
                    <a:pt x="278868" y="361163"/>
                    <a:pt x="278868" y="320328"/>
                  </a:cubicBezTo>
                  <a:lnTo>
                    <a:pt x="278868" y="258453"/>
                  </a:lnTo>
                  <a:cubicBezTo>
                    <a:pt x="303255" y="256684"/>
                    <a:pt x="360946" y="248455"/>
                    <a:pt x="399821" y="209907"/>
                  </a:cubicBezTo>
                  <a:cubicBezTo>
                    <a:pt x="407123" y="225790"/>
                    <a:pt x="421031" y="246897"/>
                    <a:pt x="445513" y="256012"/>
                  </a:cubicBezTo>
                  <a:lnTo>
                    <a:pt x="445513" y="320327"/>
                  </a:lnTo>
                  <a:lnTo>
                    <a:pt x="445511" y="320327"/>
                  </a:lnTo>
                  <a:cubicBezTo>
                    <a:pt x="445510" y="361163"/>
                    <a:pt x="412290" y="394383"/>
                    <a:pt x="371457" y="394383"/>
                  </a:cubicBezTo>
                  <a:close/>
                  <a:moveTo>
                    <a:pt x="97913" y="214016"/>
                  </a:moveTo>
                  <a:cubicBezTo>
                    <a:pt x="89813" y="211141"/>
                    <a:pt x="83985" y="203423"/>
                    <a:pt x="83985" y="194347"/>
                  </a:cubicBezTo>
                  <a:cubicBezTo>
                    <a:pt x="83985" y="185271"/>
                    <a:pt x="89812" y="177552"/>
                    <a:pt x="97913" y="174676"/>
                  </a:cubicBezTo>
                  <a:lnTo>
                    <a:pt x="97913" y="214016"/>
                  </a:lnTo>
                  <a:close/>
                  <a:moveTo>
                    <a:pt x="109583" y="142480"/>
                  </a:moveTo>
                  <a:cubicBezTo>
                    <a:pt x="109567" y="142480"/>
                    <a:pt x="109551" y="142480"/>
                    <a:pt x="109533" y="142480"/>
                  </a:cubicBezTo>
                  <a:cubicBezTo>
                    <a:pt x="109491" y="142480"/>
                    <a:pt x="109450" y="142485"/>
                    <a:pt x="109408" y="142485"/>
                  </a:cubicBezTo>
                  <a:cubicBezTo>
                    <a:pt x="109365" y="142485"/>
                    <a:pt x="109325" y="142480"/>
                    <a:pt x="109283" y="142480"/>
                  </a:cubicBezTo>
                  <a:cubicBezTo>
                    <a:pt x="103908" y="142480"/>
                    <a:pt x="99416" y="146213"/>
                    <a:pt x="98231" y="151228"/>
                  </a:cubicBezTo>
                  <a:cubicBezTo>
                    <a:pt x="97293" y="151372"/>
                    <a:pt x="96369" y="151556"/>
                    <a:pt x="95452" y="151758"/>
                  </a:cubicBezTo>
                  <a:lnTo>
                    <a:pt x="95452" y="123083"/>
                  </a:lnTo>
                  <a:cubicBezTo>
                    <a:pt x="95452" y="68333"/>
                    <a:pt x="139995" y="23790"/>
                    <a:pt x="194746" y="23790"/>
                  </a:cubicBezTo>
                  <a:lnTo>
                    <a:pt x="203968" y="23790"/>
                  </a:lnTo>
                  <a:cubicBezTo>
                    <a:pt x="249332" y="23790"/>
                    <a:pt x="288883" y="54432"/>
                    <a:pt x="300146" y="98305"/>
                  </a:cubicBezTo>
                  <a:cubicBezTo>
                    <a:pt x="300322" y="98987"/>
                    <a:pt x="300562" y="99633"/>
                    <a:pt x="300848" y="100252"/>
                  </a:cubicBezTo>
                  <a:cubicBezTo>
                    <a:pt x="285877" y="107612"/>
                    <a:pt x="272551" y="117813"/>
                    <a:pt x="261564" y="130148"/>
                  </a:cubicBezTo>
                  <a:cubicBezTo>
                    <a:pt x="248462" y="116491"/>
                    <a:pt x="243899" y="97445"/>
                    <a:pt x="243856" y="97263"/>
                  </a:cubicBezTo>
                  <a:cubicBezTo>
                    <a:pt x="242869" y="92907"/>
                    <a:pt x="239423" y="89532"/>
                    <a:pt x="235046" y="88637"/>
                  </a:cubicBezTo>
                  <a:cubicBezTo>
                    <a:pt x="230673" y="87744"/>
                    <a:pt x="226174" y="89492"/>
                    <a:pt x="223557" y="93112"/>
                  </a:cubicBezTo>
                  <a:cubicBezTo>
                    <a:pt x="188194" y="141998"/>
                    <a:pt x="110720" y="142478"/>
                    <a:pt x="109585" y="142478"/>
                  </a:cubicBezTo>
                  <a:cubicBezTo>
                    <a:pt x="109583" y="142480"/>
                    <a:pt x="109583" y="142480"/>
                    <a:pt x="109583" y="142480"/>
                  </a:cubicBezTo>
                  <a:close/>
                  <a:moveTo>
                    <a:pt x="120651" y="222893"/>
                  </a:moveTo>
                  <a:lnTo>
                    <a:pt x="120651" y="164727"/>
                  </a:lnTo>
                  <a:cubicBezTo>
                    <a:pt x="143016" y="163022"/>
                    <a:pt x="193814" y="155426"/>
                    <a:pt x="228752" y="121665"/>
                  </a:cubicBezTo>
                  <a:cubicBezTo>
                    <a:pt x="232840" y="130215"/>
                    <a:pt x="238981" y="140196"/>
                    <a:pt x="247867" y="148576"/>
                  </a:cubicBezTo>
                  <a:cubicBezTo>
                    <a:pt x="235994" y="167985"/>
                    <a:pt x="229139" y="190785"/>
                    <a:pt x="229139" y="215156"/>
                  </a:cubicBezTo>
                  <a:lnTo>
                    <a:pt x="229139" y="259941"/>
                  </a:lnTo>
                  <a:cubicBezTo>
                    <a:pt x="221905" y="267979"/>
                    <a:pt x="217495" y="278605"/>
                    <a:pt x="217495" y="290244"/>
                  </a:cubicBezTo>
                  <a:cubicBezTo>
                    <a:pt x="217495" y="290804"/>
                    <a:pt x="217517" y="291357"/>
                    <a:pt x="217537" y="291912"/>
                  </a:cubicBezTo>
                  <a:cubicBezTo>
                    <a:pt x="214366" y="292348"/>
                    <a:pt x="211160" y="292594"/>
                    <a:pt x="207942" y="292594"/>
                  </a:cubicBezTo>
                  <a:lnTo>
                    <a:pt x="190353" y="292594"/>
                  </a:lnTo>
                  <a:cubicBezTo>
                    <a:pt x="151920" y="292597"/>
                    <a:pt x="120651" y="261328"/>
                    <a:pt x="120651" y="222893"/>
                  </a:cubicBezTo>
                  <a:close/>
                  <a:moveTo>
                    <a:pt x="147923" y="343329"/>
                  </a:moveTo>
                  <a:cubicBezTo>
                    <a:pt x="148350" y="345338"/>
                    <a:pt x="149313" y="347262"/>
                    <a:pt x="150844" y="348851"/>
                  </a:cubicBezTo>
                  <a:lnTo>
                    <a:pt x="182523" y="381735"/>
                  </a:lnTo>
                  <a:lnTo>
                    <a:pt x="155727" y="401453"/>
                  </a:lnTo>
                  <a:lnTo>
                    <a:pt x="132422" y="353557"/>
                  </a:lnTo>
                  <a:lnTo>
                    <a:pt x="147923" y="343329"/>
                  </a:lnTo>
                  <a:close/>
                  <a:moveTo>
                    <a:pt x="157139" y="515465"/>
                  </a:moveTo>
                  <a:lnTo>
                    <a:pt x="90128" y="515465"/>
                  </a:lnTo>
                  <a:lnTo>
                    <a:pt x="90128" y="454579"/>
                  </a:lnTo>
                  <a:cubicBezTo>
                    <a:pt x="90128" y="448298"/>
                    <a:pt x="85037" y="443211"/>
                    <a:pt x="78760" y="443211"/>
                  </a:cubicBezTo>
                  <a:cubicBezTo>
                    <a:pt x="72482" y="443211"/>
                    <a:pt x="67392" y="448298"/>
                    <a:pt x="67392" y="454579"/>
                  </a:cubicBezTo>
                  <a:lnTo>
                    <a:pt x="67392" y="515465"/>
                  </a:lnTo>
                  <a:lnTo>
                    <a:pt x="23791" y="515465"/>
                  </a:lnTo>
                  <a:lnTo>
                    <a:pt x="23791" y="457723"/>
                  </a:lnTo>
                  <a:cubicBezTo>
                    <a:pt x="23791" y="398019"/>
                    <a:pt x="70899" y="380977"/>
                    <a:pt x="72851" y="380299"/>
                  </a:cubicBezTo>
                  <a:cubicBezTo>
                    <a:pt x="73104" y="380213"/>
                    <a:pt x="73356" y="380121"/>
                    <a:pt x="73603" y="380017"/>
                  </a:cubicBezTo>
                  <a:lnTo>
                    <a:pt x="112192" y="363939"/>
                  </a:lnTo>
                  <a:lnTo>
                    <a:pt x="141252" y="423672"/>
                  </a:lnTo>
                  <a:cubicBezTo>
                    <a:pt x="142729" y="426707"/>
                    <a:pt x="145477" y="428929"/>
                    <a:pt x="148752" y="429737"/>
                  </a:cubicBezTo>
                  <a:cubicBezTo>
                    <a:pt x="149652" y="429958"/>
                    <a:pt x="150564" y="430068"/>
                    <a:pt x="151473" y="430068"/>
                  </a:cubicBezTo>
                  <a:cubicBezTo>
                    <a:pt x="153875" y="430068"/>
                    <a:pt x="156240" y="429307"/>
                    <a:pt x="158212" y="427854"/>
                  </a:cubicBezTo>
                  <a:lnTo>
                    <a:pt x="165292" y="422643"/>
                  </a:lnTo>
                  <a:lnTo>
                    <a:pt x="170062" y="435347"/>
                  </a:lnTo>
                  <a:lnTo>
                    <a:pt x="157139" y="515465"/>
                  </a:lnTo>
                  <a:close/>
                  <a:moveTo>
                    <a:pt x="318441" y="629220"/>
                  </a:moveTo>
                  <a:lnTo>
                    <a:pt x="298242" y="629220"/>
                  </a:lnTo>
                  <a:lnTo>
                    <a:pt x="244439" y="629220"/>
                  </a:lnTo>
                  <a:lnTo>
                    <a:pt x="244439" y="629218"/>
                  </a:lnTo>
                  <a:lnTo>
                    <a:pt x="244439" y="564450"/>
                  </a:lnTo>
                  <a:cubicBezTo>
                    <a:pt x="244439" y="558170"/>
                    <a:pt x="239348" y="553082"/>
                    <a:pt x="233070" y="553082"/>
                  </a:cubicBezTo>
                  <a:cubicBezTo>
                    <a:pt x="226792" y="553082"/>
                    <a:pt x="221702" y="558172"/>
                    <a:pt x="221702" y="564450"/>
                  </a:cubicBezTo>
                  <a:lnTo>
                    <a:pt x="221702" y="629218"/>
                  </a:lnTo>
                  <a:lnTo>
                    <a:pt x="174540" y="629218"/>
                  </a:lnTo>
                  <a:lnTo>
                    <a:pt x="174540" y="567764"/>
                  </a:lnTo>
                  <a:cubicBezTo>
                    <a:pt x="174540" y="504397"/>
                    <a:pt x="224570" y="486326"/>
                    <a:pt x="226650" y="485606"/>
                  </a:cubicBezTo>
                  <a:cubicBezTo>
                    <a:pt x="226903" y="485520"/>
                    <a:pt x="227154" y="485428"/>
                    <a:pt x="227402" y="485324"/>
                  </a:cubicBezTo>
                  <a:lnTo>
                    <a:pt x="269355" y="467841"/>
                  </a:lnTo>
                  <a:lnTo>
                    <a:pt x="300381" y="531619"/>
                  </a:lnTo>
                  <a:cubicBezTo>
                    <a:pt x="301857" y="534653"/>
                    <a:pt x="304605" y="536875"/>
                    <a:pt x="307880" y="537684"/>
                  </a:cubicBezTo>
                  <a:cubicBezTo>
                    <a:pt x="308780" y="537903"/>
                    <a:pt x="309693" y="538014"/>
                    <a:pt x="310601" y="538014"/>
                  </a:cubicBezTo>
                  <a:cubicBezTo>
                    <a:pt x="313003" y="538014"/>
                    <a:pt x="315370" y="537254"/>
                    <a:pt x="317340" y="535801"/>
                  </a:cubicBezTo>
                  <a:lnTo>
                    <a:pt x="325910" y="529494"/>
                  </a:lnTo>
                  <a:lnTo>
                    <a:pt x="332132" y="544352"/>
                  </a:lnTo>
                  <a:lnTo>
                    <a:pt x="318441" y="629220"/>
                  </a:lnTo>
                  <a:close/>
                  <a:moveTo>
                    <a:pt x="341474" y="629218"/>
                  </a:moveTo>
                  <a:lnTo>
                    <a:pt x="353558" y="554323"/>
                  </a:lnTo>
                  <a:lnTo>
                    <a:pt x="370818" y="554323"/>
                  </a:lnTo>
                  <a:lnTo>
                    <a:pt x="382901" y="629218"/>
                  </a:lnTo>
                  <a:lnTo>
                    <a:pt x="341474" y="629218"/>
                  </a:lnTo>
                  <a:close/>
                  <a:moveTo>
                    <a:pt x="408164" y="509399"/>
                  </a:moveTo>
                  <a:lnTo>
                    <a:pt x="399206" y="502805"/>
                  </a:lnTo>
                  <a:cubicBezTo>
                    <a:pt x="399182" y="502785"/>
                    <a:pt x="399156" y="502768"/>
                    <a:pt x="399130" y="502748"/>
                  </a:cubicBezTo>
                  <a:lnTo>
                    <a:pt x="378780" y="487770"/>
                  </a:lnTo>
                  <a:lnTo>
                    <a:pt x="412643" y="452620"/>
                  </a:lnTo>
                  <a:cubicBezTo>
                    <a:pt x="414401" y="450795"/>
                    <a:pt x="415415" y="448533"/>
                    <a:pt x="415717" y="446200"/>
                  </a:cubicBezTo>
                  <a:lnTo>
                    <a:pt x="433273" y="457784"/>
                  </a:lnTo>
                  <a:lnTo>
                    <a:pt x="408164" y="509399"/>
                  </a:lnTo>
                  <a:close/>
                  <a:moveTo>
                    <a:pt x="490102" y="458772"/>
                  </a:moveTo>
                  <a:lnTo>
                    <a:pt x="451962" y="442876"/>
                  </a:lnTo>
                  <a:lnTo>
                    <a:pt x="415862" y="419055"/>
                  </a:lnTo>
                  <a:cubicBezTo>
                    <a:pt x="415849" y="419048"/>
                    <a:pt x="415838" y="419041"/>
                    <a:pt x="415827" y="419034"/>
                  </a:cubicBezTo>
                  <a:lnTo>
                    <a:pt x="415827" y="406306"/>
                  </a:lnTo>
                  <a:cubicBezTo>
                    <a:pt x="426724" y="400660"/>
                    <a:pt x="436410" y="393012"/>
                    <a:pt x="444407" y="383837"/>
                  </a:cubicBezTo>
                  <a:lnTo>
                    <a:pt x="463787" y="423671"/>
                  </a:lnTo>
                  <a:cubicBezTo>
                    <a:pt x="465263" y="426705"/>
                    <a:pt x="468011" y="428927"/>
                    <a:pt x="471286" y="429736"/>
                  </a:cubicBezTo>
                  <a:cubicBezTo>
                    <a:pt x="472186" y="429957"/>
                    <a:pt x="473099" y="430066"/>
                    <a:pt x="474009" y="430066"/>
                  </a:cubicBezTo>
                  <a:cubicBezTo>
                    <a:pt x="476409" y="430066"/>
                    <a:pt x="478776" y="429306"/>
                    <a:pt x="480746" y="427853"/>
                  </a:cubicBezTo>
                  <a:lnTo>
                    <a:pt x="488288" y="422304"/>
                  </a:lnTo>
                  <a:lnTo>
                    <a:pt x="493847" y="435573"/>
                  </a:lnTo>
                  <a:lnTo>
                    <a:pt x="490102" y="458772"/>
                  </a:lnTo>
                  <a:close/>
                  <a:moveTo>
                    <a:pt x="478259" y="401452"/>
                  </a:moveTo>
                  <a:lnTo>
                    <a:pt x="458928" y="361720"/>
                  </a:lnTo>
                  <a:cubicBezTo>
                    <a:pt x="461118" y="357113"/>
                    <a:pt x="462938" y="352302"/>
                    <a:pt x="464385" y="347333"/>
                  </a:cubicBezTo>
                  <a:lnTo>
                    <a:pt x="471572" y="342589"/>
                  </a:lnTo>
                  <a:cubicBezTo>
                    <a:pt x="471164" y="345984"/>
                    <a:pt x="472276" y="349522"/>
                    <a:pt x="474915" y="352093"/>
                  </a:cubicBezTo>
                  <a:lnTo>
                    <a:pt x="505216" y="381613"/>
                  </a:lnTo>
                  <a:lnTo>
                    <a:pt x="478259" y="401452"/>
                  </a:lnTo>
                  <a:close/>
                  <a:moveTo>
                    <a:pt x="536813" y="485723"/>
                  </a:moveTo>
                  <a:cubicBezTo>
                    <a:pt x="527536" y="476963"/>
                    <a:pt x="518207" y="471312"/>
                    <a:pt x="511646" y="467979"/>
                  </a:cubicBezTo>
                  <a:lnTo>
                    <a:pt x="515267" y="445544"/>
                  </a:lnTo>
                  <a:lnTo>
                    <a:pt x="530660" y="445544"/>
                  </a:lnTo>
                  <a:lnTo>
                    <a:pt x="537200" y="486094"/>
                  </a:lnTo>
                  <a:cubicBezTo>
                    <a:pt x="537071" y="485970"/>
                    <a:pt x="536941" y="485844"/>
                    <a:pt x="536813" y="485723"/>
                  </a:cubicBezTo>
                  <a:close/>
                  <a:moveTo>
                    <a:pt x="532465" y="422806"/>
                  </a:moveTo>
                  <a:lnTo>
                    <a:pt x="513149" y="422806"/>
                  </a:lnTo>
                  <a:lnTo>
                    <a:pt x="507128" y="408435"/>
                  </a:lnTo>
                  <a:lnTo>
                    <a:pt x="522319" y="397256"/>
                  </a:lnTo>
                  <a:lnTo>
                    <a:pt x="537787" y="408638"/>
                  </a:lnTo>
                  <a:lnTo>
                    <a:pt x="532465" y="422806"/>
                  </a:lnTo>
                  <a:close/>
                  <a:moveTo>
                    <a:pt x="539584" y="381734"/>
                  </a:moveTo>
                  <a:lnTo>
                    <a:pt x="571262" y="348850"/>
                  </a:lnTo>
                  <a:cubicBezTo>
                    <a:pt x="572794" y="347261"/>
                    <a:pt x="573758" y="345340"/>
                    <a:pt x="574185" y="343328"/>
                  </a:cubicBezTo>
                  <a:lnTo>
                    <a:pt x="589681" y="353555"/>
                  </a:lnTo>
                  <a:lnTo>
                    <a:pt x="566380" y="401452"/>
                  </a:lnTo>
                  <a:lnTo>
                    <a:pt x="539584" y="381734"/>
                  </a:lnTo>
                  <a:close/>
                  <a:moveTo>
                    <a:pt x="654718" y="515465"/>
                  </a:moveTo>
                  <a:lnTo>
                    <a:pt x="654718" y="454579"/>
                  </a:lnTo>
                  <a:cubicBezTo>
                    <a:pt x="654718" y="448298"/>
                    <a:pt x="649628" y="443211"/>
                    <a:pt x="643350" y="443211"/>
                  </a:cubicBezTo>
                  <a:cubicBezTo>
                    <a:pt x="637069" y="443211"/>
                    <a:pt x="631981" y="448300"/>
                    <a:pt x="631981" y="454579"/>
                  </a:cubicBezTo>
                  <a:lnTo>
                    <a:pt x="631981" y="515465"/>
                  </a:lnTo>
                  <a:lnTo>
                    <a:pt x="564968" y="515465"/>
                  </a:lnTo>
                  <a:lnTo>
                    <a:pt x="552045" y="435347"/>
                  </a:lnTo>
                  <a:lnTo>
                    <a:pt x="556813" y="422643"/>
                  </a:lnTo>
                  <a:lnTo>
                    <a:pt x="563895" y="427854"/>
                  </a:lnTo>
                  <a:cubicBezTo>
                    <a:pt x="565867" y="429307"/>
                    <a:pt x="568232" y="430068"/>
                    <a:pt x="570632" y="430068"/>
                  </a:cubicBezTo>
                  <a:cubicBezTo>
                    <a:pt x="571542" y="430068"/>
                    <a:pt x="572455" y="429958"/>
                    <a:pt x="573355" y="429737"/>
                  </a:cubicBezTo>
                  <a:cubicBezTo>
                    <a:pt x="576630" y="428930"/>
                    <a:pt x="579381" y="426707"/>
                    <a:pt x="580854" y="423672"/>
                  </a:cubicBezTo>
                  <a:lnTo>
                    <a:pt x="609915" y="363939"/>
                  </a:lnTo>
                  <a:lnTo>
                    <a:pt x="648503" y="380017"/>
                  </a:lnTo>
                  <a:cubicBezTo>
                    <a:pt x="648751" y="380119"/>
                    <a:pt x="649003" y="380213"/>
                    <a:pt x="649256" y="380299"/>
                  </a:cubicBezTo>
                  <a:cubicBezTo>
                    <a:pt x="649745" y="380462"/>
                    <a:pt x="698316" y="397479"/>
                    <a:pt x="698316" y="457723"/>
                  </a:cubicBezTo>
                  <a:lnTo>
                    <a:pt x="698316" y="515465"/>
                  </a:lnTo>
                  <a:lnTo>
                    <a:pt x="654718" y="5154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03501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6E0DF169-60E0-4DD8-9FED-819F526CCB05}"/>
              </a:ext>
            </a:extLst>
          </p:cNvPr>
          <p:cNvSpPr/>
          <p:nvPr/>
        </p:nvSpPr>
        <p:spPr>
          <a:xfrm>
            <a:off x="704849" y="2190508"/>
            <a:ext cx="10788651" cy="3166683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DEA87-429A-453E-A47F-9920DF0B0045}"/>
              </a:ext>
            </a:extLst>
          </p:cNvPr>
          <p:cNvSpPr txBox="1"/>
          <p:nvPr/>
        </p:nvSpPr>
        <p:spPr>
          <a:xfrm>
            <a:off x="9107284" y="453040"/>
            <a:ext cx="405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«Первое окно выходит к полю»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B195CC-4803-4F78-8659-D391206987E5}"/>
              </a:ext>
            </a:extLst>
          </p:cNvPr>
          <p:cNvSpPr txBox="1"/>
          <p:nvPr/>
        </p:nvSpPr>
        <p:spPr>
          <a:xfrm>
            <a:off x="617652" y="429889"/>
            <a:ext cx="6766995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Первое Окно возможностей — Команда и Идеи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45969E-8845-44DD-9AC8-1312649271CF}"/>
              </a:ext>
            </a:extLst>
          </p:cNvPr>
          <p:cNvSpPr txBox="1"/>
          <p:nvPr/>
        </p:nvSpPr>
        <p:spPr>
          <a:xfrm>
            <a:off x="1927748" y="2556317"/>
            <a:ext cx="9664812" cy="878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dirty="0">
                <a:latin typeface="Akrobat ExtraBold" panose="00000900000000000000" pitchFamily="2" charset="0"/>
              </a:rPr>
              <a:t>Как уже говорили главное Команда современных профессионалов + Инновационные идеи + Нестандартные продукты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3FBDDF-A4B5-45D0-AEAB-A3C063D3C3FE}"/>
              </a:ext>
            </a:extLst>
          </p:cNvPr>
          <p:cNvSpPr txBox="1"/>
          <p:nvPr/>
        </p:nvSpPr>
        <p:spPr>
          <a:xfrm>
            <a:off x="1096701" y="3680361"/>
            <a:ext cx="9494135" cy="1266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latin typeface="Akrobat" panose="00000600000000000000" pitchFamily="2" charset="0"/>
              </a:rPr>
              <a:t>Кто сможет в эту пору собрать Экспертов, найти новые Идеи </a:t>
            </a:r>
            <a:br>
              <a:rPr lang="ru-RU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для развития и произвести дифференцированные Продукты </a:t>
            </a:r>
            <a:br>
              <a:rPr lang="ru-RU" dirty="0">
                <a:latin typeface="Akrobat" panose="00000600000000000000" pitchFamily="2" charset="0"/>
              </a:rPr>
            </a:br>
            <a:r>
              <a:rPr lang="ru-RU" dirty="0">
                <a:latin typeface="Akrobat" panose="00000600000000000000" pitchFamily="2" charset="0"/>
              </a:rPr>
              <a:t>при «запрете» на новое  оборудования — тот и Победит</a:t>
            </a:r>
          </a:p>
        </p:txBody>
      </p:sp>
      <p:grpSp>
        <p:nvGrpSpPr>
          <p:cNvPr id="15" name="Рисунок 253">
            <a:extLst>
              <a:ext uri="{FF2B5EF4-FFF2-40B4-BE49-F238E27FC236}">
                <a16:creationId xmlns:a16="http://schemas.microsoft.com/office/drawing/2014/main" id="{54CDCB62-D0CE-4100-9FEF-0FC9017C76C3}"/>
              </a:ext>
            </a:extLst>
          </p:cNvPr>
          <p:cNvGrpSpPr/>
          <p:nvPr/>
        </p:nvGrpSpPr>
        <p:grpSpPr>
          <a:xfrm>
            <a:off x="1133910" y="2651125"/>
            <a:ext cx="720000" cy="720000"/>
            <a:chOff x="1990437" y="3036094"/>
            <a:chExt cx="720000" cy="720000"/>
          </a:xfrm>
          <a:solidFill>
            <a:schemeClr val="bg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06C3FF71-ECCE-4769-82D1-023328B818B5}"/>
                </a:ext>
              </a:extLst>
            </p:cNvPr>
            <p:cNvSpPr/>
            <p:nvPr/>
          </p:nvSpPr>
          <p:spPr>
            <a:xfrm>
              <a:off x="1989382" y="3069589"/>
              <a:ext cx="721406" cy="652500"/>
            </a:xfrm>
            <a:custGeom>
              <a:avLst/>
              <a:gdLst>
                <a:gd name="connsiteX0" fmla="*/ 689086 w 721406"/>
                <a:gd name="connsiteY0" fmla="*/ 379440 h 652500"/>
                <a:gd name="connsiteX1" fmla="*/ 656973 w 721406"/>
                <a:gd name="connsiteY1" fmla="*/ 358914 h 652500"/>
                <a:gd name="connsiteX2" fmla="*/ 608438 w 721406"/>
                <a:gd name="connsiteY2" fmla="*/ 338691 h 652500"/>
                <a:gd name="connsiteX3" fmla="*/ 574445 w 721406"/>
                <a:gd name="connsiteY3" fmla="*/ 316259 h 652500"/>
                <a:gd name="connsiteX4" fmla="*/ 574445 w 721406"/>
                <a:gd name="connsiteY4" fmla="*/ 304847 h 652500"/>
                <a:gd name="connsiteX5" fmla="*/ 623017 w 721406"/>
                <a:gd name="connsiteY5" fmla="*/ 237576 h 652500"/>
                <a:gd name="connsiteX6" fmla="*/ 660860 w 721406"/>
                <a:gd name="connsiteY6" fmla="*/ 194348 h 652500"/>
                <a:gd name="connsiteX7" fmla="*/ 649395 w 721406"/>
                <a:gd name="connsiteY7" fmla="*/ 164905 h 652500"/>
                <a:gd name="connsiteX8" fmla="*/ 649395 w 721406"/>
                <a:gd name="connsiteY8" fmla="*/ 123086 h 652500"/>
                <a:gd name="connsiteX9" fmla="*/ 527365 w 721406"/>
                <a:gd name="connsiteY9" fmla="*/ 1056 h 652500"/>
                <a:gd name="connsiteX10" fmla="*/ 518143 w 721406"/>
                <a:gd name="connsiteY10" fmla="*/ 1056 h 652500"/>
                <a:gd name="connsiteX11" fmla="*/ 400223 w 721406"/>
                <a:gd name="connsiteY11" fmla="*/ 91641 h 652500"/>
                <a:gd name="connsiteX12" fmla="*/ 366826 w 721406"/>
                <a:gd name="connsiteY12" fmla="*/ 87190 h 652500"/>
                <a:gd name="connsiteX13" fmla="*/ 357110 w 721406"/>
                <a:gd name="connsiteY13" fmla="*/ 87190 h 652500"/>
                <a:gd name="connsiteX14" fmla="*/ 322021 w 721406"/>
                <a:gd name="connsiteY14" fmla="*/ 92121 h 652500"/>
                <a:gd name="connsiteX15" fmla="*/ 203968 w 721406"/>
                <a:gd name="connsiteY15" fmla="*/ 1055 h 652500"/>
                <a:gd name="connsiteX16" fmla="*/ 194746 w 721406"/>
                <a:gd name="connsiteY16" fmla="*/ 1055 h 652500"/>
                <a:gd name="connsiteX17" fmla="*/ 72716 w 721406"/>
                <a:gd name="connsiteY17" fmla="*/ 123085 h 652500"/>
                <a:gd name="connsiteX18" fmla="*/ 72716 w 721406"/>
                <a:gd name="connsiteY18" fmla="*/ 164905 h 652500"/>
                <a:gd name="connsiteX19" fmla="*/ 61249 w 721406"/>
                <a:gd name="connsiteY19" fmla="*/ 194348 h 652500"/>
                <a:gd name="connsiteX20" fmla="*/ 99093 w 721406"/>
                <a:gd name="connsiteY20" fmla="*/ 237576 h 652500"/>
                <a:gd name="connsiteX21" fmla="*/ 147665 w 721406"/>
                <a:gd name="connsiteY21" fmla="*/ 304847 h 652500"/>
                <a:gd name="connsiteX22" fmla="*/ 147665 w 721406"/>
                <a:gd name="connsiteY22" fmla="*/ 316259 h 652500"/>
                <a:gd name="connsiteX23" fmla="*/ 113673 w 721406"/>
                <a:gd name="connsiteY23" fmla="*/ 338690 h 652500"/>
                <a:gd name="connsiteX24" fmla="*/ 65136 w 721406"/>
                <a:gd name="connsiteY24" fmla="*/ 358913 h 652500"/>
                <a:gd name="connsiteX25" fmla="*/ 33023 w 721406"/>
                <a:gd name="connsiteY25" fmla="*/ 379439 h 652500"/>
                <a:gd name="connsiteX26" fmla="*/ 1055 w 721406"/>
                <a:gd name="connsiteY26" fmla="*/ 457723 h 652500"/>
                <a:gd name="connsiteX27" fmla="*/ 1055 w 721406"/>
                <a:gd name="connsiteY27" fmla="*/ 526818 h 652500"/>
                <a:gd name="connsiteX28" fmla="*/ 12423 w 721406"/>
                <a:gd name="connsiteY28" fmla="*/ 538203 h 652500"/>
                <a:gd name="connsiteX29" fmla="*/ 155178 w 721406"/>
                <a:gd name="connsiteY29" fmla="*/ 538203 h 652500"/>
                <a:gd name="connsiteX30" fmla="*/ 151803 w 721406"/>
                <a:gd name="connsiteY30" fmla="*/ 567764 h 652500"/>
                <a:gd name="connsiteX31" fmla="*/ 151803 w 721406"/>
                <a:gd name="connsiteY31" fmla="*/ 640568 h 652500"/>
                <a:gd name="connsiteX32" fmla="*/ 163171 w 721406"/>
                <a:gd name="connsiteY32" fmla="*/ 651954 h 652500"/>
                <a:gd name="connsiteX33" fmla="*/ 298243 w 721406"/>
                <a:gd name="connsiteY33" fmla="*/ 651954 h 652500"/>
                <a:gd name="connsiteX34" fmla="*/ 328125 w 721406"/>
                <a:gd name="connsiteY34" fmla="*/ 651954 h 652500"/>
                <a:gd name="connsiteX35" fmla="*/ 396249 w 721406"/>
                <a:gd name="connsiteY35" fmla="*/ 651954 h 652500"/>
                <a:gd name="connsiteX36" fmla="*/ 396280 w 721406"/>
                <a:gd name="connsiteY36" fmla="*/ 651954 h 652500"/>
                <a:gd name="connsiteX37" fmla="*/ 423866 w 721406"/>
                <a:gd name="connsiteY37" fmla="*/ 651954 h 652500"/>
                <a:gd name="connsiteX38" fmla="*/ 430276 w 721406"/>
                <a:gd name="connsiteY38" fmla="*/ 651954 h 652500"/>
                <a:gd name="connsiteX39" fmla="*/ 441644 w 721406"/>
                <a:gd name="connsiteY39" fmla="*/ 640586 h 652500"/>
                <a:gd name="connsiteX40" fmla="*/ 430276 w 721406"/>
                <a:gd name="connsiteY40" fmla="*/ 629218 h 652500"/>
                <a:gd name="connsiteX41" fmla="*/ 423866 w 721406"/>
                <a:gd name="connsiteY41" fmla="*/ 629218 h 652500"/>
                <a:gd name="connsiteX42" fmla="*/ 405931 w 721406"/>
                <a:gd name="connsiteY42" fmla="*/ 629218 h 652500"/>
                <a:gd name="connsiteX43" fmla="*/ 392205 w 721406"/>
                <a:gd name="connsiteY43" fmla="*/ 544123 h 652500"/>
                <a:gd name="connsiteX44" fmla="*/ 397571 w 721406"/>
                <a:gd name="connsiteY44" fmla="*/ 529831 h 652500"/>
                <a:gd name="connsiteX45" fmla="*/ 405681 w 721406"/>
                <a:gd name="connsiteY45" fmla="*/ 535801 h 652500"/>
                <a:gd name="connsiteX46" fmla="*/ 412418 w 721406"/>
                <a:gd name="connsiteY46" fmla="*/ 538014 h 652500"/>
                <a:gd name="connsiteX47" fmla="*/ 415140 w 721406"/>
                <a:gd name="connsiteY47" fmla="*/ 537684 h 652500"/>
                <a:gd name="connsiteX48" fmla="*/ 422640 w 721406"/>
                <a:gd name="connsiteY48" fmla="*/ 531619 h 652500"/>
                <a:gd name="connsiteX49" fmla="*/ 453516 w 721406"/>
                <a:gd name="connsiteY49" fmla="*/ 468157 h 652500"/>
                <a:gd name="connsiteX50" fmla="*/ 494709 w 721406"/>
                <a:gd name="connsiteY50" fmla="*/ 485324 h 652500"/>
                <a:gd name="connsiteX51" fmla="*/ 495461 w 721406"/>
                <a:gd name="connsiteY51" fmla="*/ 485606 h 652500"/>
                <a:gd name="connsiteX52" fmla="*/ 547570 w 721406"/>
                <a:gd name="connsiteY52" fmla="*/ 567764 h 652500"/>
                <a:gd name="connsiteX53" fmla="*/ 547570 w 721406"/>
                <a:gd name="connsiteY53" fmla="*/ 629218 h 652500"/>
                <a:gd name="connsiteX54" fmla="*/ 500408 w 721406"/>
                <a:gd name="connsiteY54" fmla="*/ 629218 h 652500"/>
                <a:gd name="connsiteX55" fmla="*/ 500408 w 721406"/>
                <a:gd name="connsiteY55" fmla="*/ 564450 h 652500"/>
                <a:gd name="connsiteX56" fmla="*/ 489040 w 721406"/>
                <a:gd name="connsiteY56" fmla="*/ 553082 h 652500"/>
                <a:gd name="connsiteX57" fmla="*/ 477672 w 721406"/>
                <a:gd name="connsiteY57" fmla="*/ 564450 h 652500"/>
                <a:gd name="connsiteX58" fmla="*/ 477672 w 721406"/>
                <a:gd name="connsiteY58" fmla="*/ 629218 h 652500"/>
                <a:gd name="connsiteX59" fmla="*/ 465647 w 721406"/>
                <a:gd name="connsiteY59" fmla="*/ 629218 h 652500"/>
                <a:gd name="connsiteX60" fmla="*/ 454279 w 721406"/>
                <a:gd name="connsiteY60" fmla="*/ 640586 h 652500"/>
                <a:gd name="connsiteX61" fmla="*/ 465647 w 721406"/>
                <a:gd name="connsiteY61" fmla="*/ 651954 h 652500"/>
                <a:gd name="connsiteX62" fmla="*/ 558939 w 721406"/>
                <a:gd name="connsiteY62" fmla="*/ 651954 h 652500"/>
                <a:gd name="connsiteX63" fmla="*/ 570308 w 721406"/>
                <a:gd name="connsiteY63" fmla="*/ 640443 h 652500"/>
                <a:gd name="connsiteX64" fmla="*/ 570308 w 721406"/>
                <a:gd name="connsiteY64" fmla="*/ 567761 h 652500"/>
                <a:gd name="connsiteX65" fmla="*/ 566933 w 721406"/>
                <a:gd name="connsiteY65" fmla="*/ 538200 h 652500"/>
                <a:gd name="connsiteX66" fmla="*/ 709689 w 721406"/>
                <a:gd name="connsiteY66" fmla="*/ 538200 h 652500"/>
                <a:gd name="connsiteX67" fmla="*/ 721058 w 721406"/>
                <a:gd name="connsiteY67" fmla="*/ 526697 h 652500"/>
                <a:gd name="connsiteX68" fmla="*/ 721058 w 721406"/>
                <a:gd name="connsiteY68" fmla="*/ 457720 h 652500"/>
                <a:gd name="connsiteX69" fmla="*/ 689086 w 721406"/>
                <a:gd name="connsiteY69" fmla="*/ 379440 h 652500"/>
                <a:gd name="connsiteX70" fmla="*/ 601459 w 721406"/>
                <a:gd name="connsiteY70" fmla="*/ 222893 h 652500"/>
                <a:gd name="connsiteX71" fmla="*/ 531757 w 721406"/>
                <a:gd name="connsiteY71" fmla="*/ 292596 h 652500"/>
                <a:gd name="connsiteX72" fmla="*/ 514167 w 721406"/>
                <a:gd name="connsiteY72" fmla="*/ 292596 h 652500"/>
                <a:gd name="connsiteX73" fmla="*/ 506829 w 721406"/>
                <a:gd name="connsiteY73" fmla="*/ 292193 h 652500"/>
                <a:gd name="connsiteX74" fmla="*/ 506877 w 721406"/>
                <a:gd name="connsiteY74" fmla="*/ 290246 h 652500"/>
                <a:gd name="connsiteX75" fmla="*/ 494795 w 721406"/>
                <a:gd name="connsiteY75" fmla="*/ 259466 h 652500"/>
                <a:gd name="connsiteX76" fmla="*/ 494795 w 721406"/>
                <a:gd name="connsiteY76" fmla="*/ 215156 h 652500"/>
                <a:gd name="connsiteX77" fmla="*/ 481667 w 721406"/>
                <a:gd name="connsiteY77" fmla="*/ 158775 h 652500"/>
                <a:gd name="connsiteX78" fmla="*/ 558492 w 721406"/>
                <a:gd name="connsiteY78" fmla="*/ 119077 h 652500"/>
                <a:gd name="connsiteX79" fmla="*/ 601457 w 721406"/>
                <a:gd name="connsiteY79" fmla="*/ 162269 h 652500"/>
                <a:gd name="connsiteX80" fmla="*/ 601457 w 721406"/>
                <a:gd name="connsiteY80" fmla="*/ 222893 h 652500"/>
                <a:gd name="connsiteX81" fmla="*/ 551707 w 721406"/>
                <a:gd name="connsiteY81" fmla="*/ 313141 h 652500"/>
                <a:gd name="connsiteX82" fmla="*/ 551707 w 721406"/>
                <a:gd name="connsiteY82" fmla="*/ 336378 h 652500"/>
                <a:gd name="connsiteX83" fmla="*/ 522495 w 721406"/>
                <a:gd name="connsiteY83" fmla="*/ 366701 h 652500"/>
                <a:gd name="connsiteX84" fmla="*/ 494197 w 721406"/>
                <a:gd name="connsiteY84" fmla="*/ 339134 h 652500"/>
                <a:gd name="connsiteX85" fmla="*/ 494217 w 721406"/>
                <a:gd name="connsiteY85" fmla="*/ 338761 h 652500"/>
                <a:gd name="connsiteX86" fmla="*/ 494217 w 721406"/>
                <a:gd name="connsiteY86" fmla="*/ 321647 h 652500"/>
                <a:gd name="connsiteX87" fmla="*/ 494217 w 721406"/>
                <a:gd name="connsiteY87" fmla="*/ 321635 h 652500"/>
                <a:gd name="connsiteX88" fmla="*/ 494217 w 721406"/>
                <a:gd name="connsiteY88" fmla="*/ 321633 h 652500"/>
                <a:gd name="connsiteX89" fmla="*/ 500003 w 721406"/>
                <a:gd name="connsiteY89" fmla="*/ 314213 h 652500"/>
                <a:gd name="connsiteX90" fmla="*/ 514167 w 721406"/>
                <a:gd name="connsiteY90" fmla="*/ 315332 h 652500"/>
                <a:gd name="connsiteX91" fmla="*/ 531757 w 721406"/>
                <a:gd name="connsiteY91" fmla="*/ 315332 h 652500"/>
                <a:gd name="connsiteX92" fmla="*/ 551707 w 721406"/>
                <a:gd name="connsiteY92" fmla="*/ 313141 h 652500"/>
                <a:gd name="connsiteX93" fmla="*/ 484141 w 721406"/>
                <a:gd name="connsiteY93" fmla="*/ 290247 h 652500"/>
                <a:gd name="connsiteX94" fmla="*/ 478446 w 721406"/>
                <a:gd name="connsiteY94" fmla="*/ 305203 h 652500"/>
                <a:gd name="connsiteX95" fmla="*/ 473306 w 721406"/>
                <a:gd name="connsiteY95" fmla="*/ 309517 h 652500"/>
                <a:gd name="connsiteX96" fmla="*/ 468245 w 721406"/>
                <a:gd name="connsiteY96" fmla="*/ 311846 h 652500"/>
                <a:gd name="connsiteX97" fmla="*/ 468245 w 721406"/>
                <a:gd name="connsiteY97" fmla="*/ 268651 h 652500"/>
                <a:gd name="connsiteX98" fmla="*/ 484141 w 721406"/>
                <a:gd name="connsiteY98" fmla="*/ 290247 h 652500"/>
                <a:gd name="connsiteX99" fmla="*/ 638124 w 721406"/>
                <a:gd name="connsiteY99" fmla="*/ 194347 h 652500"/>
                <a:gd name="connsiteX100" fmla="*/ 624195 w 721406"/>
                <a:gd name="connsiteY100" fmla="*/ 214016 h 652500"/>
                <a:gd name="connsiteX101" fmla="*/ 624195 w 721406"/>
                <a:gd name="connsiteY101" fmla="*/ 174676 h 652500"/>
                <a:gd name="connsiteX102" fmla="*/ 638124 w 721406"/>
                <a:gd name="connsiteY102" fmla="*/ 194347 h 652500"/>
                <a:gd name="connsiteX103" fmla="*/ 421964 w 721406"/>
                <a:gd name="connsiteY103" fmla="*/ 98307 h 652500"/>
                <a:gd name="connsiteX104" fmla="*/ 518141 w 721406"/>
                <a:gd name="connsiteY104" fmla="*/ 23791 h 652500"/>
                <a:gd name="connsiteX105" fmla="*/ 527363 w 721406"/>
                <a:gd name="connsiteY105" fmla="*/ 23791 h 652500"/>
                <a:gd name="connsiteX106" fmla="*/ 626657 w 721406"/>
                <a:gd name="connsiteY106" fmla="*/ 123085 h 652500"/>
                <a:gd name="connsiteX107" fmla="*/ 626657 w 721406"/>
                <a:gd name="connsiteY107" fmla="*/ 151760 h 652500"/>
                <a:gd name="connsiteX108" fmla="*/ 623881 w 721406"/>
                <a:gd name="connsiteY108" fmla="*/ 151230 h 652500"/>
                <a:gd name="connsiteX109" fmla="*/ 615348 w 721406"/>
                <a:gd name="connsiteY109" fmla="*/ 142767 h 652500"/>
                <a:gd name="connsiteX110" fmla="*/ 573646 w 721406"/>
                <a:gd name="connsiteY110" fmla="*/ 94531 h 652500"/>
                <a:gd name="connsiteX111" fmla="*/ 564836 w 721406"/>
                <a:gd name="connsiteY111" fmla="*/ 85905 h 652500"/>
                <a:gd name="connsiteX112" fmla="*/ 553347 w 721406"/>
                <a:gd name="connsiteY112" fmla="*/ 90381 h 652500"/>
                <a:gd name="connsiteX113" fmla="*/ 469073 w 721406"/>
                <a:gd name="connsiteY113" fmla="*/ 138309 h 652500"/>
                <a:gd name="connsiteX114" fmla="*/ 421571 w 721406"/>
                <a:gd name="connsiteY114" fmla="*/ 99523 h 652500"/>
                <a:gd name="connsiteX115" fmla="*/ 421964 w 721406"/>
                <a:gd name="connsiteY115" fmla="*/ 98307 h 652500"/>
                <a:gd name="connsiteX116" fmla="*/ 357112 w 721406"/>
                <a:gd name="connsiteY116" fmla="*/ 109922 h 652500"/>
                <a:gd name="connsiteX117" fmla="*/ 366825 w 721406"/>
                <a:gd name="connsiteY117" fmla="*/ 109922 h 652500"/>
                <a:gd name="connsiteX118" fmla="*/ 366825 w 721406"/>
                <a:gd name="connsiteY118" fmla="*/ 109925 h 652500"/>
                <a:gd name="connsiteX119" fmla="*/ 472060 w 721406"/>
                <a:gd name="connsiteY119" fmla="*/ 215159 h 652500"/>
                <a:gd name="connsiteX120" fmla="*/ 472060 w 721406"/>
                <a:gd name="connsiteY120" fmla="*/ 246142 h 652500"/>
                <a:gd name="connsiteX121" fmla="*/ 468028 w 721406"/>
                <a:gd name="connsiteY121" fmla="*/ 245367 h 652500"/>
                <a:gd name="connsiteX122" fmla="*/ 467925 w 721406"/>
                <a:gd name="connsiteY122" fmla="*/ 244927 h 652500"/>
                <a:gd name="connsiteX123" fmla="*/ 467779 w 721406"/>
                <a:gd name="connsiteY123" fmla="*/ 244357 h 652500"/>
                <a:gd name="connsiteX124" fmla="*/ 467596 w 721406"/>
                <a:gd name="connsiteY124" fmla="*/ 243809 h 652500"/>
                <a:gd name="connsiteX125" fmla="*/ 467422 w 721406"/>
                <a:gd name="connsiteY125" fmla="*/ 243333 h 652500"/>
                <a:gd name="connsiteX126" fmla="*/ 467170 w 721406"/>
                <a:gd name="connsiteY126" fmla="*/ 242768 h 652500"/>
                <a:gd name="connsiteX127" fmla="*/ 466964 w 721406"/>
                <a:gd name="connsiteY127" fmla="*/ 242340 h 652500"/>
                <a:gd name="connsiteX128" fmla="*/ 466663 w 721406"/>
                <a:gd name="connsiteY128" fmla="*/ 241806 h 652500"/>
                <a:gd name="connsiteX129" fmla="*/ 466410 w 721406"/>
                <a:gd name="connsiteY129" fmla="*/ 241390 h 652500"/>
                <a:gd name="connsiteX130" fmla="*/ 466080 w 721406"/>
                <a:gd name="connsiteY130" fmla="*/ 240919 h 652500"/>
                <a:gd name="connsiteX131" fmla="*/ 465761 w 721406"/>
                <a:gd name="connsiteY131" fmla="*/ 240491 h 652500"/>
                <a:gd name="connsiteX132" fmla="*/ 465422 w 721406"/>
                <a:gd name="connsiteY132" fmla="*/ 240092 h 652500"/>
                <a:gd name="connsiteX133" fmla="*/ 465027 w 721406"/>
                <a:gd name="connsiteY133" fmla="*/ 239657 h 652500"/>
                <a:gd name="connsiteX134" fmla="*/ 464685 w 721406"/>
                <a:gd name="connsiteY134" fmla="*/ 239327 h 652500"/>
                <a:gd name="connsiteX135" fmla="*/ 464220 w 721406"/>
                <a:gd name="connsiteY135" fmla="*/ 238904 h 652500"/>
                <a:gd name="connsiteX136" fmla="*/ 463861 w 721406"/>
                <a:gd name="connsiteY136" fmla="*/ 238617 h 652500"/>
                <a:gd name="connsiteX137" fmla="*/ 463354 w 721406"/>
                <a:gd name="connsiteY137" fmla="*/ 238238 h 652500"/>
                <a:gd name="connsiteX138" fmla="*/ 462942 w 721406"/>
                <a:gd name="connsiteY138" fmla="*/ 237971 h 652500"/>
                <a:gd name="connsiteX139" fmla="*/ 462431 w 721406"/>
                <a:gd name="connsiteY139" fmla="*/ 237660 h 652500"/>
                <a:gd name="connsiteX140" fmla="*/ 461926 w 721406"/>
                <a:gd name="connsiteY140" fmla="*/ 237400 h 652500"/>
                <a:gd name="connsiteX141" fmla="*/ 461457 w 721406"/>
                <a:gd name="connsiteY141" fmla="*/ 237174 h 652500"/>
                <a:gd name="connsiteX142" fmla="*/ 460825 w 721406"/>
                <a:gd name="connsiteY142" fmla="*/ 236925 h 652500"/>
                <a:gd name="connsiteX143" fmla="*/ 460423 w 721406"/>
                <a:gd name="connsiteY143" fmla="*/ 236777 h 652500"/>
                <a:gd name="connsiteX144" fmla="*/ 459689 w 721406"/>
                <a:gd name="connsiteY144" fmla="*/ 236571 h 652500"/>
                <a:gd name="connsiteX145" fmla="*/ 459402 w 721406"/>
                <a:gd name="connsiteY145" fmla="*/ 236490 h 652500"/>
                <a:gd name="connsiteX146" fmla="*/ 415003 w 721406"/>
                <a:gd name="connsiteY146" fmla="*/ 185207 h 652500"/>
                <a:gd name="connsiteX147" fmla="*/ 406194 w 721406"/>
                <a:gd name="connsiteY147" fmla="*/ 176581 h 652500"/>
                <a:gd name="connsiteX148" fmla="*/ 394705 w 721406"/>
                <a:gd name="connsiteY148" fmla="*/ 181056 h 652500"/>
                <a:gd name="connsiteX149" fmla="*/ 267553 w 721406"/>
                <a:gd name="connsiteY149" fmla="*/ 236208 h 652500"/>
                <a:gd name="connsiteX150" fmla="*/ 267498 w 721406"/>
                <a:gd name="connsiteY150" fmla="*/ 236208 h 652500"/>
                <a:gd name="connsiteX151" fmla="*/ 266338 w 721406"/>
                <a:gd name="connsiteY151" fmla="*/ 236267 h 652500"/>
                <a:gd name="connsiteX152" fmla="*/ 266074 w 721406"/>
                <a:gd name="connsiteY152" fmla="*/ 236306 h 652500"/>
                <a:gd name="connsiteX153" fmla="*/ 265212 w 721406"/>
                <a:gd name="connsiteY153" fmla="*/ 236438 h 652500"/>
                <a:gd name="connsiteX154" fmla="*/ 264900 w 721406"/>
                <a:gd name="connsiteY154" fmla="*/ 236519 h 652500"/>
                <a:gd name="connsiteX155" fmla="*/ 264123 w 721406"/>
                <a:gd name="connsiteY155" fmla="*/ 236717 h 652500"/>
                <a:gd name="connsiteX156" fmla="*/ 263725 w 721406"/>
                <a:gd name="connsiteY156" fmla="*/ 236862 h 652500"/>
                <a:gd name="connsiteX157" fmla="*/ 263083 w 721406"/>
                <a:gd name="connsiteY157" fmla="*/ 237097 h 652500"/>
                <a:gd name="connsiteX158" fmla="*/ 262592 w 721406"/>
                <a:gd name="connsiteY158" fmla="*/ 237333 h 652500"/>
                <a:gd name="connsiteX159" fmla="*/ 262091 w 721406"/>
                <a:gd name="connsiteY159" fmla="*/ 237573 h 652500"/>
                <a:gd name="connsiteX160" fmla="*/ 261606 w 721406"/>
                <a:gd name="connsiteY160" fmla="*/ 237867 h 652500"/>
                <a:gd name="connsiteX161" fmla="*/ 261156 w 721406"/>
                <a:gd name="connsiteY161" fmla="*/ 238141 h 652500"/>
                <a:gd name="connsiteX162" fmla="*/ 260696 w 721406"/>
                <a:gd name="connsiteY162" fmla="*/ 238485 h 652500"/>
                <a:gd name="connsiteX163" fmla="*/ 260283 w 721406"/>
                <a:gd name="connsiteY163" fmla="*/ 238794 h 652500"/>
                <a:gd name="connsiteX164" fmla="*/ 259864 w 721406"/>
                <a:gd name="connsiteY164" fmla="*/ 239171 h 652500"/>
                <a:gd name="connsiteX165" fmla="*/ 259474 w 721406"/>
                <a:gd name="connsiteY165" fmla="*/ 239524 h 652500"/>
                <a:gd name="connsiteX166" fmla="*/ 259106 w 721406"/>
                <a:gd name="connsiteY166" fmla="*/ 239927 h 652500"/>
                <a:gd name="connsiteX167" fmla="*/ 258740 w 721406"/>
                <a:gd name="connsiteY167" fmla="*/ 240330 h 652500"/>
                <a:gd name="connsiteX168" fmla="*/ 258418 w 721406"/>
                <a:gd name="connsiteY168" fmla="*/ 240757 h 652500"/>
                <a:gd name="connsiteX169" fmla="*/ 258085 w 721406"/>
                <a:gd name="connsiteY169" fmla="*/ 241203 h 652500"/>
                <a:gd name="connsiteX170" fmla="*/ 257809 w 721406"/>
                <a:gd name="connsiteY170" fmla="*/ 241653 h 652500"/>
                <a:gd name="connsiteX171" fmla="*/ 257515 w 721406"/>
                <a:gd name="connsiteY171" fmla="*/ 242137 h 652500"/>
                <a:gd name="connsiteX172" fmla="*/ 257282 w 721406"/>
                <a:gd name="connsiteY172" fmla="*/ 242618 h 652500"/>
                <a:gd name="connsiteX173" fmla="*/ 257036 w 721406"/>
                <a:gd name="connsiteY173" fmla="*/ 243128 h 652500"/>
                <a:gd name="connsiteX174" fmla="*/ 256849 w 721406"/>
                <a:gd name="connsiteY174" fmla="*/ 243633 h 652500"/>
                <a:gd name="connsiteX175" fmla="*/ 256652 w 721406"/>
                <a:gd name="connsiteY175" fmla="*/ 244171 h 652500"/>
                <a:gd name="connsiteX176" fmla="*/ 256514 w 721406"/>
                <a:gd name="connsiteY176" fmla="*/ 244699 h 652500"/>
                <a:gd name="connsiteX177" fmla="*/ 256371 w 721406"/>
                <a:gd name="connsiteY177" fmla="*/ 245258 h 652500"/>
                <a:gd name="connsiteX178" fmla="*/ 256351 w 721406"/>
                <a:gd name="connsiteY178" fmla="*/ 245364 h 652500"/>
                <a:gd name="connsiteX179" fmla="*/ 251879 w 721406"/>
                <a:gd name="connsiteY179" fmla="*/ 246240 h 652500"/>
                <a:gd name="connsiteX180" fmla="*/ 251879 w 721406"/>
                <a:gd name="connsiteY180" fmla="*/ 215156 h 652500"/>
                <a:gd name="connsiteX181" fmla="*/ 357112 w 721406"/>
                <a:gd name="connsiteY181" fmla="*/ 109922 h 652500"/>
                <a:gd name="connsiteX182" fmla="*/ 361711 w 721406"/>
                <a:gd name="connsiteY182" fmla="*/ 472721 h 652500"/>
                <a:gd name="connsiteX183" fmla="*/ 331256 w 721406"/>
                <a:gd name="connsiteY183" fmla="*/ 443059 h 652500"/>
                <a:gd name="connsiteX184" fmla="*/ 331289 w 721406"/>
                <a:gd name="connsiteY184" fmla="*/ 442420 h 652500"/>
                <a:gd name="connsiteX185" fmla="*/ 331289 w 721406"/>
                <a:gd name="connsiteY185" fmla="*/ 424382 h 652500"/>
                <a:gd name="connsiteX186" fmla="*/ 331289 w 721406"/>
                <a:gd name="connsiteY186" fmla="*/ 424354 h 652500"/>
                <a:gd name="connsiteX187" fmla="*/ 331289 w 721406"/>
                <a:gd name="connsiteY187" fmla="*/ 414653 h 652500"/>
                <a:gd name="connsiteX188" fmla="*/ 352922 w 721406"/>
                <a:gd name="connsiteY188" fmla="*/ 417120 h 652500"/>
                <a:gd name="connsiteX189" fmla="*/ 371455 w 721406"/>
                <a:gd name="connsiteY189" fmla="*/ 417120 h 652500"/>
                <a:gd name="connsiteX190" fmla="*/ 392465 w 721406"/>
                <a:gd name="connsiteY190" fmla="*/ 414799 h 652500"/>
                <a:gd name="connsiteX191" fmla="*/ 393088 w 721406"/>
                <a:gd name="connsiteY191" fmla="*/ 414768 h 652500"/>
                <a:gd name="connsiteX192" fmla="*/ 393088 w 721406"/>
                <a:gd name="connsiteY192" fmla="*/ 440151 h 652500"/>
                <a:gd name="connsiteX193" fmla="*/ 361711 w 721406"/>
                <a:gd name="connsiteY193" fmla="*/ 472721 h 652500"/>
                <a:gd name="connsiteX194" fmla="*/ 378541 w 721406"/>
                <a:gd name="connsiteY194" fmla="*/ 515828 h 652500"/>
                <a:gd name="connsiteX195" fmla="*/ 372625 w 721406"/>
                <a:gd name="connsiteY195" fmla="*/ 531586 h 652500"/>
                <a:gd name="connsiteX196" fmla="*/ 351442 w 721406"/>
                <a:gd name="connsiteY196" fmla="*/ 531586 h 652500"/>
                <a:gd name="connsiteX197" fmla="*/ 344755 w 721406"/>
                <a:gd name="connsiteY197" fmla="*/ 515625 h 652500"/>
                <a:gd name="connsiteX198" fmla="*/ 361510 w 721406"/>
                <a:gd name="connsiteY198" fmla="*/ 503293 h 652500"/>
                <a:gd name="connsiteX199" fmla="*/ 378541 w 721406"/>
                <a:gd name="connsiteY199" fmla="*/ 515828 h 652500"/>
                <a:gd name="connsiteX200" fmla="*/ 208962 w 721406"/>
                <a:gd name="connsiteY200" fmla="*/ 422806 h 652500"/>
                <a:gd name="connsiteX201" fmla="*/ 189644 w 721406"/>
                <a:gd name="connsiteY201" fmla="*/ 422806 h 652500"/>
                <a:gd name="connsiteX202" fmla="*/ 184324 w 721406"/>
                <a:gd name="connsiteY202" fmla="*/ 408637 h 652500"/>
                <a:gd name="connsiteX203" fmla="*/ 199792 w 721406"/>
                <a:gd name="connsiteY203" fmla="*/ 397256 h 652500"/>
                <a:gd name="connsiteX204" fmla="*/ 214983 w 721406"/>
                <a:gd name="connsiteY204" fmla="*/ 408437 h 652500"/>
                <a:gd name="connsiteX205" fmla="*/ 208962 w 721406"/>
                <a:gd name="connsiteY205" fmla="*/ 422806 h 652500"/>
                <a:gd name="connsiteX206" fmla="*/ 210464 w 721406"/>
                <a:gd name="connsiteY206" fmla="*/ 467980 h 652500"/>
                <a:gd name="connsiteX207" fmla="*/ 185296 w 721406"/>
                <a:gd name="connsiteY207" fmla="*/ 485723 h 652500"/>
                <a:gd name="connsiteX208" fmla="*/ 184909 w 721406"/>
                <a:gd name="connsiteY208" fmla="*/ 486094 h 652500"/>
                <a:gd name="connsiteX209" fmla="*/ 191451 w 721406"/>
                <a:gd name="connsiteY209" fmla="*/ 445544 h 652500"/>
                <a:gd name="connsiteX210" fmla="*/ 206844 w 721406"/>
                <a:gd name="connsiteY210" fmla="*/ 445544 h 652500"/>
                <a:gd name="connsiteX211" fmla="*/ 210464 w 721406"/>
                <a:gd name="connsiteY211" fmla="*/ 467980 h 652500"/>
                <a:gd name="connsiteX212" fmla="*/ 199614 w 721406"/>
                <a:gd name="connsiteY212" fmla="*/ 366702 h 652500"/>
                <a:gd name="connsiteX213" fmla="*/ 170402 w 721406"/>
                <a:gd name="connsiteY213" fmla="*/ 336379 h 652500"/>
                <a:gd name="connsiteX214" fmla="*/ 170402 w 721406"/>
                <a:gd name="connsiteY214" fmla="*/ 313142 h 652500"/>
                <a:gd name="connsiteX215" fmla="*/ 190354 w 721406"/>
                <a:gd name="connsiteY215" fmla="*/ 315335 h 652500"/>
                <a:gd name="connsiteX216" fmla="*/ 207944 w 721406"/>
                <a:gd name="connsiteY216" fmla="*/ 315335 h 652500"/>
                <a:gd name="connsiteX217" fmla="*/ 224175 w 721406"/>
                <a:gd name="connsiteY217" fmla="*/ 313912 h 652500"/>
                <a:gd name="connsiteX218" fmla="*/ 227894 w 721406"/>
                <a:gd name="connsiteY218" fmla="*/ 319115 h 652500"/>
                <a:gd name="connsiteX219" fmla="*/ 227894 w 721406"/>
                <a:gd name="connsiteY219" fmla="*/ 321622 h 652500"/>
                <a:gd name="connsiteX220" fmla="*/ 227894 w 721406"/>
                <a:gd name="connsiteY220" fmla="*/ 321659 h 652500"/>
                <a:gd name="connsiteX221" fmla="*/ 227894 w 721406"/>
                <a:gd name="connsiteY221" fmla="*/ 338764 h 652500"/>
                <a:gd name="connsiteX222" fmla="*/ 227912 w 721406"/>
                <a:gd name="connsiteY222" fmla="*/ 339137 h 652500"/>
                <a:gd name="connsiteX223" fmla="*/ 199614 w 721406"/>
                <a:gd name="connsiteY223" fmla="*/ 366702 h 652500"/>
                <a:gd name="connsiteX224" fmla="*/ 247195 w 721406"/>
                <a:gd name="connsiteY224" fmla="*/ 352093 h 652500"/>
                <a:gd name="connsiteX225" fmla="*/ 250538 w 721406"/>
                <a:gd name="connsiteY225" fmla="*/ 342589 h 652500"/>
                <a:gd name="connsiteX226" fmla="*/ 260522 w 721406"/>
                <a:gd name="connsiteY226" fmla="*/ 349177 h 652500"/>
                <a:gd name="connsiteX227" fmla="*/ 264355 w 721406"/>
                <a:gd name="connsiteY227" fmla="*/ 359308 h 652500"/>
                <a:gd name="connsiteX228" fmla="*/ 243852 w 721406"/>
                <a:gd name="connsiteY228" fmla="*/ 401455 h 652500"/>
                <a:gd name="connsiteX229" fmla="*/ 216894 w 721406"/>
                <a:gd name="connsiteY229" fmla="*/ 381613 h 652500"/>
                <a:gd name="connsiteX230" fmla="*/ 247195 w 721406"/>
                <a:gd name="connsiteY230" fmla="*/ 352093 h 652500"/>
                <a:gd name="connsiteX231" fmla="*/ 240231 w 721406"/>
                <a:gd name="connsiteY231" fmla="*/ 290249 h 652500"/>
                <a:gd name="connsiteX232" fmla="*/ 256129 w 721406"/>
                <a:gd name="connsiteY232" fmla="*/ 268650 h 652500"/>
                <a:gd name="connsiteX233" fmla="*/ 256129 w 721406"/>
                <a:gd name="connsiteY233" fmla="*/ 311846 h 652500"/>
                <a:gd name="connsiteX234" fmla="*/ 240231 w 721406"/>
                <a:gd name="connsiteY234" fmla="*/ 290249 h 652500"/>
                <a:gd name="connsiteX235" fmla="*/ 233824 w 721406"/>
                <a:gd name="connsiteY235" fmla="*/ 422301 h 652500"/>
                <a:gd name="connsiteX236" fmla="*/ 241366 w 721406"/>
                <a:gd name="connsiteY236" fmla="*/ 427850 h 652500"/>
                <a:gd name="connsiteX237" fmla="*/ 248105 w 721406"/>
                <a:gd name="connsiteY237" fmla="*/ 430064 h 652500"/>
                <a:gd name="connsiteX238" fmla="*/ 250826 w 721406"/>
                <a:gd name="connsiteY238" fmla="*/ 429733 h 652500"/>
                <a:gd name="connsiteX239" fmla="*/ 258325 w 721406"/>
                <a:gd name="connsiteY239" fmla="*/ 423668 h 652500"/>
                <a:gd name="connsiteX240" fmla="*/ 278519 w 721406"/>
                <a:gd name="connsiteY240" fmla="*/ 382158 h 652500"/>
                <a:gd name="connsiteX241" fmla="*/ 308551 w 721406"/>
                <a:gd name="connsiteY241" fmla="*/ 406304 h 652500"/>
                <a:gd name="connsiteX242" fmla="*/ 308551 w 721406"/>
                <a:gd name="connsiteY242" fmla="*/ 418137 h 652500"/>
                <a:gd name="connsiteX243" fmla="*/ 272107 w 721406"/>
                <a:gd name="connsiteY243" fmla="*/ 442187 h 652500"/>
                <a:gd name="connsiteX244" fmla="*/ 270638 w 721406"/>
                <a:gd name="connsiteY244" fmla="*/ 442672 h 652500"/>
                <a:gd name="connsiteX245" fmla="*/ 232010 w 721406"/>
                <a:gd name="connsiteY245" fmla="*/ 458769 h 652500"/>
                <a:gd name="connsiteX246" fmla="*/ 228267 w 721406"/>
                <a:gd name="connsiteY246" fmla="*/ 435569 h 652500"/>
                <a:gd name="connsiteX247" fmla="*/ 233824 w 721406"/>
                <a:gd name="connsiteY247" fmla="*/ 422301 h 652500"/>
                <a:gd name="connsiteX248" fmla="*/ 308893 w 721406"/>
                <a:gd name="connsiteY248" fmla="*/ 445153 h 652500"/>
                <a:gd name="connsiteX249" fmla="*/ 311985 w 721406"/>
                <a:gd name="connsiteY249" fmla="*/ 456029 h 652500"/>
                <a:gd name="connsiteX250" fmla="*/ 344429 w 721406"/>
                <a:gd name="connsiteY250" fmla="*/ 487633 h 652500"/>
                <a:gd name="connsiteX251" fmla="*/ 314855 w 721406"/>
                <a:gd name="connsiteY251" fmla="*/ 509400 h 652500"/>
                <a:gd name="connsiteX252" fmla="*/ 289747 w 721406"/>
                <a:gd name="connsiteY252" fmla="*/ 457788 h 652500"/>
                <a:gd name="connsiteX253" fmla="*/ 308893 w 721406"/>
                <a:gd name="connsiteY253" fmla="*/ 445153 h 652500"/>
                <a:gd name="connsiteX254" fmla="*/ 371457 w 721406"/>
                <a:gd name="connsiteY254" fmla="*/ 394383 h 652500"/>
                <a:gd name="connsiteX255" fmla="*/ 352924 w 721406"/>
                <a:gd name="connsiteY255" fmla="*/ 394383 h 652500"/>
                <a:gd name="connsiteX256" fmla="*/ 278868 w 721406"/>
                <a:gd name="connsiteY256" fmla="*/ 320328 h 652500"/>
                <a:gd name="connsiteX257" fmla="*/ 278868 w 721406"/>
                <a:gd name="connsiteY257" fmla="*/ 258453 h 652500"/>
                <a:gd name="connsiteX258" fmla="*/ 399821 w 721406"/>
                <a:gd name="connsiteY258" fmla="*/ 209907 h 652500"/>
                <a:gd name="connsiteX259" fmla="*/ 445513 w 721406"/>
                <a:gd name="connsiteY259" fmla="*/ 256012 h 652500"/>
                <a:gd name="connsiteX260" fmla="*/ 445513 w 721406"/>
                <a:gd name="connsiteY260" fmla="*/ 320327 h 652500"/>
                <a:gd name="connsiteX261" fmla="*/ 445511 w 721406"/>
                <a:gd name="connsiteY261" fmla="*/ 320327 h 652500"/>
                <a:gd name="connsiteX262" fmla="*/ 371457 w 721406"/>
                <a:gd name="connsiteY262" fmla="*/ 394383 h 652500"/>
                <a:gd name="connsiteX263" fmla="*/ 97913 w 721406"/>
                <a:gd name="connsiteY263" fmla="*/ 214016 h 652500"/>
                <a:gd name="connsiteX264" fmla="*/ 83985 w 721406"/>
                <a:gd name="connsiteY264" fmla="*/ 194347 h 652500"/>
                <a:gd name="connsiteX265" fmla="*/ 97913 w 721406"/>
                <a:gd name="connsiteY265" fmla="*/ 174676 h 652500"/>
                <a:gd name="connsiteX266" fmla="*/ 97913 w 721406"/>
                <a:gd name="connsiteY266" fmla="*/ 214016 h 652500"/>
                <a:gd name="connsiteX267" fmla="*/ 109583 w 721406"/>
                <a:gd name="connsiteY267" fmla="*/ 142480 h 652500"/>
                <a:gd name="connsiteX268" fmla="*/ 109533 w 721406"/>
                <a:gd name="connsiteY268" fmla="*/ 142480 h 652500"/>
                <a:gd name="connsiteX269" fmla="*/ 109408 w 721406"/>
                <a:gd name="connsiteY269" fmla="*/ 142485 h 652500"/>
                <a:gd name="connsiteX270" fmla="*/ 109283 w 721406"/>
                <a:gd name="connsiteY270" fmla="*/ 142480 h 652500"/>
                <a:gd name="connsiteX271" fmla="*/ 98231 w 721406"/>
                <a:gd name="connsiteY271" fmla="*/ 151228 h 652500"/>
                <a:gd name="connsiteX272" fmla="*/ 95452 w 721406"/>
                <a:gd name="connsiteY272" fmla="*/ 151758 h 652500"/>
                <a:gd name="connsiteX273" fmla="*/ 95452 w 721406"/>
                <a:gd name="connsiteY273" fmla="*/ 123083 h 652500"/>
                <a:gd name="connsiteX274" fmla="*/ 194746 w 721406"/>
                <a:gd name="connsiteY274" fmla="*/ 23790 h 652500"/>
                <a:gd name="connsiteX275" fmla="*/ 203968 w 721406"/>
                <a:gd name="connsiteY275" fmla="*/ 23790 h 652500"/>
                <a:gd name="connsiteX276" fmla="*/ 300146 w 721406"/>
                <a:gd name="connsiteY276" fmla="*/ 98305 h 652500"/>
                <a:gd name="connsiteX277" fmla="*/ 300848 w 721406"/>
                <a:gd name="connsiteY277" fmla="*/ 100252 h 652500"/>
                <a:gd name="connsiteX278" fmla="*/ 261564 w 721406"/>
                <a:gd name="connsiteY278" fmla="*/ 130148 h 652500"/>
                <a:gd name="connsiteX279" fmla="*/ 243856 w 721406"/>
                <a:gd name="connsiteY279" fmla="*/ 97263 h 652500"/>
                <a:gd name="connsiteX280" fmla="*/ 235046 w 721406"/>
                <a:gd name="connsiteY280" fmla="*/ 88637 h 652500"/>
                <a:gd name="connsiteX281" fmla="*/ 223557 w 721406"/>
                <a:gd name="connsiteY281" fmla="*/ 93112 h 652500"/>
                <a:gd name="connsiteX282" fmla="*/ 109585 w 721406"/>
                <a:gd name="connsiteY282" fmla="*/ 142478 h 652500"/>
                <a:gd name="connsiteX283" fmla="*/ 109583 w 721406"/>
                <a:gd name="connsiteY283" fmla="*/ 142480 h 652500"/>
                <a:gd name="connsiteX284" fmla="*/ 120651 w 721406"/>
                <a:gd name="connsiteY284" fmla="*/ 222893 h 652500"/>
                <a:gd name="connsiteX285" fmla="*/ 120651 w 721406"/>
                <a:gd name="connsiteY285" fmla="*/ 164727 h 652500"/>
                <a:gd name="connsiteX286" fmla="*/ 228752 w 721406"/>
                <a:gd name="connsiteY286" fmla="*/ 121665 h 652500"/>
                <a:gd name="connsiteX287" fmla="*/ 247867 w 721406"/>
                <a:gd name="connsiteY287" fmla="*/ 148576 h 652500"/>
                <a:gd name="connsiteX288" fmla="*/ 229139 w 721406"/>
                <a:gd name="connsiteY288" fmla="*/ 215156 h 652500"/>
                <a:gd name="connsiteX289" fmla="*/ 229139 w 721406"/>
                <a:gd name="connsiteY289" fmla="*/ 259941 h 652500"/>
                <a:gd name="connsiteX290" fmla="*/ 217495 w 721406"/>
                <a:gd name="connsiteY290" fmla="*/ 290244 h 652500"/>
                <a:gd name="connsiteX291" fmla="*/ 217537 w 721406"/>
                <a:gd name="connsiteY291" fmla="*/ 291912 h 652500"/>
                <a:gd name="connsiteX292" fmla="*/ 207942 w 721406"/>
                <a:gd name="connsiteY292" fmla="*/ 292594 h 652500"/>
                <a:gd name="connsiteX293" fmla="*/ 190353 w 721406"/>
                <a:gd name="connsiteY293" fmla="*/ 292594 h 652500"/>
                <a:gd name="connsiteX294" fmla="*/ 120651 w 721406"/>
                <a:gd name="connsiteY294" fmla="*/ 222893 h 652500"/>
                <a:gd name="connsiteX295" fmla="*/ 147923 w 721406"/>
                <a:gd name="connsiteY295" fmla="*/ 343329 h 652500"/>
                <a:gd name="connsiteX296" fmla="*/ 150844 w 721406"/>
                <a:gd name="connsiteY296" fmla="*/ 348851 h 652500"/>
                <a:gd name="connsiteX297" fmla="*/ 182523 w 721406"/>
                <a:gd name="connsiteY297" fmla="*/ 381735 h 652500"/>
                <a:gd name="connsiteX298" fmla="*/ 155727 w 721406"/>
                <a:gd name="connsiteY298" fmla="*/ 401453 h 652500"/>
                <a:gd name="connsiteX299" fmla="*/ 132422 w 721406"/>
                <a:gd name="connsiteY299" fmla="*/ 353557 h 652500"/>
                <a:gd name="connsiteX300" fmla="*/ 147923 w 721406"/>
                <a:gd name="connsiteY300" fmla="*/ 343329 h 652500"/>
                <a:gd name="connsiteX301" fmla="*/ 157139 w 721406"/>
                <a:gd name="connsiteY301" fmla="*/ 515465 h 652500"/>
                <a:gd name="connsiteX302" fmla="*/ 90128 w 721406"/>
                <a:gd name="connsiteY302" fmla="*/ 515465 h 652500"/>
                <a:gd name="connsiteX303" fmla="*/ 90128 w 721406"/>
                <a:gd name="connsiteY303" fmla="*/ 454579 h 652500"/>
                <a:gd name="connsiteX304" fmla="*/ 78760 w 721406"/>
                <a:gd name="connsiteY304" fmla="*/ 443211 h 652500"/>
                <a:gd name="connsiteX305" fmla="*/ 67392 w 721406"/>
                <a:gd name="connsiteY305" fmla="*/ 454579 h 652500"/>
                <a:gd name="connsiteX306" fmla="*/ 67392 w 721406"/>
                <a:gd name="connsiteY306" fmla="*/ 515465 h 652500"/>
                <a:gd name="connsiteX307" fmla="*/ 23791 w 721406"/>
                <a:gd name="connsiteY307" fmla="*/ 515465 h 652500"/>
                <a:gd name="connsiteX308" fmla="*/ 23791 w 721406"/>
                <a:gd name="connsiteY308" fmla="*/ 457723 h 652500"/>
                <a:gd name="connsiteX309" fmla="*/ 72851 w 721406"/>
                <a:gd name="connsiteY309" fmla="*/ 380299 h 652500"/>
                <a:gd name="connsiteX310" fmla="*/ 73603 w 721406"/>
                <a:gd name="connsiteY310" fmla="*/ 380017 h 652500"/>
                <a:gd name="connsiteX311" fmla="*/ 112192 w 721406"/>
                <a:gd name="connsiteY311" fmla="*/ 363939 h 652500"/>
                <a:gd name="connsiteX312" fmla="*/ 141252 w 721406"/>
                <a:gd name="connsiteY312" fmla="*/ 423672 h 652500"/>
                <a:gd name="connsiteX313" fmla="*/ 148752 w 721406"/>
                <a:gd name="connsiteY313" fmla="*/ 429737 h 652500"/>
                <a:gd name="connsiteX314" fmla="*/ 151473 w 721406"/>
                <a:gd name="connsiteY314" fmla="*/ 430068 h 652500"/>
                <a:gd name="connsiteX315" fmla="*/ 158212 w 721406"/>
                <a:gd name="connsiteY315" fmla="*/ 427854 h 652500"/>
                <a:gd name="connsiteX316" fmla="*/ 165292 w 721406"/>
                <a:gd name="connsiteY316" fmla="*/ 422643 h 652500"/>
                <a:gd name="connsiteX317" fmla="*/ 170062 w 721406"/>
                <a:gd name="connsiteY317" fmla="*/ 435347 h 652500"/>
                <a:gd name="connsiteX318" fmla="*/ 157139 w 721406"/>
                <a:gd name="connsiteY318" fmla="*/ 515465 h 652500"/>
                <a:gd name="connsiteX319" fmla="*/ 318441 w 721406"/>
                <a:gd name="connsiteY319" fmla="*/ 629220 h 652500"/>
                <a:gd name="connsiteX320" fmla="*/ 298242 w 721406"/>
                <a:gd name="connsiteY320" fmla="*/ 629220 h 652500"/>
                <a:gd name="connsiteX321" fmla="*/ 244439 w 721406"/>
                <a:gd name="connsiteY321" fmla="*/ 629220 h 652500"/>
                <a:gd name="connsiteX322" fmla="*/ 244439 w 721406"/>
                <a:gd name="connsiteY322" fmla="*/ 629218 h 652500"/>
                <a:gd name="connsiteX323" fmla="*/ 244439 w 721406"/>
                <a:gd name="connsiteY323" fmla="*/ 564450 h 652500"/>
                <a:gd name="connsiteX324" fmla="*/ 233070 w 721406"/>
                <a:gd name="connsiteY324" fmla="*/ 553082 h 652500"/>
                <a:gd name="connsiteX325" fmla="*/ 221702 w 721406"/>
                <a:gd name="connsiteY325" fmla="*/ 564450 h 652500"/>
                <a:gd name="connsiteX326" fmla="*/ 221702 w 721406"/>
                <a:gd name="connsiteY326" fmla="*/ 629218 h 652500"/>
                <a:gd name="connsiteX327" fmla="*/ 174540 w 721406"/>
                <a:gd name="connsiteY327" fmla="*/ 629218 h 652500"/>
                <a:gd name="connsiteX328" fmla="*/ 174540 w 721406"/>
                <a:gd name="connsiteY328" fmla="*/ 567764 h 652500"/>
                <a:gd name="connsiteX329" fmla="*/ 226650 w 721406"/>
                <a:gd name="connsiteY329" fmla="*/ 485606 h 652500"/>
                <a:gd name="connsiteX330" fmla="*/ 227402 w 721406"/>
                <a:gd name="connsiteY330" fmla="*/ 485324 h 652500"/>
                <a:gd name="connsiteX331" fmla="*/ 269355 w 721406"/>
                <a:gd name="connsiteY331" fmla="*/ 467841 h 652500"/>
                <a:gd name="connsiteX332" fmla="*/ 300381 w 721406"/>
                <a:gd name="connsiteY332" fmla="*/ 531619 h 652500"/>
                <a:gd name="connsiteX333" fmla="*/ 307880 w 721406"/>
                <a:gd name="connsiteY333" fmla="*/ 537684 h 652500"/>
                <a:gd name="connsiteX334" fmla="*/ 310601 w 721406"/>
                <a:gd name="connsiteY334" fmla="*/ 538014 h 652500"/>
                <a:gd name="connsiteX335" fmla="*/ 317340 w 721406"/>
                <a:gd name="connsiteY335" fmla="*/ 535801 h 652500"/>
                <a:gd name="connsiteX336" fmla="*/ 325910 w 721406"/>
                <a:gd name="connsiteY336" fmla="*/ 529494 h 652500"/>
                <a:gd name="connsiteX337" fmla="*/ 332132 w 721406"/>
                <a:gd name="connsiteY337" fmla="*/ 544352 h 652500"/>
                <a:gd name="connsiteX338" fmla="*/ 318441 w 721406"/>
                <a:gd name="connsiteY338" fmla="*/ 629220 h 652500"/>
                <a:gd name="connsiteX339" fmla="*/ 341474 w 721406"/>
                <a:gd name="connsiteY339" fmla="*/ 629218 h 652500"/>
                <a:gd name="connsiteX340" fmla="*/ 353558 w 721406"/>
                <a:gd name="connsiteY340" fmla="*/ 554323 h 652500"/>
                <a:gd name="connsiteX341" fmla="*/ 370818 w 721406"/>
                <a:gd name="connsiteY341" fmla="*/ 554323 h 652500"/>
                <a:gd name="connsiteX342" fmla="*/ 382901 w 721406"/>
                <a:gd name="connsiteY342" fmla="*/ 629218 h 652500"/>
                <a:gd name="connsiteX343" fmla="*/ 341474 w 721406"/>
                <a:gd name="connsiteY343" fmla="*/ 629218 h 652500"/>
                <a:gd name="connsiteX344" fmla="*/ 408164 w 721406"/>
                <a:gd name="connsiteY344" fmla="*/ 509399 h 652500"/>
                <a:gd name="connsiteX345" fmla="*/ 399206 w 721406"/>
                <a:gd name="connsiteY345" fmla="*/ 502805 h 652500"/>
                <a:gd name="connsiteX346" fmla="*/ 399130 w 721406"/>
                <a:gd name="connsiteY346" fmla="*/ 502748 h 652500"/>
                <a:gd name="connsiteX347" fmla="*/ 378780 w 721406"/>
                <a:gd name="connsiteY347" fmla="*/ 487770 h 652500"/>
                <a:gd name="connsiteX348" fmla="*/ 412643 w 721406"/>
                <a:gd name="connsiteY348" fmla="*/ 452620 h 652500"/>
                <a:gd name="connsiteX349" fmla="*/ 415717 w 721406"/>
                <a:gd name="connsiteY349" fmla="*/ 446200 h 652500"/>
                <a:gd name="connsiteX350" fmla="*/ 433273 w 721406"/>
                <a:gd name="connsiteY350" fmla="*/ 457784 h 652500"/>
                <a:gd name="connsiteX351" fmla="*/ 408164 w 721406"/>
                <a:gd name="connsiteY351" fmla="*/ 509399 h 652500"/>
                <a:gd name="connsiteX352" fmla="*/ 490102 w 721406"/>
                <a:gd name="connsiteY352" fmla="*/ 458772 h 652500"/>
                <a:gd name="connsiteX353" fmla="*/ 451962 w 721406"/>
                <a:gd name="connsiteY353" fmla="*/ 442876 h 652500"/>
                <a:gd name="connsiteX354" fmla="*/ 415862 w 721406"/>
                <a:gd name="connsiteY354" fmla="*/ 419055 h 652500"/>
                <a:gd name="connsiteX355" fmla="*/ 415827 w 721406"/>
                <a:gd name="connsiteY355" fmla="*/ 419034 h 652500"/>
                <a:gd name="connsiteX356" fmla="*/ 415827 w 721406"/>
                <a:gd name="connsiteY356" fmla="*/ 406306 h 652500"/>
                <a:gd name="connsiteX357" fmla="*/ 444407 w 721406"/>
                <a:gd name="connsiteY357" fmla="*/ 383837 h 652500"/>
                <a:gd name="connsiteX358" fmla="*/ 463787 w 721406"/>
                <a:gd name="connsiteY358" fmla="*/ 423671 h 652500"/>
                <a:gd name="connsiteX359" fmla="*/ 471286 w 721406"/>
                <a:gd name="connsiteY359" fmla="*/ 429736 h 652500"/>
                <a:gd name="connsiteX360" fmla="*/ 474009 w 721406"/>
                <a:gd name="connsiteY360" fmla="*/ 430066 h 652500"/>
                <a:gd name="connsiteX361" fmla="*/ 480746 w 721406"/>
                <a:gd name="connsiteY361" fmla="*/ 427853 h 652500"/>
                <a:gd name="connsiteX362" fmla="*/ 488288 w 721406"/>
                <a:gd name="connsiteY362" fmla="*/ 422304 h 652500"/>
                <a:gd name="connsiteX363" fmla="*/ 493847 w 721406"/>
                <a:gd name="connsiteY363" fmla="*/ 435573 h 652500"/>
                <a:gd name="connsiteX364" fmla="*/ 490102 w 721406"/>
                <a:gd name="connsiteY364" fmla="*/ 458772 h 652500"/>
                <a:gd name="connsiteX365" fmla="*/ 478259 w 721406"/>
                <a:gd name="connsiteY365" fmla="*/ 401452 h 652500"/>
                <a:gd name="connsiteX366" fmla="*/ 458928 w 721406"/>
                <a:gd name="connsiteY366" fmla="*/ 361720 h 652500"/>
                <a:gd name="connsiteX367" fmla="*/ 464385 w 721406"/>
                <a:gd name="connsiteY367" fmla="*/ 347333 h 652500"/>
                <a:gd name="connsiteX368" fmla="*/ 471572 w 721406"/>
                <a:gd name="connsiteY368" fmla="*/ 342589 h 652500"/>
                <a:gd name="connsiteX369" fmla="*/ 474915 w 721406"/>
                <a:gd name="connsiteY369" fmla="*/ 352093 h 652500"/>
                <a:gd name="connsiteX370" fmla="*/ 505216 w 721406"/>
                <a:gd name="connsiteY370" fmla="*/ 381613 h 652500"/>
                <a:gd name="connsiteX371" fmla="*/ 478259 w 721406"/>
                <a:gd name="connsiteY371" fmla="*/ 401452 h 652500"/>
                <a:gd name="connsiteX372" fmla="*/ 536813 w 721406"/>
                <a:gd name="connsiteY372" fmla="*/ 485723 h 652500"/>
                <a:gd name="connsiteX373" fmla="*/ 511646 w 721406"/>
                <a:gd name="connsiteY373" fmla="*/ 467979 h 652500"/>
                <a:gd name="connsiteX374" fmla="*/ 515267 w 721406"/>
                <a:gd name="connsiteY374" fmla="*/ 445544 h 652500"/>
                <a:gd name="connsiteX375" fmla="*/ 530660 w 721406"/>
                <a:gd name="connsiteY375" fmla="*/ 445544 h 652500"/>
                <a:gd name="connsiteX376" fmla="*/ 537200 w 721406"/>
                <a:gd name="connsiteY376" fmla="*/ 486094 h 652500"/>
                <a:gd name="connsiteX377" fmla="*/ 536813 w 721406"/>
                <a:gd name="connsiteY377" fmla="*/ 485723 h 652500"/>
                <a:gd name="connsiteX378" fmla="*/ 532465 w 721406"/>
                <a:gd name="connsiteY378" fmla="*/ 422806 h 652500"/>
                <a:gd name="connsiteX379" fmla="*/ 513149 w 721406"/>
                <a:gd name="connsiteY379" fmla="*/ 422806 h 652500"/>
                <a:gd name="connsiteX380" fmla="*/ 507128 w 721406"/>
                <a:gd name="connsiteY380" fmla="*/ 408435 h 652500"/>
                <a:gd name="connsiteX381" fmla="*/ 522319 w 721406"/>
                <a:gd name="connsiteY381" fmla="*/ 397256 h 652500"/>
                <a:gd name="connsiteX382" fmla="*/ 537787 w 721406"/>
                <a:gd name="connsiteY382" fmla="*/ 408638 h 652500"/>
                <a:gd name="connsiteX383" fmla="*/ 532465 w 721406"/>
                <a:gd name="connsiteY383" fmla="*/ 422806 h 652500"/>
                <a:gd name="connsiteX384" fmla="*/ 539584 w 721406"/>
                <a:gd name="connsiteY384" fmla="*/ 381734 h 652500"/>
                <a:gd name="connsiteX385" fmla="*/ 571262 w 721406"/>
                <a:gd name="connsiteY385" fmla="*/ 348850 h 652500"/>
                <a:gd name="connsiteX386" fmla="*/ 574185 w 721406"/>
                <a:gd name="connsiteY386" fmla="*/ 343328 h 652500"/>
                <a:gd name="connsiteX387" fmla="*/ 589681 w 721406"/>
                <a:gd name="connsiteY387" fmla="*/ 353555 h 652500"/>
                <a:gd name="connsiteX388" fmla="*/ 566380 w 721406"/>
                <a:gd name="connsiteY388" fmla="*/ 401452 h 652500"/>
                <a:gd name="connsiteX389" fmla="*/ 539584 w 721406"/>
                <a:gd name="connsiteY389" fmla="*/ 381734 h 652500"/>
                <a:gd name="connsiteX390" fmla="*/ 654718 w 721406"/>
                <a:gd name="connsiteY390" fmla="*/ 515465 h 652500"/>
                <a:gd name="connsiteX391" fmla="*/ 654718 w 721406"/>
                <a:gd name="connsiteY391" fmla="*/ 454579 h 652500"/>
                <a:gd name="connsiteX392" fmla="*/ 643350 w 721406"/>
                <a:gd name="connsiteY392" fmla="*/ 443211 h 652500"/>
                <a:gd name="connsiteX393" fmla="*/ 631981 w 721406"/>
                <a:gd name="connsiteY393" fmla="*/ 454579 h 652500"/>
                <a:gd name="connsiteX394" fmla="*/ 631981 w 721406"/>
                <a:gd name="connsiteY394" fmla="*/ 515465 h 652500"/>
                <a:gd name="connsiteX395" fmla="*/ 564968 w 721406"/>
                <a:gd name="connsiteY395" fmla="*/ 515465 h 652500"/>
                <a:gd name="connsiteX396" fmla="*/ 552045 w 721406"/>
                <a:gd name="connsiteY396" fmla="*/ 435347 h 652500"/>
                <a:gd name="connsiteX397" fmla="*/ 556813 w 721406"/>
                <a:gd name="connsiteY397" fmla="*/ 422643 h 652500"/>
                <a:gd name="connsiteX398" fmla="*/ 563895 w 721406"/>
                <a:gd name="connsiteY398" fmla="*/ 427854 h 652500"/>
                <a:gd name="connsiteX399" fmla="*/ 570632 w 721406"/>
                <a:gd name="connsiteY399" fmla="*/ 430068 h 652500"/>
                <a:gd name="connsiteX400" fmla="*/ 573355 w 721406"/>
                <a:gd name="connsiteY400" fmla="*/ 429737 h 652500"/>
                <a:gd name="connsiteX401" fmla="*/ 580854 w 721406"/>
                <a:gd name="connsiteY401" fmla="*/ 423672 h 652500"/>
                <a:gd name="connsiteX402" fmla="*/ 609915 w 721406"/>
                <a:gd name="connsiteY402" fmla="*/ 363939 h 652500"/>
                <a:gd name="connsiteX403" fmla="*/ 648503 w 721406"/>
                <a:gd name="connsiteY403" fmla="*/ 380017 h 652500"/>
                <a:gd name="connsiteX404" fmla="*/ 649256 w 721406"/>
                <a:gd name="connsiteY404" fmla="*/ 380299 h 652500"/>
                <a:gd name="connsiteX405" fmla="*/ 698316 w 721406"/>
                <a:gd name="connsiteY405" fmla="*/ 457723 h 652500"/>
                <a:gd name="connsiteX406" fmla="*/ 698316 w 721406"/>
                <a:gd name="connsiteY406" fmla="*/ 515465 h 652500"/>
                <a:gd name="connsiteX407" fmla="*/ 654718 w 721406"/>
                <a:gd name="connsiteY407" fmla="*/ 515465 h 6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</a:cxnLst>
              <a:rect l="l" t="t" r="r" b="b"/>
              <a:pathLst>
                <a:path w="721406" h="652500">
                  <a:moveTo>
                    <a:pt x="689086" y="379440"/>
                  </a:moveTo>
                  <a:cubicBezTo>
                    <a:pt x="674561" y="365723"/>
                    <a:pt x="659832" y="359952"/>
                    <a:pt x="656973" y="358914"/>
                  </a:cubicBezTo>
                  <a:lnTo>
                    <a:pt x="608438" y="338691"/>
                  </a:lnTo>
                  <a:lnTo>
                    <a:pt x="574445" y="316259"/>
                  </a:lnTo>
                  <a:lnTo>
                    <a:pt x="574445" y="304847"/>
                  </a:lnTo>
                  <a:cubicBezTo>
                    <a:pt x="599833" y="291569"/>
                    <a:pt x="618323" y="266856"/>
                    <a:pt x="623017" y="237576"/>
                  </a:cubicBezTo>
                  <a:cubicBezTo>
                    <a:pt x="644345" y="234740"/>
                    <a:pt x="660860" y="216442"/>
                    <a:pt x="660860" y="194348"/>
                  </a:cubicBezTo>
                  <a:cubicBezTo>
                    <a:pt x="660860" y="183009"/>
                    <a:pt x="656509" y="172671"/>
                    <a:pt x="649395" y="164905"/>
                  </a:cubicBezTo>
                  <a:lnTo>
                    <a:pt x="649395" y="123086"/>
                  </a:lnTo>
                  <a:cubicBezTo>
                    <a:pt x="649395" y="55799"/>
                    <a:pt x="594653" y="1056"/>
                    <a:pt x="527365" y="1056"/>
                  </a:cubicBezTo>
                  <a:lnTo>
                    <a:pt x="518143" y="1056"/>
                  </a:lnTo>
                  <a:cubicBezTo>
                    <a:pt x="462746" y="1056"/>
                    <a:pt x="414419" y="38257"/>
                    <a:pt x="400223" y="91641"/>
                  </a:cubicBezTo>
                  <a:cubicBezTo>
                    <a:pt x="389571" y="88758"/>
                    <a:pt x="378378" y="87190"/>
                    <a:pt x="366826" y="87190"/>
                  </a:cubicBezTo>
                  <a:lnTo>
                    <a:pt x="357110" y="87190"/>
                  </a:lnTo>
                  <a:cubicBezTo>
                    <a:pt x="344942" y="87190"/>
                    <a:pt x="333180" y="88934"/>
                    <a:pt x="322021" y="92121"/>
                  </a:cubicBezTo>
                  <a:cubicBezTo>
                    <a:pt x="307991" y="38475"/>
                    <a:pt x="259533" y="1055"/>
                    <a:pt x="203968" y="1055"/>
                  </a:cubicBezTo>
                  <a:lnTo>
                    <a:pt x="194746" y="1055"/>
                  </a:lnTo>
                  <a:cubicBezTo>
                    <a:pt x="127458" y="1055"/>
                    <a:pt x="72716" y="55797"/>
                    <a:pt x="72716" y="123085"/>
                  </a:cubicBezTo>
                  <a:lnTo>
                    <a:pt x="72716" y="164905"/>
                  </a:lnTo>
                  <a:cubicBezTo>
                    <a:pt x="65600" y="172671"/>
                    <a:pt x="61249" y="183009"/>
                    <a:pt x="61249" y="194348"/>
                  </a:cubicBezTo>
                  <a:cubicBezTo>
                    <a:pt x="61249" y="216442"/>
                    <a:pt x="77764" y="234741"/>
                    <a:pt x="99093" y="237576"/>
                  </a:cubicBezTo>
                  <a:cubicBezTo>
                    <a:pt x="103785" y="266856"/>
                    <a:pt x="122276" y="291569"/>
                    <a:pt x="147665" y="304847"/>
                  </a:cubicBezTo>
                  <a:lnTo>
                    <a:pt x="147665" y="316259"/>
                  </a:lnTo>
                  <a:lnTo>
                    <a:pt x="113673" y="338690"/>
                  </a:lnTo>
                  <a:lnTo>
                    <a:pt x="65136" y="358913"/>
                  </a:lnTo>
                  <a:cubicBezTo>
                    <a:pt x="62277" y="359949"/>
                    <a:pt x="47550" y="365722"/>
                    <a:pt x="33023" y="379439"/>
                  </a:cubicBezTo>
                  <a:cubicBezTo>
                    <a:pt x="18439" y="393210"/>
                    <a:pt x="1055" y="417971"/>
                    <a:pt x="1055" y="457723"/>
                  </a:cubicBezTo>
                  <a:lnTo>
                    <a:pt x="1055" y="526818"/>
                  </a:lnTo>
                  <a:cubicBezTo>
                    <a:pt x="1055" y="533097"/>
                    <a:pt x="6145" y="538203"/>
                    <a:pt x="12423" y="538203"/>
                  </a:cubicBezTo>
                  <a:lnTo>
                    <a:pt x="155178" y="538203"/>
                  </a:lnTo>
                  <a:cubicBezTo>
                    <a:pt x="153060" y="547033"/>
                    <a:pt x="151803" y="556854"/>
                    <a:pt x="151803" y="567764"/>
                  </a:cubicBezTo>
                  <a:lnTo>
                    <a:pt x="151803" y="640568"/>
                  </a:lnTo>
                  <a:cubicBezTo>
                    <a:pt x="151803" y="646848"/>
                    <a:pt x="156894" y="651954"/>
                    <a:pt x="163171" y="651954"/>
                  </a:cubicBezTo>
                  <a:lnTo>
                    <a:pt x="298243" y="651954"/>
                  </a:lnTo>
                  <a:lnTo>
                    <a:pt x="328125" y="651954"/>
                  </a:lnTo>
                  <a:lnTo>
                    <a:pt x="396249" y="651954"/>
                  </a:lnTo>
                  <a:lnTo>
                    <a:pt x="396280" y="651954"/>
                  </a:lnTo>
                  <a:lnTo>
                    <a:pt x="423866" y="651954"/>
                  </a:lnTo>
                  <a:lnTo>
                    <a:pt x="430276" y="651954"/>
                  </a:lnTo>
                  <a:cubicBezTo>
                    <a:pt x="436556" y="651954"/>
                    <a:pt x="441644" y="646867"/>
                    <a:pt x="441644" y="640586"/>
                  </a:cubicBezTo>
                  <a:cubicBezTo>
                    <a:pt x="441644" y="634306"/>
                    <a:pt x="436556" y="629218"/>
                    <a:pt x="430276" y="629218"/>
                  </a:cubicBezTo>
                  <a:lnTo>
                    <a:pt x="423866" y="629218"/>
                  </a:lnTo>
                  <a:lnTo>
                    <a:pt x="405931" y="629218"/>
                  </a:lnTo>
                  <a:lnTo>
                    <a:pt x="392205" y="544123"/>
                  </a:lnTo>
                  <a:lnTo>
                    <a:pt x="397571" y="529831"/>
                  </a:lnTo>
                  <a:lnTo>
                    <a:pt x="405681" y="535801"/>
                  </a:lnTo>
                  <a:cubicBezTo>
                    <a:pt x="407652" y="537254"/>
                    <a:pt x="410018" y="538014"/>
                    <a:pt x="412418" y="538014"/>
                  </a:cubicBezTo>
                  <a:cubicBezTo>
                    <a:pt x="413328" y="538014"/>
                    <a:pt x="414241" y="537905"/>
                    <a:pt x="415140" y="537684"/>
                  </a:cubicBezTo>
                  <a:cubicBezTo>
                    <a:pt x="418416" y="536875"/>
                    <a:pt x="421166" y="534653"/>
                    <a:pt x="422640" y="531619"/>
                  </a:cubicBezTo>
                  <a:lnTo>
                    <a:pt x="453516" y="468157"/>
                  </a:lnTo>
                  <a:lnTo>
                    <a:pt x="494709" y="485324"/>
                  </a:lnTo>
                  <a:cubicBezTo>
                    <a:pt x="494956" y="485426"/>
                    <a:pt x="495207" y="485520"/>
                    <a:pt x="495461" y="485606"/>
                  </a:cubicBezTo>
                  <a:cubicBezTo>
                    <a:pt x="495983" y="485781"/>
                    <a:pt x="547570" y="503857"/>
                    <a:pt x="547570" y="567764"/>
                  </a:cubicBezTo>
                  <a:lnTo>
                    <a:pt x="547570" y="629218"/>
                  </a:lnTo>
                  <a:lnTo>
                    <a:pt x="500408" y="629218"/>
                  </a:lnTo>
                  <a:lnTo>
                    <a:pt x="500408" y="564450"/>
                  </a:lnTo>
                  <a:cubicBezTo>
                    <a:pt x="500408" y="558170"/>
                    <a:pt x="495321" y="553082"/>
                    <a:pt x="489040" y="553082"/>
                  </a:cubicBezTo>
                  <a:cubicBezTo>
                    <a:pt x="482760" y="553082"/>
                    <a:pt x="477672" y="558170"/>
                    <a:pt x="477672" y="564450"/>
                  </a:cubicBezTo>
                  <a:lnTo>
                    <a:pt x="477672" y="629218"/>
                  </a:lnTo>
                  <a:lnTo>
                    <a:pt x="465647" y="629218"/>
                  </a:lnTo>
                  <a:cubicBezTo>
                    <a:pt x="459367" y="629218"/>
                    <a:pt x="454279" y="634306"/>
                    <a:pt x="454279" y="640586"/>
                  </a:cubicBezTo>
                  <a:cubicBezTo>
                    <a:pt x="454279" y="646867"/>
                    <a:pt x="459367" y="651954"/>
                    <a:pt x="465647" y="651954"/>
                  </a:cubicBezTo>
                  <a:lnTo>
                    <a:pt x="558939" y="651954"/>
                  </a:lnTo>
                  <a:cubicBezTo>
                    <a:pt x="565220" y="651954"/>
                    <a:pt x="570308" y="646722"/>
                    <a:pt x="570308" y="640443"/>
                  </a:cubicBezTo>
                  <a:lnTo>
                    <a:pt x="570308" y="567761"/>
                  </a:lnTo>
                  <a:cubicBezTo>
                    <a:pt x="570308" y="556851"/>
                    <a:pt x="569050" y="547030"/>
                    <a:pt x="566933" y="538200"/>
                  </a:cubicBezTo>
                  <a:lnTo>
                    <a:pt x="709689" y="538200"/>
                  </a:lnTo>
                  <a:cubicBezTo>
                    <a:pt x="715970" y="538200"/>
                    <a:pt x="721058" y="532974"/>
                    <a:pt x="721058" y="526697"/>
                  </a:cubicBezTo>
                  <a:lnTo>
                    <a:pt x="721058" y="457720"/>
                  </a:lnTo>
                  <a:cubicBezTo>
                    <a:pt x="721055" y="417971"/>
                    <a:pt x="703671" y="393210"/>
                    <a:pt x="689086" y="379440"/>
                  </a:cubicBezTo>
                  <a:close/>
                  <a:moveTo>
                    <a:pt x="601459" y="222893"/>
                  </a:moveTo>
                  <a:cubicBezTo>
                    <a:pt x="601459" y="261328"/>
                    <a:pt x="570189" y="292596"/>
                    <a:pt x="531757" y="292596"/>
                  </a:cubicBezTo>
                  <a:lnTo>
                    <a:pt x="514167" y="292596"/>
                  </a:lnTo>
                  <a:cubicBezTo>
                    <a:pt x="511712" y="292596"/>
                    <a:pt x="509262" y="292447"/>
                    <a:pt x="506829" y="292193"/>
                  </a:cubicBezTo>
                  <a:cubicBezTo>
                    <a:pt x="506856" y="291548"/>
                    <a:pt x="506877" y="290898"/>
                    <a:pt x="506877" y="290246"/>
                  </a:cubicBezTo>
                  <a:cubicBezTo>
                    <a:pt x="506877" y="278374"/>
                    <a:pt x="502287" y="267559"/>
                    <a:pt x="494795" y="259466"/>
                  </a:cubicBezTo>
                  <a:lnTo>
                    <a:pt x="494795" y="215156"/>
                  </a:lnTo>
                  <a:cubicBezTo>
                    <a:pt x="494795" y="194932"/>
                    <a:pt x="490060" y="175795"/>
                    <a:pt x="481667" y="158775"/>
                  </a:cubicBezTo>
                  <a:cubicBezTo>
                    <a:pt x="506600" y="152744"/>
                    <a:pt x="535853" y="141204"/>
                    <a:pt x="558492" y="119077"/>
                  </a:cubicBezTo>
                  <a:cubicBezTo>
                    <a:pt x="565522" y="134079"/>
                    <a:pt x="578652" y="153619"/>
                    <a:pt x="601457" y="162269"/>
                  </a:cubicBezTo>
                  <a:lnTo>
                    <a:pt x="601457" y="222893"/>
                  </a:lnTo>
                  <a:close/>
                  <a:moveTo>
                    <a:pt x="551707" y="313141"/>
                  </a:moveTo>
                  <a:lnTo>
                    <a:pt x="551707" y="336378"/>
                  </a:lnTo>
                  <a:lnTo>
                    <a:pt x="522495" y="366701"/>
                  </a:lnTo>
                  <a:lnTo>
                    <a:pt x="494197" y="339134"/>
                  </a:lnTo>
                  <a:cubicBezTo>
                    <a:pt x="494201" y="339009"/>
                    <a:pt x="494217" y="338887"/>
                    <a:pt x="494217" y="338761"/>
                  </a:cubicBezTo>
                  <a:lnTo>
                    <a:pt x="494217" y="321647"/>
                  </a:lnTo>
                  <a:cubicBezTo>
                    <a:pt x="494217" y="321643"/>
                    <a:pt x="494217" y="321640"/>
                    <a:pt x="494217" y="321635"/>
                  </a:cubicBezTo>
                  <a:lnTo>
                    <a:pt x="494217" y="321633"/>
                  </a:lnTo>
                  <a:cubicBezTo>
                    <a:pt x="496391" y="319371"/>
                    <a:pt x="498334" y="316886"/>
                    <a:pt x="500003" y="314213"/>
                  </a:cubicBezTo>
                  <a:cubicBezTo>
                    <a:pt x="504679" y="314933"/>
                    <a:pt x="509415" y="315332"/>
                    <a:pt x="514167" y="315332"/>
                  </a:cubicBezTo>
                  <a:lnTo>
                    <a:pt x="531757" y="315332"/>
                  </a:lnTo>
                  <a:cubicBezTo>
                    <a:pt x="538606" y="315333"/>
                    <a:pt x="545278" y="314563"/>
                    <a:pt x="551707" y="313141"/>
                  </a:cubicBezTo>
                  <a:close/>
                  <a:moveTo>
                    <a:pt x="484141" y="290247"/>
                  </a:moveTo>
                  <a:cubicBezTo>
                    <a:pt x="484141" y="295983"/>
                    <a:pt x="481977" y="301209"/>
                    <a:pt x="478446" y="305203"/>
                  </a:cubicBezTo>
                  <a:cubicBezTo>
                    <a:pt x="476328" y="306093"/>
                    <a:pt x="474542" y="307610"/>
                    <a:pt x="473306" y="309517"/>
                  </a:cubicBezTo>
                  <a:cubicBezTo>
                    <a:pt x="471731" y="310485"/>
                    <a:pt x="470042" y="311286"/>
                    <a:pt x="468245" y="311846"/>
                  </a:cubicBezTo>
                  <a:lnTo>
                    <a:pt x="468245" y="268651"/>
                  </a:lnTo>
                  <a:cubicBezTo>
                    <a:pt x="477444" y="271520"/>
                    <a:pt x="484141" y="280117"/>
                    <a:pt x="484141" y="290247"/>
                  </a:cubicBezTo>
                  <a:close/>
                  <a:moveTo>
                    <a:pt x="638124" y="194347"/>
                  </a:moveTo>
                  <a:cubicBezTo>
                    <a:pt x="638124" y="203423"/>
                    <a:pt x="632294" y="211141"/>
                    <a:pt x="624195" y="214016"/>
                  </a:cubicBezTo>
                  <a:lnTo>
                    <a:pt x="624195" y="174676"/>
                  </a:lnTo>
                  <a:cubicBezTo>
                    <a:pt x="632296" y="177550"/>
                    <a:pt x="638124" y="185271"/>
                    <a:pt x="638124" y="194347"/>
                  </a:cubicBezTo>
                  <a:close/>
                  <a:moveTo>
                    <a:pt x="421964" y="98307"/>
                  </a:moveTo>
                  <a:cubicBezTo>
                    <a:pt x="433228" y="54432"/>
                    <a:pt x="472777" y="23791"/>
                    <a:pt x="518141" y="23791"/>
                  </a:cubicBezTo>
                  <a:lnTo>
                    <a:pt x="527363" y="23791"/>
                  </a:lnTo>
                  <a:cubicBezTo>
                    <a:pt x="582114" y="23791"/>
                    <a:pt x="626657" y="68334"/>
                    <a:pt x="626657" y="123085"/>
                  </a:cubicBezTo>
                  <a:lnTo>
                    <a:pt x="626657" y="151760"/>
                  </a:lnTo>
                  <a:cubicBezTo>
                    <a:pt x="625741" y="151557"/>
                    <a:pt x="624819" y="151373"/>
                    <a:pt x="623881" y="151230"/>
                  </a:cubicBezTo>
                  <a:cubicBezTo>
                    <a:pt x="622900" y="147085"/>
                    <a:pt x="619646" y="143744"/>
                    <a:pt x="615348" y="142767"/>
                  </a:cubicBezTo>
                  <a:cubicBezTo>
                    <a:pt x="583523" y="135527"/>
                    <a:pt x="573736" y="94911"/>
                    <a:pt x="573646" y="94531"/>
                  </a:cubicBezTo>
                  <a:cubicBezTo>
                    <a:pt x="572660" y="90174"/>
                    <a:pt x="569212" y="86799"/>
                    <a:pt x="564836" y="85905"/>
                  </a:cubicBezTo>
                  <a:cubicBezTo>
                    <a:pt x="560460" y="85012"/>
                    <a:pt x="555964" y="86761"/>
                    <a:pt x="553347" y="90381"/>
                  </a:cubicBezTo>
                  <a:cubicBezTo>
                    <a:pt x="532031" y="119850"/>
                    <a:pt x="496492" y="132705"/>
                    <a:pt x="469073" y="138309"/>
                  </a:cubicBezTo>
                  <a:cubicBezTo>
                    <a:pt x="456661" y="121840"/>
                    <a:pt x="440371" y="108458"/>
                    <a:pt x="421571" y="99523"/>
                  </a:cubicBezTo>
                  <a:cubicBezTo>
                    <a:pt x="421723" y="99125"/>
                    <a:pt x="421857" y="98723"/>
                    <a:pt x="421964" y="98307"/>
                  </a:cubicBezTo>
                  <a:close/>
                  <a:moveTo>
                    <a:pt x="357112" y="109922"/>
                  </a:moveTo>
                  <a:lnTo>
                    <a:pt x="366825" y="109922"/>
                  </a:lnTo>
                  <a:lnTo>
                    <a:pt x="366825" y="109925"/>
                  </a:lnTo>
                  <a:cubicBezTo>
                    <a:pt x="424851" y="109925"/>
                    <a:pt x="472060" y="157133"/>
                    <a:pt x="472060" y="215159"/>
                  </a:cubicBezTo>
                  <a:lnTo>
                    <a:pt x="472060" y="246142"/>
                  </a:lnTo>
                  <a:cubicBezTo>
                    <a:pt x="470737" y="245827"/>
                    <a:pt x="469394" y="245564"/>
                    <a:pt x="468028" y="245367"/>
                  </a:cubicBezTo>
                  <a:cubicBezTo>
                    <a:pt x="467999" y="245218"/>
                    <a:pt x="467959" y="245074"/>
                    <a:pt x="467925" y="244927"/>
                  </a:cubicBezTo>
                  <a:cubicBezTo>
                    <a:pt x="467880" y="244735"/>
                    <a:pt x="467834" y="244544"/>
                    <a:pt x="467779" y="244357"/>
                  </a:cubicBezTo>
                  <a:cubicBezTo>
                    <a:pt x="467724" y="244170"/>
                    <a:pt x="467660" y="243990"/>
                    <a:pt x="467596" y="243809"/>
                  </a:cubicBezTo>
                  <a:cubicBezTo>
                    <a:pt x="467540" y="243650"/>
                    <a:pt x="467485" y="243491"/>
                    <a:pt x="467422" y="243333"/>
                  </a:cubicBezTo>
                  <a:cubicBezTo>
                    <a:pt x="467345" y="243141"/>
                    <a:pt x="467259" y="242954"/>
                    <a:pt x="467170" y="242768"/>
                  </a:cubicBezTo>
                  <a:cubicBezTo>
                    <a:pt x="467104" y="242625"/>
                    <a:pt x="467038" y="242481"/>
                    <a:pt x="466964" y="242340"/>
                  </a:cubicBezTo>
                  <a:cubicBezTo>
                    <a:pt x="466868" y="242158"/>
                    <a:pt x="466767" y="241982"/>
                    <a:pt x="466663" y="241806"/>
                  </a:cubicBezTo>
                  <a:cubicBezTo>
                    <a:pt x="466580" y="241665"/>
                    <a:pt x="466500" y="241526"/>
                    <a:pt x="466410" y="241390"/>
                  </a:cubicBezTo>
                  <a:cubicBezTo>
                    <a:pt x="466305" y="241230"/>
                    <a:pt x="466193" y="241075"/>
                    <a:pt x="466080" y="240919"/>
                  </a:cubicBezTo>
                  <a:cubicBezTo>
                    <a:pt x="465976" y="240775"/>
                    <a:pt x="465871" y="240630"/>
                    <a:pt x="465761" y="240491"/>
                  </a:cubicBezTo>
                  <a:cubicBezTo>
                    <a:pt x="465652" y="240355"/>
                    <a:pt x="465539" y="240224"/>
                    <a:pt x="465422" y="240092"/>
                  </a:cubicBezTo>
                  <a:cubicBezTo>
                    <a:pt x="465293" y="239944"/>
                    <a:pt x="465164" y="239798"/>
                    <a:pt x="465027" y="239657"/>
                  </a:cubicBezTo>
                  <a:cubicBezTo>
                    <a:pt x="464916" y="239543"/>
                    <a:pt x="464801" y="239437"/>
                    <a:pt x="464685" y="239327"/>
                  </a:cubicBezTo>
                  <a:cubicBezTo>
                    <a:pt x="464532" y="239183"/>
                    <a:pt x="464380" y="239040"/>
                    <a:pt x="464220" y="238904"/>
                  </a:cubicBezTo>
                  <a:cubicBezTo>
                    <a:pt x="464103" y="238805"/>
                    <a:pt x="463982" y="238712"/>
                    <a:pt x="463861" y="238617"/>
                  </a:cubicBezTo>
                  <a:cubicBezTo>
                    <a:pt x="463697" y="238487"/>
                    <a:pt x="463528" y="238358"/>
                    <a:pt x="463354" y="238238"/>
                  </a:cubicBezTo>
                  <a:cubicBezTo>
                    <a:pt x="463220" y="238144"/>
                    <a:pt x="463081" y="238060"/>
                    <a:pt x="462942" y="237971"/>
                  </a:cubicBezTo>
                  <a:cubicBezTo>
                    <a:pt x="462774" y="237864"/>
                    <a:pt x="462606" y="237759"/>
                    <a:pt x="462431" y="237660"/>
                  </a:cubicBezTo>
                  <a:cubicBezTo>
                    <a:pt x="462268" y="237568"/>
                    <a:pt x="462097" y="237485"/>
                    <a:pt x="461926" y="237400"/>
                  </a:cubicBezTo>
                  <a:cubicBezTo>
                    <a:pt x="461770" y="237323"/>
                    <a:pt x="461617" y="237244"/>
                    <a:pt x="461457" y="237174"/>
                  </a:cubicBezTo>
                  <a:cubicBezTo>
                    <a:pt x="461250" y="237083"/>
                    <a:pt x="461039" y="237004"/>
                    <a:pt x="460825" y="236925"/>
                  </a:cubicBezTo>
                  <a:cubicBezTo>
                    <a:pt x="460692" y="236874"/>
                    <a:pt x="460560" y="236822"/>
                    <a:pt x="460423" y="236777"/>
                  </a:cubicBezTo>
                  <a:cubicBezTo>
                    <a:pt x="460183" y="236699"/>
                    <a:pt x="459937" y="236634"/>
                    <a:pt x="459689" y="236571"/>
                  </a:cubicBezTo>
                  <a:cubicBezTo>
                    <a:pt x="459593" y="236547"/>
                    <a:pt x="459499" y="236512"/>
                    <a:pt x="459402" y="236490"/>
                  </a:cubicBezTo>
                  <a:cubicBezTo>
                    <a:pt x="425486" y="228773"/>
                    <a:pt x="415097" y="185612"/>
                    <a:pt x="415003" y="185207"/>
                  </a:cubicBezTo>
                  <a:cubicBezTo>
                    <a:pt x="414017" y="180851"/>
                    <a:pt x="410569" y="177476"/>
                    <a:pt x="406194" y="176581"/>
                  </a:cubicBezTo>
                  <a:cubicBezTo>
                    <a:pt x="401816" y="175684"/>
                    <a:pt x="397322" y="177436"/>
                    <a:pt x="394705" y="181056"/>
                  </a:cubicBezTo>
                  <a:cubicBezTo>
                    <a:pt x="355195" y="235678"/>
                    <a:pt x="268860" y="236208"/>
                    <a:pt x="267553" y="236208"/>
                  </a:cubicBezTo>
                  <a:cubicBezTo>
                    <a:pt x="267529" y="236209"/>
                    <a:pt x="267517" y="236208"/>
                    <a:pt x="267498" y="236208"/>
                  </a:cubicBezTo>
                  <a:cubicBezTo>
                    <a:pt x="267107" y="236208"/>
                    <a:pt x="266721" y="236227"/>
                    <a:pt x="266338" y="236267"/>
                  </a:cubicBezTo>
                  <a:cubicBezTo>
                    <a:pt x="266248" y="236275"/>
                    <a:pt x="266164" y="236295"/>
                    <a:pt x="266074" y="236306"/>
                  </a:cubicBezTo>
                  <a:cubicBezTo>
                    <a:pt x="265784" y="236343"/>
                    <a:pt x="265493" y="236381"/>
                    <a:pt x="265212" y="236438"/>
                  </a:cubicBezTo>
                  <a:cubicBezTo>
                    <a:pt x="265106" y="236460"/>
                    <a:pt x="265004" y="236493"/>
                    <a:pt x="264900" y="236519"/>
                  </a:cubicBezTo>
                  <a:cubicBezTo>
                    <a:pt x="264639" y="236579"/>
                    <a:pt x="264376" y="236640"/>
                    <a:pt x="264123" y="236717"/>
                  </a:cubicBezTo>
                  <a:cubicBezTo>
                    <a:pt x="263987" y="236759"/>
                    <a:pt x="263858" y="236815"/>
                    <a:pt x="263725" y="236862"/>
                  </a:cubicBezTo>
                  <a:cubicBezTo>
                    <a:pt x="263510" y="236938"/>
                    <a:pt x="263292" y="237009"/>
                    <a:pt x="263083" y="237097"/>
                  </a:cubicBezTo>
                  <a:cubicBezTo>
                    <a:pt x="262914" y="237168"/>
                    <a:pt x="262755" y="237253"/>
                    <a:pt x="262592" y="237333"/>
                  </a:cubicBezTo>
                  <a:cubicBezTo>
                    <a:pt x="262425" y="237413"/>
                    <a:pt x="262254" y="237486"/>
                    <a:pt x="262091" y="237573"/>
                  </a:cubicBezTo>
                  <a:cubicBezTo>
                    <a:pt x="261924" y="237665"/>
                    <a:pt x="261768" y="237769"/>
                    <a:pt x="261606" y="237867"/>
                  </a:cubicBezTo>
                  <a:cubicBezTo>
                    <a:pt x="261456" y="237960"/>
                    <a:pt x="261301" y="238043"/>
                    <a:pt x="261156" y="238141"/>
                  </a:cubicBezTo>
                  <a:cubicBezTo>
                    <a:pt x="260997" y="238250"/>
                    <a:pt x="260848" y="238369"/>
                    <a:pt x="260696" y="238485"/>
                  </a:cubicBezTo>
                  <a:cubicBezTo>
                    <a:pt x="260558" y="238587"/>
                    <a:pt x="260414" y="238684"/>
                    <a:pt x="260283" y="238794"/>
                  </a:cubicBezTo>
                  <a:cubicBezTo>
                    <a:pt x="260137" y="238913"/>
                    <a:pt x="260004" y="239046"/>
                    <a:pt x="259864" y="239171"/>
                  </a:cubicBezTo>
                  <a:cubicBezTo>
                    <a:pt x="259734" y="239289"/>
                    <a:pt x="259598" y="239401"/>
                    <a:pt x="259474" y="239524"/>
                  </a:cubicBezTo>
                  <a:cubicBezTo>
                    <a:pt x="259345" y="239653"/>
                    <a:pt x="259228" y="239792"/>
                    <a:pt x="259106" y="239927"/>
                  </a:cubicBezTo>
                  <a:cubicBezTo>
                    <a:pt x="258983" y="240061"/>
                    <a:pt x="258855" y="240189"/>
                    <a:pt x="258740" y="240330"/>
                  </a:cubicBezTo>
                  <a:cubicBezTo>
                    <a:pt x="258626" y="240467"/>
                    <a:pt x="258525" y="240615"/>
                    <a:pt x="258418" y="240757"/>
                  </a:cubicBezTo>
                  <a:cubicBezTo>
                    <a:pt x="258307" y="240906"/>
                    <a:pt x="258189" y="241048"/>
                    <a:pt x="258085" y="241203"/>
                  </a:cubicBezTo>
                  <a:cubicBezTo>
                    <a:pt x="257986" y="241348"/>
                    <a:pt x="257902" y="241502"/>
                    <a:pt x="257809" y="241653"/>
                  </a:cubicBezTo>
                  <a:cubicBezTo>
                    <a:pt x="257711" y="241815"/>
                    <a:pt x="257607" y="241971"/>
                    <a:pt x="257515" y="242137"/>
                  </a:cubicBezTo>
                  <a:cubicBezTo>
                    <a:pt x="257431" y="242293"/>
                    <a:pt x="257359" y="242456"/>
                    <a:pt x="257282" y="242618"/>
                  </a:cubicBezTo>
                  <a:cubicBezTo>
                    <a:pt x="257200" y="242788"/>
                    <a:pt x="257110" y="242954"/>
                    <a:pt x="257036" y="243128"/>
                  </a:cubicBezTo>
                  <a:cubicBezTo>
                    <a:pt x="256965" y="243293"/>
                    <a:pt x="256912" y="243464"/>
                    <a:pt x="256849" y="243633"/>
                  </a:cubicBezTo>
                  <a:cubicBezTo>
                    <a:pt x="256783" y="243811"/>
                    <a:pt x="256710" y="243987"/>
                    <a:pt x="256652" y="244171"/>
                  </a:cubicBezTo>
                  <a:cubicBezTo>
                    <a:pt x="256597" y="244344"/>
                    <a:pt x="256559" y="244523"/>
                    <a:pt x="256514" y="244699"/>
                  </a:cubicBezTo>
                  <a:cubicBezTo>
                    <a:pt x="256466" y="244886"/>
                    <a:pt x="256410" y="245069"/>
                    <a:pt x="256371" y="245258"/>
                  </a:cubicBezTo>
                  <a:cubicBezTo>
                    <a:pt x="256364" y="245294"/>
                    <a:pt x="256358" y="245330"/>
                    <a:pt x="256351" y="245364"/>
                  </a:cubicBezTo>
                  <a:cubicBezTo>
                    <a:pt x="254835" y="245582"/>
                    <a:pt x="253343" y="245874"/>
                    <a:pt x="251879" y="246240"/>
                  </a:cubicBezTo>
                  <a:lnTo>
                    <a:pt x="251879" y="215156"/>
                  </a:lnTo>
                  <a:cubicBezTo>
                    <a:pt x="251879" y="157130"/>
                    <a:pt x="299087" y="109922"/>
                    <a:pt x="357112" y="109922"/>
                  </a:cubicBezTo>
                  <a:close/>
                  <a:moveTo>
                    <a:pt x="361711" y="472721"/>
                  </a:moveTo>
                  <a:lnTo>
                    <a:pt x="331256" y="443059"/>
                  </a:lnTo>
                  <a:cubicBezTo>
                    <a:pt x="331269" y="442845"/>
                    <a:pt x="331289" y="442635"/>
                    <a:pt x="331289" y="442420"/>
                  </a:cubicBezTo>
                  <a:lnTo>
                    <a:pt x="331289" y="424382"/>
                  </a:lnTo>
                  <a:cubicBezTo>
                    <a:pt x="331289" y="424371"/>
                    <a:pt x="331289" y="424363"/>
                    <a:pt x="331289" y="424354"/>
                  </a:cubicBezTo>
                  <a:lnTo>
                    <a:pt x="331289" y="414653"/>
                  </a:lnTo>
                  <a:cubicBezTo>
                    <a:pt x="338250" y="416249"/>
                    <a:pt x="345483" y="417120"/>
                    <a:pt x="352922" y="417120"/>
                  </a:cubicBezTo>
                  <a:lnTo>
                    <a:pt x="371455" y="417120"/>
                  </a:lnTo>
                  <a:cubicBezTo>
                    <a:pt x="378671" y="417120"/>
                    <a:pt x="385696" y="416302"/>
                    <a:pt x="392465" y="414799"/>
                  </a:cubicBezTo>
                  <a:cubicBezTo>
                    <a:pt x="392673" y="414792"/>
                    <a:pt x="392880" y="414778"/>
                    <a:pt x="393088" y="414768"/>
                  </a:cubicBezTo>
                  <a:lnTo>
                    <a:pt x="393088" y="440151"/>
                  </a:lnTo>
                  <a:lnTo>
                    <a:pt x="361711" y="472721"/>
                  </a:lnTo>
                  <a:close/>
                  <a:moveTo>
                    <a:pt x="378541" y="515828"/>
                  </a:moveTo>
                  <a:lnTo>
                    <a:pt x="372625" y="531586"/>
                  </a:lnTo>
                  <a:lnTo>
                    <a:pt x="351442" y="531586"/>
                  </a:lnTo>
                  <a:lnTo>
                    <a:pt x="344755" y="515625"/>
                  </a:lnTo>
                  <a:lnTo>
                    <a:pt x="361510" y="503293"/>
                  </a:lnTo>
                  <a:lnTo>
                    <a:pt x="378541" y="515828"/>
                  </a:lnTo>
                  <a:close/>
                  <a:moveTo>
                    <a:pt x="208962" y="422806"/>
                  </a:moveTo>
                  <a:lnTo>
                    <a:pt x="189644" y="422806"/>
                  </a:lnTo>
                  <a:lnTo>
                    <a:pt x="184324" y="408637"/>
                  </a:lnTo>
                  <a:lnTo>
                    <a:pt x="199792" y="397256"/>
                  </a:lnTo>
                  <a:lnTo>
                    <a:pt x="214983" y="408437"/>
                  </a:lnTo>
                  <a:lnTo>
                    <a:pt x="208962" y="422806"/>
                  </a:lnTo>
                  <a:close/>
                  <a:moveTo>
                    <a:pt x="210464" y="467980"/>
                  </a:moveTo>
                  <a:cubicBezTo>
                    <a:pt x="203902" y="471313"/>
                    <a:pt x="194572" y="476963"/>
                    <a:pt x="185296" y="485723"/>
                  </a:cubicBezTo>
                  <a:cubicBezTo>
                    <a:pt x="185167" y="485844"/>
                    <a:pt x="185039" y="485972"/>
                    <a:pt x="184909" y="486094"/>
                  </a:cubicBezTo>
                  <a:lnTo>
                    <a:pt x="191451" y="445544"/>
                  </a:lnTo>
                  <a:lnTo>
                    <a:pt x="206844" y="445544"/>
                  </a:lnTo>
                  <a:lnTo>
                    <a:pt x="210464" y="467980"/>
                  </a:lnTo>
                  <a:close/>
                  <a:moveTo>
                    <a:pt x="199614" y="366702"/>
                  </a:moveTo>
                  <a:lnTo>
                    <a:pt x="170402" y="336379"/>
                  </a:lnTo>
                  <a:lnTo>
                    <a:pt x="170402" y="313142"/>
                  </a:lnTo>
                  <a:cubicBezTo>
                    <a:pt x="176832" y="314563"/>
                    <a:pt x="183503" y="315335"/>
                    <a:pt x="190354" y="315335"/>
                  </a:cubicBezTo>
                  <a:lnTo>
                    <a:pt x="207944" y="315335"/>
                  </a:lnTo>
                  <a:cubicBezTo>
                    <a:pt x="213396" y="315335"/>
                    <a:pt x="218835" y="314855"/>
                    <a:pt x="224175" y="313912"/>
                  </a:cubicBezTo>
                  <a:cubicBezTo>
                    <a:pt x="225295" y="315735"/>
                    <a:pt x="226536" y="317474"/>
                    <a:pt x="227894" y="319115"/>
                  </a:cubicBezTo>
                  <a:lnTo>
                    <a:pt x="227894" y="321622"/>
                  </a:lnTo>
                  <a:cubicBezTo>
                    <a:pt x="227894" y="321635"/>
                    <a:pt x="227894" y="321646"/>
                    <a:pt x="227894" y="321659"/>
                  </a:cubicBezTo>
                  <a:lnTo>
                    <a:pt x="227894" y="338764"/>
                  </a:lnTo>
                  <a:cubicBezTo>
                    <a:pt x="227894" y="338889"/>
                    <a:pt x="227910" y="339012"/>
                    <a:pt x="227912" y="339137"/>
                  </a:cubicBezTo>
                  <a:lnTo>
                    <a:pt x="199614" y="366702"/>
                  </a:lnTo>
                  <a:close/>
                  <a:moveTo>
                    <a:pt x="247195" y="352093"/>
                  </a:moveTo>
                  <a:cubicBezTo>
                    <a:pt x="249834" y="349523"/>
                    <a:pt x="250944" y="345984"/>
                    <a:pt x="250538" y="342589"/>
                  </a:cubicBezTo>
                  <a:lnTo>
                    <a:pt x="260522" y="349177"/>
                  </a:lnTo>
                  <a:cubicBezTo>
                    <a:pt x="261608" y="352645"/>
                    <a:pt x="262901" y="356020"/>
                    <a:pt x="264355" y="359308"/>
                  </a:cubicBezTo>
                  <a:lnTo>
                    <a:pt x="243852" y="401455"/>
                  </a:lnTo>
                  <a:lnTo>
                    <a:pt x="216894" y="381613"/>
                  </a:lnTo>
                  <a:lnTo>
                    <a:pt x="247195" y="352093"/>
                  </a:lnTo>
                  <a:close/>
                  <a:moveTo>
                    <a:pt x="240231" y="290249"/>
                  </a:moveTo>
                  <a:cubicBezTo>
                    <a:pt x="240231" y="280115"/>
                    <a:pt x="246929" y="271517"/>
                    <a:pt x="256129" y="268650"/>
                  </a:cubicBezTo>
                  <a:lnTo>
                    <a:pt x="256129" y="311846"/>
                  </a:lnTo>
                  <a:cubicBezTo>
                    <a:pt x="246929" y="308978"/>
                    <a:pt x="240231" y="300381"/>
                    <a:pt x="240231" y="290249"/>
                  </a:cubicBezTo>
                  <a:close/>
                  <a:moveTo>
                    <a:pt x="233824" y="422301"/>
                  </a:moveTo>
                  <a:lnTo>
                    <a:pt x="241366" y="427850"/>
                  </a:lnTo>
                  <a:cubicBezTo>
                    <a:pt x="243337" y="429303"/>
                    <a:pt x="245704" y="430064"/>
                    <a:pt x="248105" y="430064"/>
                  </a:cubicBezTo>
                  <a:cubicBezTo>
                    <a:pt x="249013" y="430064"/>
                    <a:pt x="249927" y="429954"/>
                    <a:pt x="250826" y="429733"/>
                  </a:cubicBezTo>
                  <a:cubicBezTo>
                    <a:pt x="254102" y="428925"/>
                    <a:pt x="256852" y="426703"/>
                    <a:pt x="258325" y="423668"/>
                  </a:cubicBezTo>
                  <a:lnTo>
                    <a:pt x="278519" y="382158"/>
                  </a:lnTo>
                  <a:cubicBezTo>
                    <a:pt x="286781" y="392082"/>
                    <a:pt x="296993" y="400316"/>
                    <a:pt x="308551" y="406304"/>
                  </a:cubicBezTo>
                  <a:lnTo>
                    <a:pt x="308551" y="418137"/>
                  </a:lnTo>
                  <a:lnTo>
                    <a:pt x="272107" y="442187"/>
                  </a:lnTo>
                  <a:cubicBezTo>
                    <a:pt x="271613" y="442318"/>
                    <a:pt x="271121" y="442472"/>
                    <a:pt x="270638" y="442672"/>
                  </a:cubicBezTo>
                  <a:lnTo>
                    <a:pt x="232010" y="458769"/>
                  </a:lnTo>
                  <a:lnTo>
                    <a:pt x="228267" y="435569"/>
                  </a:lnTo>
                  <a:lnTo>
                    <a:pt x="233824" y="422301"/>
                  </a:lnTo>
                  <a:close/>
                  <a:moveTo>
                    <a:pt x="308893" y="445153"/>
                  </a:moveTo>
                  <a:cubicBezTo>
                    <a:pt x="307958" y="448941"/>
                    <a:pt x="308988" y="453109"/>
                    <a:pt x="311985" y="456029"/>
                  </a:cubicBezTo>
                  <a:lnTo>
                    <a:pt x="344429" y="487633"/>
                  </a:lnTo>
                  <a:lnTo>
                    <a:pt x="314855" y="509400"/>
                  </a:lnTo>
                  <a:lnTo>
                    <a:pt x="289747" y="457788"/>
                  </a:lnTo>
                  <a:lnTo>
                    <a:pt x="308893" y="445153"/>
                  </a:lnTo>
                  <a:close/>
                  <a:moveTo>
                    <a:pt x="371457" y="394383"/>
                  </a:moveTo>
                  <a:lnTo>
                    <a:pt x="352924" y="394383"/>
                  </a:lnTo>
                  <a:cubicBezTo>
                    <a:pt x="312090" y="394383"/>
                    <a:pt x="278868" y="361163"/>
                    <a:pt x="278868" y="320328"/>
                  </a:cubicBezTo>
                  <a:lnTo>
                    <a:pt x="278868" y="258453"/>
                  </a:lnTo>
                  <a:cubicBezTo>
                    <a:pt x="303255" y="256684"/>
                    <a:pt x="360946" y="248455"/>
                    <a:pt x="399821" y="209907"/>
                  </a:cubicBezTo>
                  <a:cubicBezTo>
                    <a:pt x="407123" y="225790"/>
                    <a:pt x="421031" y="246897"/>
                    <a:pt x="445513" y="256012"/>
                  </a:cubicBezTo>
                  <a:lnTo>
                    <a:pt x="445513" y="320327"/>
                  </a:lnTo>
                  <a:lnTo>
                    <a:pt x="445511" y="320327"/>
                  </a:lnTo>
                  <a:cubicBezTo>
                    <a:pt x="445510" y="361163"/>
                    <a:pt x="412290" y="394383"/>
                    <a:pt x="371457" y="394383"/>
                  </a:cubicBezTo>
                  <a:close/>
                  <a:moveTo>
                    <a:pt x="97913" y="214016"/>
                  </a:moveTo>
                  <a:cubicBezTo>
                    <a:pt x="89813" y="211141"/>
                    <a:pt x="83985" y="203423"/>
                    <a:pt x="83985" y="194347"/>
                  </a:cubicBezTo>
                  <a:cubicBezTo>
                    <a:pt x="83985" y="185271"/>
                    <a:pt x="89812" y="177552"/>
                    <a:pt x="97913" y="174676"/>
                  </a:cubicBezTo>
                  <a:lnTo>
                    <a:pt x="97913" y="214016"/>
                  </a:lnTo>
                  <a:close/>
                  <a:moveTo>
                    <a:pt x="109583" y="142480"/>
                  </a:moveTo>
                  <a:cubicBezTo>
                    <a:pt x="109567" y="142480"/>
                    <a:pt x="109551" y="142480"/>
                    <a:pt x="109533" y="142480"/>
                  </a:cubicBezTo>
                  <a:cubicBezTo>
                    <a:pt x="109491" y="142480"/>
                    <a:pt x="109450" y="142485"/>
                    <a:pt x="109408" y="142485"/>
                  </a:cubicBezTo>
                  <a:cubicBezTo>
                    <a:pt x="109365" y="142485"/>
                    <a:pt x="109325" y="142480"/>
                    <a:pt x="109283" y="142480"/>
                  </a:cubicBezTo>
                  <a:cubicBezTo>
                    <a:pt x="103908" y="142480"/>
                    <a:pt x="99416" y="146213"/>
                    <a:pt x="98231" y="151228"/>
                  </a:cubicBezTo>
                  <a:cubicBezTo>
                    <a:pt x="97293" y="151372"/>
                    <a:pt x="96369" y="151556"/>
                    <a:pt x="95452" y="151758"/>
                  </a:cubicBezTo>
                  <a:lnTo>
                    <a:pt x="95452" y="123083"/>
                  </a:lnTo>
                  <a:cubicBezTo>
                    <a:pt x="95452" y="68333"/>
                    <a:pt x="139995" y="23790"/>
                    <a:pt x="194746" y="23790"/>
                  </a:cubicBezTo>
                  <a:lnTo>
                    <a:pt x="203968" y="23790"/>
                  </a:lnTo>
                  <a:cubicBezTo>
                    <a:pt x="249332" y="23790"/>
                    <a:pt x="288883" y="54432"/>
                    <a:pt x="300146" y="98305"/>
                  </a:cubicBezTo>
                  <a:cubicBezTo>
                    <a:pt x="300322" y="98987"/>
                    <a:pt x="300562" y="99633"/>
                    <a:pt x="300848" y="100252"/>
                  </a:cubicBezTo>
                  <a:cubicBezTo>
                    <a:pt x="285877" y="107612"/>
                    <a:pt x="272551" y="117813"/>
                    <a:pt x="261564" y="130148"/>
                  </a:cubicBezTo>
                  <a:cubicBezTo>
                    <a:pt x="248462" y="116491"/>
                    <a:pt x="243899" y="97445"/>
                    <a:pt x="243856" y="97263"/>
                  </a:cubicBezTo>
                  <a:cubicBezTo>
                    <a:pt x="242869" y="92907"/>
                    <a:pt x="239423" y="89532"/>
                    <a:pt x="235046" y="88637"/>
                  </a:cubicBezTo>
                  <a:cubicBezTo>
                    <a:pt x="230673" y="87744"/>
                    <a:pt x="226174" y="89492"/>
                    <a:pt x="223557" y="93112"/>
                  </a:cubicBezTo>
                  <a:cubicBezTo>
                    <a:pt x="188194" y="141998"/>
                    <a:pt x="110720" y="142478"/>
                    <a:pt x="109585" y="142478"/>
                  </a:cubicBezTo>
                  <a:cubicBezTo>
                    <a:pt x="109583" y="142480"/>
                    <a:pt x="109583" y="142480"/>
                    <a:pt x="109583" y="142480"/>
                  </a:cubicBezTo>
                  <a:close/>
                  <a:moveTo>
                    <a:pt x="120651" y="222893"/>
                  </a:moveTo>
                  <a:lnTo>
                    <a:pt x="120651" y="164727"/>
                  </a:lnTo>
                  <a:cubicBezTo>
                    <a:pt x="143016" y="163022"/>
                    <a:pt x="193814" y="155426"/>
                    <a:pt x="228752" y="121665"/>
                  </a:cubicBezTo>
                  <a:cubicBezTo>
                    <a:pt x="232840" y="130215"/>
                    <a:pt x="238981" y="140196"/>
                    <a:pt x="247867" y="148576"/>
                  </a:cubicBezTo>
                  <a:cubicBezTo>
                    <a:pt x="235994" y="167985"/>
                    <a:pt x="229139" y="190785"/>
                    <a:pt x="229139" y="215156"/>
                  </a:cubicBezTo>
                  <a:lnTo>
                    <a:pt x="229139" y="259941"/>
                  </a:lnTo>
                  <a:cubicBezTo>
                    <a:pt x="221905" y="267979"/>
                    <a:pt x="217495" y="278605"/>
                    <a:pt x="217495" y="290244"/>
                  </a:cubicBezTo>
                  <a:cubicBezTo>
                    <a:pt x="217495" y="290804"/>
                    <a:pt x="217517" y="291357"/>
                    <a:pt x="217537" y="291912"/>
                  </a:cubicBezTo>
                  <a:cubicBezTo>
                    <a:pt x="214366" y="292348"/>
                    <a:pt x="211160" y="292594"/>
                    <a:pt x="207942" y="292594"/>
                  </a:cubicBezTo>
                  <a:lnTo>
                    <a:pt x="190353" y="292594"/>
                  </a:lnTo>
                  <a:cubicBezTo>
                    <a:pt x="151920" y="292597"/>
                    <a:pt x="120651" y="261328"/>
                    <a:pt x="120651" y="222893"/>
                  </a:cubicBezTo>
                  <a:close/>
                  <a:moveTo>
                    <a:pt x="147923" y="343329"/>
                  </a:moveTo>
                  <a:cubicBezTo>
                    <a:pt x="148350" y="345338"/>
                    <a:pt x="149313" y="347262"/>
                    <a:pt x="150844" y="348851"/>
                  </a:cubicBezTo>
                  <a:lnTo>
                    <a:pt x="182523" y="381735"/>
                  </a:lnTo>
                  <a:lnTo>
                    <a:pt x="155727" y="401453"/>
                  </a:lnTo>
                  <a:lnTo>
                    <a:pt x="132422" y="353557"/>
                  </a:lnTo>
                  <a:lnTo>
                    <a:pt x="147923" y="343329"/>
                  </a:lnTo>
                  <a:close/>
                  <a:moveTo>
                    <a:pt x="157139" y="515465"/>
                  </a:moveTo>
                  <a:lnTo>
                    <a:pt x="90128" y="515465"/>
                  </a:lnTo>
                  <a:lnTo>
                    <a:pt x="90128" y="454579"/>
                  </a:lnTo>
                  <a:cubicBezTo>
                    <a:pt x="90128" y="448298"/>
                    <a:pt x="85037" y="443211"/>
                    <a:pt x="78760" y="443211"/>
                  </a:cubicBezTo>
                  <a:cubicBezTo>
                    <a:pt x="72482" y="443211"/>
                    <a:pt x="67392" y="448298"/>
                    <a:pt x="67392" y="454579"/>
                  </a:cubicBezTo>
                  <a:lnTo>
                    <a:pt x="67392" y="515465"/>
                  </a:lnTo>
                  <a:lnTo>
                    <a:pt x="23791" y="515465"/>
                  </a:lnTo>
                  <a:lnTo>
                    <a:pt x="23791" y="457723"/>
                  </a:lnTo>
                  <a:cubicBezTo>
                    <a:pt x="23791" y="398019"/>
                    <a:pt x="70899" y="380977"/>
                    <a:pt x="72851" y="380299"/>
                  </a:cubicBezTo>
                  <a:cubicBezTo>
                    <a:pt x="73104" y="380213"/>
                    <a:pt x="73356" y="380121"/>
                    <a:pt x="73603" y="380017"/>
                  </a:cubicBezTo>
                  <a:lnTo>
                    <a:pt x="112192" y="363939"/>
                  </a:lnTo>
                  <a:lnTo>
                    <a:pt x="141252" y="423672"/>
                  </a:lnTo>
                  <a:cubicBezTo>
                    <a:pt x="142729" y="426707"/>
                    <a:pt x="145477" y="428929"/>
                    <a:pt x="148752" y="429737"/>
                  </a:cubicBezTo>
                  <a:cubicBezTo>
                    <a:pt x="149652" y="429958"/>
                    <a:pt x="150564" y="430068"/>
                    <a:pt x="151473" y="430068"/>
                  </a:cubicBezTo>
                  <a:cubicBezTo>
                    <a:pt x="153875" y="430068"/>
                    <a:pt x="156240" y="429307"/>
                    <a:pt x="158212" y="427854"/>
                  </a:cubicBezTo>
                  <a:lnTo>
                    <a:pt x="165292" y="422643"/>
                  </a:lnTo>
                  <a:lnTo>
                    <a:pt x="170062" y="435347"/>
                  </a:lnTo>
                  <a:lnTo>
                    <a:pt x="157139" y="515465"/>
                  </a:lnTo>
                  <a:close/>
                  <a:moveTo>
                    <a:pt x="318441" y="629220"/>
                  </a:moveTo>
                  <a:lnTo>
                    <a:pt x="298242" y="629220"/>
                  </a:lnTo>
                  <a:lnTo>
                    <a:pt x="244439" y="629220"/>
                  </a:lnTo>
                  <a:lnTo>
                    <a:pt x="244439" y="629218"/>
                  </a:lnTo>
                  <a:lnTo>
                    <a:pt x="244439" y="564450"/>
                  </a:lnTo>
                  <a:cubicBezTo>
                    <a:pt x="244439" y="558170"/>
                    <a:pt x="239348" y="553082"/>
                    <a:pt x="233070" y="553082"/>
                  </a:cubicBezTo>
                  <a:cubicBezTo>
                    <a:pt x="226792" y="553082"/>
                    <a:pt x="221702" y="558172"/>
                    <a:pt x="221702" y="564450"/>
                  </a:cubicBezTo>
                  <a:lnTo>
                    <a:pt x="221702" y="629218"/>
                  </a:lnTo>
                  <a:lnTo>
                    <a:pt x="174540" y="629218"/>
                  </a:lnTo>
                  <a:lnTo>
                    <a:pt x="174540" y="567764"/>
                  </a:lnTo>
                  <a:cubicBezTo>
                    <a:pt x="174540" y="504397"/>
                    <a:pt x="224570" y="486326"/>
                    <a:pt x="226650" y="485606"/>
                  </a:cubicBezTo>
                  <a:cubicBezTo>
                    <a:pt x="226903" y="485520"/>
                    <a:pt x="227154" y="485428"/>
                    <a:pt x="227402" y="485324"/>
                  </a:cubicBezTo>
                  <a:lnTo>
                    <a:pt x="269355" y="467841"/>
                  </a:lnTo>
                  <a:lnTo>
                    <a:pt x="300381" y="531619"/>
                  </a:lnTo>
                  <a:cubicBezTo>
                    <a:pt x="301857" y="534653"/>
                    <a:pt x="304605" y="536875"/>
                    <a:pt x="307880" y="537684"/>
                  </a:cubicBezTo>
                  <a:cubicBezTo>
                    <a:pt x="308780" y="537903"/>
                    <a:pt x="309693" y="538014"/>
                    <a:pt x="310601" y="538014"/>
                  </a:cubicBezTo>
                  <a:cubicBezTo>
                    <a:pt x="313003" y="538014"/>
                    <a:pt x="315370" y="537254"/>
                    <a:pt x="317340" y="535801"/>
                  </a:cubicBezTo>
                  <a:lnTo>
                    <a:pt x="325910" y="529494"/>
                  </a:lnTo>
                  <a:lnTo>
                    <a:pt x="332132" y="544352"/>
                  </a:lnTo>
                  <a:lnTo>
                    <a:pt x="318441" y="629220"/>
                  </a:lnTo>
                  <a:close/>
                  <a:moveTo>
                    <a:pt x="341474" y="629218"/>
                  </a:moveTo>
                  <a:lnTo>
                    <a:pt x="353558" y="554323"/>
                  </a:lnTo>
                  <a:lnTo>
                    <a:pt x="370818" y="554323"/>
                  </a:lnTo>
                  <a:lnTo>
                    <a:pt x="382901" y="629218"/>
                  </a:lnTo>
                  <a:lnTo>
                    <a:pt x="341474" y="629218"/>
                  </a:lnTo>
                  <a:close/>
                  <a:moveTo>
                    <a:pt x="408164" y="509399"/>
                  </a:moveTo>
                  <a:lnTo>
                    <a:pt x="399206" y="502805"/>
                  </a:lnTo>
                  <a:cubicBezTo>
                    <a:pt x="399182" y="502785"/>
                    <a:pt x="399156" y="502768"/>
                    <a:pt x="399130" y="502748"/>
                  </a:cubicBezTo>
                  <a:lnTo>
                    <a:pt x="378780" y="487770"/>
                  </a:lnTo>
                  <a:lnTo>
                    <a:pt x="412643" y="452620"/>
                  </a:lnTo>
                  <a:cubicBezTo>
                    <a:pt x="414401" y="450795"/>
                    <a:pt x="415415" y="448533"/>
                    <a:pt x="415717" y="446200"/>
                  </a:cubicBezTo>
                  <a:lnTo>
                    <a:pt x="433273" y="457784"/>
                  </a:lnTo>
                  <a:lnTo>
                    <a:pt x="408164" y="509399"/>
                  </a:lnTo>
                  <a:close/>
                  <a:moveTo>
                    <a:pt x="490102" y="458772"/>
                  </a:moveTo>
                  <a:lnTo>
                    <a:pt x="451962" y="442876"/>
                  </a:lnTo>
                  <a:lnTo>
                    <a:pt x="415862" y="419055"/>
                  </a:lnTo>
                  <a:cubicBezTo>
                    <a:pt x="415849" y="419048"/>
                    <a:pt x="415838" y="419041"/>
                    <a:pt x="415827" y="419034"/>
                  </a:cubicBezTo>
                  <a:lnTo>
                    <a:pt x="415827" y="406306"/>
                  </a:lnTo>
                  <a:cubicBezTo>
                    <a:pt x="426724" y="400660"/>
                    <a:pt x="436410" y="393012"/>
                    <a:pt x="444407" y="383837"/>
                  </a:cubicBezTo>
                  <a:lnTo>
                    <a:pt x="463787" y="423671"/>
                  </a:lnTo>
                  <a:cubicBezTo>
                    <a:pt x="465263" y="426705"/>
                    <a:pt x="468011" y="428927"/>
                    <a:pt x="471286" y="429736"/>
                  </a:cubicBezTo>
                  <a:cubicBezTo>
                    <a:pt x="472186" y="429957"/>
                    <a:pt x="473099" y="430066"/>
                    <a:pt x="474009" y="430066"/>
                  </a:cubicBezTo>
                  <a:cubicBezTo>
                    <a:pt x="476409" y="430066"/>
                    <a:pt x="478776" y="429306"/>
                    <a:pt x="480746" y="427853"/>
                  </a:cubicBezTo>
                  <a:lnTo>
                    <a:pt x="488288" y="422304"/>
                  </a:lnTo>
                  <a:lnTo>
                    <a:pt x="493847" y="435573"/>
                  </a:lnTo>
                  <a:lnTo>
                    <a:pt x="490102" y="458772"/>
                  </a:lnTo>
                  <a:close/>
                  <a:moveTo>
                    <a:pt x="478259" y="401452"/>
                  </a:moveTo>
                  <a:lnTo>
                    <a:pt x="458928" y="361720"/>
                  </a:lnTo>
                  <a:cubicBezTo>
                    <a:pt x="461118" y="357113"/>
                    <a:pt x="462938" y="352302"/>
                    <a:pt x="464385" y="347333"/>
                  </a:cubicBezTo>
                  <a:lnTo>
                    <a:pt x="471572" y="342589"/>
                  </a:lnTo>
                  <a:cubicBezTo>
                    <a:pt x="471164" y="345984"/>
                    <a:pt x="472276" y="349522"/>
                    <a:pt x="474915" y="352093"/>
                  </a:cubicBezTo>
                  <a:lnTo>
                    <a:pt x="505216" y="381613"/>
                  </a:lnTo>
                  <a:lnTo>
                    <a:pt x="478259" y="401452"/>
                  </a:lnTo>
                  <a:close/>
                  <a:moveTo>
                    <a:pt x="536813" y="485723"/>
                  </a:moveTo>
                  <a:cubicBezTo>
                    <a:pt x="527536" y="476963"/>
                    <a:pt x="518207" y="471312"/>
                    <a:pt x="511646" y="467979"/>
                  </a:cubicBezTo>
                  <a:lnTo>
                    <a:pt x="515267" y="445544"/>
                  </a:lnTo>
                  <a:lnTo>
                    <a:pt x="530660" y="445544"/>
                  </a:lnTo>
                  <a:lnTo>
                    <a:pt x="537200" y="486094"/>
                  </a:lnTo>
                  <a:cubicBezTo>
                    <a:pt x="537071" y="485970"/>
                    <a:pt x="536941" y="485844"/>
                    <a:pt x="536813" y="485723"/>
                  </a:cubicBezTo>
                  <a:close/>
                  <a:moveTo>
                    <a:pt x="532465" y="422806"/>
                  </a:moveTo>
                  <a:lnTo>
                    <a:pt x="513149" y="422806"/>
                  </a:lnTo>
                  <a:lnTo>
                    <a:pt x="507128" y="408435"/>
                  </a:lnTo>
                  <a:lnTo>
                    <a:pt x="522319" y="397256"/>
                  </a:lnTo>
                  <a:lnTo>
                    <a:pt x="537787" y="408638"/>
                  </a:lnTo>
                  <a:lnTo>
                    <a:pt x="532465" y="422806"/>
                  </a:lnTo>
                  <a:close/>
                  <a:moveTo>
                    <a:pt x="539584" y="381734"/>
                  </a:moveTo>
                  <a:lnTo>
                    <a:pt x="571262" y="348850"/>
                  </a:lnTo>
                  <a:cubicBezTo>
                    <a:pt x="572794" y="347261"/>
                    <a:pt x="573758" y="345340"/>
                    <a:pt x="574185" y="343328"/>
                  </a:cubicBezTo>
                  <a:lnTo>
                    <a:pt x="589681" y="353555"/>
                  </a:lnTo>
                  <a:lnTo>
                    <a:pt x="566380" y="401452"/>
                  </a:lnTo>
                  <a:lnTo>
                    <a:pt x="539584" y="381734"/>
                  </a:lnTo>
                  <a:close/>
                  <a:moveTo>
                    <a:pt x="654718" y="515465"/>
                  </a:moveTo>
                  <a:lnTo>
                    <a:pt x="654718" y="454579"/>
                  </a:lnTo>
                  <a:cubicBezTo>
                    <a:pt x="654718" y="448298"/>
                    <a:pt x="649628" y="443211"/>
                    <a:pt x="643350" y="443211"/>
                  </a:cubicBezTo>
                  <a:cubicBezTo>
                    <a:pt x="637069" y="443211"/>
                    <a:pt x="631981" y="448300"/>
                    <a:pt x="631981" y="454579"/>
                  </a:cubicBezTo>
                  <a:lnTo>
                    <a:pt x="631981" y="515465"/>
                  </a:lnTo>
                  <a:lnTo>
                    <a:pt x="564968" y="515465"/>
                  </a:lnTo>
                  <a:lnTo>
                    <a:pt x="552045" y="435347"/>
                  </a:lnTo>
                  <a:lnTo>
                    <a:pt x="556813" y="422643"/>
                  </a:lnTo>
                  <a:lnTo>
                    <a:pt x="563895" y="427854"/>
                  </a:lnTo>
                  <a:cubicBezTo>
                    <a:pt x="565867" y="429307"/>
                    <a:pt x="568232" y="430068"/>
                    <a:pt x="570632" y="430068"/>
                  </a:cubicBezTo>
                  <a:cubicBezTo>
                    <a:pt x="571542" y="430068"/>
                    <a:pt x="572455" y="429958"/>
                    <a:pt x="573355" y="429737"/>
                  </a:cubicBezTo>
                  <a:cubicBezTo>
                    <a:pt x="576630" y="428930"/>
                    <a:pt x="579381" y="426707"/>
                    <a:pt x="580854" y="423672"/>
                  </a:cubicBezTo>
                  <a:lnTo>
                    <a:pt x="609915" y="363939"/>
                  </a:lnTo>
                  <a:lnTo>
                    <a:pt x="648503" y="380017"/>
                  </a:lnTo>
                  <a:cubicBezTo>
                    <a:pt x="648751" y="380119"/>
                    <a:pt x="649003" y="380213"/>
                    <a:pt x="649256" y="380299"/>
                  </a:cubicBezTo>
                  <a:cubicBezTo>
                    <a:pt x="649745" y="380462"/>
                    <a:pt x="698316" y="397479"/>
                    <a:pt x="698316" y="457723"/>
                  </a:cubicBezTo>
                  <a:lnTo>
                    <a:pt x="698316" y="515465"/>
                  </a:lnTo>
                  <a:lnTo>
                    <a:pt x="654718" y="5154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B9FBFCB-5164-4421-A53A-5E2A3C9E2561}"/>
              </a:ext>
            </a:extLst>
          </p:cNvPr>
          <p:cNvSpPr txBox="1"/>
          <p:nvPr/>
        </p:nvSpPr>
        <p:spPr>
          <a:xfrm>
            <a:off x="1883782" y="-1604203"/>
            <a:ext cx="9609718" cy="1266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dirty="0">
                <a:latin typeface="Akrobat ExtraBold" panose="00000900000000000000" pitchFamily="2" charset="0"/>
              </a:rPr>
              <a:t>В отрасли мороженого ещё не всё открыто. Многие недооценивают эту истину, тупо копируя ошибки соседа: одинаковый продукт, форма, упаковка…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C5B144-E15A-4A15-A1B7-DAB2FFA9CB53}"/>
              </a:ext>
            </a:extLst>
          </p:cNvPr>
          <p:cNvSpPr txBox="1"/>
          <p:nvPr/>
        </p:nvSpPr>
        <p:spPr>
          <a:xfrm>
            <a:off x="1096701" y="7145501"/>
            <a:ext cx="9494135" cy="1654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latin typeface="Akrobat" panose="00000600000000000000" pitchFamily="2" charset="0"/>
              </a:rPr>
              <a:t>«Пломбир», «Гост», «Сливки» – и это когда идёт беспрецедентный рост себестоимости. Делать ставку на увеличение выпуска традиционных видов и марок, забывая, что такое дифференциация сегментов, структура спроса, то есть – не думая о покупателе</a:t>
            </a:r>
          </a:p>
        </p:txBody>
      </p:sp>
      <p:grpSp>
        <p:nvGrpSpPr>
          <p:cNvPr id="24" name="Рисунок 13">
            <a:extLst>
              <a:ext uri="{FF2B5EF4-FFF2-40B4-BE49-F238E27FC236}">
                <a16:creationId xmlns:a16="http://schemas.microsoft.com/office/drawing/2014/main" id="{2CAFC4C4-9CE0-40A6-8C66-7E43B5EB62CA}"/>
              </a:ext>
            </a:extLst>
          </p:cNvPr>
          <p:cNvGrpSpPr/>
          <p:nvPr/>
        </p:nvGrpSpPr>
        <p:grpSpPr>
          <a:xfrm>
            <a:off x="1153168" y="-1519395"/>
            <a:ext cx="675632" cy="886304"/>
            <a:chOff x="6327052" y="2992531"/>
            <a:chExt cx="549865" cy="721321"/>
          </a:xfrm>
          <a:solidFill>
            <a:schemeClr val="bg1"/>
          </a:solidFill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3EEA72FD-F125-47D0-9FDF-E9D52209AFF1}"/>
                </a:ext>
              </a:extLst>
            </p:cNvPr>
            <p:cNvSpPr/>
            <p:nvPr/>
          </p:nvSpPr>
          <p:spPr>
            <a:xfrm>
              <a:off x="6589314" y="3684321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7A2D845A-78E6-408A-9CB8-A37615256F64}"/>
                </a:ext>
              </a:extLst>
            </p:cNvPr>
            <p:cNvSpPr/>
            <p:nvPr/>
          </p:nvSpPr>
          <p:spPr>
            <a:xfrm>
              <a:off x="6589314" y="3416191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B8ED5B2-EE45-40FB-AAB5-FB53BB925F6B}"/>
                </a:ext>
              </a:extLst>
            </p:cNvPr>
            <p:cNvSpPr/>
            <p:nvPr/>
          </p:nvSpPr>
          <p:spPr>
            <a:xfrm>
              <a:off x="6327052" y="324215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4CC6457D-473F-4551-AA02-FD548F364584}"/>
                </a:ext>
              </a:extLst>
            </p:cNvPr>
            <p:cNvSpPr/>
            <p:nvPr/>
          </p:nvSpPr>
          <p:spPr>
            <a:xfrm>
              <a:off x="6847386" y="324215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4026B009-E887-49AA-9261-C2358504557F}"/>
                </a:ext>
              </a:extLst>
            </p:cNvPr>
            <p:cNvSpPr/>
            <p:nvPr/>
          </p:nvSpPr>
          <p:spPr>
            <a:xfrm>
              <a:off x="6815067" y="311358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900703A7-7570-482B-9134-4C9AFBA56336}"/>
                </a:ext>
              </a:extLst>
            </p:cNvPr>
            <p:cNvSpPr/>
            <p:nvPr/>
          </p:nvSpPr>
          <p:spPr>
            <a:xfrm>
              <a:off x="6736562" y="3025806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72C6D339-2630-412D-B6E4-E935530D202A}"/>
                </a:ext>
              </a:extLst>
            </p:cNvPr>
            <p:cNvSpPr/>
            <p:nvPr/>
          </p:nvSpPr>
          <p:spPr>
            <a:xfrm>
              <a:off x="6586944" y="2992531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8D0E6C71-91B0-4681-8880-F52F3CA12609}"/>
                </a:ext>
              </a:extLst>
            </p:cNvPr>
            <p:cNvSpPr/>
            <p:nvPr/>
          </p:nvSpPr>
          <p:spPr>
            <a:xfrm>
              <a:off x="6447526" y="3025806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774CDEF6-A458-4911-AE4F-B5C4231B3475}"/>
                </a:ext>
              </a:extLst>
            </p:cNvPr>
            <p:cNvSpPr/>
            <p:nvPr/>
          </p:nvSpPr>
          <p:spPr>
            <a:xfrm>
              <a:off x="6363461" y="311358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72D353C6-C737-4039-92E0-9EFBFE579AB2}"/>
                </a:ext>
              </a:extLst>
            </p:cNvPr>
            <p:cNvSpPr/>
            <p:nvPr/>
          </p:nvSpPr>
          <p:spPr>
            <a:xfrm>
              <a:off x="6398028" y="3051501"/>
              <a:ext cx="412031" cy="610313"/>
            </a:xfrm>
            <a:custGeom>
              <a:avLst/>
              <a:gdLst>
                <a:gd name="connsiteX0" fmla="*/ 350670 w 412031"/>
                <a:gd name="connsiteY0" fmla="*/ 60202 h 610312"/>
                <a:gd name="connsiteX1" fmla="*/ 203527 w 412031"/>
                <a:gd name="connsiteY1" fmla="*/ 1076 h 610312"/>
                <a:gd name="connsiteX2" fmla="*/ 61749 w 412031"/>
                <a:gd name="connsiteY2" fmla="*/ 61005 h 610312"/>
                <a:gd name="connsiteX3" fmla="*/ 1092 w 412031"/>
                <a:gd name="connsiteY3" fmla="*/ 202469 h 610312"/>
                <a:gd name="connsiteX4" fmla="*/ 68446 w 412031"/>
                <a:gd name="connsiteY4" fmla="*/ 358570 h 610312"/>
                <a:gd name="connsiteX5" fmla="*/ 98078 w 412031"/>
                <a:gd name="connsiteY5" fmla="*/ 425790 h 610312"/>
                <a:gd name="connsiteX6" fmla="*/ 98078 w 412031"/>
                <a:gd name="connsiteY6" fmla="*/ 454011 h 610312"/>
                <a:gd name="connsiteX7" fmla="*/ 120020 w 412031"/>
                <a:gd name="connsiteY7" fmla="*/ 495265 h 610312"/>
                <a:gd name="connsiteX8" fmla="*/ 120020 w 412031"/>
                <a:gd name="connsiteY8" fmla="*/ 563602 h 610312"/>
                <a:gd name="connsiteX9" fmla="*/ 166391 w 412031"/>
                <a:gd name="connsiteY9" fmla="*/ 609974 h 610312"/>
                <a:gd name="connsiteX10" fmla="*/ 246509 w 412031"/>
                <a:gd name="connsiteY10" fmla="*/ 609974 h 610312"/>
                <a:gd name="connsiteX11" fmla="*/ 292882 w 412031"/>
                <a:gd name="connsiteY11" fmla="*/ 563602 h 610312"/>
                <a:gd name="connsiteX12" fmla="*/ 292882 w 412031"/>
                <a:gd name="connsiteY12" fmla="*/ 495265 h 610312"/>
                <a:gd name="connsiteX13" fmla="*/ 314822 w 412031"/>
                <a:gd name="connsiteY13" fmla="*/ 454011 h 610312"/>
                <a:gd name="connsiteX14" fmla="*/ 314822 w 412031"/>
                <a:gd name="connsiteY14" fmla="*/ 425790 h 610312"/>
                <a:gd name="connsiteX15" fmla="*/ 344769 w 412031"/>
                <a:gd name="connsiteY15" fmla="*/ 358285 h 610312"/>
                <a:gd name="connsiteX16" fmla="*/ 411848 w 412031"/>
                <a:gd name="connsiteY16" fmla="*/ 206453 h 610312"/>
                <a:gd name="connsiteX17" fmla="*/ 350670 w 412031"/>
                <a:gd name="connsiteY17" fmla="*/ 60202 h 610312"/>
                <a:gd name="connsiteX18" fmla="*/ 264669 w 412031"/>
                <a:gd name="connsiteY18" fmla="*/ 563600 h 610312"/>
                <a:gd name="connsiteX19" fmla="*/ 246511 w 412031"/>
                <a:gd name="connsiteY19" fmla="*/ 581759 h 610312"/>
                <a:gd name="connsiteX20" fmla="*/ 166394 w 412031"/>
                <a:gd name="connsiteY20" fmla="*/ 581759 h 610312"/>
                <a:gd name="connsiteX21" fmla="*/ 148236 w 412031"/>
                <a:gd name="connsiteY21" fmla="*/ 563600 h 610312"/>
                <a:gd name="connsiteX22" fmla="*/ 148236 w 412031"/>
                <a:gd name="connsiteY22" fmla="*/ 503801 h 610312"/>
                <a:gd name="connsiteX23" fmla="*/ 264669 w 412031"/>
                <a:gd name="connsiteY23" fmla="*/ 503801 h 610312"/>
                <a:gd name="connsiteX24" fmla="*/ 264669 w 412031"/>
                <a:gd name="connsiteY24" fmla="*/ 563600 h 610312"/>
                <a:gd name="connsiteX25" fmla="*/ 325767 w 412031"/>
                <a:gd name="connsiteY25" fmla="*/ 337430 h 610312"/>
                <a:gd name="connsiteX26" fmla="*/ 286610 w 412031"/>
                <a:gd name="connsiteY26" fmla="*/ 425789 h 610312"/>
                <a:gd name="connsiteX27" fmla="*/ 286610 w 412031"/>
                <a:gd name="connsiteY27" fmla="*/ 454010 h 610312"/>
                <a:gd name="connsiteX28" fmla="*/ 265032 w 412031"/>
                <a:gd name="connsiteY28" fmla="*/ 475587 h 610312"/>
                <a:gd name="connsiteX29" fmla="*/ 220560 w 412031"/>
                <a:gd name="connsiteY29" fmla="*/ 475587 h 610312"/>
                <a:gd name="connsiteX30" fmla="*/ 220560 w 412031"/>
                <a:gd name="connsiteY30" fmla="*/ 428995 h 610312"/>
                <a:gd name="connsiteX31" fmla="*/ 206452 w 412031"/>
                <a:gd name="connsiteY31" fmla="*/ 414888 h 610312"/>
                <a:gd name="connsiteX32" fmla="*/ 192345 w 412031"/>
                <a:gd name="connsiteY32" fmla="*/ 428995 h 610312"/>
                <a:gd name="connsiteX33" fmla="*/ 192345 w 412031"/>
                <a:gd name="connsiteY33" fmla="*/ 475587 h 610312"/>
                <a:gd name="connsiteX34" fmla="*/ 147873 w 412031"/>
                <a:gd name="connsiteY34" fmla="*/ 475587 h 610312"/>
                <a:gd name="connsiteX35" fmla="*/ 126294 w 412031"/>
                <a:gd name="connsiteY35" fmla="*/ 454010 h 610312"/>
                <a:gd name="connsiteX36" fmla="*/ 126294 w 412031"/>
                <a:gd name="connsiteY36" fmla="*/ 425789 h 610312"/>
                <a:gd name="connsiteX37" fmla="*/ 87410 w 412031"/>
                <a:gd name="connsiteY37" fmla="*/ 337678 h 610312"/>
                <a:gd name="connsiteX38" fmla="*/ 29304 w 412031"/>
                <a:gd name="connsiteY38" fmla="*/ 203004 h 610312"/>
                <a:gd name="connsiteX39" fmla="*/ 203924 w 412031"/>
                <a:gd name="connsiteY39" fmla="*/ 29287 h 610312"/>
                <a:gd name="connsiteX40" fmla="*/ 206470 w 412031"/>
                <a:gd name="connsiteY40" fmla="*/ 29269 h 610312"/>
                <a:gd name="connsiteX41" fmla="*/ 330862 w 412031"/>
                <a:gd name="connsiteY41" fmla="*/ 80289 h 610312"/>
                <a:gd name="connsiteX42" fmla="*/ 383638 w 412031"/>
                <a:gd name="connsiteY42" fmla="*/ 206452 h 610312"/>
                <a:gd name="connsiteX43" fmla="*/ 325767 w 412031"/>
                <a:gd name="connsiteY43" fmla="*/ 337430 h 6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2031" h="610312">
                  <a:moveTo>
                    <a:pt x="350670" y="60202"/>
                  </a:moveTo>
                  <a:cubicBezTo>
                    <a:pt x="311225" y="21302"/>
                    <a:pt x="259030" y="286"/>
                    <a:pt x="203527" y="1076"/>
                  </a:cubicBezTo>
                  <a:cubicBezTo>
                    <a:pt x="150202" y="1819"/>
                    <a:pt x="99851" y="23101"/>
                    <a:pt x="61749" y="61005"/>
                  </a:cubicBezTo>
                  <a:cubicBezTo>
                    <a:pt x="23645" y="98910"/>
                    <a:pt x="2103" y="149149"/>
                    <a:pt x="1092" y="202469"/>
                  </a:cubicBezTo>
                  <a:cubicBezTo>
                    <a:pt x="-35" y="261802"/>
                    <a:pt x="24514" y="318697"/>
                    <a:pt x="68446" y="358570"/>
                  </a:cubicBezTo>
                  <a:cubicBezTo>
                    <a:pt x="87278" y="375662"/>
                    <a:pt x="98078" y="400163"/>
                    <a:pt x="98078" y="425790"/>
                  </a:cubicBezTo>
                  <a:lnTo>
                    <a:pt x="98078" y="454011"/>
                  </a:lnTo>
                  <a:cubicBezTo>
                    <a:pt x="98078" y="471156"/>
                    <a:pt x="106790" y="486306"/>
                    <a:pt x="120020" y="495265"/>
                  </a:cubicBezTo>
                  <a:lnTo>
                    <a:pt x="120020" y="563602"/>
                  </a:lnTo>
                  <a:cubicBezTo>
                    <a:pt x="120020" y="589170"/>
                    <a:pt x="140822" y="609974"/>
                    <a:pt x="166391" y="609974"/>
                  </a:cubicBezTo>
                  <a:lnTo>
                    <a:pt x="246509" y="609974"/>
                  </a:lnTo>
                  <a:cubicBezTo>
                    <a:pt x="272079" y="609974"/>
                    <a:pt x="292882" y="589171"/>
                    <a:pt x="292882" y="563602"/>
                  </a:cubicBezTo>
                  <a:lnTo>
                    <a:pt x="292882" y="495265"/>
                  </a:lnTo>
                  <a:cubicBezTo>
                    <a:pt x="306110" y="486306"/>
                    <a:pt x="314822" y="471156"/>
                    <a:pt x="314822" y="454011"/>
                  </a:cubicBezTo>
                  <a:lnTo>
                    <a:pt x="314822" y="425790"/>
                  </a:lnTo>
                  <a:cubicBezTo>
                    <a:pt x="314822" y="400236"/>
                    <a:pt x="325736" y="375631"/>
                    <a:pt x="344769" y="358285"/>
                  </a:cubicBezTo>
                  <a:cubicBezTo>
                    <a:pt x="387400" y="319433"/>
                    <a:pt x="411848" y="264093"/>
                    <a:pt x="411848" y="206453"/>
                  </a:cubicBezTo>
                  <a:cubicBezTo>
                    <a:pt x="411849" y="151047"/>
                    <a:pt x="390122" y="99109"/>
                    <a:pt x="350670" y="60202"/>
                  </a:cubicBezTo>
                  <a:close/>
                  <a:moveTo>
                    <a:pt x="264669" y="563600"/>
                  </a:moveTo>
                  <a:cubicBezTo>
                    <a:pt x="264669" y="573613"/>
                    <a:pt x="256525" y="581759"/>
                    <a:pt x="246511" y="581759"/>
                  </a:cubicBezTo>
                  <a:lnTo>
                    <a:pt x="166394" y="581759"/>
                  </a:lnTo>
                  <a:cubicBezTo>
                    <a:pt x="156383" y="581759"/>
                    <a:pt x="148236" y="573614"/>
                    <a:pt x="148236" y="563600"/>
                  </a:cubicBezTo>
                  <a:lnTo>
                    <a:pt x="148236" y="503801"/>
                  </a:lnTo>
                  <a:lnTo>
                    <a:pt x="264669" y="503801"/>
                  </a:lnTo>
                  <a:lnTo>
                    <a:pt x="264669" y="563600"/>
                  </a:lnTo>
                  <a:close/>
                  <a:moveTo>
                    <a:pt x="325767" y="337430"/>
                  </a:moveTo>
                  <a:cubicBezTo>
                    <a:pt x="300882" y="360110"/>
                    <a:pt x="286610" y="392315"/>
                    <a:pt x="286610" y="425789"/>
                  </a:cubicBezTo>
                  <a:lnTo>
                    <a:pt x="286610" y="454010"/>
                  </a:lnTo>
                  <a:cubicBezTo>
                    <a:pt x="286610" y="465909"/>
                    <a:pt x="276931" y="475587"/>
                    <a:pt x="265032" y="475587"/>
                  </a:cubicBezTo>
                  <a:lnTo>
                    <a:pt x="220560" y="475587"/>
                  </a:lnTo>
                  <a:lnTo>
                    <a:pt x="220560" y="428995"/>
                  </a:lnTo>
                  <a:cubicBezTo>
                    <a:pt x="220560" y="421205"/>
                    <a:pt x="214243" y="414888"/>
                    <a:pt x="206452" y="414888"/>
                  </a:cubicBezTo>
                  <a:cubicBezTo>
                    <a:pt x="198663" y="414888"/>
                    <a:pt x="192345" y="421203"/>
                    <a:pt x="192345" y="428995"/>
                  </a:cubicBezTo>
                  <a:lnTo>
                    <a:pt x="192345" y="475587"/>
                  </a:lnTo>
                  <a:lnTo>
                    <a:pt x="147873" y="475587"/>
                  </a:lnTo>
                  <a:cubicBezTo>
                    <a:pt x="135974" y="475587"/>
                    <a:pt x="126294" y="465907"/>
                    <a:pt x="126294" y="454010"/>
                  </a:cubicBezTo>
                  <a:lnTo>
                    <a:pt x="126294" y="425789"/>
                  </a:lnTo>
                  <a:cubicBezTo>
                    <a:pt x="126294" y="392222"/>
                    <a:pt x="112121" y="360106"/>
                    <a:pt x="87410" y="337678"/>
                  </a:cubicBezTo>
                  <a:cubicBezTo>
                    <a:pt x="49512" y="303279"/>
                    <a:pt x="28332" y="254193"/>
                    <a:pt x="29304" y="203004"/>
                  </a:cubicBezTo>
                  <a:cubicBezTo>
                    <a:pt x="31097" y="108532"/>
                    <a:pt x="109431" y="30603"/>
                    <a:pt x="203924" y="29287"/>
                  </a:cubicBezTo>
                  <a:cubicBezTo>
                    <a:pt x="204773" y="29276"/>
                    <a:pt x="205621" y="29269"/>
                    <a:pt x="206470" y="29269"/>
                  </a:cubicBezTo>
                  <a:cubicBezTo>
                    <a:pt x="253352" y="29269"/>
                    <a:pt x="297439" y="47329"/>
                    <a:pt x="330862" y="80289"/>
                  </a:cubicBezTo>
                  <a:cubicBezTo>
                    <a:pt x="364896" y="113852"/>
                    <a:pt x="383638" y="158658"/>
                    <a:pt x="383638" y="206452"/>
                  </a:cubicBezTo>
                  <a:cubicBezTo>
                    <a:pt x="383635" y="256173"/>
                    <a:pt x="362543" y="303914"/>
                    <a:pt x="325767" y="337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A1F0FB53-464B-4738-B3CC-7ACFB7CA2DA6}"/>
                </a:ext>
              </a:extLst>
            </p:cNvPr>
            <p:cNvSpPr/>
            <p:nvPr/>
          </p:nvSpPr>
          <p:spPr>
            <a:xfrm>
              <a:off x="6465737" y="3118575"/>
              <a:ext cx="277031" cy="153281"/>
            </a:xfrm>
            <a:custGeom>
              <a:avLst/>
              <a:gdLst>
                <a:gd name="connsiteX0" fmla="*/ 138743 w 277031"/>
                <a:gd name="connsiteY0" fmla="*/ 1055 h 153281"/>
                <a:gd name="connsiteX1" fmla="*/ 1055 w 277031"/>
                <a:gd name="connsiteY1" fmla="*/ 138743 h 153281"/>
                <a:gd name="connsiteX2" fmla="*/ 15162 w 277031"/>
                <a:gd name="connsiteY2" fmla="*/ 152851 h 153281"/>
                <a:gd name="connsiteX3" fmla="*/ 29270 w 277031"/>
                <a:gd name="connsiteY3" fmla="*/ 138743 h 153281"/>
                <a:gd name="connsiteX4" fmla="*/ 138745 w 277031"/>
                <a:gd name="connsiteY4" fmla="*/ 29268 h 153281"/>
                <a:gd name="connsiteX5" fmla="*/ 248220 w 277031"/>
                <a:gd name="connsiteY5" fmla="*/ 138743 h 153281"/>
                <a:gd name="connsiteX6" fmla="*/ 262328 w 277031"/>
                <a:gd name="connsiteY6" fmla="*/ 152851 h 153281"/>
                <a:gd name="connsiteX7" fmla="*/ 276435 w 277031"/>
                <a:gd name="connsiteY7" fmla="*/ 138743 h 153281"/>
                <a:gd name="connsiteX8" fmla="*/ 138743 w 277031"/>
                <a:gd name="connsiteY8" fmla="*/ 1055 h 1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1" h="153281">
                  <a:moveTo>
                    <a:pt x="138743" y="1055"/>
                  </a:moveTo>
                  <a:cubicBezTo>
                    <a:pt x="62821" y="1055"/>
                    <a:pt x="1055" y="62821"/>
                    <a:pt x="1055" y="138743"/>
                  </a:cubicBezTo>
                  <a:cubicBezTo>
                    <a:pt x="1055" y="146534"/>
                    <a:pt x="7372" y="152851"/>
                    <a:pt x="15162" y="152851"/>
                  </a:cubicBezTo>
                  <a:cubicBezTo>
                    <a:pt x="22951" y="152851"/>
                    <a:pt x="29270" y="146535"/>
                    <a:pt x="29270" y="138743"/>
                  </a:cubicBezTo>
                  <a:cubicBezTo>
                    <a:pt x="29270" y="78379"/>
                    <a:pt x="78380" y="29268"/>
                    <a:pt x="138745" y="29268"/>
                  </a:cubicBezTo>
                  <a:cubicBezTo>
                    <a:pt x="199110" y="29268"/>
                    <a:pt x="248220" y="78379"/>
                    <a:pt x="248220" y="138743"/>
                  </a:cubicBezTo>
                  <a:cubicBezTo>
                    <a:pt x="248220" y="146534"/>
                    <a:pt x="254537" y="152851"/>
                    <a:pt x="262328" y="152851"/>
                  </a:cubicBezTo>
                  <a:cubicBezTo>
                    <a:pt x="270117" y="152851"/>
                    <a:pt x="276435" y="146535"/>
                    <a:pt x="276435" y="138743"/>
                  </a:cubicBezTo>
                  <a:cubicBezTo>
                    <a:pt x="276434" y="62824"/>
                    <a:pt x="214665" y="1055"/>
                    <a:pt x="138743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49DC113-AC38-4E75-B5F3-F730A4B0D712}"/>
              </a:ext>
            </a:extLst>
          </p:cNvPr>
          <p:cNvSpPr txBox="1"/>
          <p:nvPr/>
        </p:nvSpPr>
        <p:spPr>
          <a:xfrm>
            <a:off x="8270240" y="757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Три окна.</a:t>
            </a:r>
          </a:p>
        </p:txBody>
      </p:sp>
    </p:spTree>
    <p:extLst>
      <p:ext uri="{BB962C8B-B14F-4D97-AF65-F5344CB8AC3E}">
        <p14:creationId xmlns:p14="http://schemas.microsoft.com/office/powerpoint/2010/main" val="1573480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9B195CC-4803-4F78-8659-D391206987E5}"/>
              </a:ext>
            </a:extLst>
          </p:cNvPr>
          <p:cNvSpPr txBox="1"/>
          <p:nvPr/>
        </p:nvSpPr>
        <p:spPr>
          <a:xfrm>
            <a:off x="617652" y="429889"/>
            <a:ext cx="6766995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Первое Окно возможностей — Команда и Идеи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943817AF-854A-4346-B072-0653B3BEA4FB}"/>
              </a:ext>
            </a:extLst>
          </p:cNvPr>
          <p:cNvSpPr/>
          <p:nvPr/>
        </p:nvSpPr>
        <p:spPr>
          <a:xfrm>
            <a:off x="704849" y="2190508"/>
            <a:ext cx="10788651" cy="3527386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45969E-8845-44DD-9AC8-1312649271CF}"/>
              </a:ext>
            </a:extLst>
          </p:cNvPr>
          <p:cNvSpPr txBox="1"/>
          <p:nvPr/>
        </p:nvSpPr>
        <p:spPr>
          <a:xfrm>
            <a:off x="1883782" y="2556317"/>
            <a:ext cx="9609718" cy="1266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dirty="0">
                <a:latin typeface="Akrobat ExtraBold" panose="00000900000000000000" pitchFamily="2" charset="0"/>
              </a:rPr>
              <a:t>В отрасли мороженого ещё не всё открыто. Многие недооценивают эту истину, тупо копируя ошибки соседа: одинаковый продукт, форма, упаковка…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3FBDDF-A4B5-45D0-AEAB-A3C063D3C3FE}"/>
              </a:ext>
            </a:extLst>
          </p:cNvPr>
          <p:cNvSpPr txBox="1"/>
          <p:nvPr/>
        </p:nvSpPr>
        <p:spPr>
          <a:xfrm>
            <a:off x="1096701" y="3899381"/>
            <a:ext cx="9494135" cy="1654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latin typeface="Akrobat" panose="00000600000000000000" pitchFamily="2" charset="0"/>
              </a:rPr>
              <a:t>«Пломбир», «Гост», «Сливки» – и это когда идёт беспрецедентный рост себестоимости. Делать ставку на увеличение выпуска традиционных видов и марок, забывая, что такое дифференциация сегментов, структура спроса, то есть – не думая о покупателе</a:t>
            </a:r>
          </a:p>
        </p:txBody>
      </p:sp>
      <p:grpSp>
        <p:nvGrpSpPr>
          <p:cNvPr id="8" name="Рисунок 13">
            <a:extLst>
              <a:ext uri="{FF2B5EF4-FFF2-40B4-BE49-F238E27FC236}">
                <a16:creationId xmlns:a16="http://schemas.microsoft.com/office/drawing/2014/main" id="{03A401B6-B5ED-497D-A616-4A9881AFC9CB}"/>
              </a:ext>
            </a:extLst>
          </p:cNvPr>
          <p:cNvGrpSpPr/>
          <p:nvPr/>
        </p:nvGrpSpPr>
        <p:grpSpPr>
          <a:xfrm>
            <a:off x="1153168" y="2641125"/>
            <a:ext cx="675632" cy="886304"/>
            <a:chOff x="6327052" y="2992531"/>
            <a:chExt cx="549865" cy="721321"/>
          </a:xfrm>
          <a:solidFill>
            <a:schemeClr val="bg1"/>
          </a:solidFill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2354C69E-EE25-49AF-9B51-F6181BC8EBC2}"/>
                </a:ext>
              </a:extLst>
            </p:cNvPr>
            <p:cNvSpPr/>
            <p:nvPr/>
          </p:nvSpPr>
          <p:spPr>
            <a:xfrm>
              <a:off x="6589314" y="3684321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AECFB1DB-7218-4088-833F-1F68E1847C84}"/>
                </a:ext>
              </a:extLst>
            </p:cNvPr>
            <p:cNvSpPr/>
            <p:nvPr/>
          </p:nvSpPr>
          <p:spPr>
            <a:xfrm>
              <a:off x="6589314" y="3416191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C7BF96D8-CBCF-489E-91B7-6CA58DC023D0}"/>
                </a:ext>
              </a:extLst>
            </p:cNvPr>
            <p:cNvSpPr/>
            <p:nvPr/>
          </p:nvSpPr>
          <p:spPr>
            <a:xfrm>
              <a:off x="6327052" y="324215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C3ABC8B5-ADC2-4E3E-8005-B9CF0CEFE55C}"/>
                </a:ext>
              </a:extLst>
            </p:cNvPr>
            <p:cNvSpPr/>
            <p:nvPr/>
          </p:nvSpPr>
          <p:spPr>
            <a:xfrm>
              <a:off x="6847386" y="324215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D485D951-037E-4E84-89A9-1FE037C1961F}"/>
                </a:ext>
              </a:extLst>
            </p:cNvPr>
            <p:cNvSpPr/>
            <p:nvPr/>
          </p:nvSpPr>
          <p:spPr>
            <a:xfrm>
              <a:off x="6815067" y="311358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3113FACA-42AA-4E3D-9F00-1BAEC9B09BCA}"/>
                </a:ext>
              </a:extLst>
            </p:cNvPr>
            <p:cNvSpPr/>
            <p:nvPr/>
          </p:nvSpPr>
          <p:spPr>
            <a:xfrm>
              <a:off x="6736562" y="3025806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04B3E406-B778-4CB8-8A82-5BB8EAA1C683}"/>
                </a:ext>
              </a:extLst>
            </p:cNvPr>
            <p:cNvSpPr/>
            <p:nvPr/>
          </p:nvSpPr>
          <p:spPr>
            <a:xfrm>
              <a:off x="6586944" y="2992531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A0D57A39-D90B-4ECF-AB1A-E136737921B1}"/>
                </a:ext>
              </a:extLst>
            </p:cNvPr>
            <p:cNvSpPr/>
            <p:nvPr/>
          </p:nvSpPr>
          <p:spPr>
            <a:xfrm>
              <a:off x="6447526" y="3025806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B45A0C3D-483E-4841-A6B1-ED661D369D34}"/>
                </a:ext>
              </a:extLst>
            </p:cNvPr>
            <p:cNvSpPr/>
            <p:nvPr/>
          </p:nvSpPr>
          <p:spPr>
            <a:xfrm>
              <a:off x="6363461" y="3113583"/>
              <a:ext cx="29531" cy="29531"/>
            </a:xfrm>
            <a:custGeom>
              <a:avLst/>
              <a:gdLst>
                <a:gd name="connsiteX0" fmla="*/ 29270 w 29531"/>
                <a:gd name="connsiteY0" fmla="*/ 15162 h 29531"/>
                <a:gd name="connsiteX1" fmla="*/ 15162 w 29531"/>
                <a:gd name="connsiteY1" fmla="*/ 29270 h 29531"/>
                <a:gd name="connsiteX2" fmla="*/ 1055 w 29531"/>
                <a:gd name="connsiteY2" fmla="*/ 15162 h 29531"/>
                <a:gd name="connsiteX3" fmla="*/ 15162 w 29531"/>
                <a:gd name="connsiteY3" fmla="*/ 1055 h 29531"/>
                <a:gd name="connsiteX4" fmla="*/ 29270 w 29531"/>
                <a:gd name="connsiteY4" fmla="*/ 1516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70" y="15162"/>
                  </a:moveTo>
                  <a:cubicBezTo>
                    <a:pt x="29270" y="22954"/>
                    <a:pt x="22954" y="29270"/>
                    <a:pt x="15162" y="29270"/>
                  </a:cubicBezTo>
                  <a:cubicBezTo>
                    <a:pt x="7371" y="29270"/>
                    <a:pt x="1055" y="22954"/>
                    <a:pt x="1055" y="15162"/>
                  </a:cubicBezTo>
                  <a:cubicBezTo>
                    <a:pt x="1055" y="7371"/>
                    <a:pt x="7371" y="1055"/>
                    <a:pt x="15162" y="1055"/>
                  </a:cubicBezTo>
                  <a:cubicBezTo>
                    <a:pt x="22954" y="1055"/>
                    <a:pt x="29270" y="7371"/>
                    <a:pt x="29270" y="15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9119076B-1BA8-49C0-A83A-11A81E2FF6C6}"/>
                </a:ext>
              </a:extLst>
            </p:cNvPr>
            <p:cNvSpPr/>
            <p:nvPr/>
          </p:nvSpPr>
          <p:spPr>
            <a:xfrm>
              <a:off x="6398028" y="3051501"/>
              <a:ext cx="412031" cy="610313"/>
            </a:xfrm>
            <a:custGeom>
              <a:avLst/>
              <a:gdLst>
                <a:gd name="connsiteX0" fmla="*/ 350670 w 412031"/>
                <a:gd name="connsiteY0" fmla="*/ 60202 h 610312"/>
                <a:gd name="connsiteX1" fmla="*/ 203527 w 412031"/>
                <a:gd name="connsiteY1" fmla="*/ 1076 h 610312"/>
                <a:gd name="connsiteX2" fmla="*/ 61749 w 412031"/>
                <a:gd name="connsiteY2" fmla="*/ 61005 h 610312"/>
                <a:gd name="connsiteX3" fmla="*/ 1092 w 412031"/>
                <a:gd name="connsiteY3" fmla="*/ 202469 h 610312"/>
                <a:gd name="connsiteX4" fmla="*/ 68446 w 412031"/>
                <a:gd name="connsiteY4" fmla="*/ 358570 h 610312"/>
                <a:gd name="connsiteX5" fmla="*/ 98078 w 412031"/>
                <a:gd name="connsiteY5" fmla="*/ 425790 h 610312"/>
                <a:gd name="connsiteX6" fmla="*/ 98078 w 412031"/>
                <a:gd name="connsiteY6" fmla="*/ 454011 h 610312"/>
                <a:gd name="connsiteX7" fmla="*/ 120020 w 412031"/>
                <a:gd name="connsiteY7" fmla="*/ 495265 h 610312"/>
                <a:gd name="connsiteX8" fmla="*/ 120020 w 412031"/>
                <a:gd name="connsiteY8" fmla="*/ 563602 h 610312"/>
                <a:gd name="connsiteX9" fmla="*/ 166391 w 412031"/>
                <a:gd name="connsiteY9" fmla="*/ 609974 h 610312"/>
                <a:gd name="connsiteX10" fmla="*/ 246509 w 412031"/>
                <a:gd name="connsiteY10" fmla="*/ 609974 h 610312"/>
                <a:gd name="connsiteX11" fmla="*/ 292882 w 412031"/>
                <a:gd name="connsiteY11" fmla="*/ 563602 h 610312"/>
                <a:gd name="connsiteX12" fmla="*/ 292882 w 412031"/>
                <a:gd name="connsiteY12" fmla="*/ 495265 h 610312"/>
                <a:gd name="connsiteX13" fmla="*/ 314822 w 412031"/>
                <a:gd name="connsiteY13" fmla="*/ 454011 h 610312"/>
                <a:gd name="connsiteX14" fmla="*/ 314822 w 412031"/>
                <a:gd name="connsiteY14" fmla="*/ 425790 h 610312"/>
                <a:gd name="connsiteX15" fmla="*/ 344769 w 412031"/>
                <a:gd name="connsiteY15" fmla="*/ 358285 h 610312"/>
                <a:gd name="connsiteX16" fmla="*/ 411848 w 412031"/>
                <a:gd name="connsiteY16" fmla="*/ 206453 h 610312"/>
                <a:gd name="connsiteX17" fmla="*/ 350670 w 412031"/>
                <a:gd name="connsiteY17" fmla="*/ 60202 h 610312"/>
                <a:gd name="connsiteX18" fmla="*/ 264669 w 412031"/>
                <a:gd name="connsiteY18" fmla="*/ 563600 h 610312"/>
                <a:gd name="connsiteX19" fmla="*/ 246511 w 412031"/>
                <a:gd name="connsiteY19" fmla="*/ 581759 h 610312"/>
                <a:gd name="connsiteX20" fmla="*/ 166394 w 412031"/>
                <a:gd name="connsiteY20" fmla="*/ 581759 h 610312"/>
                <a:gd name="connsiteX21" fmla="*/ 148236 w 412031"/>
                <a:gd name="connsiteY21" fmla="*/ 563600 h 610312"/>
                <a:gd name="connsiteX22" fmla="*/ 148236 w 412031"/>
                <a:gd name="connsiteY22" fmla="*/ 503801 h 610312"/>
                <a:gd name="connsiteX23" fmla="*/ 264669 w 412031"/>
                <a:gd name="connsiteY23" fmla="*/ 503801 h 610312"/>
                <a:gd name="connsiteX24" fmla="*/ 264669 w 412031"/>
                <a:gd name="connsiteY24" fmla="*/ 563600 h 610312"/>
                <a:gd name="connsiteX25" fmla="*/ 325767 w 412031"/>
                <a:gd name="connsiteY25" fmla="*/ 337430 h 610312"/>
                <a:gd name="connsiteX26" fmla="*/ 286610 w 412031"/>
                <a:gd name="connsiteY26" fmla="*/ 425789 h 610312"/>
                <a:gd name="connsiteX27" fmla="*/ 286610 w 412031"/>
                <a:gd name="connsiteY27" fmla="*/ 454010 h 610312"/>
                <a:gd name="connsiteX28" fmla="*/ 265032 w 412031"/>
                <a:gd name="connsiteY28" fmla="*/ 475587 h 610312"/>
                <a:gd name="connsiteX29" fmla="*/ 220560 w 412031"/>
                <a:gd name="connsiteY29" fmla="*/ 475587 h 610312"/>
                <a:gd name="connsiteX30" fmla="*/ 220560 w 412031"/>
                <a:gd name="connsiteY30" fmla="*/ 428995 h 610312"/>
                <a:gd name="connsiteX31" fmla="*/ 206452 w 412031"/>
                <a:gd name="connsiteY31" fmla="*/ 414888 h 610312"/>
                <a:gd name="connsiteX32" fmla="*/ 192345 w 412031"/>
                <a:gd name="connsiteY32" fmla="*/ 428995 h 610312"/>
                <a:gd name="connsiteX33" fmla="*/ 192345 w 412031"/>
                <a:gd name="connsiteY33" fmla="*/ 475587 h 610312"/>
                <a:gd name="connsiteX34" fmla="*/ 147873 w 412031"/>
                <a:gd name="connsiteY34" fmla="*/ 475587 h 610312"/>
                <a:gd name="connsiteX35" fmla="*/ 126294 w 412031"/>
                <a:gd name="connsiteY35" fmla="*/ 454010 h 610312"/>
                <a:gd name="connsiteX36" fmla="*/ 126294 w 412031"/>
                <a:gd name="connsiteY36" fmla="*/ 425789 h 610312"/>
                <a:gd name="connsiteX37" fmla="*/ 87410 w 412031"/>
                <a:gd name="connsiteY37" fmla="*/ 337678 h 610312"/>
                <a:gd name="connsiteX38" fmla="*/ 29304 w 412031"/>
                <a:gd name="connsiteY38" fmla="*/ 203004 h 610312"/>
                <a:gd name="connsiteX39" fmla="*/ 203924 w 412031"/>
                <a:gd name="connsiteY39" fmla="*/ 29287 h 610312"/>
                <a:gd name="connsiteX40" fmla="*/ 206470 w 412031"/>
                <a:gd name="connsiteY40" fmla="*/ 29269 h 610312"/>
                <a:gd name="connsiteX41" fmla="*/ 330862 w 412031"/>
                <a:gd name="connsiteY41" fmla="*/ 80289 h 610312"/>
                <a:gd name="connsiteX42" fmla="*/ 383638 w 412031"/>
                <a:gd name="connsiteY42" fmla="*/ 206452 h 610312"/>
                <a:gd name="connsiteX43" fmla="*/ 325767 w 412031"/>
                <a:gd name="connsiteY43" fmla="*/ 337430 h 6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2031" h="610312">
                  <a:moveTo>
                    <a:pt x="350670" y="60202"/>
                  </a:moveTo>
                  <a:cubicBezTo>
                    <a:pt x="311225" y="21302"/>
                    <a:pt x="259030" y="286"/>
                    <a:pt x="203527" y="1076"/>
                  </a:cubicBezTo>
                  <a:cubicBezTo>
                    <a:pt x="150202" y="1819"/>
                    <a:pt x="99851" y="23101"/>
                    <a:pt x="61749" y="61005"/>
                  </a:cubicBezTo>
                  <a:cubicBezTo>
                    <a:pt x="23645" y="98910"/>
                    <a:pt x="2103" y="149149"/>
                    <a:pt x="1092" y="202469"/>
                  </a:cubicBezTo>
                  <a:cubicBezTo>
                    <a:pt x="-35" y="261802"/>
                    <a:pt x="24514" y="318697"/>
                    <a:pt x="68446" y="358570"/>
                  </a:cubicBezTo>
                  <a:cubicBezTo>
                    <a:pt x="87278" y="375662"/>
                    <a:pt x="98078" y="400163"/>
                    <a:pt x="98078" y="425790"/>
                  </a:cubicBezTo>
                  <a:lnTo>
                    <a:pt x="98078" y="454011"/>
                  </a:lnTo>
                  <a:cubicBezTo>
                    <a:pt x="98078" y="471156"/>
                    <a:pt x="106790" y="486306"/>
                    <a:pt x="120020" y="495265"/>
                  </a:cubicBezTo>
                  <a:lnTo>
                    <a:pt x="120020" y="563602"/>
                  </a:lnTo>
                  <a:cubicBezTo>
                    <a:pt x="120020" y="589170"/>
                    <a:pt x="140822" y="609974"/>
                    <a:pt x="166391" y="609974"/>
                  </a:cubicBezTo>
                  <a:lnTo>
                    <a:pt x="246509" y="609974"/>
                  </a:lnTo>
                  <a:cubicBezTo>
                    <a:pt x="272079" y="609974"/>
                    <a:pt x="292882" y="589171"/>
                    <a:pt x="292882" y="563602"/>
                  </a:cubicBezTo>
                  <a:lnTo>
                    <a:pt x="292882" y="495265"/>
                  </a:lnTo>
                  <a:cubicBezTo>
                    <a:pt x="306110" y="486306"/>
                    <a:pt x="314822" y="471156"/>
                    <a:pt x="314822" y="454011"/>
                  </a:cubicBezTo>
                  <a:lnTo>
                    <a:pt x="314822" y="425790"/>
                  </a:lnTo>
                  <a:cubicBezTo>
                    <a:pt x="314822" y="400236"/>
                    <a:pt x="325736" y="375631"/>
                    <a:pt x="344769" y="358285"/>
                  </a:cubicBezTo>
                  <a:cubicBezTo>
                    <a:pt x="387400" y="319433"/>
                    <a:pt x="411848" y="264093"/>
                    <a:pt x="411848" y="206453"/>
                  </a:cubicBezTo>
                  <a:cubicBezTo>
                    <a:pt x="411849" y="151047"/>
                    <a:pt x="390122" y="99109"/>
                    <a:pt x="350670" y="60202"/>
                  </a:cubicBezTo>
                  <a:close/>
                  <a:moveTo>
                    <a:pt x="264669" y="563600"/>
                  </a:moveTo>
                  <a:cubicBezTo>
                    <a:pt x="264669" y="573613"/>
                    <a:pt x="256525" y="581759"/>
                    <a:pt x="246511" y="581759"/>
                  </a:cubicBezTo>
                  <a:lnTo>
                    <a:pt x="166394" y="581759"/>
                  </a:lnTo>
                  <a:cubicBezTo>
                    <a:pt x="156383" y="581759"/>
                    <a:pt x="148236" y="573614"/>
                    <a:pt x="148236" y="563600"/>
                  </a:cubicBezTo>
                  <a:lnTo>
                    <a:pt x="148236" y="503801"/>
                  </a:lnTo>
                  <a:lnTo>
                    <a:pt x="264669" y="503801"/>
                  </a:lnTo>
                  <a:lnTo>
                    <a:pt x="264669" y="563600"/>
                  </a:lnTo>
                  <a:close/>
                  <a:moveTo>
                    <a:pt x="325767" y="337430"/>
                  </a:moveTo>
                  <a:cubicBezTo>
                    <a:pt x="300882" y="360110"/>
                    <a:pt x="286610" y="392315"/>
                    <a:pt x="286610" y="425789"/>
                  </a:cubicBezTo>
                  <a:lnTo>
                    <a:pt x="286610" y="454010"/>
                  </a:lnTo>
                  <a:cubicBezTo>
                    <a:pt x="286610" y="465909"/>
                    <a:pt x="276931" y="475587"/>
                    <a:pt x="265032" y="475587"/>
                  </a:cubicBezTo>
                  <a:lnTo>
                    <a:pt x="220560" y="475587"/>
                  </a:lnTo>
                  <a:lnTo>
                    <a:pt x="220560" y="428995"/>
                  </a:lnTo>
                  <a:cubicBezTo>
                    <a:pt x="220560" y="421205"/>
                    <a:pt x="214243" y="414888"/>
                    <a:pt x="206452" y="414888"/>
                  </a:cubicBezTo>
                  <a:cubicBezTo>
                    <a:pt x="198663" y="414888"/>
                    <a:pt x="192345" y="421203"/>
                    <a:pt x="192345" y="428995"/>
                  </a:cubicBezTo>
                  <a:lnTo>
                    <a:pt x="192345" y="475587"/>
                  </a:lnTo>
                  <a:lnTo>
                    <a:pt x="147873" y="475587"/>
                  </a:lnTo>
                  <a:cubicBezTo>
                    <a:pt x="135974" y="475587"/>
                    <a:pt x="126294" y="465907"/>
                    <a:pt x="126294" y="454010"/>
                  </a:cubicBezTo>
                  <a:lnTo>
                    <a:pt x="126294" y="425789"/>
                  </a:lnTo>
                  <a:cubicBezTo>
                    <a:pt x="126294" y="392222"/>
                    <a:pt x="112121" y="360106"/>
                    <a:pt x="87410" y="337678"/>
                  </a:cubicBezTo>
                  <a:cubicBezTo>
                    <a:pt x="49512" y="303279"/>
                    <a:pt x="28332" y="254193"/>
                    <a:pt x="29304" y="203004"/>
                  </a:cubicBezTo>
                  <a:cubicBezTo>
                    <a:pt x="31097" y="108532"/>
                    <a:pt x="109431" y="30603"/>
                    <a:pt x="203924" y="29287"/>
                  </a:cubicBezTo>
                  <a:cubicBezTo>
                    <a:pt x="204773" y="29276"/>
                    <a:pt x="205621" y="29269"/>
                    <a:pt x="206470" y="29269"/>
                  </a:cubicBezTo>
                  <a:cubicBezTo>
                    <a:pt x="253352" y="29269"/>
                    <a:pt x="297439" y="47329"/>
                    <a:pt x="330862" y="80289"/>
                  </a:cubicBezTo>
                  <a:cubicBezTo>
                    <a:pt x="364896" y="113852"/>
                    <a:pt x="383638" y="158658"/>
                    <a:pt x="383638" y="206452"/>
                  </a:cubicBezTo>
                  <a:cubicBezTo>
                    <a:pt x="383635" y="256173"/>
                    <a:pt x="362543" y="303914"/>
                    <a:pt x="325767" y="337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D1F6D27B-4751-44DC-BDF3-953F8EFE14E6}"/>
                </a:ext>
              </a:extLst>
            </p:cNvPr>
            <p:cNvSpPr/>
            <p:nvPr/>
          </p:nvSpPr>
          <p:spPr>
            <a:xfrm>
              <a:off x="6465737" y="3118575"/>
              <a:ext cx="277031" cy="153281"/>
            </a:xfrm>
            <a:custGeom>
              <a:avLst/>
              <a:gdLst>
                <a:gd name="connsiteX0" fmla="*/ 138743 w 277031"/>
                <a:gd name="connsiteY0" fmla="*/ 1055 h 153281"/>
                <a:gd name="connsiteX1" fmla="*/ 1055 w 277031"/>
                <a:gd name="connsiteY1" fmla="*/ 138743 h 153281"/>
                <a:gd name="connsiteX2" fmla="*/ 15162 w 277031"/>
                <a:gd name="connsiteY2" fmla="*/ 152851 h 153281"/>
                <a:gd name="connsiteX3" fmla="*/ 29270 w 277031"/>
                <a:gd name="connsiteY3" fmla="*/ 138743 h 153281"/>
                <a:gd name="connsiteX4" fmla="*/ 138745 w 277031"/>
                <a:gd name="connsiteY4" fmla="*/ 29268 h 153281"/>
                <a:gd name="connsiteX5" fmla="*/ 248220 w 277031"/>
                <a:gd name="connsiteY5" fmla="*/ 138743 h 153281"/>
                <a:gd name="connsiteX6" fmla="*/ 262328 w 277031"/>
                <a:gd name="connsiteY6" fmla="*/ 152851 h 153281"/>
                <a:gd name="connsiteX7" fmla="*/ 276435 w 277031"/>
                <a:gd name="connsiteY7" fmla="*/ 138743 h 153281"/>
                <a:gd name="connsiteX8" fmla="*/ 138743 w 277031"/>
                <a:gd name="connsiteY8" fmla="*/ 1055 h 1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1" h="153281">
                  <a:moveTo>
                    <a:pt x="138743" y="1055"/>
                  </a:moveTo>
                  <a:cubicBezTo>
                    <a:pt x="62821" y="1055"/>
                    <a:pt x="1055" y="62821"/>
                    <a:pt x="1055" y="138743"/>
                  </a:cubicBezTo>
                  <a:cubicBezTo>
                    <a:pt x="1055" y="146534"/>
                    <a:pt x="7372" y="152851"/>
                    <a:pt x="15162" y="152851"/>
                  </a:cubicBezTo>
                  <a:cubicBezTo>
                    <a:pt x="22951" y="152851"/>
                    <a:pt x="29270" y="146535"/>
                    <a:pt x="29270" y="138743"/>
                  </a:cubicBezTo>
                  <a:cubicBezTo>
                    <a:pt x="29270" y="78379"/>
                    <a:pt x="78380" y="29268"/>
                    <a:pt x="138745" y="29268"/>
                  </a:cubicBezTo>
                  <a:cubicBezTo>
                    <a:pt x="199110" y="29268"/>
                    <a:pt x="248220" y="78379"/>
                    <a:pt x="248220" y="138743"/>
                  </a:cubicBezTo>
                  <a:cubicBezTo>
                    <a:pt x="248220" y="146534"/>
                    <a:pt x="254537" y="152851"/>
                    <a:pt x="262328" y="152851"/>
                  </a:cubicBezTo>
                  <a:cubicBezTo>
                    <a:pt x="270117" y="152851"/>
                    <a:pt x="276435" y="146535"/>
                    <a:pt x="276435" y="138743"/>
                  </a:cubicBezTo>
                  <a:cubicBezTo>
                    <a:pt x="276434" y="62824"/>
                    <a:pt x="214665" y="1055"/>
                    <a:pt x="138743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148D97E-286F-480F-B257-64D6C178F1F2}"/>
              </a:ext>
            </a:extLst>
          </p:cNvPr>
          <p:cNvSpPr txBox="1"/>
          <p:nvPr/>
        </p:nvSpPr>
        <p:spPr>
          <a:xfrm>
            <a:off x="9115455" y="453040"/>
            <a:ext cx="405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«Первое окно выходит к полю»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2B2594-76BB-4363-8971-465166126533}"/>
              </a:ext>
            </a:extLst>
          </p:cNvPr>
          <p:cNvSpPr txBox="1"/>
          <p:nvPr/>
        </p:nvSpPr>
        <p:spPr>
          <a:xfrm>
            <a:off x="8270240" y="757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Три окна.</a:t>
            </a: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5BC11D77-E9C2-4849-B379-F4887E82B115}"/>
              </a:ext>
            </a:extLst>
          </p:cNvPr>
          <p:cNvSpPr/>
          <p:nvPr/>
        </p:nvSpPr>
        <p:spPr>
          <a:xfrm>
            <a:off x="12717500" y="1614039"/>
            <a:ext cx="2981740" cy="5144570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5650F9-3DE0-4E3F-992C-F8290E9E369E}"/>
              </a:ext>
            </a:extLst>
          </p:cNvPr>
          <p:cNvSpPr txBox="1"/>
          <p:nvPr/>
        </p:nvSpPr>
        <p:spPr>
          <a:xfrm>
            <a:off x="-9267718" y="1120893"/>
            <a:ext cx="10913833" cy="4062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400" dirty="0">
                <a:latin typeface="Akrobat SemiBold" panose="00000700000000000000" pitchFamily="2" charset="0"/>
              </a:rPr>
              <a:t>Доля </a:t>
            </a:r>
            <a:r>
              <a:rPr lang="ru-RU" sz="2400" dirty="0" err="1">
                <a:latin typeface="Akrobat SemiBold" panose="00000700000000000000" pitchFamily="2" charset="0"/>
              </a:rPr>
              <a:t>online</a:t>
            </a:r>
            <a:r>
              <a:rPr lang="ru-RU" sz="2400" dirty="0">
                <a:latin typeface="Akrobat SemiBold" panose="00000700000000000000" pitchFamily="2" charset="0"/>
              </a:rPr>
              <a:t>-торговли в макрорегионах России</a:t>
            </a:r>
          </a:p>
        </p:txBody>
      </p:sp>
      <p:graphicFrame>
        <p:nvGraphicFramePr>
          <p:cNvPr id="29" name="Таблица 2">
            <a:extLst>
              <a:ext uri="{FF2B5EF4-FFF2-40B4-BE49-F238E27FC236}">
                <a16:creationId xmlns:a16="http://schemas.microsoft.com/office/drawing/2014/main" id="{8808AB5C-65ED-41C5-87D8-4D264C54D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644703"/>
              </p:ext>
            </p:extLst>
          </p:nvPr>
        </p:nvGraphicFramePr>
        <p:xfrm>
          <a:off x="-9132372" y="1581409"/>
          <a:ext cx="8578078" cy="5163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8510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1863033">
                  <a:extLst>
                    <a:ext uri="{9D8B030D-6E8A-4147-A177-3AD203B41FA5}">
                      <a16:colId xmlns:a16="http://schemas.microsoft.com/office/drawing/2014/main" val="4018152727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899818108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2980305780"/>
                    </a:ext>
                  </a:extLst>
                </a:gridCol>
              </a:tblGrid>
              <a:tr h="317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Федеральный округ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Параметры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SemiBold" panose="00000700000000000000" pitchFamily="2" charset="0"/>
                        </a:rPr>
                        <a:t>CAGR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Россия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80426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06947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Центральный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205376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93,0%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16478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58671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Северо-Западный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-2,3%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794714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4389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Южный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759704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50250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Северо-Кавказский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667630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56450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Приволжский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8242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24932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Уральский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245606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387778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957803"/>
                  </a:ext>
                </a:extLst>
              </a:tr>
              <a:tr h="6000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Сибирский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642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558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91240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Дальневосточный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04006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8739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8289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7C8704C-7D6B-48B3-90C9-B25223EA1338}"/>
              </a:ext>
            </a:extLst>
          </p:cNvPr>
          <p:cNvSpPr txBox="1"/>
          <p:nvPr/>
        </p:nvSpPr>
        <p:spPr>
          <a:xfrm>
            <a:off x="12983373" y="2142124"/>
            <a:ext cx="1950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/>
              <a:t>Пока этим растущим каналом пользуется </a:t>
            </a:r>
            <a:br>
              <a:rPr lang="ru-RU" sz="2000" dirty="0"/>
            </a:br>
            <a:r>
              <a:rPr lang="ru-RU" sz="2000" dirty="0"/>
              <a:t>Чистая линия </a:t>
            </a:r>
            <a:br>
              <a:rPr lang="ru-RU" sz="2000" dirty="0"/>
            </a:br>
            <a:r>
              <a:rPr lang="ru-RU" sz="2000" dirty="0"/>
              <a:t>(10% от продаж </a:t>
            </a:r>
            <a:br>
              <a:rPr lang="ru-RU" sz="2000" dirty="0"/>
            </a:br>
            <a:r>
              <a:rPr lang="ru-RU" sz="2000" dirty="0"/>
              <a:t>в Москве </a:t>
            </a:r>
            <a:br>
              <a:rPr lang="ru-RU" sz="2000" dirty="0"/>
            </a:br>
            <a:r>
              <a:rPr lang="ru-RU" sz="2000" dirty="0"/>
              <a:t>и области) </a:t>
            </a:r>
            <a:br>
              <a:rPr lang="ru-RU" sz="2000" dirty="0"/>
            </a:br>
            <a:r>
              <a:rPr lang="ru-RU" sz="2000" dirty="0"/>
              <a:t>и компании, торгующие </a:t>
            </a:r>
            <a:br>
              <a:rPr lang="ru-RU" sz="2000" dirty="0"/>
            </a:br>
            <a:r>
              <a:rPr lang="ru-RU" sz="2000" dirty="0"/>
              <a:t>в центре </a:t>
            </a:r>
            <a:br>
              <a:rPr lang="ru-RU" sz="2000" dirty="0"/>
            </a:br>
            <a:r>
              <a:rPr lang="ru-RU" sz="2000" dirty="0"/>
              <a:t>и Северо-Западе</a:t>
            </a:r>
          </a:p>
        </p:txBody>
      </p:sp>
    </p:spTree>
    <p:extLst>
      <p:ext uri="{BB962C8B-B14F-4D97-AF65-F5344CB8AC3E}">
        <p14:creationId xmlns:p14="http://schemas.microsoft.com/office/powerpoint/2010/main" val="3396683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6F6403B-C0C6-4412-AEB5-A4E13963D10B}"/>
              </a:ext>
            </a:extLst>
          </p:cNvPr>
          <p:cNvSpPr/>
          <p:nvPr/>
        </p:nvSpPr>
        <p:spPr>
          <a:xfrm>
            <a:off x="9481930" y="1614039"/>
            <a:ext cx="2981740" cy="5144570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981113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Второе окно — современная торговля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F563A-BE8B-4C76-9945-8BEE2E5A6F3B}"/>
              </a:ext>
            </a:extLst>
          </p:cNvPr>
          <p:cNvSpPr txBox="1"/>
          <p:nvPr/>
        </p:nvSpPr>
        <p:spPr>
          <a:xfrm>
            <a:off x="7553129" y="453040"/>
            <a:ext cx="405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«А окно второе вышло к лесу»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77D01-A90D-4F35-AA7A-E85CA7E24D8C}"/>
              </a:ext>
            </a:extLst>
          </p:cNvPr>
          <p:cNvSpPr txBox="1"/>
          <p:nvPr/>
        </p:nvSpPr>
        <p:spPr>
          <a:xfrm>
            <a:off x="8270240" y="757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Три окна.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DCFE8-AB32-4851-9AAA-4526A9070843}"/>
              </a:ext>
            </a:extLst>
          </p:cNvPr>
          <p:cNvSpPr txBox="1"/>
          <p:nvPr/>
        </p:nvSpPr>
        <p:spPr>
          <a:xfrm>
            <a:off x="579666" y="1120893"/>
            <a:ext cx="10913833" cy="3538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000" dirty="0">
                <a:latin typeface="Akrobat SemiBold" panose="00000700000000000000" pitchFamily="2" charset="0"/>
              </a:rPr>
              <a:t>Доля </a:t>
            </a:r>
            <a:r>
              <a:rPr lang="ru-RU" sz="2000" dirty="0" err="1">
                <a:latin typeface="Akrobat SemiBold" panose="00000700000000000000" pitchFamily="2" charset="0"/>
              </a:rPr>
              <a:t>online</a:t>
            </a:r>
            <a:r>
              <a:rPr lang="ru-RU" sz="2000" dirty="0">
                <a:latin typeface="Akrobat SemiBold" panose="00000700000000000000" pitchFamily="2" charset="0"/>
              </a:rPr>
              <a:t>-торговли в макрорегионах России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id="{17D244B7-18C1-48CD-BBC0-E56DAEF9B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329841"/>
              </p:ext>
            </p:extLst>
          </p:nvPr>
        </p:nvGraphicFramePr>
        <p:xfrm>
          <a:off x="715012" y="1500129"/>
          <a:ext cx="8578078" cy="5036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8510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1863033">
                  <a:extLst>
                    <a:ext uri="{9D8B030D-6E8A-4147-A177-3AD203B41FA5}">
                      <a16:colId xmlns:a16="http://schemas.microsoft.com/office/drawing/2014/main" val="4018152727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899818108"/>
                    </a:ext>
                  </a:extLst>
                </a:gridCol>
                <a:gridCol w="709505">
                  <a:extLst>
                    <a:ext uri="{9D8B030D-6E8A-4147-A177-3AD203B41FA5}">
                      <a16:colId xmlns:a16="http://schemas.microsoft.com/office/drawing/2014/main" val="2980305780"/>
                    </a:ext>
                  </a:extLst>
                </a:gridCol>
              </a:tblGrid>
              <a:tr h="304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Федеральный округ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Параметры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CAGR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Россия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804261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06947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Центральный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13,1%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205376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93,0%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16478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58671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Северо-Западный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-2,3%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794714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4389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Южный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759704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50250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Северо-Кавказский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61,2%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667630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56450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Приволжский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8242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24932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Уральский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245606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387778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957803"/>
                  </a:ext>
                </a:extLst>
              </a:tr>
              <a:tr h="16806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Сибирский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64292"/>
                  </a:ext>
                </a:extLst>
              </a:tr>
              <a:tr h="168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95,1%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55864"/>
                  </a:ext>
                </a:extLst>
              </a:tr>
              <a:tr h="168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91240"/>
                  </a:ext>
                </a:extLst>
              </a:tr>
              <a:tr h="17262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Дальневосточный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торговли 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online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04006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обычной торговли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98,2%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87391"/>
                  </a:ext>
                </a:extLst>
              </a:tr>
              <a:tr h="172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8289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2F8E32A-44BC-4364-987E-7AC4F90A670E}"/>
              </a:ext>
            </a:extLst>
          </p:cNvPr>
          <p:cNvSpPr txBox="1"/>
          <p:nvPr/>
        </p:nvSpPr>
        <p:spPr>
          <a:xfrm>
            <a:off x="9747803" y="2142124"/>
            <a:ext cx="1950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/>
              <a:t>Пока этим растущим каналом активно пользуется </a:t>
            </a:r>
            <a:br>
              <a:rPr lang="ru-RU" sz="2000" dirty="0"/>
            </a:br>
            <a:r>
              <a:rPr lang="ru-RU" sz="2000" dirty="0"/>
              <a:t>Чистая линия </a:t>
            </a:r>
            <a:br>
              <a:rPr lang="ru-RU" sz="2000" dirty="0"/>
            </a:br>
            <a:r>
              <a:rPr lang="ru-RU" sz="2000" dirty="0"/>
              <a:t>(10% от продаж </a:t>
            </a:r>
            <a:br>
              <a:rPr lang="ru-RU" sz="2000" dirty="0"/>
            </a:br>
            <a:r>
              <a:rPr lang="ru-RU" sz="2000" dirty="0"/>
              <a:t>в Москве </a:t>
            </a:r>
            <a:br>
              <a:rPr lang="ru-RU" sz="2000" dirty="0"/>
            </a:br>
            <a:r>
              <a:rPr lang="ru-RU" sz="2000" dirty="0"/>
              <a:t>и области) </a:t>
            </a:r>
            <a:br>
              <a:rPr lang="ru-RU" sz="2000" dirty="0"/>
            </a:br>
            <a:r>
              <a:rPr lang="ru-RU" sz="2000" dirty="0"/>
              <a:t>и компании, торгующие </a:t>
            </a:r>
            <a:br>
              <a:rPr lang="ru-RU" sz="2000" dirty="0"/>
            </a:br>
            <a:r>
              <a:rPr lang="ru-RU" sz="2000" dirty="0"/>
              <a:t>в центре </a:t>
            </a:r>
            <a:br>
              <a:rPr lang="ru-RU" sz="2000" dirty="0"/>
            </a:br>
            <a:r>
              <a:rPr lang="ru-RU" sz="2000" dirty="0"/>
              <a:t>и Северо-Западе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93F2065-133C-4FF7-BB9D-894801B1E4BF}"/>
              </a:ext>
            </a:extLst>
          </p:cNvPr>
          <p:cNvSpPr/>
          <p:nvPr/>
        </p:nvSpPr>
        <p:spPr>
          <a:xfrm>
            <a:off x="12514659" y="1766439"/>
            <a:ext cx="2981740" cy="5144570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F8372-5428-43B7-8306-B1DD868F1CAC}"/>
              </a:ext>
            </a:extLst>
          </p:cNvPr>
          <p:cNvSpPr txBox="1"/>
          <p:nvPr/>
        </p:nvSpPr>
        <p:spPr>
          <a:xfrm>
            <a:off x="-10913833" y="1273293"/>
            <a:ext cx="10913833" cy="3538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000" dirty="0">
                <a:latin typeface="Akrobat SemiBold" panose="00000700000000000000" pitchFamily="2" charset="0"/>
              </a:rPr>
              <a:t>Доля торговых сетей в розничной торговле продовольственными товарами в макрорегионах России</a:t>
            </a:r>
          </a:p>
        </p:txBody>
      </p:sp>
      <p:graphicFrame>
        <p:nvGraphicFramePr>
          <p:cNvPr id="21" name="Таблица 2">
            <a:extLst>
              <a:ext uri="{FF2B5EF4-FFF2-40B4-BE49-F238E27FC236}">
                <a16:creationId xmlns:a16="http://schemas.microsoft.com/office/drawing/2014/main" id="{ABAEEB89-CA3F-4B50-8BB0-E757776CD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866185"/>
              </p:ext>
            </p:extLst>
          </p:nvPr>
        </p:nvGraphicFramePr>
        <p:xfrm>
          <a:off x="-10778487" y="1733809"/>
          <a:ext cx="8439149" cy="5163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7897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2437748">
                  <a:extLst>
                    <a:ext uri="{9D8B030D-6E8A-4147-A177-3AD203B41FA5}">
                      <a16:colId xmlns:a16="http://schemas.microsoft.com/office/drawing/2014/main" val="4018152727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</a:tblGrid>
              <a:tr h="317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Федеральный округ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Параметры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CAGR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Россия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42,9%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-3,0%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80426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06947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Центральный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205376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-4,3%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16478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58671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Северо-Западный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64,7%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36,6%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794714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4389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Южный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64,2%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62,9%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60,7%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759704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50250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Северо-Кавказский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89,8%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667630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56450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Приволжский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8242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24932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Уральский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55,7%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245606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387778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957803"/>
                  </a:ext>
                </a:extLst>
              </a:tr>
              <a:tr h="6000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Сибирский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642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558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91240"/>
                  </a:ext>
                </a:extLst>
              </a:tr>
              <a:tr h="180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Дальневосточный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16,1%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04006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84,3%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87391"/>
                  </a:ext>
                </a:extLst>
              </a:tr>
              <a:tr h="180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8289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517E23C-D443-4963-B340-92E54B3E54B2}"/>
              </a:ext>
            </a:extLst>
          </p:cNvPr>
          <p:cNvSpPr txBox="1"/>
          <p:nvPr/>
        </p:nvSpPr>
        <p:spPr>
          <a:xfrm>
            <a:off x="12780532" y="2294524"/>
            <a:ext cx="1950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/>
              <a:t>Сейчас сети требуют </a:t>
            </a:r>
            <a:br>
              <a:rPr lang="ru-RU" sz="2000" dirty="0"/>
            </a:br>
            <a:r>
              <a:rPr lang="ru-RU" sz="2000" dirty="0"/>
              <a:t>не только </a:t>
            </a:r>
            <a:br>
              <a:rPr lang="ru-RU" sz="2000" dirty="0"/>
            </a:br>
            <a:r>
              <a:rPr lang="ru-RU" sz="2000" dirty="0"/>
              <a:t>низкие цены, </a:t>
            </a:r>
            <a:br>
              <a:rPr lang="ru-RU" sz="2000" dirty="0"/>
            </a:br>
            <a:r>
              <a:rPr lang="ru-RU" sz="2000" dirty="0"/>
              <a:t>но и интересные идеи кооперации и инновационные продукты — </a:t>
            </a:r>
            <a:br>
              <a:rPr lang="ru-RU" sz="2000" dirty="0"/>
            </a:br>
            <a:r>
              <a:rPr lang="ru-RU" sz="2000" dirty="0"/>
              <a:t>они хотят отличаться </a:t>
            </a:r>
            <a:br>
              <a:rPr lang="ru-RU" sz="2000" dirty="0"/>
            </a:br>
            <a:r>
              <a:rPr lang="ru-RU" sz="2000" dirty="0"/>
              <a:t>от конкурентов </a:t>
            </a:r>
            <a:br>
              <a:rPr lang="ru-RU" sz="2000" dirty="0"/>
            </a:br>
            <a:r>
              <a:rPr lang="ru-RU" sz="2000" dirty="0"/>
              <a:t>не только ценой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17B8A-D26A-4037-BEE9-944AD28F5465}"/>
              </a:ext>
            </a:extLst>
          </p:cNvPr>
          <p:cNvSpPr txBox="1"/>
          <p:nvPr/>
        </p:nvSpPr>
        <p:spPr>
          <a:xfrm>
            <a:off x="604520" y="648029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ru-RU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РосСтат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6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6F6403B-C0C6-4412-AEB5-A4E13963D10B}"/>
              </a:ext>
            </a:extLst>
          </p:cNvPr>
          <p:cNvSpPr/>
          <p:nvPr/>
        </p:nvSpPr>
        <p:spPr>
          <a:xfrm>
            <a:off x="9481930" y="1614039"/>
            <a:ext cx="2981740" cy="5144570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981113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Второе окно — современная торговля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F563A-BE8B-4C76-9945-8BEE2E5A6F3B}"/>
              </a:ext>
            </a:extLst>
          </p:cNvPr>
          <p:cNvSpPr txBox="1"/>
          <p:nvPr/>
        </p:nvSpPr>
        <p:spPr>
          <a:xfrm>
            <a:off x="7553129" y="453040"/>
            <a:ext cx="405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«А окно второе вышло к лесу»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77D01-A90D-4F35-AA7A-E85CA7E24D8C}"/>
              </a:ext>
            </a:extLst>
          </p:cNvPr>
          <p:cNvSpPr txBox="1"/>
          <p:nvPr/>
        </p:nvSpPr>
        <p:spPr>
          <a:xfrm>
            <a:off x="8270240" y="757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Три окна.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DCFE8-AB32-4851-9AAA-4526A9070843}"/>
              </a:ext>
            </a:extLst>
          </p:cNvPr>
          <p:cNvSpPr txBox="1"/>
          <p:nvPr/>
        </p:nvSpPr>
        <p:spPr>
          <a:xfrm>
            <a:off x="579666" y="1120893"/>
            <a:ext cx="10913833" cy="3538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000" dirty="0">
                <a:latin typeface="Akrobat SemiBold" panose="00000700000000000000" pitchFamily="2" charset="0"/>
              </a:rPr>
              <a:t>Доля торговых сетей в розничной торговле продовольственными товарами в макрорегионах России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:a16="http://schemas.microsoft.com/office/drawing/2014/main" id="{17D244B7-18C1-48CD-BBC0-E56DAEF9B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294618"/>
              </p:ext>
            </p:extLst>
          </p:nvPr>
        </p:nvGraphicFramePr>
        <p:xfrm>
          <a:off x="715012" y="1472081"/>
          <a:ext cx="8439149" cy="5033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7897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2437748">
                  <a:extLst>
                    <a:ext uri="{9D8B030D-6E8A-4147-A177-3AD203B41FA5}">
                      <a16:colId xmlns:a16="http://schemas.microsoft.com/office/drawing/2014/main" val="4018152727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928376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</a:tblGrid>
              <a:tr h="301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Федеральный округ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Параметры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CAGR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Россия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42,9%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55,6%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53,7%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-3,0%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804261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06947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Центральный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205376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-4,3%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16478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58671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Северо-Западный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63,4%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64,7%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36,6%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34,2%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794714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784389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Южный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35,8%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64,2%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62,9%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60,7%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759704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50250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Северо-Кавказский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91,4%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90,3%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89,8%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667630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56450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Приволжский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54,0%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52,8%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8242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24932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Уральский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53,2%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55,7%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61,0%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245606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46,8%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39,0%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-8,7%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387778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957803"/>
                  </a:ext>
                </a:extLst>
              </a:tr>
              <a:tr h="16628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Сибирский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52,5%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64292"/>
                  </a:ext>
                </a:extLst>
              </a:tr>
              <a:tr h="166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50,8%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49,7%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47,5%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-3,3%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55864"/>
                  </a:ext>
                </a:extLst>
              </a:tr>
              <a:tr h="166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1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91240"/>
                  </a:ext>
                </a:extLst>
              </a:tr>
              <a:tr h="17078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Дальневосточный ФО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сетевого ритейла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16,4%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15,7%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16,1%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-0,9%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04006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Доля традиционной розницы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84,3%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87391"/>
                  </a:ext>
                </a:extLst>
              </a:tr>
              <a:tr h="17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100,0%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8289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2F8E32A-44BC-4364-987E-7AC4F90A670E}"/>
              </a:ext>
            </a:extLst>
          </p:cNvPr>
          <p:cNvSpPr txBox="1"/>
          <p:nvPr/>
        </p:nvSpPr>
        <p:spPr>
          <a:xfrm>
            <a:off x="9718431" y="1805360"/>
            <a:ext cx="19799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/>
              <a:t>Сейчас сети требуют </a:t>
            </a:r>
            <a:br>
              <a:rPr lang="ru-RU" sz="2000" dirty="0"/>
            </a:br>
            <a:r>
              <a:rPr lang="ru-RU" sz="2000" dirty="0"/>
              <a:t>не только </a:t>
            </a:r>
            <a:br>
              <a:rPr lang="ru-RU" sz="2000" dirty="0"/>
            </a:br>
            <a:r>
              <a:rPr lang="ru-RU" sz="2000" dirty="0"/>
              <a:t>низкие цены, </a:t>
            </a:r>
            <a:br>
              <a:rPr lang="ru-RU" sz="2000" dirty="0"/>
            </a:br>
            <a:r>
              <a:rPr lang="ru-RU" sz="2000" dirty="0"/>
              <a:t>но и интересные идеи кооперации и инновационные продукты — </a:t>
            </a:r>
            <a:br>
              <a:rPr lang="ru-RU" sz="2000" dirty="0"/>
            </a:br>
            <a:r>
              <a:rPr lang="ru-RU" sz="2000" dirty="0"/>
              <a:t>Сами сети хотят отличаться </a:t>
            </a:r>
            <a:br>
              <a:rPr lang="ru-RU" sz="2000" dirty="0"/>
            </a:br>
            <a:r>
              <a:rPr lang="ru-RU" sz="2000" dirty="0"/>
              <a:t>от их же конкурентов </a:t>
            </a:r>
            <a:br>
              <a:rPr lang="ru-RU" sz="2000" dirty="0"/>
            </a:br>
            <a:r>
              <a:rPr lang="ru-RU" sz="2000" dirty="0"/>
              <a:t>не только ценой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Это Возможность для кооперации 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11E4A786-67E2-4B12-87A3-B161A2E488BA}"/>
              </a:ext>
            </a:extLst>
          </p:cNvPr>
          <p:cNvSpPr/>
          <p:nvPr/>
        </p:nvSpPr>
        <p:spPr>
          <a:xfrm>
            <a:off x="704850" y="7772375"/>
            <a:ext cx="10389870" cy="926148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3ED51-BF6B-4F1E-B329-78B98C108EB9}"/>
              </a:ext>
            </a:extLst>
          </p:cNvPr>
          <p:cNvSpPr txBox="1"/>
          <p:nvPr/>
        </p:nvSpPr>
        <p:spPr>
          <a:xfrm>
            <a:off x="596096" y="-4482473"/>
            <a:ext cx="108974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Сейчас все говорят об СТМ и росте популярности дискаунтеров — да, цены важны, однако мы не за СТМ. </a:t>
            </a:r>
          </a:p>
          <a:p>
            <a:endParaRPr lang="ru-RU" sz="2100" dirty="0">
              <a:solidFill>
                <a:schemeClr val="bg1"/>
              </a:solidFill>
              <a:latin typeface="Akrobat" panose="00000600000000000000" pitchFamily="2" charset="0"/>
              <a:ea typeface="Times New Roman" panose="02020603050405020304" pitchFamily="18" charset="0"/>
            </a:endParaRP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Мы — за эффективность производства и низкую себестоимость.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Давайте спросим себя, почему в «проблемной» Европе на полке мороженое дешевле нашего?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Почему там за 2,5 Евро, эквивалентную 180 рублям, можно купить </a:t>
            </a:r>
            <a:r>
              <a:rPr lang="ru-RU" sz="2100" dirty="0" err="1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мультипак</a:t>
            </a:r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 из 8 эскимо по 90 г,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по качеству явно не хуже российского?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Это при всех их нынешних издержках с ультра-дорогой энергией, логистикой и прочими проблемами.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Просто там линии 36–40 000 </a:t>
            </a:r>
            <a:r>
              <a:rPr lang="ru-RU" sz="2100" dirty="0" err="1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мороженок</a:t>
            </a:r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 в час и они делают 1 СКЮ 5 суток, день моются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и день отдыхают — этого не достичь на китайских и прочих линях, нужны европейские Монстры.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Если кто-то достигнет этих высот — он будет жить, не смотря по сторонам на конкурентов.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43A7BE-A927-44B9-B807-C541A6E51CF3}"/>
              </a:ext>
            </a:extLst>
          </p:cNvPr>
          <p:cNvSpPr txBox="1"/>
          <p:nvPr/>
        </p:nvSpPr>
        <p:spPr>
          <a:xfrm>
            <a:off x="822960" y="7874590"/>
            <a:ext cx="103428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effectLst/>
                <a:latin typeface="Akrobat SemiBold" panose="00000700000000000000" pitchFamily="2" charset="0"/>
                <a:ea typeface="Times New Roman" panose="02020603050405020304" pitchFamily="18" charset="0"/>
              </a:rPr>
              <a:t>Конечно, логика подсказывает, что здесь нет простых ответов.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 SemiBold" panose="00000700000000000000" pitchFamily="2" charset="0"/>
                <a:ea typeface="Times New Roman" panose="02020603050405020304" pitchFamily="18" charset="0"/>
              </a:rPr>
              <a:t>Однако если мы в числе компаний-лидеров, мы должны быть быстры, эффективны и креативны.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AA17E-F952-427F-803B-99774A7DBD1E}"/>
              </a:ext>
            </a:extLst>
          </p:cNvPr>
          <p:cNvSpPr txBox="1"/>
          <p:nvPr/>
        </p:nvSpPr>
        <p:spPr>
          <a:xfrm>
            <a:off x="604520" y="6480294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ru-RU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РосСтат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0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6F6403B-C0C6-4412-AEB5-A4E13963D10B}"/>
              </a:ext>
            </a:extLst>
          </p:cNvPr>
          <p:cNvSpPr/>
          <p:nvPr/>
        </p:nvSpPr>
        <p:spPr>
          <a:xfrm>
            <a:off x="704850" y="5374640"/>
            <a:ext cx="10389870" cy="926148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6269285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Третье окно — </a:t>
            </a:r>
          </a:p>
          <a:p>
            <a:r>
              <a:rPr lang="ru-RU" dirty="0">
                <a:latin typeface="Akrobat ExtraBold" panose="00000900000000000000" pitchFamily="2" charset="0"/>
              </a:rPr>
              <a:t>Эффективное производство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F563A-BE8B-4C76-9945-8BEE2E5A6F3B}"/>
              </a:ext>
            </a:extLst>
          </p:cNvPr>
          <p:cNvSpPr txBox="1"/>
          <p:nvPr/>
        </p:nvSpPr>
        <p:spPr>
          <a:xfrm>
            <a:off x="7553129" y="453040"/>
            <a:ext cx="405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«Третье окно выходит к океану»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277D01-A90D-4F35-AA7A-E85CA7E24D8C}"/>
              </a:ext>
            </a:extLst>
          </p:cNvPr>
          <p:cNvSpPr txBox="1"/>
          <p:nvPr/>
        </p:nvSpPr>
        <p:spPr>
          <a:xfrm>
            <a:off x="8270240" y="75719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Три окна.»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C0F8-E94D-483A-8F9B-AD768953027A}"/>
              </a:ext>
            </a:extLst>
          </p:cNvPr>
          <p:cNvSpPr txBox="1"/>
          <p:nvPr/>
        </p:nvSpPr>
        <p:spPr>
          <a:xfrm>
            <a:off x="596096" y="1818315"/>
            <a:ext cx="108974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Сейчас все говорят об СТМ и росте популярности дискаунтеров — да, цены важны, однако мы не за СТМ. </a:t>
            </a:r>
          </a:p>
          <a:p>
            <a:endParaRPr lang="ru-RU" sz="2100" dirty="0">
              <a:solidFill>
                <a:schemeClr val="bg1"/>
              </a:solidFill>
              <a:latin typeface="Akrobat" panose="00000600000000000000" pitchFamily="2" charset="0"/>
              <a:ea typeface="Times New Roman" panose="02020603050405020304" pitchFamily="18" charset="0"/>
            </a:endParaRP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Мы — за эффективность производства и низкую себестоимость.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Давайте спросим себя, почему в так называемой «проблемной» Европе на полке мороженое дешевле нашего? Почему там за 2,5 Евро, эквивалентную </a:t>
            </a:r>
            <a:r>
              <a:rPr lang="ru-RU" sz="2100" dirty="0">
                <a:solidFill>
                  <a:schemeClr val="bg1"/>
                </a:solidFill>
                <a:latin typeface="Akrobat" panose="00000600000000000000" pitchFamily="2" charset="0"/>
                <a:ea typeface="Times New Roman" panose="02020603050405020304" pitchFamily="18" charset="0"/>
              </a:rPr>
              <a:t>22</a:t>
            </a:r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0 рублям, можно купить </a:t>
            </a:r>
            <a:r>
              <a:rPr lang="ru-RU" sz="2100" dirty="0" err="1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мультипак</a:t>
            </a:r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 из 8 эскимо по 90 г,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по качеству явно не хуже российского? Это в 2 раза ниже российских цен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Это при всех их нынешних издержках с ультра-дорогой энергией, логистикой и прочими «проблемами».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Просто там производительность  линии 36–42 000 </a:t>
            </a:r>
            <a:r>
              <a:rPr lang="ru-RU" sz="2100" dirty="0" err="1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мороженок</a:t>
            </a:r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 в час и они делают 1 СКЮ 5 суток, день моются и день отдыхают — этого не достичь на китайских и прочих линях, нужны европейские Монстры.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rPr>
              <a:t>Если кто-то достигнет этих высот — он будет жить с Прибылью, не смотря по сторонам на конкурентов.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DDE2B6-BAF9-44F5-9C8E-8B7E5CE30D9F}"/>
              </a:ext>
            </a:extLst>
          </p:cNvPr>
          <p:cNvSpPr txBox="1"/>
          <p:nvPr/>
        </p:nvSpPr>
        <p:spPr>
          <a:xfrm>
            <a:off x="822960" y="5476855"/>
            <a:ext cx="103428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effectLst/>
                <a:latin typeface="Akrobat SemiBold" panose="00000700000000000000" pitchFamily="2" charset="0"/>
                <a:ea typeface="Times New Roman" panose="02020603050405020304" pitchFamily="18" charset="0"/>
              </a:rPr>
              <a:t>Конечно, логика подсказывает, что здесь нет простых ответов. </a:t>
            </a:r>
          </a:p>
          <a:p>
            <a:r>
              <a:rPr lang="ru-RU" sz="2100" dirty="0">
                <a:solidFill>
                  <a:schemeClr val="bg1"/>
                </a:solidFill>
                <a:effectLst/>
                <a:latin typeface="Akrobat SemiBold" panose="00000700000000000000" pitchFamily="2" charset="0"/>
                <a:ea typeface="Times New Roman" panose="02020603050405020304" pitchFamily="18" charset="0"/>
              </a:rPr>
              <a:t>Однако если мы в числе компаний-лидеров, мы должны быть быстры, эффективны и креативны.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33F085-28C9-4FE3-982A-BB2EFC7CC60E}"/>
              </a:ext>
            </a:extLst>
          </p:cNvPr>
          <p:cNvGrpSpPr/>
          <p:nvPr/>
        </p:nvGrpSpPr>
        <p:grpSpPr>
          <a:xfrm>
            <a:off x="-6564630" y="1809638"/>
            <a:ext cx="5391150" cy="4491150"/>
            <a:chOff x="704850" y="1809638"/>
            <a:chExt cx="5391150" cy="4491150"/>
          </a:xfrm>
        </p:grpSpPr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9DC29575-2C05-4A96-B15C-C27CA8B35508}"/>
                </a:ext>
              </a:extLst>
            </p:cNvPr>
            <p:cNvSpPr/>
            <p:nvPr/>
          </p:nvSpPr>
          <p:spPr>
            <a:xfrm>
              <a:off x="704850" y="1809638"/>
              <a:ext cx="5391150" cy="4491150"/>
            </a:xfrm>
            <a:prstGeom prst="roundRect">
              <a:avLst>
                <a:gd name="adj" fmla="val 8317"/>
              </a:avLst>
            </a:prstGeom>
            <a:gradFill>
              <a:gsLst>
                <a:gs pos="0">
                  <a:schemeClr val="accent1">
                    <a:lumMod val="50000"/>
                    <a:alpha val="47000"/>
                  </a:schemeClr>
                </a:gs>
                <a:gs pos="100000">
                  <a:srgbClr val="5607A5">
                    <a:alpha val="88235"/>
                  </a:srgbClr>
                </a:gs>
                <a:gs pos="65000">
                  <a:srgbClr val="5A07AD">
                    <a:alpha val="80000"/>
                  </a:srgbClr>
                </a:gs>
              </a:gsLst>
              <a:path path="circle">
                <a:fillToRect r="100000" b="100000"/>
              </a:path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9A5B5F-9049-4D7D-A502-D4818A680C47}"/>
                </a:ext>
              </a:extLst>
            </p:cNvPr>
            <p:cNvSpPr txBox="1"/>
            <p:nvPr/>
          </p:nvSpPr>
          <p:spPr>
            <a:xfrm>
              <a:off x="985520" y="4839616"/>
              <a:ext cx="498438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Сейчас остались Ренна и Русский холод, но как уже мы говорим 20 лет коллегам — мы продаем в одном районе города больше, чем Русский холод в Америке, потому что Америка — это не только Брайтон Бич</a:t>
              </a: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3EB3E7A7-94D1-4B53-9E73-BD14D18C2A2C}"/>
                </a:ext>
              </a:extLst>
            </p:cNvPr>
            <p:cNvGrpSpPr/>
            <p:nvPr/>
          </p:nvGrpSpPr>
          <p:grpSpPr>
            <a:xfrm>
              <a:off x="985520" y="2217080"/>
              <a:ext cx="4917440" cy="1124945"/>
              <a:chOff x="904240" y="1952920"/>
              <a:chExt cx="4917440" cy="112494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5F9FDF-EA41-4F54-9E71-E0A931F3DA5A}"/>
                  </a:ext>
                </a:extLst>
              </p:cNvPr>
              <p:cNvSpPr txBox="1"/>
              <p:nvPr/>
            </p:nvSpPr>
            <p:spPr>
              <a:xfrm>
                <a:off x="909706" y="1952920"/>
                <a:ext cx="1122294" cy="61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4000">
                    <a:solidFill>
                      <a:schemeClr val="bg1"/>
                    </a:solidFill>
                    <a:latin typeface="Helvetica Neue" panose="02000806000000020004" pitchFamily="2" charset="0"/>
                  </a:defRPr>
                </a:lvl1pPr>
              </a:lstStyle>
              <a:p>
                <a:r>
                  <a:rPr lang="ru-RU" dirty="0">
                    <a:latin typeface="Akrobat ExtraBold" panose="00000900000000000000" pitchFamily="2" charset="0"/>
                  </a:rPr>
                  <a:t>52%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7631F05-D65D-4E6A-BB63-4EFF43358D3E}"/>
                  </a:ext>
                </a:extLst>
              </p:cNvPr>
              <p:cNvSpPr txBox="1"/>
              <p:nvPr/>
            </p:nvSpPr>
            <p:spPr>
              <a:xfrm>
                <a:off x="904240" y="2431534"/>
                <a:ext cx="49174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с 33 до 15 тыс. тонн 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общее падение экспорта в 2022г.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Главный триггер этого падения «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Инмарко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ED25932-8A9A-4E5A-A2F8-ABC0A64B4142}"/>
                </a:ext>
              </a:extLst>
            </p:cNvPr>
            <p:cNvGrpSpPr/>
            <p:nvPr/>
          </p:nvGrpSpPr>
          <p:grpSpPr>
            <a:xfrm>
              <a:off x="985520" y="3667107"/>
              <a:ext cx="4837048" cy="816947"/>
              <a:chOff x="5993512" y="1963080"/>
              <a:chExt cx="4837048" cy="81694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6EE3EE-7235-4CAC-BAB5-8AF2BA7D4856}"/>
                  </a:ext>
                </a:extLst>
              </p:cNvPr>
              <p:cNvSpPr txBox="1"/>
              <p:nvPr/>
            </p:nvSpPr>
            <p:spPr>
              <a:xfrm>
                <a:off x="5998978" y="1963080"/>
                <a:ext cx="1122294" cy="61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4000">
                    <a:solidFill>
                      <a:schemeClr val="bg1"/>
                    </a:solidFill>
                    <a:latin typeface="Helvetica Neue" panose="02000806000000020004" pitchFamily="2" charset="0"/>
                  </a:defRPr>
                </a:lvl1pPr>
              </a:lstStyle>
              <a:p>
                <a:r>
                  <a:rPr lang="ru-RU" dirty="0">
                    <a:latin typeface="Akrobat ExtraBold" panose="00000900000000000000" pitchFamily="2" charset="0"/>
                  </a:rPr>
                  <a:t>84%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174574-CC1E-40DE-8416-E5BABE5419F5}"/>
                  </a:ext>
                </a:extLst>
              </p:cNvPr>
              <p:cNvSpPr txBox="1"/>
              <p:nvPr/>
            </p:nvSpPr>
            <p:spPr>
              <a:xfrm>
                <a:off x="5993512" y="2431534"/>
                <a:ext cx="4837048" cy="348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с 11,8 до 1,8 тыс. тонн падение экспорта в Америку</a:t>
                </a:r>
              </a:p>
            </p:txBody>
          </p:sp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62796EA-A137-4B57-BE0D-E59A24813E01}"/>
              </a:ext>
            </a:extLst>
          </p:cNvPr>
          <p:cNvGrpSpPr/>
          <p:nvPr/>
        </p:nvGrpSpPr>
        <p:grpSpPr>
          <a:xfrm>
            <a:off x="12649640" y="1876670"/>
            <a:ext cx="5742531" cy="4550389"/>
            <a:chOff x="6218360" y="1876670"/>
            <a:chExt cx="5742531" cy="455038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FB0DDD-F4A1-499D-9D47-78F0D7F4E918}"/>
                </a:ext>
              </a:extLst>
            </p:cNvPr>
            <p:cNvSpPr txBox="1"/>
            <p:nvPr/>
          </p:nvSpPr>
          <p:spPr>
            <a:xfrm>
              <a:off x="6218360" y="4832071"/>
              <a:ext cx="5742531" cy="1594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effectLst/>
                  <a:latin typeface="Akrobat ExtraBold" panose="00000900000000000000" pitchFamily="2" charset="0"/>
                  <a:ea typeface="Times New Roman" panose="02020603050405020304" pitchFamily="18" charset="0"/>
                </a:rPr>
                <a:t>Казахстан: 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 9,6 до 6 тыс. тонн. Главный вес падения «</a:t>
              </a:r>
              <a:r>
                <a:rPr lang="ru-RU" dirty="0" err="1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Инмарко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» поэтому падение продолжится: закрыт серый экспорт и размещено производство в Этель 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«Усть-Каменогорск». Основной Импорт «Юнилевер» из Турции.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Африка: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 сильный курс рубля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effectLst/>
                  <a:latin typeface="Akrobat ExtraBold" panose="00000900000000000000" pitchFamily="2" charset="0"/>
                  <a:ea typeface="Times New Roman" panose="02020603050405020304" pitchFamily="18" charset="0"/>
                </a:rPr>
                <a:t>Китай: 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стратегия Китая на импорт сырья, а не продуктов </a:t>
              </a:r>
              <a:r>
                <a:rPr lang="en-US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FMSG </a:t>
              </a:r>
              <a:endParaRPr lang="ru-RU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D6FB615-8650-45BE-8790-4EE7F14804BA}"/>
                </a:ext>
              </a:extLst>
            </p:cNvPr>
            <p:cNvGrpSpPr/>
            <p:nvPr/>
          </p:nvGrpSpPr>
          <p:grpSpPr>
            <a:xfrm>
              <a:off x="6225761" y="1876670"/>
              <a:ext cx="3883651" cy="2736000"/>
              <a:chOff x="6315213" y="2230302"/>
              <a:chExt cx="3883651" cy="2736000"/>
            </a:xfrm>
          </p:grpSpPr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EE28B8FC-5010-468C-805E-2B3A55BB52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9059" y="2230302"/>
                <a:ext cx="1457" cy="2736000"/>
              </a:xfrm>
              <a:prstGeom prst="line">
                <a:avLst/>
              </a:prstGeom>
              <a:ln>
                <a:solidFill>
                  <a:srgbClr val="6513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A8697A7B-0B9C-435D-98FD-BBBA3DC98564}"/>
                  </a:ext>
                </a:extLst>
              </p:cNvPr>
              <p:cNvSpPr/>
              <p:nvPr/>
            </p:nvSpPr>
            <p:spPr>
              <a:xfrm rot="5400000">
                <a:off x="8028810" y="2124438"/>
                <a:ext cx="327660" cy="672841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771D3F-4C93-492B-BD30-183974F80B61}"/>
                  </a:ext>
                </a:extLst>
              </p:cNvPr>
              <p:cNvSpPr txBox="1"/>
              <p:nvPr/>
            </p:nvSpPr>
            <p:spPr>
              <a:xfrm>
                <a:off x="7312915" y="2295504"/>
                <a:ext cx="6755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-31%</a:t>
                </a: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07C52027-D4B2-4A3F-800E-82BC74D637E8}"/>
                  </a:ext>
                </a:extLst>
              </p:cNvPr>
              <p:cNvSpPr/>
              <p:nvPr/>
            </p:nvSpPr>
            <p:spPr>
              <a:xfrm rot="5400000">
                <a:off x="7892552" y="2431951"/>
                <a:ext cx="327660" cy="964206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A718AC-FE5F-4423-B3C9-4441E26417CC}"/>
                  </a:ext>
                </a:extLst>
              </p:cNvPr>
              <p:cNvSpPr txBox="1"/>
              <p:nvPr/>
            </p:nvSpPr>
            <p:spPr>
              <a:xfrm>
                <a:off x="7008036" y="2748699"/>
                <a:ext cx="769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-43%</a:t>
                </a: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106FA75F-440F-4732-B764-3FD4FAFDE206}"/>
                  </a:ext>
                </a:extLst>
              </p:cNvPr>
              <p:cNvSpPr/>
              <p:nvPr/>
            </p:nvSpPr>
            <p:spPr>
              <a:xfrm rot="5400000">
                <a:off x="7558084" y="2550047"/>
                <a:ext cx="327660" cy="1634400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9074BA-FD82-4382-BE29-8937746EA223}"/>
                  </a:ext>
                </a:extLst>
              </p:cNvPr>
              <p:cNvSpPr txBox="1"/>
              <p:nvPr/>
            </p:nvSpPr>
            <p:spPr>
              <a:xfrm>
                <a:off x="6315213" y="3201894"/>
                <a:ext cx="641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-82%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7E9E97D-2AFA-45FC-8764-F07E250F6DCF}"/>
                  </a:ext>
                </a:extLst>
              </p:cNvPr>
              <p:cNvSpPr/>
              <p:nvPr/>
            </p:nvSpPr>
            <p:spPr>
              <a:xfrm rot="5400000">
                <a:off x="7815383" y="3265256"/>
                <a:ext cx="327660" cy="1110373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1200ABC-BE5D-40AA-AD67-D7C74EDEFF3F}"/>
                  </a:ext>
                </a:extLst>
              </p:cNvPr>
              <p:cNvSpPr txBox="1"/>
              <p:nvPr/>
            </p:nvSpPr>
            <p:spPr>
              <a:xfrm>
                <a:off x="6880409" y="3655089"/>
                <a:ext cx="566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-51%</a:t>
                </a: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E897E4D-A126-4585-8C21-177B731AF5C3}"/>
                  </a:ext>
                </a:extLst>
              </p:cNvPr>
              <p:cNvSpPr/>
              <p:nvPr/>
            </p:nvSpPr>
            <p:spPr>
              <a:xfrm rot="5400000">
                <a:off x="7844768" y="3740260"/>
                <a:ext cx="327660" cy="1066757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C2FE6D-DC82-4AD4-9706-4079D03BC1F4}"/>
                  </a:ext>
                </a:extLst>
              </p:cNvPr>
              <p:cNvSpPr txBox="1"/>
              <p:nvPr/>
            </p:nvSpPr>
            <p:spPr>
              <a:xfrm>
                <a:off x="6900101" y="4108284"/>
                <a:ext cx="6883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-50%</a:t>
                </a: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A79BF797-2CD9-450B-9962-C503F2DD2473}"/>
                  </a:ext>
                </a:extLst>
              </p:cNvPr>
              <p:cNvSpPr/>
              <p:nvPr/>
            </p:nvSpPr>
            <p:spPr>
              <a:xfrm rot="5400000">
                <a:off x="8165969" y="4527573"/>
                <a:ext cx="327660" cy="398519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58EC68F-ADAC-4932-AF03-942D1E5DACBD}"/>
                  </a:ext>
                </a:extLst>
              </p:cNvPr>
              <p:cNvSpPr txBox="1"/>
              <p:nvPr/>
            </p:nvSpPr>
            <p:spPr>
              <a:xfrm>
                <a:off x="7549579" y="4561479"/>
                <a:ext cx="669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-23%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5FF5AA-9F4B-43FF-9015-D4BD6EAE7F55}"/>
                  </a:ext>
                </a:extLst>
              </p:cNvPr>
              <p:cNvSpPr txBox="1"/>
              <p:nvPr/>
            </p:nvSpPr>
            <p:spPr>
              <a:xfrm>
                <a:off x="8508072" y="2295504"/>
                <a:ext cx="1427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Казахстан 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FC8CD3-FF04-4B68-B735-DA9F0DBDBFDC}"/>
                  </a:ext>
                </a:extLst>
              </p:cNvPr>
              <p:cNvSpPr txBox="1"/>
              <p:nvPr/>
            </p:nvSpPr>
            <p:spPr>
              <a:xfrm>
                <a:off x="8508072" y="2748699"/>
                <a:ext cx="1580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Африка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0C9DF19-8B42-48C3-992C-7375476FE37C}"/>
                  </a:ext>
                </a:extLst>
              </p:cNvPr>
              <p:cNvSpPr txBox="1"/>
              <p:nvPr/>
            </p:nvSpPr>
            <p:spPr>
              <a:xfrm>
                <a:off x="8508072" y="3201894"/>
                <a:ext cx="987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Китай 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B8B4A3F-BD92-42B9-9547-5DC20AAF25FC}"/>
                  </a:ext>
                </a:extLst>
              </p:cNvPr>
              <p:cNvSpPr txBox="1"/>
              <p:nvPr/>
            </p:nvSpPr>
            <p:spPr>
              <a:xfrm>
                <a:off x="8508072" y="3655089"/>
                <a:ext cx="1669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Ю. Корея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A665617-5B29-4F05-B3B7-09974378CED6}"/>
                  </a:ext>
                </a:extLst>
              </p:cNvPr>
              <p:cNvSpPr txBox="1"/>
              <p:nvPr/>
            </p:nvSpPr>
            <p:spPr>
              <a:xfrm>
                <a:off x="8508072" y="4108284"/>
                <a:ext cx="1690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Кыргызстан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712BA89-BDBD-45FA-8049-E09EC750DC1F}"/>
                  </a:ext>
                </a:extLst>
              </p:cNvPr>
              <p:cNvSpPr txBox="1"/>
              <p:nvPr/>
            </p:nvSpPr>
            <p:spPr>
              <a:xfrm>
                <a:off x="8508072" y="4561479"/>
                <a:ext cx="1649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Беларусь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9371300" cy="10570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sz="3800" dirty="0">
                <a:latin typeface="Akrobat ExtraBold" panose="00000900000000000000" pitchFamily="2" charset="0"/>
              </a:rPr>
              <a:t>Четвертое окно — экспорт,  как </a:t>
            </a:r>
          </a:p>
          <a:p>
            <a:r>
              <a:rPr lang="ru-RU" sz="3800" dirty="0">
                <a:latin typeface="Akrobat ExtraBold" panose="00000900000000000000" pitchFamily="2" charset="0"/>
              </a:rPr>
              <a:t>главное ожидание и заблуждение рынка 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540F64B-9CC3-4CD2-A2CC-104E6BED161D}"/>
              </a:ext>
            </a:extLst>
          </p:cNvPr>
          <p:cNvGrpSpPr/>
          <p:nvPr/>
        </p:nvGrpSpPr>
        <p:grpSpPr>
          <a:xfrm>
            <a:off x="611041" y="1962272"/>
            <a:ext cx="5391150" cy="4491150"/>
            <a:chOff x="611041" y="1962272"/>
            <a:chExt cx="5391150" cy="4491150"/>
          </a:xfrm>
        </p:grpSpPr>
        <p:sp>
          <p:nvSpPr>
            <p:cNvPr id="18" name="Rounded Rectangle 9">
              <a:extLst>
                <a:ext uri="{FF2B5EF4-FFF2-40B4-BE49-F238E27FC236}">
                  <a16:creationId xmlns:a16="http://schemas.microsoft.com/office/drawing/2014/main" id="{F6F6403B-C0C6-4412-AEB5-A4E13963D10B}"/>
                </a:ext>
              </a:extLst>
            </p:cNvPr>
            <p:cNvSpPr/>
            <p:nvPr/>
          </p:nvSpPr>
          <p:spPr>
            <a:xfrm>
              <a:off x="611041" y="1962272"/>
              <a:ext cx="5391150" cy="4491150"/>
            </a:xfrm>
            <a:prstGeom prst="roundRect">
              <a:avLst>
                <a:gd name="adj" fmla="val 8317"/>
              </a:avLst>
            </a:prstGeom>
            <a:gradFill>
              <a:gsLst>
                <a:gs pos="0">
                  <a:schemeClr val="accent1">
                    <a:lumMod val="50000"/>
                    <a:alpha val="47000"/>
                  </a:schemeClr>
                </a:gs>
                <a:gs pos="100000">
                  <a:srgbClr val="5607A5">
                    <a:alpha val="88235"/>
                  </a:srgbClr>
                </a:gs>
                <a:gs pos="65000">
                  <a:srgbClr val="5A07AD">
                    <a:alpha val="80000"/>
                  </a:srgbClr>
                </a:gs>
              </a:gsLst>
              <a:path path="circle">
                <a:fillToRect r="100000" b="100000"/>
              </a:path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48CB10-4BB4-4B98-8D37-AD20AFEAA244}"/>
                </a:ext>
              </a:extLst>
            </p:cNvPr>
            <p:cNvSpPr txBox="1"/>
            <p:nvPr/>
          </p:nvSpPr>
          <p:spPr>
            <a:xfrm>
              <a:off x="985520" y="4839616"/>
              <a:ext cx="498438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Сейчас в США остались Ренна и Русский холод, но как уже мы говорим 20 лет коллегам — мы продаем в одном районе города больше, чем Русский холод в Америке, потому что Америка — это не только Брайтон Бич</a:t>
              </a: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8779031-E6AA-4A5A-BC26-70C578C7911D}"/>
                </a:ext>
              </a:extLst>
            </p:cNvPr>
            <p:cNvGrpSpPr/>
            <p:nvPr/>
          </p:nvGrpSpPr>
          <p:grpSpPr>
            <a:xfrm>
              <a:off x="985520" y="2217080"/>
              <a:ext cx="4917440" cy="1124945"/>
              <a:chOff x="904240" y="1952920"/>
              <a:chExt cx="4917440" cy="112494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69C7D8-0BF9-4F9C-B416-D6E6773B790C}"/>
                  </a:ext>
                </a:extLst>
              </p:cNvPr>
              <p:cNvSpPr txBox="1"/>
              <p:nvPr/>
            </p:nvSpPr>
            <p:spPr>
              <a:xfrm>
                <a:off x="909706" y="1952920"/>
                <a:ext cx="1122294" cy="61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4000">
                    <a:solidFill>
                      <a:schemeClr val="bg1"/>
                    </a:solidFill>
                    <a:latin typeface="Helvetica Neue" panose="02000806000000020004" pitchFamily="2" charset="0"/>
                  </a:defRPr>
                </a:lvl1pPr>
              </a:lstStyle>
              <a:p>
                <a:r>
                  <a:rPr lang="ru-RU" dirty="0">
                    <a:latin typeface="Akrobat ExtraBold" panose="00000900000000000000" pitchFamily="2" charset="0"/>
                  </a:rPr>
                  <a:t>52%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51C95B-5E62-425E-9938-E17286115C40}"/>
                  </a:ext>
                </a:extLst>
              </p:cNvPr>
              <p:cNvSpPr txBox="1"/>
              <p:nvPr/>
            </p:nvSpPr>
            <p:spPr>
              <a:xfrm>
                <a:off x="904240" y="2431534"/>
                <a:ext cx="49174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с 33 до 15 тыс. тонн 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общее падение экспорта в 2022г.</a:t>
                </a:r>
              </a:p>
              <a:p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Главный триггер этого падения «</a:t>
                </a:r>
                <a:r>
                  <a:rPr lang="ru-RU" dirty="0" err="1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Инмарко</a:t>
                </a:r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0DC1381-DB9D-4E90-9F89-A4F6105E686E}"/>
                </a:ext>
              </a:extLst>
            </p:cNvPr>
            <p:cNvGrpSpPr/>
            <p:nvPr/>
          </p:nvGrpSpPr>
          <p:grpSpPr>
            <a:xfrm>
              <a:off x="985520" y="3667107"/>
              <a:ext cx="4837048" cy="816947"/>
              <a:chOff x="5993512" y="1963080"/>
              <a:chExt cx="4837048" cy="81694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2FCFE-1A3D-430E-8916-8D0CDB0174AB}"/>
                  </a:ext>
                </a:extLst>
              </p:cNvPr>
              <p:cNvSpPr txBox="1"/>
              <p:nvPr/>
            </p:nvSpPr>
            <p:spPr>
              <a:xfrm>
                <a:off x="5998978" y="1963080"/>
                <a:ext cx="1122294" cy="615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4000">
                    <a:solidFill>
                      <a:schemeClr val="bg1"/>
                    </a:solidFill>
                    <a:latin typeface="Helvetica Neue" panose="02000806000000020004" pitchFamily="2" charset="0"/>
                  </a:defRPr>
                </a:lvl1pPr>
              </a:lstStyle>
              <a:p>
                <a:r>
                  <a:rPr lang="ru-RU" dirty="0">
                    <a:latin typeface="Akrobat ExtraBold" panose="00000900000000000000" pitchFamily="2" charset="0"/>
                  </a:rPr>
                  <a:t>84%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64DF58-CA8F-41D4-A0B8-01D3F1E2B8C8}"/>
                  </a:ext>
                </a:extLst>
              </p:cNvPr>
              <p:cNvSpPr txBox="1"/>
              <p:nvPr/>
            </p:nvSpPr>
            <p:spPr>
              <a:xfrm>
                <a:off x="5993512" y="2431534"/>
                <a:ext cx="4837048" cy="348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dirty="0">
                    <a:solidFill>
                      <a:schemeClr val="bg1"/>
                    </a:solidFill>
                    <a:effectLst/>
                    <a:latin typeface="Akrobat" panose="00000600000000000000" pitchFamily="2" charset="0"/>
                    <a:ea typeface="Times New Roman" panose="02020603050405020304" pitchFamily="18" charset="0"/>
                  </a:rPr>
                  <a:t>с 11,8 до 1,8 тыс. тонн падение экспорта в Америку</a:t>
                </a:r>
              </a:p>
            </p:txBody>
          </p:sp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3D24A9-FB92-4577-BF87-5DB6744F970D}"/>
              </a:ext>
            </a:extLst>
          </p:cNvPr>
          <p:cNvGrpSpPr/>
          <p:nvPr/>
        </p:nvGrpSpPr>
        <p:grpSpPr>
          <a:xfrm>
            <a:off x="6218361" y="1876670"/>
            <a:ext cx="5645690" cy="4799688"/>
            <a:chOff x="6218361" y="1876670"/>
            <a:chExt cx="5645690" cy="47996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7A847F-F550-4F1F-ACE1-5B8FC1AF6C16}"/>
                </a:ext>
              </a:extLst>
            </p:cNvPr>
            <p:cNvSpPr txBox="1"/>
            <p:nvPr/>
          </p:nvSpPr>
          <p:spPr>
            <a:xfrm>
              <a:off x="6218361" y="4832071"/>
              <a:ext cx="5645690" cy="1844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effectLst/>
                  <a:latin typeface="Akrobat ExtraBold" panose="00000900000000000000" pitchFamily="2" charset="0"/>
                  <a:ea typeface="Times New Roman" panose="02020603050405020304" pitchFamily="18" charset="0"/>
                </a:rPr>
                <a:t>Казахстан: 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 9,6 до 6 тыс. тонн. Главный вес падения «</a:t>
              </a:r>
              <a:r>
                <a:rPr lang="ru-RU" dirty="0" err="1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Инмарко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» поэтому падение продолжится: закрыт серый экспорт и размещено производство в Этель 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«Усть-Каменогорск». Сейчас основной Импорт «Юнилевер» в Центральную Азию из Турции.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Африка: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 сильный курс рубля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effectLst/>
                  <a:latin typeface="Akrobat ExtraBold" panose="00000900000000000000" pitchFamily="2" charset="0"/>
                  <a:ea typeface="Times New Roman" panose="02020603050405020304" pitchFamily="18" charset="0"/>
                </a:rPr>
                <a:t>Китай: 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стратегия Китая на импорт сырья, а не продуктов </a:t>
              </a:r>
              <a:r>
                <a:rPr lang="en-US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FM</a:t>
              </a:r>
              <a:r>
                <a:rPr lang="ru-RU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С</a:t>
              </a:r>
              <a:r>
                <a:rPr lang="en-US" dirty="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rPr>
                <a:t>G </a:t>
              </a:r>
              <a:endParaRPr lang="ru-RU" dirty="0">
                <a:solidFill>
                  <a:schemeClr val="bg1"/>
                </a:solidFill>
                <a:effectLst/>
                <a:latin typeface="Akrobat" panose="00000600000000000000" pitchFamily="2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02FD8C6-F87D-4007-982B-BAFD2C22FA78}"/>
                </a:ext>
              </a:extLst>
            </p:cNvPr>
            <p:cNvGrpSpPr/>
            <p:nvPr/>
          </p:nvGrpSpPr>
          <p:grpSpPr>
            <a:xfrm>
              <a:off x="6225761" y="1876670"/>
              <a:ext cx="3883651" cy="2736000"/>
              <a:chOff x="6315213" y="2230302"/>
              <a:chExt cx="3883651" cy="2736000"/>
            </a:xfrm>
          </p:grpSpPr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4C2291FF-2069-4718-B40F-D0F5038FD0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9059" y="2230302"/>
                <a:ext cx="1457" cy="2736000"/>
              </a:xfrm>
              <a:prstGeom prst="line">
                <a:avLst/>
              </a:prstGeom>
              <a:ln>
                <a:solidFill>
                  <a:srgbClr val="6513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94F91E12-4413-405B-91F1-8D5EB37A9293}"/>
                  </a:ext>
                </a:extLst>
              </p:cNvPr>
              <p:cNvSpPr/>
              <p:nvPr/>
            </p:nvSpPr>
            <p:spPr>
              <a:xfrm rot="5400000">
                <a:off x="8028810" y="2124438"/>
                <a:ext cx="327660" cy="672841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E524EB-0F3D-4F45-A06A-F4720FE05984}"/>
                  </a:ext>
                </a:extLst>
              </p:cNvPr>
              <p:cNvSpPr txBox="1"/>
              <p:nvPr/>
            </p:nvSpPr>
            <p:spPr>
              <a:xfrm>
                <a:off x="7312915" y="2295504"/>
                <a:ext cx="6755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-31%</a:t>
                </a: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CA7B69BA-2312-4907-84F9-F46A96D95AC7}"/>
                  </a:ext>
                </a:extLst>
              </p:cNvPr>
              <p:cNvSpPr/>
              <p:nvPr/>
            </p:nvSpPr>
            <p:spPr>
              <a:xfrm rot="5400000">
                <a:off x="7892552" y="2431951"/>
                <a:ext cx="327660" cy="964206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D53AE04-7F69-4CFD-88A8-8921A3FE6E0D}"/>
                  </a:ext>
                </a:extLst>
              </p:cNvPr>
              <p:cNvSpPr txBox="1"/>
              <p:nvPr/>
            </p:nvSpPr>
            <p:spPr>
              <a:xfrm>
                <a:off x="7008036" y="2748699"/>
                <a:ext cx="769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-43%</a:t>
                </a: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5F152FCE-0271-4DD8-9363-DAA17672EDEC}"/>
                  </a:ext>
                </a:extLst>
              </p:cNvPr>
              <p:cNvSpPr/>
              <p:nvPr/>
            </p:nvSpPr>
            <p:spPr>
              <a:xfrm rot="5400000">
                <a:off x="7558084" y="2550047"/>
                <a:ext cx="327660" cy="1634400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ECA8DC1-0404-4789-A568-20FD00D11EAE}"/>
                  </a:ext>
                </a:extLst>
              </p:cNvPr>
              <p:cNvSpPr txBox="1"/>
              <p:nvPr/>
            </p:nvSpPr>
            <p:spPr>
              <a:xfrm>
                <a:off x="6315213" y="3201894"/>
                <a:ext cx="641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-82%</a:t>
                </a: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A6E0FA25-0D1E-48E4-BAAB-8F610B678856}"/>
                  </a:ext>
                </a:extLst>
              </p:cNvPr>
              <p:cNvSpPr/>
              <p:nvPr/>
            </p:nvSpPr>
            <p:spPr>
              <a:xfrm rot="5400000">
                <a:off x="7815383" y="3265256"/>
                <a:ext cx="327660" cy="1110373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DC1B9B1-F262-4E9E-9AB2-70AF45063C90}"/>
                  </a:ext>
                </a:extLst>
              </p:cNvPr>
              <p:cNvSpPr txBox="1"/>
              <p:nvPr/>
            </p:nvSpPr>
            <p:spPr>
              <a:xfrm>
                <a:off x="6880409" y="3655089"/>
                <a:ext cx="566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-51%</a:t>
                </a: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F56E89F8-B079-4C8A-8F33-9E7AF43D075D}"/>
                  </a:ext>
                </a:extLst>
              </p:cNvPr>
              <p:cNvSpPr/>
              <p:nvPr/>
            </p:nvSpPr>
            <p:spPr>
              <a:xfrm rot="5400000">
                <a:off x="7844768" y="3740260"/>
                <a:ext cx="327660" cy="1066757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789A570-C47A-46A1-ACDE-3C8D336DCB8B}"/>
                  </a:ext>
                </a:extLst>
              </p:cNvPr>
              <p:cNvSpPr txBox="1"/>
              <p:nvPr/>
            </p:nvSpPr>
            <p:spPr>
              <a:xfrm>
                <a:off x="6900101" y="4108284"/>
                <a:ext cx="6883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-50%</a:t>
                </a: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CE220864-3FF4-478B-ABEE-E08069821D6A}"/>
                  </a:ext>
                </a:extLst>
              </p:cNvPr>
              <p:cNvSpPr/>
              <p:nvPr/>
            </p:nvSpPr>
            <p:spPr>
              <a:xfrm rot="5400000">
                <a:off x="8165969" y="4527573"/>
                <a:ext cx="327660" cy="398519"/>
              </a:xfrm>
              <a:prstGeom prst="rect">
                <a:avLst/>
              </a:prstGeom>
              <a:solidFill>
                <a:srgbClr val="6513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218FF6C-1FA7-463E-9585-FF2D967F9BD8}"/>
                  </a:ext>
                </a:extLst>
              </p:cNvPr>
              <p:cNvSpPr txBox="1"/>
              <p:nvPr/>
            </p:nvSpPr>
            <p:spPr>
              <a:xfrm>
                <a:off x="7549579" y="4561479"/>
                <a:ext cx="669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-23%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97CA1C8-FD8A-4833-986E-98A212EB653D}"/>
                  </a:ext>
                </a:extLst>
              </p:cNvPr>
              <p:cNvSpPr txBox="1"/>
              <p:nvPr/>
            </p:nvSpPr>
            <p:spPr>
              <a:xfrm>
                <a:off x="8508072" y="2295504"/>
                <a:ext cx="1427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Казахстан 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3EAA05D-E71C-4E57-A02E-EB51A56F38FE}"/>
                  </a:ext>
                </a:extLst>
              </p:cNvPr>
              <p:cNvSpPr txBox="1"/>
              <p:nvPr/>
            </p:nvSpPr>
            <p:spPr>
              <a:xfrm>
                <a:off x="8508072" y="2748699"/>
                <a:ext cx="1580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Африка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254A188-4F96-40C9-99D6-C1D9E6CD21F3}"/>
                  </a:ext>
                </a:extLst>
              </p:cNvPr>
              <p:cNvSpPr txBox="1"/>
              <p:nvPr/>
            </p:nvSpPr>
            <p:spPr>
              <a:xfrm>
                <a:off x="8508072" y="3201894"/>
                <a:ext cx="987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Китай 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5D5BDE7-AF13-4660-85BB-F759FD515A62}"/>
                  </a:ext>
                </a:extLst>
              </p:cNvPr>
              <p:cNvSpPr txBox="1"/>
              <p:nvPr/>
            </p:nvSpPr>
            <p:spPr>
              <a:xfrm>
                <a:off x="8508072" y="3655089"/>
                <a:ext cx="1669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Ю. Корея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037781E-7B75-4591-BD64-1819BA9EBA9E}"/>
                  </a:ext>
                </a:extLst>
              </p:cNvPr>
              <p:cNvSpPr txBox="1"/>
              <p:nvPr/>
            </p:nvSpPr>
            <p:spPr>
              <a:xfrm>
                <a:off x="8508072" y="4108284"/>
                <a:ext cx="1690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Кыргызстан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9736835-A3FB-4287-9D51-D0BA75812AD3}"/>
                  </a:ext>
                </a:extLst>
              </p:cNvPr>
              <p:cNvSpPr txBox="1"/>
              <p:nvPr/>
            </p:nvSpPr>
            <p:spPr>
              <a:xfrm>
                <a:off x="8508072" y="4561479"/>
                <a:ext cx="1649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krobat" panose="00000600000000000000" pitchFamily="2" charset="0"/>
                  </a:rPr>
                  <a:t>Беларусь</a:t>
                </a:r>
              </a:p>
            </p:txBody>
          </p:sp>
        </p:grp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2D915E3-216C-4C01-869C-3224E7816051}"/>
              </a:ext>
            </a:extLst>
          </p:cNvPr>
          <p:cNvGrpSpPr/>
          <p:nvPr/>
        </p:nvGrpSpPr>
        <p:grpSpPr>
          <a:xfrm>
            <a:off x="4277360" y="-6028498"/>
            <a:ext cx="2824480" cy="5933441"/>
            <a:chOff x="4277360" y="-1"/>
            <a:chExt cx="2824480" cy="5933441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249048B-C59E-4919-960D-51E3B42FE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50" t="11703" r="50593" b="1778"/>
            <a:stretch/>
          </p:blipFill>
          <p:spPr>
            <a:xfrm>
              <a:off x="4277360" y="0"/>
              <a:ext cx="2824480" cy="5933440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70ECCBDD-5BD1-4428-9E65-C66D4953E7B2}"/>
                </a:ext>
              </a:extLst>
            </p:cNvPr>
            <p:cNvSpPr/>
            <p:nvPr/>
          </p:nvSpPr>
          <p:spPr>
            <a:xfrm>
              <a:off x="4277360" y="-1"/>
              <a:ext cx="2824480" cy="5933441"/>
            </a:xfrm>
            <a:prstGeom prst="rect">
              <a:avLst/>
            </a:prstGeom>
            <a:gradFill>
              <a:gsLst>
                <a:gs pos="0">
                  <a:srgbClr val="01ECFB">
                    <a:alpha val="50000"/>
                  </a:srgbClr>
                </a:gs>
                <a:gs pos="100000">
                  <a:srgbClr val="8310F5">
                    <a:alpha val="75000"/>
                  </a:srgbClr>
                </a:gs>
                <a:gs pos="65000">
                  <a:srgbClr val="5A07AD">
                    <a:alpha val="6000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2838929-DC74-407B-A4B6-357774808F25}"/>
              </a:ext>
            </a:extLst>
          </p:cNvPr>
          <p:cNvGrpSpPr/>
          <p:nvPr/>
        </p:nvGrpSpPr>
        <p:grpSpPr>
          <a:xfrm>
            <a:off x="-4829166" y="2534526"/>
            <a:ext cx="3333106" cy="1828527"/>
            <a:chOff x="669934" y="4180446"/>
            <a:chExt cx="3333106" cy="182852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9B2F79C-69BA-4E69-8936-550B1621C9E2}"/>
                </a:ext>
              </a:extLst>
            </p:cNvPr>
            <p:cNvSpPr txBox="1"/>
            <p:nvPr/>
          </p:nvSpPr>
          <p:spPr>
            <a:xfrm>
              <a:off x="813347" y="4291329"/>
              <a:ext cx="3189693" cy="16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ru-RU" sz="3200" dirty="0">
                  <a:latin typeface="Akrobat ExtraBold" panose="00000900000000000000" pitchFamily="2" charset="0"/>
                </a:rPr>
                <a:t>Сейчас </a:t>
              </a:r>
              <a:br>
                <a:rPr lang="ru-RU" sz="3200" dirty="0">
                  <a:latin typeface="Akrobat ExtraBold" panose="00000900000000000000" pitchFamily="2" charset="0"/>
                </a:rPr>
              </a:br>
              <a:r>
                <a:rPr lang="ru-RU" sz="3200" dirty="0">
                  <a:latin typeface="Akrobat ExtraBold" panose="00000900000000000000" pitchFamily="2" charset="0"/>
                </a:rPr>
                <a:t>не лучшее время для консолидации</a:t>
              </a:r>
            </a:p>
            <a:p>
              <a:endParaRPr lang="ru-RU" sz="3200" dirty="0">
                <a:latin typeface="Akrobat ExtraBold" panose="00000900000000000000" pitchFamily="2" charset="0"/>
              </a:endParaRPr>
            </a:p>
          </p:txBody>
        </p:sp>
        <p:grpSp>
          <p:nvGrpSpPr>
            <p:cNvPr id="84" name="Group 10">
              <a:extLst>
                <a:ext uri="{FF2B5EF4-FFF2-40B4-BE49-F238E27FC236}">
                  <a16:creationId xmlns:a16="http://schemas.microsoft.com/office/drawing/2014/main" id="{452D1737-D481-4049-8BE4-7076CC07A199}"/>
                </a:ext>
              </a:extLst>
            </p:cNvPr>
            <p:cNvGrpSpPr/>
            <p:nvPr/>
          </p:nvGrpSpPr>
          <p:grpSpPr>
            <a:xfrm>
              <a:off x="669934" y="4180446"/>
              <a:ext cx="117144" cy="1828527"/>
              <a:chOff x="609600" y="2926294"/>
              <a:chExt cx="110067" cy="3327947"/>
            </a:xfrm>
            <a:solidFill>
              <a:srgbClr val="740BD3"/>
            </a:solidFill>
          </p:grpSpPr>
          <p:sp>
            <p:nvSpPr>
              <p:cNvPr id="85" name="Rectangle: Rounded Corners 5">
                <a:extLst>
                  <a:ext uri="{FF2B5EF4-FFF2-40B4-BE49-F238E27FC236}">
                    <a16:creationId xmlns:a16="http://schemas.microsoft.com/office/drawing/2014/main" id="{58554F97-DB95-4C9F-8954-DBDBCE1C480E}"/>
                  </a:ext>
                </a:extLst>
              </p:cNvPr>
              <p:cNvSpPr/>
              <p:nvPr/>
            </p:nvSpPr>
            <p:spPr>
              <a:xfrm>
                <a:off x="609600" y="2926294"/>
                <a:ext cx="110067" cy="132111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Rectangle: Rounded Corners 9">
                <a:extLst>
                  <a:ext uri="{FF2B5EF4-FFF2-40B4-BE49-F238E27FC236}">
                    <a16:creationId xmlns:a16="http://schemas.microsoft.com/office/drawing/2014/main" id="{2D0BE54C-C658-46AB-840F-5FB9BE303987}"/>
                  </a:ext>
                </a:extLst>
              </p:cNvPr>
              <p:cNvSpPr/>
              <p:nvPr/>
            </p:nvSpPr>
            <p:spPr>
              <a:xfrm>
                <a:off x="656621" y="3633419"/>
                <a:ext cx="16024" cy="262082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FC8E30E-A398-4754-886A-0867F59B77A9}"/>
              </a:ext>
            </a:extLst>
          </p:cNvPr>
          <p:cNvGrpSpPr/>
          <p:nvPr/>
        </p:nvGrpSpPr>
        <p:grpSpPr>
          <a:xfrm>
            <a:off x="12942570" y="2240468"/>
            <a:ext cx="4202430" cy="2142109"/>
            <a:chOff x="7392670" y="3886388"/>
            <a:chExt cx="4202430" cy="214210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862EC1D-708A-441D-8E15-1D9588B7AB1C}"/>
                </a:ext>
              </a:extLst>
            </p:cNvPr>
            <p:cNvSpPr txBox="1"/>
            <p:nvPr/>
          </p:nvSpPr>
          <p:spPr>
            <a:xfrm>
              <a:off x="7392670" y="4597400"/>
              <a:ext cx="4202430" cy="1431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400" dirty="0"/>
                <a:t>В этом году </a:t>
              </a:r>
              <a:r>
                <a:rPr lang="ru-RU" sz="2400" dirty="0" err="1"/>
                <a:t>Айсберри</a:t>
              </a:r>
              <a:r>
                <a:rPr lang="ru-RU" sz="2400" dirty="0"/>
                <a:t> ведет переговоры с сибирскими игроками, но что-то подсказывает и тут подобность результата</a:t>
              </a:r>
            </a:p>
          </p:txBody>
        </p:sp>
        <p:grpSp>
          <p:nvGrpSpPr>
            <p:cNvPr id="89" name="Рисунок 28">
              <a:extLst>
                <a:ext uri="{FF2B5EF4-FFF2-40B4-BE49-F238E27FC236}">
                  <a16:creationId xmlns:a16="http://schemas.microsoft.com/office/drawing/2014/main" id="{124A5C75-987A-4A45-B143-6CE241333EB7}"/>
                </a:ext>
              </a:extLst>
            </p:cNvPr>
            <p:cNvGrpSpPr/>
            <p:nvPr/>
          </p:nvGrpSpPr>
          <p:grpSpPr>
            <a:xfrm>
              <a:off x="7482925" y="3886388"/>
              <a:ext cx="573955" cy="594193"/>
              <a:chOff x="1628598" y="1412777"/>
              <a:chExt cx="749447" cy="775873"/>
            </a:xfrm>
            <a:solidFill>
              <a:schemeClr val="bg1"/>
            </a:solidFill>
          </p:grpSpPr>
          <p:sp>
            <p:nvSpPr>
              <p:cNvPr id="90" name="Полилиния: фигура 89">
                <a:extLst>
                  <a:ext uri="{FF2B5EF4-FFF2-40B4-BE49-F238E27FC236}">
                    <a16:creationId xmlns:a16="http://schemas.microsoft.com/office/drawing/2014/main" id="{D0B51DF4-07B6-45FA-A00F-3AD0D4CC651B}"/>
                  </a:ext>
                </a:extLst>
              </p:cNvPr>
              <p:cNvSpPr/>
              <p:nvPr/>
            </p:nvSpPr>
            <p:spPr>
              <a:xfrm>
                <a:off x="1628385" y="1783480"/>
                <a:ext cx="368116" cy="403983"/>
              </a:xfrm>
              <a:custGeom>
                <a:avLst/>
                <a:gdLst>
                  <a:gd name="connsiteX0" fmla="*/ 251693 w 368116"/>
                  <a:gd name="connsiteY0" fmla="*/ 199380 h 403982"/>
                  <a:gd name="connsiteX1" fmla="*/ 251229 w 368116"/>
                  <a:gd name="connsiteY1" fmla="*/ 199262 h 403982"/>
                  <a:gd name="connsiteX2" fmla="*/ 273984 w 368116"/>
                  <a:gd name="connsiteY2" fmla="*/ 139857 h 403982"/>
                  <a:gd name="connsiteX3" fmla="*/ 273984 w 368116"/>
                  <a:gd name="connsiteY3" fmla="*/ 72892 h 403982"/>
                  <a:gd name="connsiteX4" fmla="*/ 202500 w 368116"/>
                  <a:gd name="connsiteY4" fmla="*/ 1416 h 403982"/>
                  <a:gd name="connsiteX5" fmla="*/ 110765 w 368116"/>
                  <a:gd name="connsiteY5" fmla="*/ 1416 h 403982"/>
                  <a:gd name="connsiteX6" fmla="*/ 95663 w 368116"/>
                  <a:gd name="connsiteY6" fmla="*/ 16518 h 403982"/>
                  <a:gd name="connsiteX7" fmla="*/ 95663 w 368116"/>
                  <a:gd name="connsiteY7" fmla="*/ 139857 h 403982"/>
                  <a:gd name="connsiteX8" fmla="*/ 118420 w 368116"/>
                  <a:gd name="connsiteY8" fmla="*/ 199262 h 403982"/>
                  <a:gd name="connsiteX9" fmla="*/ 117956 w 368116"/>
                  <a:gd name="connsiteY9" fmla="*/ 199380 h 403982"/>
                  <a:gd name="connsiteX10" fmla="*/ 1416 w 368116"/>
                  <a:gd name="connsiteY10" fmla="*/ 327226 h 403982"/>
                  <a:gd name="connsiteX11" fmla="*/ 1416 w 368116"/>
                  <a:gd name="connsiteY11" fmla="*/ 388033 h 403982"/>
                  <a:gd name="connsiteX12" fmla="*/ 16518 w 368116"/>
                  <a:gd name="connsiteY12" fmla="*/ 403135 h 403982"/>
                  <a:gd name="connsiteX13" fmla="*/ 353139 w 368116"/>
                  <a:gd name="connsiteY13" fmla="*/ 403135 h 403982"/>
                  <a:gd name="connsiteX14" fmla="*/ 368241 w 368116"/>
                  <a:gd name="connsiteY14" fmla="*/ 388033 h 403982"/>
                  <a:gd name="connsiteX15" fmla="*/ 368241 w 368116"/>
                  <a:gd name="connsiteY15" fmla="*/ 327226 h 403982"/>
                  <a:gd name="connsiteX16" fmla="*/ 251693 w 368116"/>
                  <a:gd name="connsiteY16" fmla="*/ 199380 h 403982"/>
                  <a:gd name="connsiteX17" fmla="*/ 251693 w 368116"/>
                  <a:gd name="connsiteY17" fmla="*/ 199380 h 403982"/>
                  <a:gd name="connsiteX18" fmla="*/ 184825 w 368116"/>
                  <a:gd name="connsiteY18" fmla="*/ 198805 h 403982"/>
                  <a:gd name="connsiteX19" fmla="*/ 125867 w 368116"/>
                  <a:gd name="connsiteY19" fmla="*/ 139857 h 403982"/>
                  <a:gd name="connsiteX20" fmla="*/ 125867 w 368116"/>
                  <a:gd name="connsiteY20" fmla="*/ 112845 h 403982"/>
                  <a:gd name="connsiteX21" fmla="*/ 153521 w 368116"/>
                  <a:gd name="connsiteY21" fmla="*/ 119894 h 403982"/>
                  <a:gd name="connsiteX22" fmla="*/ 243780 w 368116"/>
                  <a:gd name="connsiteY22" fmla="*/ 119894 h 403982"/>
                  <a:gd name="connsiteX23" fmla="*/ 243780 w 368116"/>
                  <a:gd name="connsiteY23" fmla="*/ 139857 h 403982"/>
                  <a:gd name="connsiteX24" fmla="*/ 184825 w 368116"/>
                  <a:gd name="connsiteY24" fmla="*/ 198805 h 403982"/>
                  <a:gd name="connsiteX25" fmla="*/ 184825 w 368116"/>
                  <a:gd name="connsiteY25" fmla="*/ 198805 h 403982"/>
                  <a:gd name="connsiteX26" fmla="*/ 211150 w 368116"/>
                  <a:gd name="connsiteY26" fmla="*/ 229009 h 403982"/>
                  <a:gd name="connsiteX27" fmla="*/ 184825 w 368116"/>
                  <a:gd name="connsiteY27" fmla="*/ 255336 h 403982"/>
                  <a:gd name="connsiteX28" fmla="*/ 158500 w 368116"/>
                  <a:gd name="connsiteY28" fmla="*/ 229009 h 403982"/>
                  <a:gd name="connsiteX29" fmla="*/ 211150 w 368116"/>
                  <a:gd name="connsiteY29" fmla="*/ 229009 h 403982"/>
                  <a:gd name="connsiteX30" fmla="*/ 125867 w 368116"/>
                  <a:gd name="connsiteY30" fmla="*/ 31620 h 403982"/>
                  <a:gd name="connsiteX31" fmla="*/ 202500 w 368116"/>
                  <a:gd name="connsiteY31" fmla="*/ 31620 h 403982"/>
                  <a:gd name="connsiteX32" fmla="*/ 243780 w 368116"/>
                  <a:gd name="connsiteY32" fmla="*/ 72892 h 403982"/>
                  <a:gd name="connsiteX33" fmla="*/ 243780 w 368116"/>
                  <a:gd name="connsiteY33" fmla="*/ 89690 h 403982"/>
                  <a:gd name="connsiteX34" fmla="*/ 153521 w 368116"/>
                  <a:gd name="connsiteY34" fmla="*/ 89690 h 403982"/>
                  <a:gd name="connsiteX35" fmla="*/ 125867 w 368116"/>
                  <a:gd name="connsiteY35" fmla="*/ 62038 h 403982"/>
                  <a:gd name="connsiteX36" fmla="*/ 125867 w 368116"/>
                  <a:gd name="connsiteY36" fmla="*/ 31620 h 403982"/>
                  <a:gd name="connsiteX37" fmla="*/ 31613 w 368116"/>
                  <a:gd name="connsiteY37" fmla="*/ 372931 h 403982"/>
                  <a:gd name="connsiteX38" fmla="*/ 31613 w 368116"/>
                  <a:gd name="connsiteY38" fmla="*/ 327226 h 403982"/>
                  <a:gd name="connsiteX39" fmla="*/ 116687 w 368116"/>
                  <a:gd name="connsiteY39" fmla="*/ 229917 h 403982"/>
                  <a:gd name="connsiteX40" fmla="*/ 174147 w 368116"/>
                  <a:gd name="connsiteY40" fmla="*/ 287375 h 403982"/>
                  <a:gd name="connsiteX41" fmla="*/ 184825 w 368116"/>
                  <a:gd name="connsiteY41" fmla="*/ 291800 h 403982"/>
                  <a:gd name="connsiteX42" fmla="*/ 195502 w 368116"/>
                  <a:gd name="connsiteY42" fmla="*/ 287375 h 403982"/>
                  <a:gd name="connsiteX43" fmla="*/ 252962 w 368116"/>
                  <a:gd name="connsiteY43" fmla="*/ 229917 h 403982"/>
                  <a:gd name="connsiteX44" fmla="*/ 338029 w 368116"/>
                  <a:gd name="connsiteY44" fmla="*/ 327218 h 403982"/>
                  <a:gd name="connsiteX45" fmla="*/ 338029 w 368116"/>
                  <a:gd name="connsiteY45" fmla="*/ 372931 h 403982"/>
                  <a:gd name="connsiteX46" fmla="*/ 31613 w 368116"/>
                  <a:gd name="connsiteY46" fmla="*/ 372931 h 403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68116" h="403982">
                    <a:moveTo>
                      <a:pt x="251693" y="199380"/>
                    </a:moveTo>
                    <a:cubicBezTo>
                      <a:pt x="251539" y="199337"/>
                      <a:pt x="251384" y="199307"/>
                      <a:pt x="251229" y="199262"/>
                    </a:cubicBezTo>
                    <a:cubicBezTo>
                      <a:pt x="265365" y="183482"/>
                      <a:pt x="273984" y="162658"/>
                      <a:pt x="273984" y="139857"/>
                    </a:cubicBezTo>
                    <a:lnTo>
                      <a:pt x="273984" y="72892"/>
                    </a:lnTo>
                    <a:cubicBezTo>
                      <a:pt x="273984" y="33478"/>
                      <a:pt x="241915" y="1416"/>
                      <a:pt x="202500" y="1416"/>
                    </a:cubicBezTo>
                    <a:lnTo>
                      <a:pt x="110765" y="1416"/>
                    </a:lnTo>
                    <a:cubicBezTo>
                      <a:pt x="102427" y="1416"/>
                      <a:pt x="95663" y="8178"/>
                      <a:pt x="95663" y="16518"/>
                    </a:cubicBezTo>
                    <a:lnTo>
                      <a:pt x="95663" y="139857"/>
                    </a:lnTo>
                    <a:cubicBezTo>
                      <a:pt x="95663" y="162658"/>
                      <a:pt x="104285" y="183482"/>
                      <a:pt x="118420" y="199262"/>
                    </a:cubicBezTo>
                    <a:cubicBezTo>
                      <a:pt x="118265" y="199307"/>
                      <a:pt x="118111" y="199337"/>
                      <a:pt x="117956" y="199380"/>
                    </a:cubicBezTo>
                    <a:cubicBezTo>
                      <a:pt x="52695" y="205391"/>
                      <a:pt x="1416" y="260423"/>
                      <a:pt x="1416" y="327226"/>
                    </a:cubicBezTo>
                    <a:lnTo>
                      <a:pt x="1416" y="388033"/>
                    </a:lnTo>
                    <a:cubicBezTo>
                      <a:pt x="1416" y="396373"/>
                      <a:pt x="8178" y="403135"/>
                      <a:pt x="16518" y="403135"/>
                    </a:cubicBezTo>
                    <a:lnTo>
                      <a:pt x="353139" y="403135"/>
                    </a:lnTo>
                    <a:cubicBezTo>
                      <a:pt x="361479" y="403135"/>
                      <a:pt x="368241" y="396373"/>
                      <a:pt x="368241" y="388033"/>
                    </a:cubicBezTo>
                    <a:lnTo>
                      <a:pt x="368241" y="327226"/>
                    </a:lnTo>
                    <a:cubicBezTo>
                      <a:pt x="368241" y="260416"/>
                      <a:pt x="316954" y="205391"/>
                      <a:pt x="251693" y="199380"/>
                    </a:cubicBezTo>
                    <a:lnTo>
                      <a:pt x="251693" y="199380"/>
                    </a:lnTo>
                    <a:close/>
                    <a:moveTo>
                      <a:pt x="184825" y="198805"/>
                    </a:moveTo>
                    <a:cubicBezTo>
                      <a:pt x="152319" y="198805"/>
                      <a:pt x="125867" y="172361"/>
                      <a:pt x="125867" y="139857"/>
                    </a:cubicBezTo>
                    <a:lnTo>
                      <a:pt x="125867" y="112845"/>
                    </a:lnTo>
                    <a:cubicBezTo>
                      <a:pt x="134091" y="117336"/>
                      <a:pt x="143514" y="119894"/>
                      <a:pt x="153521" y="119894"/>
                    </a:cubicBezTo>
                    <a:lnTo>
                      <a:pt x="243780" y="119894"/>
                    </a:lnTo>
                    <a:lnTo>
                      <a:pt x="243780" y="139857"/>
                    </a:lnTo>
                    <a:cubicBezTo>
                      <a:pt x="243780" y="172361"/>
                      <a:pt x="217330" y="198805"/>
                      <a:pt x="184825" y="198805"/>
                    </a:cubicBezTo>
                    <a:lnTo>
                      <a:pt x="184825" y="198805"/>
                    </a:lnTo>
                    <a:close/>
                    <a:moveTo>
                      <a:pt x="211150" y="229009"/>
                    </a:moveTo>
                    <a:lnTo>
                      <a:pt x="184825" y="255336"/>
                    </a:lnTo>
                    <a:lnTo>
                      <a:pt x="158500" y="229009"/>
                    </a:lnTo>
                    <a:lnTo>
                      <a:pt x="211150" y="229009"/>
                    </a:lnTo>
                    <a:close/>
                    <a:moveTo>
                      <a:pt x="125867" y="31620"/>
                    </a:moveTo>
                    <a:lnTo>
                      <a:pt x="202500" y="31620"/>
                    </a:lnTo>
                    <a:cubicBezTo>
                      <a:pt x="225265" y="31620"/>
                      <a:pt x="243780" y="50135"/>
                      <a:pt x="243780" y="72892"/>
                    </a:cubicBezTo>
                    <a:lnTo>
                      <a:pt x="243780" y="89690"/>
                    </a:lnTo>
                    <a:lnTo>
                      <a:pt x="153521" y="89690"/>
                    </a:lnTo>
                    <a:cubicBezTo>
                      <a:pt x="138272" y="89690"/>
                      <a:pt x="125867" y="77287"/>
                      <a:pt x="125867" y="62038"/>
                    </a:cubicBezTo>
                    <a:lnTo>
                      <a:pt x="125867" y="31620"/>
                    </a:lnTo>
                    <a:close/>
                    <a:moveTo>
                      <a:pt x="31613" y="372931"/>
                    </a:moveTo>
                    <a:lnTo>
                      <a:pt x="31613" y="327226"/>
                    </a:lnTo>
                    <a:cubicBezTo>
                      <a:pt x="31613" y="277523"/>
                      <a:pt x="68726" y="236362"/>
                      <a:pt x="116687" y="229917"/>
                    </a:cubicBezTo>
                    <a:lnTo>
                      <a:pt x="174147" y="287375"/>
                    </a:lnTo>
                    <a:cubicBezTo>
                      <a:pt x="177096" y="290326"/>
                      <a:pt x="180960" y="291800"/>
                      <a:pt x="184825" y="291800"/>
                    </a:cubicBezTo>
                    <a:cubicBezTo>
                      <a:pt x="188689" y="291800"/>
                      <a:pt x="192553" y="290326"/>
                      <a:pt x="195502" y="287375"/>
                    </a:cubicBezTo>
                    <a:lnTo>
                      <a:pt x="252962" y="229917"/>
                    </a:lnTo>
                    <a:cubicBezTo>
                      <a:pt x="300923" y="236362"/>
                      <a:pt x="338029" y="277523"/>
                      <a:pt x="338029" y="327218"/>
                    </a:cubicBezTo>
                    <a:lnTo>
                      <a:pt x="338029" y="372931"/>
                    </a:lnTo>
                    <a:lnTo>
                      <a:pt x="31613" y="3729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: фигура 90">
                <a:extLst>
                  <a:ext uri="{FF2B5EF4-FFF2-40B4-BE49-F238E27FC236}">
                    <a16:creationId xmlns:a16="http://schemas.microsoft.com/office/drawing/2014/main" id="{A0A71887-DE3C-432D-A10B-5895A510DE66}"/>
                  </a:ext>
                </a:extLst>
              </p:cNvPr>
              <p:cNvSpPr/>
              <p:nvPr/>
            </p:nvSpPr>
            <p:spPr>
              <a:xfrm>
                <a:off x="1961702" y="1468540"/>
                <a:ext cx="417198" cy="719240"/>
              </a:xfrm>
              <a:custGeom>
                <a:avLst/>
                <a:gdLst>
                  <a:gd name="connsiteX0" fmla="*/ 341761 w 417198"/>
                  <a:gd name="connsiteY0" fmla="*/ 525508 h 719239"/>
                  <a:gd name="connsiteX1" fmla="*/ 360580 w 417198"/>
                  <a:gd name="connsiteY1" fmla="*/ 480422 h 719239"/>
                  <a:gd name="connsiteX2" fmla="*/ 360580 w 417198"/>
                  <a:gd name="connsiteY2" fmla="*/ 419019 h 719239"/>
                  <a:gd name="connsiteX3" fmla="*/ 316489 w 417198"/>
                  <a:gd name="connsiteY3" fmla="*/ 334777 h 719239"/>
                  <a:gd name="connsiteX4" fmla="*/ 316859 w 417198"/>
                  <a:gd name="connsiteY4" fmla="*/ 331458 h 719239"/>
                  <a:gd name="connsiteX5" fmla="*/ 316859 w 417198"/>
                  <a:gd name="connsiteY5" fmla="*/ 295553 h 719239"/>
                  <a:gd name="connsiteX6" fmla="*/ 379569 w 417198"/>
                  <a:gd name="connsiteY6" fmla="*/ 224429 h 719239"/>
                  <a:gd name="connsiteX7" fmla="*/ 379569 w 417198"/>
                  <a:gd name="connsiteY7" fmla="*/ 73091 h 719239"/>
                  <a:gd name="connsiteX8" fmla="*/ 307892 w 417198"/>
                  <a:gd name="connsiteY8" fmla="*/ 1416 h 719239"/>
                  <a:gd name="connsiteX9" fmla="*/ 73100 w 417198"/>
                  <a:gd name="connsiteY9" fmla="*/ 1416 h 719239"/>
                  <a:gd name="connsiteX10" fmla="*/ 1416 w 417198"/>
                  <a:gd name="connsiteY10" fmla="*/ 73091 h 719239"/>
                  <a:gd name="connsiteX11" fmla="*/ 1416 w 417198"/>
                  <a:gd name="connsiteY11" fmla="*/ 224429 h 719239"/>
                  <a:gd name="connsiteX12" fmla="*/ 73100 w 417198"/>
                  <a:gd name="connsiteY12" fmla="*/ 296114 h 719239"/>
                  <a:gd name="connsiteX13" fmla="*/ 245058 w 417198"/>
                  <a:gd name="connsiteY13" fmla="*/ 296114 h 719239"/>
                  <a:gd name="connsiteX14" fmla="*/ 265616 w 417198"/>
                  <a:gd name="connsiteY14" fmla="*/ 316673 h 719239"/>
                  <a:gd name="connsiteX15" fmla="*/ 257917 w 417198"/>
                  <a:gd name="connsiteY15" fmla="*/ 316356 h 719239"/>
                  <a:gd name="connsiteX16" fmla="*/ 155247 w 417198"/>
                  <a:gd name="connsiteY16" fmla="*/ 419019 h 719239"/>
                  <a:gd name="connsiteX17" fmla="*/ 155247 w 417198"/>
                  <a:gd name="connsiteY17" fmla="*/ 480422 h 719239"/>
                  <a:gd name="connsiteX18" fmla="*/ 174074 w 417198"/>
                  <a:gd name="connsiteY18" fmla="*/ 525508 h 719239"/>
                  <a:gd name="connsiteX19" fmla="*/ 99558 w 417198"/>
                  <a:gd name="connsiteY19" fmla="*/ 641760 h 719239"/>
                  <a:gd name="connsiteX20" fmla="*/ 99558 w 417198"/>
                  <a:gd name="connsiteY20" fmla="*/ 702973 h 719239"/>
                  <a:gd name="connsiteX21" fmla="*/ 114660 w 417198"/>
                  <a:gd name="connsiteY21" fmla="*/ 718075 h 719239"/>
                  <a:gd name="connsiteX22" fmla="*/ 401175 w 417198"/>
                  <a:gd name="connsiteY22" fmla="*/ 718075 h 719239"/>
                  <a:gd name="connsiteX23" fmla="*/ 416277 w 417198"/>
                  <a:gd name="connsiteY23" fmla="*/ 702973 h 719239"/>
                  <a:gd name="connsiteX24" fmla="*/ 416277 w 417198"/>
                  <a:gd name="connsiteY24" fmla="*/ 641768 h 719239"/>
                  <a:gd name="connsiteX25" fmla="*/ 341761 w 417198"/>
                  <a:gd name="connsiteY25" fmla="*/ 525508 h 719239"/>
                  <a:gd name="connsiteX26" fmla="*/ 341761 w 417198"/>
                  <a:gd name="connsiteY26" fmla="*/ 525508 h 719239"/>
                  <a:gd name="connsiteX27" fmla="*/ 261995 w 417198"/>
                  <a:gd name="connsiteY27" fmla="*/ 270334 h 719239"/>
                  <a:gd name="connsiteX28" fmla="*/ 251310 w 417198"/>
                  <a:gd name="connsiteY28" fmla="*/ 265909 h 719239"/>
                  <a:gd name="connsiteX29" fmla="*/ 73100 w 417198"/>
                  <a:gd name="connsiteY29" fmla="*/ 265909 h 719239"/>
                  <a:gd name="connsiteX30" fmla="*/ 31620 w 417198"/>
                  <a:gd name="connsiteY30" fmla="*/ 224429 h 719239"/>
                  <a:gd name="connsiteX31" fmla="*/ 31620 w 417198"/>
                  <a:gd name="connsiteY31" fmla="*/ 73091 h 719239"/>
                  <a:gd name="connsiteX32" fmla="*/ 73100 w 417198"/>
                  <a:gd name="connsiteY32" fmla="*/ 31620 h 719239"/>
                  <a:gd name="connsiteX33" fmla="*/ 307885 w 417198"/>
                  <a:gd name="connsiteY33" fmla="*/ 31620 h 719239"/>
                  <a:gd name="connsiteX34" fmla="*/ 349365 w 417198"/>
                  <a:gd name="connsiteY34" fmla="*/ 73091 h 719239"/>
                  <a:gd name="connsiteX35" fmla="*/ 349365 w 417198"/>
                  <a:gd name="connsiteY35" fmla="*/ 73910 h 719239"/>
                  <a:gd name="connsiteX36" fmla="*/ 253560 w 417198"/>
                  <a:gd name="connsiteY36" fmla="*/ 73910 h 719239"/>
                  <a:gd name="connsiteX37" fmla="*/ 238458 w 417198"/>
                  <a:gd name="connsiteY37" fmla="*/ 89012 h 719239"/>
                  <a:gd name="connsiteX38" fmla="*/ 253560 w 417198"/>
                  <a:gd name="connsiteY38" fmla="*/ 104114 h 719239"/>
                  <a:gd name="connsiteX39" fmla="*/ 349365 w 417198"/>
                  <a:gd name="connsiteY39" fmla="*/ 104114 h 719239"/>
                  <a:gd name="connsiteX40" fmla="*/ 349365 w 417198"/>
                  <a:gd name="connsiteY40" fmla="*/ 224429 h 719239"/>
                  <a:gd name="connsiteX41" fmla="*/ 307885 w 417198"/>
                  <a:gd name="connsiteY41" fmla="*/ 265909 h 719239"/>
                  <a:gd name="connsiteX42" fmla="*/ 301757 w 417198"/>
                  <a:gd name="connsiteY42" fmla="*/ 265909 h 719239"/>
                  <a:gd name="connsiteX43" fmla="*/ 286655 w 417198"/>
                  <a:gd name="connsiteY43" fmla="*/ 281011 h 719239"/>
                  <a:gd name="connsiteX44" fmla="*/ 286655 w 417198"/>
                  <a:gd name="connsiteY44" fmla="*/ 294992 h 719239"/>
                  <a:gd name="connsiteX45" fmla="*/ 261995 w 417198"/>
                  <a:gd name="connsiteY45" fmla="*/ 270334 h 719239"/>
                  <a:gd name="connsiteX46" fmla="*/ 185451 w 417198"/>
                  <a:gd name="connsiteY46" fmla="*/ 419019 h 719239"/>
                  <a:gd name="connsiteX47" fmla="*/ 257917 w 417198"/>
                  <a:gd name="connsiteY47" fmla="*/ 346560 h 719239"/>
                  <a:gd name="connsiteX48" fmla="*/ 330376 w 417198"/>
                  <a:gd name="connsiteY48" fmla="*/ 419019 h 719239"/>
                  <a:gd name="connsiteX49" fmla="*/ 330376 w 417198"/>
                  <a:gd name="connsiteY49" fmla="*/ 480422 h 719239"/>
                  <a:gd name="connsiteX50" fmla="*/ 297053 w 417198"/>
                  <a:gd name="connsiteY50" fmla="*/ 513745 h 719239"/>
                  <a:gd name="connsiteX51" fmla="*/ 218784 w 417198"/>
                  <a:gd name="connsiteY51" fmla="*/ 513745 h 719239"/>
                  <a:gd name="connsiteX52" fmla="*/ 185451 w 417198"/>
                  <a:gd name="connsiteY52" fmla="*/ 480422 h 719239"/>
                  <a:gd name="connsiteX53" fmla="*/ 185451 w 417198"/>
                  <a:gd name="connsiteY53" fmla="*/ 419019 h 719239"/>
                  <a:gd name="connsiteX54" fmla="*/ 386073 w 417198"/>
                  <a:gd name="connsiteY54" fmla="*/ 687871 h 719239"/>
                  <a:gd name="connsiteX55" fmla="*/ 129762 w 417198"/>
                  <a:gd name="connsiteY55" fmla="*/ 687871 h 719239"/>
                  <a:gd name="connsiteX56" fmla="*/ 129762 w 417198"/>
                  <a:gd name="connsiteY56" fmla="*/ 641768 h 719239"/>
                  <a:gd name="connsiteX57" fmla="*/ 227573 w 417198"/>
                  <a:gd name="connsiteY57" fmla="*/ 543949 h 719239"/>
                  <a:gd name="connsiteX58" fmla="*/ 288262 w 417198"/>
                  <a:gd name="connsiteY58" fmla="*/ 543949 h 719239"/>
                  <a:gd name="connsiteX59" fmla="*/ 386073 w 417198"/>
                  <a:gd name="connsiteY59" fmla="*/ 641768 h 719239"/>
                  <a:gd name="connsiteX60" fmla="*/ 386073 w 417198"/>
                  <a:gd name="connsiteY60" fmla="*/ 687871 h 719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17198" h="719239">
                    <a:moveTo>
                      <a:pt x="341761" y="525508"/>
                    </a:moveTo>
                    <a:cubicBezTo>
                      <a:pt x="353377" y="513989"/>
                      <a:pt x="360580" y="498031"/>
                      <a:pt x="360580" y="480422"/>
                    </a:cubicBezTo>
                    <a:lnTo>
                      <a:pt x="360580" y="419019"/>
                    </a:lnTo>
                    <a:cubicBezTo>
                      <a:pt x="360580" y="384176"/>
                      <a:pt x="343111" y="353345"/>
                      <a:pt x="316489" y="334777"/>
                    </a:cubicBezTo>
                    <a:cubicBezTo>
                      <a:pt x="316733" y="333699"/>
                      <a:pt x="316859" y="332585"/>
                      <a:pt x="316859" y="331458"/>
                    </a:cubicBezTo>
                    <a:lnTo>
                      <a:pt x="316859" y="295553"/>
                    </a:lnTo>
                    <a:cubicBezTo>
                      <a:pt x="352166" y="291128"/>
                      <a:pt x="379569" y="260918"/>
                      <a:pt x="379569" y="224429"/>
                    </a:cubicBezTo>
                    <a:lnTo>
                      <a:pt x="379569" y="73091"/>
                    </a:lnTo>
                    <a:cubicBezTo>
                      <a:pt x="379569" y="33574"/>
                      <a:pt x="347417" y="1416"/>
                      <a:pt x="307892" y="1416"/>
                    </a:cubicBezTo>
                    <a:lnTo>
                      <a:pt x="73100" y="1416"/>
                    </a:lnTo>
                    <a:cubicBezTo>
                      <a:pt x="33574" y="1416"/>
                      <a:pt x="1416" y="33574"/>
                      <a:pt x="1416" y="73091"/>
                    </a:cubicBezTo>
                    <a:lnTo>
                      <a:pt x="1416" y="224429"/>
                    </a:lnTo>
                    <a:cubicBezTo>
                      <a:pt x="1416" y="263955"/>
                      <a:pt x="33574" y="296114"/>
                      <a:pt x="73100" y="296114"/>
                    </a:cubicBezTo>
                    <a:lnTo>
                      <a:pt x="245058" y="296114"/>
                    </a:lnTo>
                    <a:lnTo>
                      <a:pt x="265616" y="316673"/>
                    </a:lnTo>
                    <a:cubicBezTo>
                      <a:pt x="263073" y="316481"/>
                      <a:pt x="260506" y="316356"/>
                      <a:pt x="257917" y="316356"/>
                    </a:cubicBezTo>
                    <a:cubicBezTo>
                      <a:pt x="201307" y="316356"/>
                      <a:pt x="155247" y="362406"/>
                      <a:pt x="155247" y="419019"/>
                    </a:cubicBezTo>
                    <a:lnTo>
                      <a:pt x="155247" y="480422"/>
                    </a:lnTo>
                    <a:cubicBezTo>
                      <a:pt x="155247" y="498031"/>
                      <a:pt x="162453" y="513989"/>
                      <a:pt x="174074" y="525508"/>
                    </a:cubicBezTo>
                    <a:cubicBezTo>
                      <a:pt x="130132" y="545809"/>
                      <a:pt x="99558" y="590266"/>
                      <a:pt x="99558" y="641760"/>
                    </a:cubicBezTo>
                    <a:lnTo>
                      <a:pt x="99558" y="702973"/>
                    </a:lnTo>
                    <a:cubicBezTo>
                      <a:pt x="99558" y="711313"/>
                      <a:pt x="106320" y="718075"/>
                      <a:pt x="114660" y="718075"/>
                    </a:cubicBezTo>
                    <a:lnTo>
                      <a:pt x="401175" y="718075"/>
                    </a:lnTo>
                    <a:cubicBezTo>
                      <a:pt x="409515" y="718075"/>
                      <a:pt x="416277" y="711313"/>
                      <a:pt x="416277" y="702973"/>
                    </a:cubicBezTo>
                    <a:lnTo>
                      <a:pt x="416277" y="641768"/>
                    </a:lnTo>
                    <a:cubicBezTo>
                      <a:pt x="416277" y="590273"/>
                      <a:pt x="385697" y="545809"/>
                      <a:pt x="341761" y="525508"/>
                    </a:cubicBezTo>
                    <a:lnTo>
                      <a:pt x="341761" y="525508"/>
                    </a:lnTo>
                    <a:close/>
                    <a:moveTo>
                      <a:pt x="261995" y="270334"/>
                    </a:moveTo>
                    <a:cubicBezTo>
                      <a:pt x="259156" y="267503"/>
                      <a:pt x="255322" y="265909"/>
                      <a:pt x="251310" y="265909"/>
                    </a:cubicBezTo>
                    <a:lnTo>
                      <a:pt x="73100" y="265909"/>
                    </a:lnTo>
                    <a:cubicBezTo>
                      <a:pt x="50226" y="265909"/>
                      <a:pt x="31620" y="247305"/>
                      <a:pt x="31620" y="224429"/>
                    </a:cubicBezTo>
                    <a:lnTo>
                      <a:pt x="31620" y="73091"/>
                    </a:lnTo>
                    <a:cubicBezTo>
                      <a:pt x="31620" y="50224"/>
                      <a:pt x="50226" y="31620"/>
                      <a:pt x="73100" y="31620"/>
                    </a:cubicBezTo>
                    <a:lnTo>
                      <a:pt x="307885" y="31620"/>
                    </a:lnTo>
                    <a:cubicBezTo>
                      <a:pt x="330759" y="31620"/>
                      <a:pt x="349365" y="50224"/>
                      <a:pt x="349365" y="73091"/>
                    </a:cubicBezTo>
                    <a:lnTo>
                      <a:pt x="349365" y="73910"/>
                    </a:lnTo>
                    <a:lnTo>
                      <a:pt x="253560" y="73910"/>
                    </a:lnTo>
                    <a:cubicBezTo>
                      <a:pt x="245220" y="73910"/>
                      <a:pt x="238458" y="80672"/>
                      <a:pt x="238458" y="89012"/>
                    </a:cubicBezTo>
                    <a:cubicBezTo>
                      <a:pt x="238458" y="97352"/>
                      <a:pt x="245220" y="104114"/>
                      <a:pt x="253560" y="104114"/>
                    </a:cubicBezTo>
                    <a:lnTo>
                      <a:pt x="349365" y="104114"/>
                    </a:lnTo>
                    <a:lnTo>
                      <a:pt x="349365" y="224429"/>
                    </a:lnTo>
                    <a:cubicBezTo>
                      <a:pt x="349365" y="247305"/>
                      <a:pt x="330759" y="265909"/>
                      <a:pt x="307885" y="265909"/>
                    </a:cubicBezTo>
                    <a:lnTo>
                      <a:pt x="301757" y="265909"/>
                    </a:lnTo>
                    <a:cubicBezTo>
                      <a:pt x="293417" y="265909"/>
                      <a:pt x="286655" y="272671"/>
                      <a:pt x="286655" y="281011"/>
                    </a:cubicBezTo>
                    <a:lnTo>
                      <a:pt x="286655" y="294992"/>
                    </a:lnTo>
                    <a:lnTo>
                      <a:pt x="261995" y="270334"/>
                    </a:lnTo>
                    <a:close/>
                    <a:moveTo>
                      <a:pt x="185451" y="419019"/>
                    </a:moveTo>
                    <a:cubicBezTo>
                      <a:pt x="185451" y="379066"/>
                      <a:pt x="217957" y="346560"/>
                      <a:pt x="257917" y="346560"/>
                    </a:cubicBezTo>
                    <a:cubicBezTo>
                      <a:pt x="297870" y="346560"/>
                      <a:pt x="330376" y="379066"/>
                      <a:pt x="330376" y="419019"/>
                    </a:cubicBezTo>
                    <a:lnTo>
                      <a:pt x="330376" y="480422"/>
                    </a:lnTo>
                    <a:cubicBezTo>
                      <a:pt x="330376" y="498798"/>
                      <a:pt x="315428" y="513745"/>
                      <a:pt x="297053" y="513745"/>
                    </a:cubicBezTo>
                    <a:lnTo>
                      <a:pt x="218784" y="513745"/>
                    </a:lnTo>
                    <a:cubicBezTo>
                      <a:pt x="200406" y="513745"/>
                      <a:pt x="185451" y="498798"/>
                      <a:pt x="185451" y="480422"/>
                    </a:cubicBezTo>
                    <a:lnTo>
                      <a:pt x="185451" y="419019"/>
                    </a:lnTo>
                    <a:close/>
                    <a:moveTo>
                      <a:pt x="386073" y="687871"/>
                    </a:moveTo>
                    <a:lnTo>
                      <a:pt x="129762" y="687871"/>
                    </a:lnTo>
                    <a:lnTo>
                      <a:pt x="129762" y="641768"/>
                    </a:lnTo>
                    <a:cubicBezTo>
                      <a:pt x="129762" y="587832"/>
                      <a:pt x="173639" y="543949"/>
                      <a:pt x="227573" y="543949"/>
                    </a:cubicBezTo>
                    <a:lnTo>
                      <a:pt x="288262" y="543949"/>
                    </a:lnTo>
                    <a:cubicBezTo>
                      <a:pt x="342197" y="543949"/>
                      <a:pt x="386073" y="587832"/>
                      <a:pt x="386073" y="641768"/>
                    </a:cubicBezTo>
                    <a:lnTo>
                      <a:pt x="386073" y="6878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2" name="Полилиния: фигура 91">
                <a:extLst>
                  <a:ext uri="{FF2B5EF4-FFF2-40B4-BE49-F238E27FC236}">
                    <a16:creationId xmlns:a16="http://schemas.microsoft.com/office/drawing/2014/main" id="{E01E8459-1EEF-4695-9346-AB5CD495F629}"/>
                  </a:ext>
                </a:extLst>
              </p:cNvPr>
              <p:cNvSpPr/>
              <p:nvPr/>
            </p:nvSpPr>
            <p:spPr>
              <a:xfrm>
                <a:off x="1690143" y="1411965"/>
                <a:ext cx="264289" cy="347349"/>
              </a:xfrm>
              <a:custGeom>
                <a:avLst/>
                <a:gdLst>
                  <a:gd name="connsiteX0" fmla="*/ 248750 w 264288"/>
                  <a:gd name="connsiteY0" fmla="*/ 1416 h 347349"/>
                  <a:gd name="connsiteX1" fmla="*/ 73091 w 264288"/>
                  <a:gd name="connsiteY1" fmla="*/ 1416 h 347349"/>
                  <a:gd name="connsiteX2" fmla="*/ 1416 w 264288"/>
                  <a:gd name="connsiteY2" fmla="*/ 73093 h 347349"/>
                  <a:gd name="connsiteX3" fmla="*/ 1416 w 264288"/>
                  <a:gd name="connsiteY3" fmla="*/ 224431 h 347349"/>
                  <a:gd name="connsiteX4" fmla="*/ 64116 w 264288"/>
                  <a:gd name="connsiteY4" fmla="*/ 295553 h 347349"/>
                  <a:gd name="connsiteX5" fmla="*/ 64116 w 264288"/>
                  <a:gd name="connsiteY5" fmla="*/ 331458 h 347349"/>
                  <a:gd name="connsiteX6" fmla="*/ 73438 w 264288"/>
                  <a:gd name="connsiteY6" fmla="*/ 345411 h 347349"/>
                  <a:gd name="connsiteX7" fmla="*/ 79219 w 264288"/>
                  <a:gd name="connsiteY7" fmla="*/ 346560 h 347349"/>
                  <a:gd name="connsiteX8" fmla="*/ 89898 w 264288"/>
                  <a:gd name="connsiteY8" fmla="*/ 342135 h 347349"/>
                  <a:gd name="connsiteX9" fmla="*/ 135926 w 264288"/>
                  <a:gd name="connsiteY9" fmla="*/ 296106 h 347349"/>
                  <a:gd name="connsiteX10" fmla="*/ 214402 w 264288"/>
                  <a:gd name="connsiteY10" fmla="*/ 296106 h 347349"/>
                  <a:gd name="connsiteX11" fmla="*/ 229504 w 264288"/>
                  <a:gd name="connsiteY11" fmla="*/ 281004 h 347349"/>
                  <a:gd name="connsiteX12" fmla="*/ 214402 w 264288"/>
                  <a:gd name="connsiteY12" fmla="*/ 265902 h 347349"/>
                  <a:gd name="connsiteX13" fmla="*/ 129666 w 264288"/>
                  <a:gd name="connsiteY13" fmla="*/ 265902 h 347349"/>
                  <a:gd name="connsiteX14" fmla="*/ 118988 w 264288"/>
                  <a:gd name="connsiteY14" fmla="*/ 270327 h 347349"/>
                  <a:gd name="connsiteX15" fmla="*/ 94321 w 264288"/>
                  <a:gd name="connsiteY15" fmla="*/ 294994 h 347349"/>
                  <a:gd name="connsiteX16" fmla="*/ 94321 w 264288"/>
                  <a:gd name="connsiteY16" fmla="*/ 281004 h 347349"/>
                  <a:gd name="connsiteX17" fmla="*/ 79219 w 264288"/>
                  <a:gd name="connsiteY17" fmla="*/ 265902 h 347349"/>
                  <a:gd name="connsiteX18" fmla="*/ 73091 w 264288"/>
                  <a:gd name="connsiteY18" fmla="*/ 265902 h 347349"/>
                  <a:gd name="connsiteX19" fmla="*/ 31620 w 264288"/>
                  <a:gd name="connsiteY19" fmla="*/ 224431 h 347349"/>
                  <a:gd name="connsiteX20" fmla="*/ 31620 w 264288"/>
                  <a:gd name="connsiteY20" fmla="*/ 73093 h 347349"/>
                  <a:gd name="connsiteX21" fmla="*/ 73091 w 264288"/>
                  <a:gd name="connsiteY21" fmla="*/ 31620 h 347349"/>
                  <a:gd name="connsiteX22" fmla="*/ 248743 w 264288"/>
                  <a:gd name="connsiteY22" fmla="*/ 31620 h 347349"/>
                  <a:gd name="connsiteX23" fmla="*/ 263845 w 264288"/>
                  <a:gd name="connsiteY23" fmla="*/ 16518 h 347349"/>
                  <a:gd name="connsiteX24" fmla="*/ 248750 w 264288"/>
                  <a:gd name="connsiteY24" fmla="*/ 1416 h 347349"/>
                  <a:gd name="connsiteX25" fmla="*/ 248750 w 264288"/>
                  <a:gd name="connsiteY25" fmla="*/ 1416 h 347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88" h="347349">
                    <a:moveTo>
                      <a:pt x="248750" y="1416"/>
                    </a:moveTo>
                    <a:lnTo>
                      <a:pt x="73091" y="1416"/>
                    </a:lnTo>
                    <a:cubicBezTo>
                      <a:pt x="33574" y="1416"/>
                      <a:pt x="1416" y="33574"/>
                      <a:pt x="1416" y="73093"/>
                    </a:cubicBezTo>
                    <a:lnTo>
                      <a:pt x="1416" y="224431"/>
                    </a:lnTo>
                    <a:cubicBezTo>
                      <a:pt x="1416" y="260918"/>
                      <a:pt x="28817" y="291122"/>
                      <a:pt x="64116" y="295553"/>
                    </a:cubicBezTo>
                    <a:lnTo>
                      <a:pt x="64116" y="331458"/>
                    </a:lnTo>
                    <a:cubicBezTo>
                      <a:pt x="64116" y="337563"/>
                      <a:pt x="67798" y="343072"/>
                      <a:pt x="73438" y="345411"/>
                    </a:cubicBezTo>
                    <a:cubicBezTo>
                      <a:pt x="75311" y="346185"/>
                      <a:pt x="77272" y="346560"/>
                      <a:pt x="79219" y="346560"/>
                    </a:cubicBezTo>
                    <a:cubicBezTo>
                      <a:pt x="83149" y="346560"/>
                      <a:pt x="87013" y="345028"/>
                      <a:pt x="89898" y="342135"/>
                    </a:cubicBezTo>
                    <a:lnTo>
                      <a:pt x="135926" y="296106"/>
                    </a:lnTo>
                    <a:lnTo>
                      <a:pt x="214402" y="296106"/>
                    </a:lnTo>
                    <a:cubicBezTo>
                      <a:pt x="222742" y="296106"/>
                      <a:pt x="229504" y="289352"/>
                      <a:pt x="229504" y="281004"/>
                    </a:cubicBezTo>
                    <a:cubicBezTo>
                      <a:pt x="229504" y="272664"/>
                      <a:pt x="222742" y="265902"/>
                      <a:pt x="214402" y="265902"/>
                    </a:cubicBezTo>
                    <a:lnTo>
                      <a:pt x="129666" y="265902"/>
                    </a:lnTo>
                    <a:cubicBezTo>
                      <a:pt x="125662" y="265902"/>
                      <a:pt x="121820" y="267495"/>
                      <a:pt x="118988" y="270327"/>
                    </a:cubicBezTo>
                    <a:lnTo>
                      <a:pt x="94321" y="294994"/>
                    </a:lnTo>
                    <a:lnTo>
                      <a:pt x="94321" y="281004"/>
                    </a:lnTo>
                    <a:cubicBezTo>
                      <a:pt x="94321" y="272664"/>
                      <a:pt x="87559" y="265902"/>
                      <a:pt x="79219" y="265902"/>
                    </a:cubicBezTo>
                    <a:lnTo>
                      <a:pt x="73091" y="265902"/>
                    </a:lnTo>
                    <a:cubicBezTo>
                      <a:pt x="50224" y="265902"/>
                      <a:pt x="31620" y="247305"/>
                      <a:pt x="31620" y="224431"/>
                    </a:cubicBezTo>
                    <a:lnTo>
                      <a:pt x="31620" y="73093"/>
                    </a:lnTo>
                    <a:cubicBezTo>
                      <a:pt x="31620" y="50224"/>
                      <a:pt x="50224" y="31620"/>
                      <a:pt x="73091" y="31620"/>
                    </a:cubicBezTo>
                    <a:lnTo>
                      <a:pt x="248743" y="31620"/>
                    </a:lnTo>
                    <a:cubicBezTo>
                      <a:pt x="257083" y="31620"/>
                      <a:pt x="263845" y="24858"/>
                      <a:pt x="263845" y="16518"/>
                    </a:cubicBezTo>
                    <a:cubicBezTo>
                      <a:pt x="263845" y="8178"/>
                      <a:pt x="257083" y="1416"/>
                      <a:pt x="248750" y="1416"/>
                    </a:cubicBezTo>
                    <a:lnTo>
                      <a:pt x="248750" y="1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3" name="Полилиния: фигура 92">
                <a:extLst>
                  <a:ext uri="{FF2B5EF4-FFF2-40B4-BE49-F238E27FC236}">
                    <a16:creationId xmlns:a16="http://schemas.microsoft.com/office/drawing/2014/main" id="{C66139AE-3C7F-4D13-B128-611DFF0A411A}"/>
                  </a:ext>
                </a:extLst>
              </p:cNvPr>
              <p:cNvSpPr/>
              <p:nvPr/>
            </p:nvSpPr>
            <p:spPr>
              <a:xfrm>
                <a:off x="1981501" y="1411965"/>
                <a:ext cx="32092" cy="32092"/>
              </a:xfrm>
              <a:custGeom>
                <a:avLst/>
                <a:gdLst>
                  <a:gd name="connsiteX0" fmla="*/ 27210 w 32092"/>
                  <a:gd name="connsiteY0" fmla="*/ 5841 h 32092"/>
                  <a:gd name="connsiteX1" fmla="*/ 16533 w 32092"/>
                  <a:gd name="connsiteY1" fmla="*/ 1416 h 32092"/>
                  <a:gd name="connsiteX2" fmla="*/ 5856 w 32092"/>
                  <a:gd name="connsiteY2" fmla="*/ 5841 h 32092"/>
                  <a:gd name="connsiteX3" fmla="*/ 1416 w 32092"/>
                  <a:gd name="connsiteY3" fmla="*/ 16518 h 32092"/>
                  <a:gd name="connsiteX4" fmla="*/ 5856 w 32092"/>
                  <a:gd name="connsiteY4" fmla="*/ 27195 h 32092"/>
                  <a:gd name="connsiteX5" fmla="*/ 16533 w 32092"/>
                  <a:gd name="connsiteY5" fmla="*/ 31620 h 32092"/>
                  <a:gd name="connsiteX6" fmla="*/ 27210 w 32092"/>
                  <a:gd name="connsiteY6" fmla="*/ 27195 h 32092"/>
                  <a:gd name="connsiteX7" fmla="*/ 31635 w 32092"/>
                  <a:gd name="connsiteY7" fmla="*/ 16518 h 32092"/>
                  <a:gd name="connsiteX8" fmla="*/ 27210 w 32092"/>
                  <a:gd name="connsiteY8" fmla="*/ 5841 h 32092"/>
                  <a:gd name="connsiteX9" fmla="*/ 27210 w 32092"/>
                  <a:gd name="connsiteY9" fmla="*/ 5841 h 3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92" h="32092">
                    <a:moveTo>
                      <a:pt x="27210" y="5841"/>
                    </a:moveTo>
                    <a:cubicBezTo>
                      <a:pt x="24386" y="3030"/>
                      <a:pt x="20509" y="1416"/>
                      <a:pt x="16533" y="1416"/>
                    </a:cubicBezTo>
                    <a:cubicBezTo>
                      <a:pt x="12544" y="1416"/>
                      <a:pt x="8650" y="3030"/>
                      <a:pt x="5856" y="5841"/>
                    </a:cubicBezTo>
                    <a:cubicBezTo>
                      <a:pt x="3032" y="8650"/>
                      <a:pt x="1416" y="12544"/>
                      <a:pt x="1416" y="16518"/>
                    </a:cubicBezTo>
                    <a:cubicBezTo>
                      <a:pt x="1416" y="20492"/>
                      <a:pt x="3032" y="24386"/>
                      <a:pt x="5856" y="27195"/>
                    </a:cubicBezTo>
                    <a:cubicBezTo>
                      <a:pt x="8650" y="30006"/>
                      <a:pt x="12544" y="31620"/>
                      <a:pt x="16533" y="31620"/>
                    </a:cubicBezTo>
                    <a:cubicBezTo>
                      <a:pt x="20509" y="31620"/>
                      <a:pt x="24386" y="30006"/>
                      <a:pt x="27210" y="27195"/>
                    </a:cubicBezTo>
                    <a:cubicBezTo>
                      <a:pt x="30021" y="24386"/>
                      <a:pt x="31635" y="20492"/>
                      <a:pt x="31635" y="16518"/>
                    </a:cubicBezTo>
                    <a:cubicBezTo>
                      <a:pt x="31635" y="12544"/>
                      <a:pt x="30021" y="8650"/>
                      <a:pt x="27210" y="5841"/>
                    </a:cubicBezTo>
                    <a:lnTo>
                      <a:pt x="27210" y="58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4" name="Полилиния: фигура 93">
                <a:extLst>
                  <a:ext uri="{FF2B5EF4-FFF2-40B4-BE49-F238E27FC236}">
                    <a16:creationId xmlns:a16="http://schemas.microsoft.com/office/drawing/2014/main" id="{B63B7064-9BB5-4237-A8AF-BDB7E3ED9F33}"/>
                  </a:ext>
                </a:extLst>
              </p:cNvPr>
              <p:cNvSpPr/>
              <p:nvPr/>
            </p:nvSpPr>
            <p:spPr>
              <a:xfrm>
                <a:off x="2135679" y="1541026"/>
                <a:ext cx="32092" cy="32092"/>
              </a:xfrm>
              <a:custGeom>
                <a:avLst/>
                <a:gdLst>
                  <a:gd name="connsiteX0" fmla="*/ 27197 w 32092"/>
                  <a:gd name="connsiteY0" fmla="*/ 5841 h 32092"/>
                  <a:gd name="connsiteX1" fmla="*/ 16518 w 32092"/>
                  <a:gd name="connsiteY1" fmla="*/ 1416 h 32092"/>
                  <a:gd name="connsiteX2" fmla="*/ 5841 w 32092"/>
                  <a:gd name="connsiteY2" fmla="*/ 5841 h 32092"/>
                  <a:gd name="connsiteX3" fmla="*/ 1416 w 32092"/>
                  <a:gd name="connsiteY3" fmla="*/ 16518 h 32092"/>
                  <a:gd name="connsiteX4" fmla="*/ 5841 w 32092"/>
                  <a:gd name="connsiteY4" fmla="*/ 27195 h 32092"/>
                  <a:gd name="connsiteX5" fmla="*/ 16518 w 32092"/>
                  <a:gd name="connsiteY5" fmla="*/ 31620 h 32092"/>
                  <a:gd name="connsiteX6" fmla="*/ 27197 w 32092"/>
                  <a:gd name="connsiteY6" fmla="*/ 27195 h 32092"/>
                  <a:gd name="connsiteX7" fmla="*/ 31620 w 32092"/>
                  <a:gd name="connsiteY7" fmla="*/ 16518 h 32092"/>
                  <a:gd name="connsiteX8" fmla="*/ 27197 w 32092"/>
                  <a:gd name="connsiteY8" fmla="*/ 5841 h 32092"/>
                  <a:gd name="connsiteX9" fmla="*/ 27197 w 32092"/>
                  <a:gd name="connsiteY9" fmla="*/ 5841 h 3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92" h="32092">
                    <a:moveTo>
                      <a:pt x="27197" y="5841"/>
                    </a:moveTo>
                    <a:cubicBezTo>
                      <a:pt x="24386" y="3032"/>
                      <a:pt x="20486" y="1416"/>
                      <a:pt x="16518" y="1416"/>
                    </a:cubicBezTo>
                    <a:cubicBezTo>
                      <a:pt x="12544" y="1416"/>
                      <a:pt x="8650" y="3032"/>
                      <a:pt x="5841" y="5841"/>
                    </a:cubicBezTo>
                    <a:cubicBezTo>
                      <a:pt x="3032" y="8650"/>
                      <a:pt x="1416" y="12552"/>
                      <a:pt x="1416" y="16518"/>
                    </a:cubicBezTo>
                    <a:cubicBezTo>
                      <a:pt x="1416" y="20494"/>
                      <a:pt x="3032" y="24386"/>
                      <a:pt x="5841" y="27195"/>
                    </a:cubicBezTo>
                    <a:cubicBezTo>
                      <a:pt x="8650" y="30006"/>
                      <a:pt x="12544" y="31620"/>
                      <a:pt x="16518" y="31620"/>
                    </a:cubicBezTo>
                    <a:cubicBezTo>
                      <a:pt x="20494" y="31620"/>
                      <a:pt x="24386" y="30006"/>
                      <a:pt x="27197" y="27195"/>
                    </a:cubicBezTo>
                    <a:cubicBezTo>
                      <a:pt x="30006" y="24386"/>
                      <a:pt x="31620" y="20494"/>
                      <a:pt x="31620" y="16518"/>
                    </a:cubicBezTo>
                    <a:cubicBezTo>
                      <a:pt x="31620" y="12552"/>
                      <a:pt x="30006" y="8650"/>
                      <a:pt x="27197" y="5841"/>
                    </a:cubicBezTo>
                    <a:lnTo>
                      <a:pt x="27197" y="58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C8DE776B-6198-4796-9F6B-93F76D7C937E}"/>
              </a:ext>
            </a:extLst>
          </p:cNvPr>
          <p:cNvGrpSpPr/>
          <p:nvPr/>
        </p:nvGrpSpPr>
        <p:grpSpPr>
          <a:xfrm>
            <a:off x="12942570" y="0"/>
            <a:ext cx="4100830" cy="1515183"/>
            <a:chOff x="7392670" y="1645920"/>
            <a:chExt cx="4100830" cy="1515183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D820F48-929E-4239-B2CF-4A6D7CB87AD0}"/>
                </a:ext>
              </a:extLst>
            </p:cNvPr>
            <p:cNvSpPr txBox="1"/>
            <p:nvPr/>
          </p:nvSpPr>
          <p:spPr>
            <a:xfrm>
              <a:off x="7392670" y="2394803"/>
              <a:ext cx="4100830" cy="766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400" dirty="0"/>
                <a:t>В прошлом году не срослось одно большое поглощение</a:t>
              </a:r>
            </a:p>
          </p:txBody>
        </p:sp>
        <p:grpSp>
          <p:nvGrpSpPr>
            <p:cNvPr id="97" name="Graphic 131">
              <a:extLst>
                <a:ext uri="{FF2B5EF4-FFF2-40B4-BE49-F238E27FC236}">
                  <a16:creationId xmlns:a16="http://schemas.microsoft.com/office/drawing/2014/main" id="{8B939D0D-7845-40B9-A82F-06160D89BD84}"/>
                </a:ext>
              </a:extLst>
            </p:cNvPr>
            <p:cNvGrpSpPr/>
            <p:nvPr/>
          </p:nvGrpSpPr>
          <p:grpSpPr>
            <a:xfrm>
              <a:off x="7480397" y="1645920"/>
              <a:ext cx="659720" cy="659720"/>
              <a:chOff x="4097117" y="1772375"/>
              <a:chExt cx="720000" cy="720000"/>
            </a:xfrm>
            <a:solidFill>
              <a:schemeClr val="bg1"/>
            </a:solidFill>
          </p:grpSpPr>
          <p:sp>
            <p:nvSpPr>
              <p:cNvPr id="98" name="Freeform: Shape 444">
                <a:extLst>
                  <a:ext uri="{FF2B5EF4-FFF2-40B4-BE49-F238E27FC236}">
                    <a16:creationId xmlns:a16="http://schemas.microsoft.com/office/drawing/2014/main" id="{802B5432-79D8-4A48-B198-C67F43523A09}"/>
                  </a:ext>
                </a:extLst>
              </p:cNvPr>
              <p:cNvSpPr/>
              <p:nvPr/>
            </p:nvSpPr>
            <p:spPr>
              <a:xfrm>
                <a:off x="4096062" y="1784467"/>
                <a:ext cx="721406" cy="694688"/>
              </a:xfrm>
              <a:custGeom>
                <a:avLst/>
                <a:gdLst/>
                <a:ahLst/>
                <a:cxnLst/>
                <a:rect l="0" t="0" r="0" b="0"/>
                <a:pathLst>
                  <a:path w="721406" h="694687">
                    <a:moveTo>
                      <a:pt x="714023" y="468596"/>
                    </a:moveTo>
                    <a:lnTo>
                      <a:pt x="598705" y="402017"/>
                    </a:lnTo>
                    <a:cubicBezTo>
                      <a:pt x="594354" y="399505"/>
                      <a:pt x="588994" y="399505"/>
                      <a:pt x="584643" y="402017"/>
                    </a:cubicBezTo>
                    <a:lnTo>
                      <a:pt x="476200" y="464627"/>
                    </a:lnTo>
                    <a:lnTo>
                      <a:pt x="375103" y="406258"/>
                    </a:lnTo>
                    <a:lnTo>
                      <a:pt x="375103" y="289550"/>
                    </a:lnTo>
                    <a:lnTo>
                      <a:pt x="483389" y="227031"/>
                    </a:lnTo>
                    <a:cubicBezTo>
                      <a:pt x="487740" y="224520"/>
                      <a:pt x="490420" y="219878"/>
                      <a:pt x="490420" y="214853"/>
                    </a:cubicBezTo>
                    <a:lnTo>
                      <a:pt x="490420" y="81695"/>
                    </a:lnTo>
                    <a:cubicBezTo>
                      <a:pt x="490420" y="76671"/>
                      <a:pt x="487740" y="72029"/>
                      <a:pt x="483389" y="69517"/>
                    </a:cubicBezTo>
                    <a:lnTo>
                      <a:pt x="368071" y="2938"/>
                    </a:lnTo>
                    <a:cubicBezTo>
                      <a:pt x="363720" y="427"/>
                      <a:pt x="358359" y="427"/>
                      <a:pt x="354008" y="2938"/>
                    </a:cubicBezTo>
                    <a:lnTo>
                      <a:pt x="238690" y="69517"/>
                    </a:lnTo>
                    <a:cubicBezTo>
                      <a:pt x="234339" y="72029"/>
                      <a:pt x="231659" y="76671"/>
                      <a:pt x="231659" y="81695"/>
                    </a:cubicBezTo>
                    <a:lnTo>
                      <a:pt x="231659" y="206521"/>
                    </a:lnTo>
                    <a:lnTo>
                      <a:pt x="123373" y="269040"/>
                    </a:lnTo>
                    <a:cubicBezTo>
                      <a:pt x="119022" y="271552"/>
                      <a:pt x="116342" y="276194"/>
                      <a:pt x="116342" y="281218"/>
                    </a:cubicBezTo>
                    <a:lnTo>
                      <a:pt x="116342" y="406280"/>
                    </a:lnTo>
                    <a:lnTo>
                      <a:pt x="8086" y="468783"/>
                    </a:lnTo>
                    <a:cubicBezTo>
                      <a:pt x="3735" y="471294"/>
                      <a:pt x="1055" y="475936"/>
                      <a:pt x="1055" y="480961"/>
                    </a:cubicBezTo>
                    <a:lnTo>
                      <a:pt x="1055" y="614119"/>
                    </a:lnTo>
                    <a:cubicBezTo>
                      <a:pt x="1055" y="619143"/>
                      <a:pt x="3735" y="623785"/>
                      <a:pt x="8086" y="626297"/>
                    </a:cubicBezTo>
                    <a:lnTo>
                      <a:pt x="123404" y="692876"/>
                    </a:lnTo>
                    <a:cubicBezTo>
                      <a:pt x="125580" y="694131"/>
                      <a:pt x="128007" y="694760"/>
                      <a:pt x="130435" y="694760"/>
                    </a:cubicBezTo>
                    <a:cubicBezTo>
                      <a:pt x="132864" y="694760"/>
                      <a:pt x="135291" y="694131"/>
                      <a:pt x="137467" y="692876"/>
                    </a:cubicBezTo>
                    <a:lnTo>
                      <a:pt x="245741" y="630364"/>
                    </a:lnTo>
                    <a:lnTo>
                      <a:pt x="354005" y="692871"/>
                    </a:lnTo>
                    <a:cubicBezTo>
                      <a:pt x="356181" y="694127"/>
                      <a:pt x="358608" y="694756"/>
                      <a:pt x="361036" y="694756"/>
                    </a:cubicBezTo>
                    <a:cubicBezTo>
                      <a:pt x="363465" y="694756"/>
                      <a:pt x="365892" y="694127"/>
                      <a:pt x="368068" y="692871"/>
                    </a:cubicBezTo>
                    <a:lnTo>
                      <a:pt x="476511" y="630261"/>
                    </a:lnTo>
                    <a:lnTo>
                      <a:pt x="584639" y="692689"/>
                    </a:lnTo>
                    <a:cubicBezTo>
                      <a:pt x="586814" y="693944"/>
                      <a:pt x="589241" y="694573"/>
                      <a:pt x="591670" y="694573"/>
                    </a:cubicBezTo>
                    <a:cubicBezTo>
                      <a:pt x="594098" y="694573"/>
                      <a:pt x="596526" y="693944"/>
                      <a:pt x="598701" y="692689"/>
                    </a:cubicBezTo>
                    <a:lnTo>
                      <a:pt x="714019" y="626110"/>
                    </a:lnTo>
                    <a:cubicBezTo>
                      <a:pt x="718370" y="623598"/>
                      <a:pt x="721051" y="618956"/>
                      <a:pt x="721051" y="613932"/>
                    </a:cubicBezTo>
                    <a:lnTo>
                      <a:pt x="721051" y="480774"/>
                    </a:lnTo>
                    <a:cubicBezTo>
                      <a:pt x="721055" y="475749"/>
                      <a:pt x="718373" y="471107"/>
                      <a:pt x="714023" y="468596"/>
                    </a:cubicBezTo>
                    <a:close/>
                    <a:moveTo>
                      <a:pt x="259784" y="89814"/>
                    </a:moveTo>
                    <a:lnTo>
                      <a:pt x="361038" y="31354"/>
                    </a:lnTo>
                    <a:lnTo>
                      <a:pt x="462292" y="89814"/>
                    </a:lnTo>
                    <a:lnTo>
                      <a:pt x="462292" y="206734"/>
                    </a:lnTo>
                    <a:lnTo>
                      <a:pt x="434183" y="222963"/>
                    </a:lnTo>
                    <a:lnTo>
                      <a:pt x="434183" y="168496"/>
                    </a:lnTo>
                    <a:cubicBezTo>
                      <a:pt x="434183" y="160729"/>
                      <a:pt x="427885" y="154434"/>
                      <a:pt x="420120" y="154434"/>
                    </a:cubicBezTo>
                    <a:cubicBezTo>
                      <a:pt x="412355" y="154434"/>
                      <a:pt x="406058" y="160729"/>
                      <a:pt x="406058" y="168496"/>
                    </a:cubicBezTo>
                    <a:lnTo>
                      <a:pt x="406058" y="239201"/>
                    </a:lnTo>
                    <a:lnTo>
                      <a:pt x="361223" y="265087"/>
                    </a:lnTo>
                    <a:lnTo>
                      <a:pt x="259785" y="206521"/>
                    </a:lnTo>
                    <a:lnTo>
                      <a:pt x="259785" y="89814"/>
                    </a:lnTo>
                    <a:close/>
                    <a:moveTo>
                      <a:pt x="231656" y="606019"/>
                    </a:moveTo>
                    <a:lnTo>
                      <a:pt x="130435" y="664458"/>
                    </a:lnTo>
                    <a:lnTo>
                      <a:pt x="85434" y="638476"/>
                    </a:lnTo>
                    <a:lnTo>
                      <a:pt x="85434" y="560967"/>
                    </a:lnTo>
                    <a:cubicBezTo>
                      <a:pt x="85434" y="553200"/>
                      <a:pt x="79137" y="546904"/>
                      <a:pt x="71371" y="546904"/>
                    </a:cubicBezTo>
                    <a:cubicBezTo>
                      <a:pt x="63606" y="546904"/>
                      <a:pt x="57309" y="553200"/>
                      <a:pt x="57309" y="560967"/>
                    </a:cubicBezTo>
                    <a:lnTo>
                      <a:pt x="57309" y="622238"/>
                    </a:lnTo>
                    <a:lnTo>
                      <a:pt x="29183" y="605999"/>
                    </a:lnTo>
                    <a:lnTo>
                      <a:pt x="29183" y="489079"/>
                    </a:lnTo>
                    <a:lnTo>
                      <a:pt x="130424" y="430627"/>
                    </a:lnTo>
                    <a:lnTo>
                      <a:pt x="231657" y="489075"/>
                    </a:lnTo>
                    <a:lnTo>
                      <a:pt x="231657" y="606019"/>
                    </a:lnTo>
                    <a:close/>
                    <a:moveTo>
                      <a:pt x="245734" y="464713"/>
                    </a:moveTo>
                    <a:lnTo>
                      <a:pt x="144467" y="406247"/>
                    </a:lnTo>
                    <a:lnTo>
                      <a:pt x="144467" y="289341"/>
                    </a:lnTo>
                    <a:lnTo>
                      <a:pt x="245537" y="230986"/>
                    </a:lnTo>
                    <a:lnTo>
                      <a:pt x="346975" y="289552"/>
                    </a:lnTo>
                    <a:lnTo>
                      <a:pt x="346975" y="406259"/>
                    </a:lnTo>
                    <a:lnTo>
                      <a:pt x="296348" y="435490"/>
                    </a:lnTo>
                    <a:lnTo>
                      <a:pt x="245734" y="464713"/>
                    </a:lnTo>
                    <a:close/>
                    <a:moveTo>
                      <a:pt x="462293" y="605993"/>
                    </a:moveTo>
                    <a:lnTo>
                      <a:pt x="361039" y="664454"/>
                    </a:lnTo>
                    <a:lnTo>
                      <a:pt x="259817" y="606013"/>
                    </a:lnTo>
                    <a:lnTo>
                      <a:pt x="259817" y="489055"/>
                    </a:lnTo>
                    <a:lnTo>
                      <a:pt x="310413" y="459844"/>
                    </a:lnTo>
                    <a:lnTo>
                      <a:pt x="361041" y="430614"/>
                    </a:lnTo>
                    <a:lnTo>
                      <a:pt x="462295" y="489073"/>
                    </a:lnTo>
                    <a:lnTo>
                      <a:pt x="462295" y="605993"/>
                    </a:lnTo>
                    <a:close/>
                    <a:moveTo>
                      <a:pt x="692928" y="605812"/>
                    </a:moveTo>
                    <a:lnTo>
                      <a:pt x="591674" y="664271"/>
                    </a:lnTo>
                    <a:lnTo>
                      <a:pt x="490420" y="605812"/>
                    </a:lnTo>
                    <a:lnTo>
                      <a:pt x="490420" y="488892"/>
                    </a:lnTo>
                    <a:lnTo>
                      <a:pt x="591674" y="430433"/>
                    </a:lnTo>
                    <a:lnTo>
                      <a:pt x="692928" y="488892"/>
                    </a:lnTo>
                    <a:lnTo>
                      <a:pt x="692928" y="6058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ru-RU" dirty="0">
                  <a:latin typeface="Roboto Black" panose="02000000000000000000" pitchFamily="2" charset="0"/>
                </a:endParaRPr>
              </a:p>
            </p:txBody>
          </p:sp>
          <p:sp>
            <p:nvSpPr>
              <p:cNvPr id="99" name="Freeform: Shape 445">
                <a:extLst>
                  <a:ext uri="{FF2B5EF4-FFF2-40B4-BE49-F238E27FC236}">
                    <a16:creationId xmlns:a16="http://schemas.microsoft.com/office/drawing/2014/main" id="{13AAD125-F925-41FC-9A9B-2E310B31E920}"/>
                  </a:ext>
                </a:extLst>
              </p:cNvPr>
              <p:cNvSpPr/>
              <p:nvPr/>
            </p:nvSpPr>
            <p:spPr>
              <a:xfrm>
                <a:off x="4501065" y="1885805"/>
                <a:ext cx="29531" cy="29531"/>
              </a:xfrm>
              <a:custGeom>
                <a:avLst/>
                <a:gdLst/>
                <a:ahLst/>
                <a:cxnLst/>
                <a:rect l="0" t="0" r="0" b="0"/>
                <a:pathLst>
                  <a:path w="29531" h="29531">
                    <a:moveTo>
                      <a:pt x="25058" y="5175"/>
                    </a:moveTo>
                    <a:cubicBezTo>
                      <a:pt x="22444" y="2559"/>
                      <a:pt x="18816" y="1055"/>
                      <a:pt x="15117" y="1055"/>
                    </a:cubicBezTo>
                    <a:cubicBezTo>
                      <a:pt x="11419" y="1055"/>
                      <a:pt x="7791" y="2559"/>
                      <a:pt x="5175" y="5175"/>
                    </a:cubicBezTo>
                    <a:cubicBezTo>
                      <a:pt x="2559" y="7791"/>
                      <a:pt x="1055" y="11419"/>
                      <a:pt x="1055" y="15131"/>
                    </a:cubicBezTo>
                    <a:cubicBezTo>
                      <a:pt x="1055" y="18830"/>
                      <a:pt x="2558" y="22458"/>
                      <a:pt x="5175" y="25059"/>
                    </a:cubicBezTo>
                    <a:cubicBezTo>
                      <a:pt x="7791" y="27689"/>
                      <a:pt x="11419" y="29194"/>
                      <a:pt x="15117" y="29194"/>
                    </a:cubicBezTo>
                    <a:cubicBezTo>
                      <a:pt x="18816" y="29194"/>
                      <a:pt x="22444" y="27689"/>
                      <a:pt x="25058" y="25059"/>
                    </a:cubicBezTo>
                    <a:cubicBezTo>
                      <a:pt x="27674" y="22444"/>
                      <a:pt x="29180" y="18830"/>
                      <a:pt x="29180" y="15131"/>
                    </a:cubicBezTo>
                    <a:cubicBezTo>
                      <a:pt x="29180" y="11419"/>
                      <a:pt x="27675" y="7805"/>
                      <a:pt x="25058" y="51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ru-RU" dirty="0">
                  <a:latin typeface="Roboto Black" panose="02000000000000000000" pitchFamily="2" charset="0"/>
                </a:endParaRPr>
              </a:p>
            </p:txBody>
          </p:sp>
          <p:sp>
            <p:nvSpPr>
              <p:cNvPr id="100" name="Freeform: Shape 446">
                <a:extLst>
                  <a:ext uri="{FF2B5EF4-FFF2-40B4-BE49-F238E27FC236}">
                    <a16:creationId xmlns:a16="http://schemas.microsoft.com/office/drawing/2014/main" id="{2B80BB4C-6B40-496E-96DE-0CAEA5BA2D67}"/>
                  </a:ext>
                </a:extLst>
              </p:cNvPr>
              <p:cNvSpPr/>
              <p:nvPr/>
            </p:nvSpPr>
            <p:spPr>
              <a:xfrm>
                <a:off x="4152314" y="2278279"/>
                <a:ext cx="29531" cy="29531"/>
              </a:xfrm>
              <a:custGeom>
                <a:avLst/>
                <a:gdLst/>
                <a:ahLst/>
                <a:cxnLst/>
                <a:rect l="0" t="0" r="0" b="0"/>
                <a:pathLst>
                  <a:path w="29531" h="29531">
                    <a:moveTo>
                      <a:pt x="25059" y="5175"/>
                    </a:moveTo>
                    <a:cubicBezTo>
                      <a:pt x="22444" y="2559"/>
                      <a:pt x="18816" y="1055"/>
                      <a:pt x="15117" y="1055"/>
                    </a:cubicBezTo>
                    <a:cubicBezTo>
                      <a:pt x="11419" y="1055"/>
                      <a:pt x="7791" y="2559"/>
                      <a:pt x="5175" y="5175"/>
                    </a:cubicBezTo>
                    <a:cubicBezTo>
                      <a:pt x="2561" y="7791"/>
                      <a:pt x="1055" y="11419"/>
                      <a:pt x="1055" y="15117"/>
                    </a:cubicBezTo>
                    <a:cubicBezTo>
                      <a:pt x="1055" y="18830"/>
                      <a:pt x="2559" y="22444"/>
                      <a:pt x="5175" y="25059"/>
                    </a:cubicBezTo>
                    <a:cubicBezTo>
                      <a:pt x="7791" y="27675"/>
                      <a:pt x="11419" y="29180"/>
                      <a:pt x="15117" y="29180"/>
                    </a:cubicBezTo>
                    <a:cubicBezTo>
                      <a:pt x="18816" y="29180"/>
                      <a:pt x="22444" y="27675"/>
                      <a:pt x="25059" y="25059"/>
                    </a:cubicBezTo>
                    <a:cubicBezTo>
                      <a:pt x="27674" y="22444"/>
                      <a:pt x="29180" y="18830"/>
                      <a:pt x="29180" y="15117"/>
                    </a:cubicBezTo>
                    <a:cubicBezTo>
                      <a:pt x="29180" y="11419"/>
                      <a:pt x="27675" y="7791"/>
                      <a:pt x="25059" y="51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ru-RU" dirty="0">
                  <a:latin typeface="Roboto Black" panose="02000000000000000000" pitchFamily="2" charset="0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52929C8-72DB-4FB0-BAF9-27D29DE47F89}"/>
              </a:ext>
            </a:extLst>
          </p:cNvPr>
          <p:cNvSpPr txBox="1"/>
          <p:nvPr/>
        </p:nvSpPr>
        <p:spPr>
          <a:xfrm>
            <a:off x="7847636" y="453040"/>
            <a:ext cx="3746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«В народе говорят, что вся энергия берется взаймы и когда-то ее надо отдать»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3FA505-7DB0-49ED-8B6E-3F84E3C7E361}"/>
              </a:ext>
            </a:extLst>
          </p:cNvPr>
          <p:cNvSpPr txBox="1"/>
          <p:nvPr/>
        </p:nvSpPr>
        <p:spPr>
          <a:xfrm>
            <a:off x="8270240" y="977112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</p:spTree>
    <p:extLst>
      <p:ext uri="{BB962C8B-B14F-4D97-AF65-F5344CB8AC3E}">
        <p14:creationId xmlns:p14="http://schemas.microsoft.com/office/powerpoint/2010/main" val="163650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3649548" cy="1600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Пятое окно — консолидация </a:t>
            </a:r>
            <a:br>
              <a:rPr lang="ru-RU" dirty="0">
                <a:latin typeface="Akrobat ExtraBold" panose="00000900000000000000" pitchFamily="2" charset="0"/>
              </a:rPr>
            </a:br>
            <a:r>
              <a:rPr lang="ru-RU" dirty="0">
                <a:latin typeface="Akrobat ExtraBold" panose="00000900000000000000" pitchFamily="2" charset="0"/>
              </a:rPr>
              <a:t>на рынке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C98A2A0-4E91-438D-A13A-52BFC708B4A9}"/>
              </a:ext>
            </a:extLst>
          </p:cNvPr>
          <p:cNvGrpSpPr/>
          <p:nvPr/>
        </p:nvGrpSpPr>
        <p:grpSpPr>
          <a:xfrm>
            <a:off x="4277360" y="-1"/>
            <a:ext cx="2824480" cy="5933441"/>
            <a:chOff x="4277360" y="-1"/>
            <a:chExt cx="2824480" cy="593344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FCDF49F-FBB0-4856-A7A5-6701C8D6D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50" t="11703" r="50593" b="1778"/>
            <a:stretch/>
          </p:blipFill>
          <p:spPr>
            <a:xfrm>
              <a:off x="4277360" y="0"/>
              <a:ext cx="2824480" cy="5933440"/>
            </a:xfrm>
            <a:prstGeom prst="rect">
              <a:avLst/>
            </a:prstGeom>
          </p:spPr>
        </p:pic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0BA87E8F-0D81-46C1-B8E1-986FAA34B42B}"/>
                </a:ext>
              </a:extLst>
            </p:cNvPr>
            <p:cNvSpPr/>
            <p:nvPr/>
          </p:nvSpPr>
          <p:spPr>
            <a:xfrm>
              <a:off x="4277360" y="-1"/>
              <a:ext cx="2824480" cy="5933441"/>
            </a:xfrm>
            <a:prstGeom prst="rect">
              <a:avLst/>
            </a:prstGeom>
            <a:gradFill>
              <a:gsLst>
                <a:gs pos="0">
                  <a:srgbClr val="01ECFB">
                    <a:alpha val="50000"/>
                  </a:srgbClr>
                </a:gs>
                <a:gs pos="100000">
                  <a:srgbClr val="8310F5">
                    <a:alpha val="75000"/>
                  </a:srgbClr>
                </a:gs>
                <a:gs pos="65000">
                  <a:srgbClr val="5A07AD">
                    <a:alpha val="6000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7A481D6-0B24-495C-A12D-4959D845C7D3}"/>
              </a:ext>
            </a:extLst>
          </p:cNvPr>
          <p:cNvGrpSpPr/>
          <p:nvPr/>
        </p:nvGrpSpPr>
        <p:grpSpPr>
          <a:xfrm>
            <a:off x="669934" y="4180446"/>
            <a:ext cx="3333106" cy="1828527"/>
            <a:chOff x="669934" y="4180446"/>
            <a:chExt cx="3333106" cy="182852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DED3E0-8251-48F0-9E02-245C70B7CFD8}"/>
                </a:ext>
              </a:extLst>
            </p:cNvPr>
            <p:cNvSpPr txBox="1"/>
            <p:nvPr/>
          </p:nvSpPr>
          <p:spPr>
            <a:xfrm>
              <a:off x="813347" y="4291329"/>
              <a:ext cx="3189693" cy="16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800">
                  <a:solidFill>
                    <a:schemeClr val="bg1"/>
                  </a:solidFill>
                  <a:latin typeface="Akrobat" panose="00000600000000000000" pitchFamily="2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ru-RU" sz="3200" dirty="0">
                  <a:latin typeface="Akrobat ExtraBold" panose="00000900000000000000" pitchFamily="2" charset="0"/>
                </a:rPr>
                <a:t>Сейчас </a:t>
              </a:r>
              <a:br>
                <a:rPr lang="ru-RU" sz="3200" dirty="0">
                  <a:latin typeface="Akrobat ExtraBold" panose="00000900000000000000" pitchFamily="2" charset="0"/>
                </a:rPr>
              </a:br>
              <a:r>
                <a:rPr lang="ru-RU" sz="3200" dirty="0">
                  <a:latin typeface="Akrobat ExtraBold" panose="00000900000000000000" pitchFamily="2" charset="0"/>
                </a:rPr>
                <a:t>не лучшее время для консолидации</a:t>
              </a:r>
            </a:p>
            <a:p>
              <a:endParaRPr lang="ru-RU" sz="3200" dirty="0">
                <a:latin typeface="Akrobat ExtraBold" panose="00000900000000000000" pitchFamily="2" charset="0"/>
              </a:endParaRPr>
            </a:p>
          </p:txBody>
        </p:sp>
        <p:grpSp>
          <p:nvGrpSpPr>
            <p:cNvPr id="61" name="Group 10">
              <a:extLst>
                <a:ext uri="{FF2B5EF4-FFF2-40B4-BE49-F238E27FC236}">
                  <a16:creationId xmlns:a16="http://schemas.microsoft.com/office/drawing/2014/main" id="{42694AAB-65A0-4BC7-8A68-E91B00574937}"/>
                </a:ext>
              </a:extLst>
            </p:cNvPr>
            <p:cNvGrpSpPr/>
            <p:nvPr/>
          </p:nvGrpSpPr>
          <p:grpSpPr>
            <a:xfrm>
              <a:off x="669934" y="4180446"/>
              <a:ext cx="117144" cy="1828527"/>
              <a:chOff x="609600" y="2926294"/>
              <a:chExt cx="110067" cy="3327947"/>
            </a:xfrm>
            <a:solidFill>
              <a:srgbClr val="740BD3"/>
            </a:solidFill>
          </p:grpSpPr>
          <p:sp>
            <p:nvSpPr>
              <p:cNvPr id="62" name="Rectangle: Rounded Corners 5">
                <a:extLst>
                  <a:ext uri="{FF2B5EF4-FFF2-40B4-BE49-F238E27FC236}">
                    <a16:creationId xmlns:a16="http://schemas.microsoft.com/office/drawing/2014/main" id="{E1122573-8B6A-4650-AF43-2289F2099DD9}"/>
                  </a:ext>
                </a:extLst>
              </p:cNvPr>
              <p:cNvSpPr/>
              <p:nvPr/>
            </p:nvSpPr>
            <p:spPr>
              <a:xfrm>
                <a:off x="609600" y="2926294"/>
                <a:ext cx="110067" cy="132111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Rectangle: Rounded Corners 9">
                <a:extLst>
                  <a:ext uri="{FF2B5EF4-FFF2-40B4-BE49-F238E27FC236}">
                    <a16:creationId xmlns:a16="http://schemas.microsoft.com/office/drawing/2014/main" id="{0F236582-7863-475C-95E3-D710A580BAA4}"/>
                  </a:ext>
                </a:extLst>
              </p:cNvPr>
              <p:cNvSpPr/>
              <p:nvPr/>
            </p:nvSpPr>
            <p:spPr>
              <a:xfrm>
                <a:off x="656621" y="3633419"/>
                <a:ext cx="16024" cy="262082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F3606C4-AA92-4664-A5A0-23B3C860C610}"/>
              </a:ext>
            </a:extLst>
          </p:cNvPr>
          <p:cNvGrpSpPr/>
          <p:nvPr/>
        </p:nvGrpSpPr>
        <p:grpSpPr>
          <a:xfrm>
            <a:off x="7392670" y="3886388"/>
            <a:ext cx="4202430" cy="2142109"/>
            <a:chOff x="7392670" y="3886388"/>
            <a:chExt cx="4202430" cy="214210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338E4C-174E-4387-9802-E11A734F2458}"/>
                </a:ext>
              </a:extLst>
            </p:cNvPr>
            <p:cNvSpPr txBox="1"/>
            <p:nvPr/>
          </p:nvSpPr>
          <p:spPr>
            <a:xfrm>
              <a:off x="7392670" y="4597400"/>
              <a:ext cx="4202430" cy="1431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400" dirty="0"/>
                <a:t>В этом году </a:t>
              </a:r>
              <a:r>
                <a:rPr lang="ru-RU" sz="2400" dirty="0" err="1"/>
                <a:t>Айсберри</a:t>
              </a:r>
              <a:r>
                <a:rPr lang="ru-RU" sz="2400" dirty="0"/>
                <a:t> ведет переговоры с сибирскими игроками, но что-то подсказывает и тут подобность результата</a:t>
              </a:r>
            </a:p>
          </p:txBody>
        </p:sp>
        <p:grpSp>
          <p:nvGrpSpPr>
            <p:cNvPr id="66" name="Рисунок 28">
              <a:extLst>
                <a:ext uri="{FF2B5EF4-FFF2-40B4-BE49-F238E27FC236}">
                  <a16:creationId xmlns:a16="http://schemas.microsoft.com/office/drawing/2014/main" id="{6750BA95-FD3C-45B4-A4D1-536383DDE3E1}"/>
                </a:ext>
              </a:extLst>
            </p:cNvPr>
            <p:cNvGrpSpPr/>
            <p:nvPr/>
          </p:nvGrpSpPr>
          <p:grpSpPr>
            <a:xfrm>
              <a:off x="7482925" y="3886388"/>
              <a:ext cx="573955" cy="594193"/>
              <a:chOff x="1628598" y="1412777"/>
              <a:chExt cx="749447" cy="775873"/>
            </a:xfrm>
            <a:solidFill>
              <a:schemeClr val="bg1"/>
            </a:solidFill>
          </p:grpSpPr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786D4B54-3119-44C3-9678-609D566CCA06}"/>
                  </a:ext>
                </a:extLst>
              </p:cNvPr>
              <p:cNvSpPr/>
              <p:nvPr/>
            </p:nvSpPr>
            <p:spPr>
              <a:xfrm>
                <a:off x="1628385" y="1783480"/>
                <a:ext cx="368116" cy="403983"/>
              </a:xfrm>
              <a:custGeom>
                <a:avLst/>
                <a:gdLst>
                  <a:gd name="connsiteX0" fmla="*/ 251693 w 368116"/>
                  <a:gd name="connsiteY0" fmla="*/ 199380 h 403982"/>
                  <a:gd name="connsiteX1" fmla="*/ 251229 w 368116"/>
                  <a:gd name="connsiteY1" fmla="*/ 199262 h 403982"/>
                  <a:gd name="connsiteX2" fmla="*/ 273984 w 368116"/>
                  <a:gd name="connsiteY2" fmla="*/ 139857 h 403982"/>
                  <a:gd name="connsiteX3" fmla="*/ 273984 w 368116"/>
                  <a:gd name="connsiteY3" fmla="*/ 72892 h 403982"/>
                  <a:gd name="connsiteX4" fmla="*/ 202500 w 368116"/>
                  <a:gd name="connsiteY4" fmla="*/ 1416 h 403982"/>
                  <a:gd name="connsiteX5" fmla="*/ 110765 w 368116"/>
                  <a:gd name="connsiteY5" fmla="*/ 1416 h 403982"/>
                  <a:gd name="connsiteX6" fmla="*/ 95663 w 368116"/>
                  <a:gd name="connsiteY6" fmla="*/ 16518 h 403982"/>
                  <a:gd name="connsiteX7" fmla="*/ 95663 w 368116"/>
                  <a:gd name="connsiteY7" fmla="*/ 139857 h 403982"/>
                  <a:gd name="connsiteX8" fmla="*/ 118420 w 368116"/>
                  <a:gd name="connsiteY8" fmla="*/ 199262 h 403982"/>
                  <a:gd name="connsiteX9" fmla="*/ 117956 w 368116"/>
                  <a:gd name="connsiteY9" fmla="*/ 199380 h 403982"/>
                  <a:gd name="connsiteX10" fmla="*/ 1416 w 368116"/>
                  <a:gd name="connsiteY10" fmla="*/ 327226 h 403982"/>
                  <a:gd name="connsiteX11" fmla="*/ 1416 w 368116"/>
                  <a:gd name="connsiteY11" fmla="*/ 388033 h 403982"/>
                  <a:gd name="connsiteX12" fmla="*/ 16518 w 368116"/>
                  <a:gd name="connsiteY12" fmla="*/ 403135 h 403982"/>
                  <a:gd name="connsiteX13" fmla="*/ 353139 w 368116"/>
                  <a:gd name="connsiteY13" fmla="*/ 403135 h 403982"/>
                  <a:gd name="connsiteX14" fmla="*/ 368241 w 368116"/>
                  <a:gd name="connsiteY14" fmla="*/ 388033 h 403982"/>
                  <a:gd name="connsiteX15" fmla="*/ 368241 w 368116"/>
                  <a:gd name="connsiteY15" fmla="*/ 327226 h 403982"/>
                  <a:gd name="connsiteX16" fmla="*/ 251693 w 368116"/>
                  <a:gd name="connsiteY16" fmla="*/ 199380 h 403982"/>
                  <a:gd name="connsiteX17" fmla="*/ 251693 w 368116"/>
                  <a:gd name="connsiteY17" fmla="*/ 199380 h 403982"/>
                  <a:gd name="connsiteX18" fmla="*/ 184825 w 368116"/>
                  <a:gd name="connsiteY18" fmla="*/ 198805 h 403982"/>
                  <a:gd name="connsiteX19" fmla="*/ 125867 w 368116"/>
                  <a:gd name="connsiteY19" fmla="*/ 139857 h 403982"/>
                  <a:gd name="connsiteX20" fmla="*/ 125867 w 368116"/>
                  <a:gd name="connsiteY20" fmla="*/ 112845 h 403982"/>
                  <a:gd name="connsiteX21" fmla="*/ 153521 w 368116"/>
                  <a:gd name="connsiteY21" fmla="*/ 119894 h 403982"/>
                  <a:gd name="connsiteX22" fmla="*/ 243780 w 368116"/>
                  <a:gd name="connsiteY22" fmla="*/ 119894 h 403982"/>
                  <a:gd name="connsiteX23" fmla="*/ 243780 w 368116"/>
                  <a:gd name="connsiteY23" fmla="*/ 139857 h 403982"/>
                  <a:gd name="connsiteX24" fmla="*/ 184825 w 368116"/>
                  <a:gd name="connsiteY24" fmla="*/ 198805 h 403982"/>
                  <a:gd name="connsiteX25" fmla="*/ 184825 w 368116"/>
                  <a:gd name="connsiteY25" fmla="*/ 198805 h 403982"/>
                  <a:gd name="connsiteX26" fmla="*/ 211150 w 368116"/>
                  <a:gd name="connsiteY26" fmla="*/ 229009 h 403982"/>
                  <a:gd name="connsiteX27" fmla="*/ 184825 w 368116"/>
                  <a:gd name="connsiteY27" fmla="*/ 255336 h 403982"/>
                  <a:gd name="connsiteX28" fmla="*/ 158500 w 368116"/>
                  <a:gd name="connsiteY28" fmla="*/ 229009 h 403982"/>
                  <a:gd name="connsiteX29" fmla="*/ 211150 w 368116"/>
                  <a:gd name="connsiteY29" fmla="*/ 229009 h 403982"/>
                  <a:gd name="connsiteX30" fmla="*/ 125867 w 368116"/>
                  <a:gd name="connsiteY30" fmla="*/ 31620 h 403982"/>
                  <a:gd name="connsiteX31" fmla="*/ 202500 w 368116"/>
                  <a:gd name="connsiteY31" fmla="*/ 31620 h 403982"/>
                  <a:gd name="connsiteX32" fmla="*/ 243780 w 368116"/>
                  <a:gd name="connsiteY32" fmla="*/ 72892 h 403982"/>
                  <a:gd name="connsiteX33" fmla="*/ 243780 w 368116"/>
                  <a:gd name="connsiteY33" fmla="*/ 89690 h 403982"/>
                  <a:gd name="connsiteX34" fmla="*/ 153521 w 368116"/>
                  <a:gd name="connsiteY34" fmla="*/ 89690 h 403982"/>
                  <a:gd name="connsiteX35" fmla="*/ 125867 w 368116"/>
                  <a:gd name="connsiteY35" fmla="*/ 62038 h 403982"/>
                  <a:gd name="connsiteX36" fmla="*/ 125867 w 368116"/>
                  <a:gd name="connsiteY36" fmla="*/ 31620 h 403982"/>
                  <a:gd name="connsiteX37" fmla="*/ 31613 w 368116"/>
                  <a:gd name="connsiteY37" fmla="*/ 372931 h 403982"/>
                  <a:gd name="connsiteX38" fmla="*/ 31613 w 368116"/>
                  <a:gd name="connsiteY38" fmla="*/ 327226 h 403982"/>
                  <a:gd name="connsiteX39" fmla="*/ 116687 w 368116"/>
                  <a:gd name="connsiteY39" fmla="*/ 229917 h 403982"/>
                  <a:gd name="connsiteX40" fmla="*/ 174147 w 368116"/>
                  <a:gd name="connsiteY40" fmla="*/ 287375 h 403982"/>
                  <a:gd name="connsiteX41" fmla="*/ 184825 w 368116"/>
                  <a:gd name="connsiteY41" fmla="*/ 291800 h 403982"/>
                  <a:gd name="connsiteX42" fmla="*/ 195502 w 368116"/>
                  <a:gd name="connsiteY42" fmla="*/ 287375 h 403982"/>
                  <a:gd name="connsiteX43" fmla="*/ 252962 w 368116"/>
                  <a:gd name="connsiteY43" fmla="*/ 229917 h 403982"/>
                  <a:gd name="connsiteX44" fmla="*/ 338029 w 368116"/>
                  <a:gd name="connsiteY44" fmla="*/ 327218 h 403982"/>
                  <a:gd name="connsiteX45" fmla="*/ 338029 w 368116"/>
                  <a:gd name="connsiteY45" fmla="*/ 372931 h 403982"/>
                  <a:gd name="connsiteX46" fmla="*/ 31613 w 368116"/>
                  <a:gd name="connsiteY46" fmla="*/ 372931 h 403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68116" h="403982">
                    <a:moveTo>
                      <a:pt x="251693" y="199380"/>
                    </a:moveTo>
                    <a:cubicBezTo>
                      <a:pt x="251539" y="199337"/>
                      <a:pt x="251384" y="199307"/>
                      <a:pt x="251229" y="199262"/>
                    </a:cubicBezTo>
                    <a:cubicBezTo>
                      <a:pt x="265365" y="183482"/>
                      <a:pt x="273984" y="162658"/>
                      <a:pt x="273984" y="139857"/>
                    </a:cubicBezTo>
                    <a:lnTo>
                      <a:pt x="273984" y="72892"/>
                    </a:lnTo>
                    <a:cubicBezTo>
                      <a:pt x="273984" y="33478"/>
                      <a:pt x="241915" y="1416"/>
                      <a:pt x="202500" y="1416"/>
                    </a:cubicBezTo>
                    <a:lnTo>
                      <a:pt x="110765" y="1416"/>
                    </a:lnTo>
                    <a:cubicBezTo>
                      <a:pt x="102427" y="1416"/>
                      <a:pt x="95663" y="8178"/>
                      <a:pt x="95663" y="16518"/>
                    </a:cubicBezTo>
                    <a:lnTo>
                      <a:pt x="95663" y="139857"/>
                    </a:lnTo>
                    <a:cubicBezTo>
                      <a:pt x="95663" y="162658"/>
                      <a:pt x="104285" y="183482"/>
                      <a:pt x="118420" y="199262"/>
                    </a:cubicBezTo>
                    <a:cubicBezTo>
                      <a:pt x="118265" y="199307"/>
                      <a:pt x="118111" y="199337"/>
                      <a:pt x="117956" y="199380"/>
                    </a:cubicBezTo>
                    <a:cubicBezTo>
                      <a:pt x="52695" y="205391"/>
                      <a:pt x="1416" y="260423"/>
                      <a:pt x="1416" y="327226"/>
                    </a:cubicBezTo>
                    <a:lnTo>
                      <a:pt x="1416" y="388033"/>
                    </a:lnTo>
                    <a:cubicBezTo>
                      <a:pt x="1416" y="396373"/>
                      <a:pt x="8178" y="403135"/>
                      <a:pt x="16518" y="403135"/>
                    </a:cubicBezTo>
                    <a:lnTo>
                      <a:pt x="353139" y="403135"/>
                    </a:lnTo>
                    <a:cubicBezTo>
                      <a:pt x="361479" y="403135"/>
                      <a:pt x="368241" y="396373"/>
                      <a:pt x="368241" y="388033"/>
                    </a:cubicBezTo>
                    <a:lnTo>
                      <a:pt x="368241" y="327226"/>
                    </a:lnTo>
                    <a:cubicBezTo>
                      <a:pt x="368241" y="260416"/>
                      <a:pt x="316954" y="205391"/>
                      <a:pt x="251693" y="199380"/>
                    </a:cubicBezTo>
                    <a:lnTo>
                      <a:pt x="251693" y="199380"/>
                    </a:lnTo>
                    <a:close/>
                    <a:moveTo>
                      <a:pt x="184825" y="198805"/>
                    </a:moveTo>
                    <a:cubicBezTo>
                      <a:pt x="152319" y="198805"/>
                      <a:pt x="125867" y="172361"/>
                      <a:pt x="125867" y="139857"/>
                    </a:cubicBezTo>
                    <a:lnTo>
                      <a:pt x="125867" y="112845"/>
                    </a:lnTo>
                    <a:cubicBezTo>
                      <a:pt x="134091" y="117336"/>
                      <a:pt x="143514" y="119894"/>
                      <a:pt x="153521" y="119894"/>
                    </a:cubicBezTo>
                    <a:lnTo>
                      <a:pt x="243780" y="119894"/>
                    </a:lnTo>
                    <a:lnTo>
                      <a:pt x="243780" y="139857"/>
                    </a:lnTo>
                    <a:cubicBezTo>
                      <a:pt x="243780" y="172361"/>
                      <a:pt x="217330" y="198805"/>
                      <a:pt x="184825" y="198805"/>
                    </a:cubicBezTo>
                    <a:lnTo>
                      <a:pt x="184825" y="198805"/>
                    </a:lnTo>
                    <a:close/>
                    <a:moveTo>
                      <a:pt x="211150" y="229009"/>
                    </a:moveTo>
                    <a:lnTo>
                      <a:pt x="184825" y="255336"/>
                    </a:lnTo>
                    <a:lnTo>
                      <a:pt x="158500" y="229009"/>
                    </a:lnTo>
                    <a:lnTo>
                      <a:pt x="211150" y="229009"/>
                    </a:lnTo>
                    <a:close/>
                    <a:moveTo>
                      <a:pt x="125867" y="31620"/>
                    </a:moveTo>
                    <a:lnTo>
                      <a:pt x="202500" y="31620"/>
                    </a:lnTo>
                    <a:cubicBezTo>
                      <a:pt x="225265" y="31620"/>
                      <a:pt x="243780" y="50135"/>
                      <a:pt x="243780" y="72892"/>
                    </a:cubicBezTo>
                    <a:lnTo>
                      <a:pt x="243780" y="89690"/>
                    </a:lnTo>
                    <a:lnTo>
                      <a:pt x="153521" y="89690"/>
                    </a:lnTo>
                    <a:cubicBezTo>
                      <a:pt x="138272" y="89690"/>
                      <a:pt x="125867" y="77287"/>
                      <a:pt x="125867" y="62038"/>
                    </a:cubicBezTo>
                    <a:lnTo>
                      <a:pt x="125867" y="31620"/>
                    </a:lnTo>
                    <a:close/>
                    <a:moveTo>
                      <a:pt x="31613" y="372931"/>
                    </a:moveTo>
                    <a:lnTo>
                      <a:pt x="31613" y="327226"/>
                    </a:lnTo>
                    <a:cubicBezTo>
                      <a:pt x="31613" y="277523"/>
                      <a:pt x="68726" y="236362"/>
                      <a:pt x="116687" y="229917"/>
                    </a:cubicBezTo>
                    <a:lnTo>
                      <a:pt x="174147" y="287375"/>
                    </a:lnTo>
                    <a:cubicBezTo>
                      <a:pt x="177096" y="290326"/>
                      <a:pt x="180960" y="291800"/>
                      <a:pt x="184825" y="291800"/>
                    </a:cubicBezTo>
                    <a:cubicBezTo>
                      <a:pt x="188689" y="291800"/>
                      <a:pt x="192553" y="290326"/>
                      <a:pt x="195502" y="287375"/>
                    </a:cubicBezTo>
                    <a:lnTo>
                      <a:pt x="252962" y="229917"/>
                    </a:lnTo>
                    <a:cubicBezTo>
                      <a:pt x="300923" y="236362"/>
                      <a:pt x="338029" y="277523"/>
                      <a:pt x="338029" y="327218"/>
                    </a:cubicBezTo>
                    <a:lnTo>
                      <a:pt x="338029" y="372931"/>
                    </a:lnTo>
                    <a:lnTo>
                      <a:pt x="31613" y="3729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8E236083-9714-48E0-9C39-E4A1FFCCFF03}"/>
                  </a:ext>
                </a:extLst>
              </p:cNvPr>
              <p:cNvSpPr/>
              <p:nvPr/>
            </p:nvSpPr>
            <p:spPr>
              <a:xfrm>
                <a:off x="1961702" y="1468540"/>
                <a:ext cx="417198" cy="719240"/>
              </a:xfrm>
              <a:custGeom>
                <a:avLst/>
                <a:gdLst>
                  <a:gd name="connsiteX0" fmla="*/ 341761 w 417198"/>
                  <a:gd name="connsiteY0" fmla="*/ 525508 h 719239"/>
                  <a:gd name="connsiteX1" fmla="*/ 360580 w 417198"/>
                  <a:gd name="connsiteY1" fmla="*/ 480422 h 719239"/>
                  <a:gd name="connsiteX2" fmla="*/ 360580 w 417198"/>
                  <a:gd name="connsiteY2" fmla="*/ 419019 h 719239"/>
                  <a:gd name="connsiteX3" fmla="*/ 316489 w 417198"/>
                  <a:gd name="connsiteY3" fmla="*/ 334777 h 719239"/>
                  <a:gd name="connsiteX4" fmla="*/ 316859 w 417198"/>
                  <a:gd name="connsiteY4" fmla="*/ 331458 h 719239"/>
                  <a:gd name="connsiteX5" fmla="*/ 316859 w 417198"/>
                  <a:gd name="connsiteY5" fmla="*/ 295553 h 719239"/>
                  <a:gd name="connsiteX6" fmla="*/ 379569 w 417198"/>
                  <a:gd name="connsiteY6" fmla="*/ 224429 h 719239"/>
                  <a:gd name="connsiteX7" fmla="*/ 379569 w 417198"/>
                  <a:gd name="connsiteY7" fmla="*/ 73091 h 719239"/>
                  <a:gd name="connsiteX8" fmla="*/ 307892 w 417198"/>
                  <a:gd name="connsiteY8" fmla="*/ 1416 h 719239"/>
                  <a:gd name="connsiteX9" fmla="*/ 73100 w 417198"/>
                  <a:gd name="connsiteY9" fmla="*/ 1416 h 719239"/>
                  <a:gd name="connsiteX10" fmla="*/ 1416 w 417198"/>
                  <a:gd name="connsiteY10" fmla="*/ 73091 h 719239"/>
                  <a:gd name="connsiteX11" fmla="*/ 1416 w 417198"/>
                  <a:gd name="connsiteY11" fmla="*/ 224429 h 719239"/>
                  <a:gd name="connsiteX12" fmla="*/ 73100 w 417198"/>
                  <a:gd name="connsiteY12" fmla="*/ 296114 h 719239"/>
                  <a:gd name="connsiteX13" fmla="*/ 245058 w 417198"/>
                  <a:gd name="connsiteY13" fmla="*/ 296114 h 719239"/>
                  <a:gd name="connsiteX14" fmla="*/ 265616 w 417198"/>
                  <a:gd name="connsiteY14" fmla="*/ 316673 h 719239"/>
                  <a:gd name="connsiteX15" fmla="*/ 257917 w 417198"/>
                  <a:gd name="connsiteY15" fmla="*/ 316356 h 719239"/>
                  <a:gd name="connsiteX16" fmla="*/ 155247 w 417198"/>
                  <a:gd name="connsiteY16" fmla="*/ 419019 h 719239"/>
                  <a:gd name="connsiteX17" fmla="*/ 155247 w 417198"/>
                  <a:gd name="connsiteY17" fmla="*/ 480422 h 719239"/>
                  <a:gd name="connsiteX18" fmla="*/ 174074 w 417198"/>
                  <a:gd name="connsiteY18" fmla="*/ 525508 h 719239"/>
                  <a:gd name="connsiteX19" fmla="*/ 99558 w 417198"/>
                  <a:gd name="connsiteY19" fmla="*/ 641760 h 719239"/>
                  <a:gd name="connsiteX20" fmla="*/ 99558 w 417198"/>
                  <a:gd name="connsiteY20" fmla="*/ 702973 h 719239"/>
                  <a:gd name="connsiteX21" fmla="*/ 114660 w 417198"/>
                  <a:gd name="connsiteY21" fmla="*/ 718075 h 719239"/>
                  <a:gd name="connsiteX22" fmla="*/ 401175 w 417198"/>
                  <a:gd name="connsiteY22" fmla="*/ 718075 h 719239"/>
                  <a:gd name="connsiteX23" fmla="*/ 416277 w 417198"/>
                  <a:gd name="connsiteY23" fmla="*/ 702973 h 719239"/>
                  <a:gd name="connsiteX24" fmla="*/ 416277 w 417198"/>
                  <a:gd name="connsiteY24" fmla="*/ 641768 h 719239"/>
                  <a:gd name="connsiteX25" fmla="*/ 341761 w 417198"/>
                  <a:gd name="connsiteY25" fmla="*/ 525508 h 719239"/>
                  <a:gd name="connsiteX26" fmla="*/ 341761 w 417198"/>
                  <a:gd name="connsiteY26" fmla="*/ 525508 h 719239"/>
                  <a:gd name="connsiteX27" fmla="*/ 261995 w 417198"/>
                  <a:gd name="connsiteY27" fmla="*/ 270334 h 719239"/>
                  <a:gd name="connsiteX28" fmla="*/ 251310 w 417198"/>
                  <a:gd name="connsiteY28" fmla="*/ 265909 h 719239"/>
                  <a:gd name="connsiteX29" fmla="*/ 73100 w 417198"/>
                  <a:gd name="connsiteY29" fmla="*/ 265909 h 719239"/>
                  <a:gd name="connsiteX30" fmla="*/ 31620 w 417198"/>
                  <a:gd name="connsiteY30" fmla="*/ 224429 h 719239"/>
                  <a:gd name="connsiteX31" fmla="*/ 31620 w 417198"/>
                  <a:gd name="connsiteY31" fmla="*/ 73091 h 719239"/>
                  <a:gd name="connsiteX32" fmla="*/ 73100 w 417198"/>
                  <a:gd name="connsiteY32" fmla="*/ 31620 h 719239"/>
                  <a:gd name="connsiteX33" fmla="*/ 307885 w 417198"/>
                  <a:gd name="connsiteY33" fmla="*/ 31620 h 719239"/>
                  <a:gd name="connsiteX34" fmla="*/ 349365 w 417198"/>
                  <a:gd name="connsiteY34" fmla="*/ 73091 h 719239"/>
                  <a:gd name="connsiteX35" fmla="*/ 349365 w 417198"/>
                  <a:gd name="connsiteY35" fmla="*/ 73910 h 719239"/>
                  <a:gd name="connsiteX36" fmla="*/ 253560 w 417198"/>
                  <a:gd name="connsiteY36" fmla="*/ 73910 h 719239"/>
                  <a:gd name="connsiteX37" fmla="*/ 238458 w 417198"/>
                  <a:gd name="connsiteY37" fmla="*/ 89012 h 719239"/>
                  <a:gd name="connsiteX38" fmla="*/ 253560 w 417198"/>
                  <a:gd name="connsiteY38" fmla="*/ 104114 h 719239"/>
                  <a:gd name="connsiteX39" fmla="*/ 349365 w 417198"/>
                  <a:gd name="connsiteY39" fmla="*/ 104114 h 719239"/>
                  <a:gd name="connsiteX40" fmla="*/ 349365 w 417198"/>
                  <a:gd name="connsiteY40" fmla="*/ 224429 h 719239"/>
                  <a:gd name="connsiteX41" fmla="*/ 307885 w 417198"/>
                  <a:gd name="connsiteY41" fmla="*/ 265909 h 719239"/>
                  <a:gd name="connsiteX42" fmla="*/ 301757 w 417198"/>
                  <a:gd name="connsiteY42" fmla="*/ 265909 h 719239"/>
                  <a:gd name="connsiteX43" fmla="*/ 286655 w 417198"/>
                  <a:gd name="connsiteY43" fmla="*/ 281011 h 719239"/>
                  <a:gd name="connsiteX44" fmla="*/ 286655 w 417198"/>
                  <a:gd name="connsiteY44" fmla="*/ 294992 h 719239"/>
                  <a:gd name="connsiteX45" fmla="*/ 261995 w 417198"/>
                  <a:gd name="connsiteY45" fmla="*/ 270334 h 719239"/>
                  <a:gd name="connsiteX46" fmla="*/ 185451 w 417198"/>
                  <a:gd name="connsiteY46" fmla="*/ 419019 h 719239"/>
                  <a:gd name="connsiteX47" fmla="*/ 257917 w 417198"/>
                  <a:gd name="connsiteY47" fmla="*/ 346560 h 719239"/>
                  <a:gd name="connsiteX48" fmla="*/ 330376 w 417198"/>
                  <a:gd name="connsiteY48" fmla="*/ 419019 h 719239"/>
                  <a:gd name="connsiteX49" fmla="*/ 330376 w 417198"/>
                  <a:gd name="connsiteY49" fmla="*/ 480422 h 719239"/>
                  <a:gd name="connsiteX50" fmla="*/ 297053 w 417198"/>
                  <a:gd name="connsiteY50" fmla="*/ 513745 h 719239"/>
                  <a:gd name="connsiteX51" fmla="*/ 218784 w 417198"/>
                  <a:gd name="connsiteY51" fmla="*/ 513745 h 719239"/>
                  <a:gd name="connsiteX52" fmla="*/ 185451 w 417198"/>
                  <a:gd name="connsiteY52" fmla="*/ 480422 h 719239"/>
                  <a:gd name="connsiteX53" fmla="*/ 185451 w 417198"/>
                  <a:gd name="connsiteY53" fmla="*/ 419019 h 719239"/>
                  <a:gd name="connsiteX54" fmla="*/ 386073 w 417198"/>
                  <a:gd name="connsiteY54" fmla="*/ 687871 h 719239"/>
                  <a:gd name="connsiteX55" fmla="*/ 129762 w 417198"/>
                  <a:gd name="connsiteY55" fmla="*/ 687871 h 719239"/>
                  <a:gd name="connsiteX56" fmla="*/ 129762 w 417198"/>
                  <a:gd name="connsiteY56" fmla="*/ 641768 h 719239"/>
                  <a:gd name="connsiteX57" fmla="*/ 227573 w 417198"/>
                  <a:gd name="connsiteY57" fmla="*/ 543949 h 719239"/>
                  <a:gd name="connsiteX58" fmla="*/ 288262 w 417198"/>
                  <a:gd name="connsiteY58" fmla="*/ 543949 h 719239"/>
                  <a:gd name="connsiteX59" fmla="*/ 386073 w 417198"/>
                  <a:gd name="connsiteY59" fmla="*/ 641768 h 719239"/>
                  <a:gd name="connsiteX60" fmla="*/ 386073 w 417198"/>
                  <a:gd name="connsiteY60" fmla="*/ 687871 h 719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17198" h="719239">
                    <a:moveTo>
                      <a:pt x="341761" y="525508"/>
                    </a:moveTo>
                    <a:cubicBezTo>
                      <a:pt x="353377" y="513989"/>
                      <a:pt x="360580" y="498031"/>
                      <a:pt x="360580" y="480422"/>
                    </a:cubicBezTo>
                    <a:lnTo>
                      <a:pt x="360580" y="419019"/>
                    </a:lnTo>
                    <a:cubicBezTo>
                      <a:pt x="360580" y="384176"/>
                      <a:pt x="343111" y="353345"/>
                      <a:pt x="316489" y="334777"/>
                    </a:cubicBezTo>
                    <a:cubicBezTo>
                      <a:pt x="316733" y="333699"/>
                      <a:pt x="316859" y="332585"/>
                      <a:pt x="316859" y="331458"/>
                    </a:cubicBezTo>
                    <a:lnTo>
                      <a:pt x="316859" y="295553"/>
                    </a:lnTo>
                    <a:cubicBezTo>
                      <a:pt x="352166" y="291128"/>
                      <a:pt x="379569" y="260918"/>
                      <a:pt x="379569" y="224429"/>
                    </a:cubicBezTo>
                    <a:lnTo>
                      <a:pt x="379569" y="73091"/>
                    </a:lnTo>
                    <a:cubicBezTo>
                      <a:pt x="379569" y="33574"/>
                      <a:pt x="347417" y="1416"/>
                      <a:pt x="307892" y="1416"/>
                    </a:cubicBezTo>
                    <a:lnTo>
                      <a:pt x="73100" y="1416"/>
                    </a:lnTo>
                    <a:cubicBezTo>
                      <a:pt x="33574" y="1416"/>
                      <a:pt x="1416" y="33574"/>
                      <a:pt x="1416" y="73091"/>
                    </a:cubicBezTo>
                    <a:lnTo>
                      <a:pt x="1416" y="224429"/>
                    </a:lnTo>
                    <a:cubicBezTo>
                      <a:pt x="1416" y="263955"/>
                      <a:pt x="33574" y="296114"/>
                      <a:pt x="73100" y="296114"/>
                    </a:cubicBezTo>
                    <a:lnTo>
                      <a:pt x="245058" y="296114"/>
                    </a:lnTo>
                    <a:lnTo>
                      <a:pt x="265616" y="316673"/>
                    </a:lnTo>
                    <a:cubicBezTo>
                      <a:pt x="263073" y="316481"/>
                      <a:pt x="260506" y="316356"/>
                      <a:pt x="257917" y="316356"/>
                    </a:cubicBezTo>
                    <a:cubicBezTo>
                      <a:pt x="201307" y="316356"/>
                      <a:pt x="155247" y="362406"/>
                      <a:pt x="155247" y="419019"/>
                    </a:cubicBezTo>
                    <a:lnTo>
                      <a:pt x="155247" y="480422"/>
                    </a:lnTo>
                    <a:cubicBezTo>
                      <a:pt x="155247" y="498031"/>
                      <a:pt x="162453" y="513989"/>
                      <a:pt x="174074" y="525508"/>
                    </a:cubicBezTo>
                    <a:cubicBezTo>
                      <a:pt x="130132" y="545809"/>
                      <a:pt x="99558" y="590266"/>
                      <a:pt x="99558" y="641760"/>
                    </a:cubicBezTo>
                    <a:lnTo>
                      <a:pt x="99558" y="702973"/>
                    </a:lnTo>
                    <a:cubicBezTo>
                      <a:pt x="99558" y="711313"/>
                      <a:pt x="106320" y="718075"/>
                      <a:pt x="114660" y="718075"/>
                    </a:cubicBezTo>
                    <a:lnTo>
                      <a:pt x="401175" y="718075"/>
                    </a:lnTo>
                    <a:cubicBezTo>
                      <a:pt x="409515" y="718075"/>
                      <a:pt x="416277" y="711313"/>
                      <a:pt x="416277" y="702973"/>
                    </a:cubicBezTo>
                    <a:lnTo>
                      <a:pt x="416277" y="641768"/>
                    </a:lnTo>
                    <a:cubicBezTo>
                      <a:pt x="416277" y="590273"/>
                      <a:pt x="385697" y="545809"/>
                      <a:pt x="341761" y="525508"/>
                    </a:cubicBezTo>
                    <a:lnTo>
                      <a:pt x="341761" y="525508"/>
                    </a:lnTo>
                    <a:close/>
                    <a:moveTo>
                      <a:pt x="261995" y="270334"/>
                    </a:moveTo>
                    <a:cubicBezTo>
                      <a:pt x="259156" y="267503"/>
                      <a:pt x="255322" y="265909"/>
                      <a:pt x="251310" y="265909"/>
                    </a:cubicBezTo>
                    <a:lnTo>
                      <a:pt x="73100" y="265909"/>
                    </a:lnTo>
                    <a:cubicBezTo>
                      <a:pt x="50226" y="265909"/>
                      <a:pt x="31620" y="247305"/>
                      <a:pt x="31620" y="224429"/>
                    </a:cubicBezTo>
                    <a:lnTo>
                      <a:pt x="31620" y="73091"/>
                    </a:lnTo>
                    <a:cubicBezTo>
                      <a:pt x="31620" y="50224"/>
                      <a:pt x="50226" y="31620"/>
                      <a:pt x="73100" y="31620"/>
                    </a:cubicBezTo>
                    <a:lnTo>
                      <a:pt x="307885" y="31620"/>
                    </a:lnTo>
                    <a:cubicBezTo>
                      <a:pt x="330759" y="31620"/>
                      <a:pt x="349365" y="50224"/>
                      <a:pt x="349365" y="73091"/>
                    </a:cubicBezTo>
                    <a:lnTo>
                      <a:pt x="349365" y="73910"/>
                    </a:lnTo>
                    <a:lnTo>
                      <a:pt x="253560" y="73910"/>
                    </a:lnTo>
                    <a:cubicBezTo>
                      <a:pt x="245220" y="73910"/>
                      <a:pt x="238458" y="80672"/>
                      <a:pt x="238458" y="89012"/>
                    </a:cubicBezTo>
                    <a:cubicBezTo>
                      <a:pt x="238458" y="97352"/>
                      <a:pt x="245220" y="104114"/>
                      <a:pt x="253560" y="104114"/>
                    </a:cubicBezTo>
                    <a:lnTo>
                      <a:pt x="349365" y="104114"/>
                    </a:lnTo>
                    <a:lnTo>
                      <a:pt x="349365" y="224429"/>
                    </a:lnTo>
                    <a:cubicBezTo>
                      <a:pt x="349365" y="247305"/>
                      <a:pt x="330759" y="265909"/>
                      <a:pt x="307885" y="265909"/>
                    </a:cubicBezTo>
                    <a:lnTo>
                      <a:pt x="301757" y="265909"/>
                    </a:lnTo>
                    <a:cubicBezTo>
                      <a:pt x="293417" y="265909"/>
                      <a:pt x="286655" y="272671"/>
                      <a:pt x="286655" y="281011"/>
                    </a:cubicBezTo>
                    <a:lnTo>
                      <a:pt x="286655" y="294992"/>
                    </a:lnTo>
                    <a:lnTo>
                      <a:pt x="261995" y="270334"/>
                    </a:lnTo>
                    <a:close/>
                    <a:moveTo>
                      <a:pt x="185451" y="419019"/>
                    </a:moveTo>
                    <a:cubicBezTo>
                      <a:pt x="185451" y="379066"/>
                      <a:pt x="217957" y="346560"/>
                      <a:pt x="257917" y="346560"/>
                    </a:cubicBezTo>
                    <a:cubicBezTo>
                      <a:pt x="297870" y="346560"/>
                      <a:pt x="330376" y="379066"/>
                      <a:pt x="330376" y="419019"/>
                    </a:cubicBezTo>
                    <a:lnTo>
                      <a:pt x="330376" y="480422"/>
                    </a:lnTo>
                    <a:cubicBezTo>
                      <a:pt x="330376" y="498798"/>
                      <a:pt x="315428" y="513745"/>
                      <a:pt x="297053" y="513745"/>
                    </a:cubicBezTo>
                    <a:lnTo>
                      <a:pt x="218784" y="513745"/>
                    </a:lnTo>
                    <a:cubicBezTo>
                      <a:pt x="200406" y="513745"/>
                      <a:pt x="185451" y="498798"/>
                      <a:pt x="185451" y="480422"/>
                    </a:cubicBezTo>
                    <a:lnTo>
                      <a:pt x="185451" y="419019"/>
                    </a:lnTo>
                    <a:close/>
                    <a:moveTo>
                      <a:pt x="386073" y="687871"/>
                    </a:moveTo>
                    <a:lnTo>
                      <a:pt x="129762" y="687871"/>
                    </a:lnTo>
                    <a:lnTo>
                      <a:pt x="129762" y="641768"/>
                    </a:lnTo>
                    <a:cubicBezTo>
                      <a:pt x="129762" y="587832"/>
                      <a:pt x="173639" y="543949"/>
                      <a:pt x="227573" y="543949"/>
                    </a:cubicBezTo>
                    <a:lnTo>
                      <a:pt x="288262" y="543949"/>
                    </a:lnTo>
                    <a:cubicBezTo>
                      <a:pt x="342197" y="543949"/>
                      <a:pt x="386073" y="587832"/>
                      <a:pt x="386073" y="641768"/>
                    </a:cubicBezTo>
                    <a:lnTo>
                      <a:pt x="386073" y="68787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EF118D88-BACA-4BF5-90E8-A0F9E8855815}"/>
                  </a:ext>
                </a:extLst>
              </p:cNvPr>
              <p:cNvSpPr/>
              <p:nvPr/>
            </p:nvSpPr>
            <p:spPr>
              <a:xfrm>
                <a:off x="1690143" y="1411965"/>
                <a:ext cx="264289" cy="347349"/>
              </a:xfrm>
              <a:custGeom>
                <a:avLst/>
                <a:gdLst>
                  <a:gd name="connsiteX0" fmla="*/ 248750 w 264288"/>
                  <a:gd name="connsiteY0" fmla="*/ 1416 h 347349"/>
                  <a:gd name="connsiteX1" fmla="*/ 73091 w 264288"/>
                  <a:gd name="connsiteY1" fmla="*/ 1416 h 347349"/>
                  <a:gd name="connsiteX2" fmla="*/ 1416 w 264288"/>
                  <a:gd name="connsiteY2" fmla="*/ 73093 h 347349"/>
                  <a:gd name="connsiteX3" fmla="*/ 1416 w 264288"/>
                  <a:gd name="connsiteY3" fmla="*/ 224431 h 347349"/>
                  <a:gd name="connsiteX4" fmla="*/ 64116 w 264288"/>
                  <a:gd name="connsiteY4" fmla="*/ 295553 h 347349"/>
                  <a:gd name="connsiteX5" fmla="*/ 64116 w 264288"/>
                  <a:gd name="connsiteY5" fmla="*/ 331458 h 347349"/>
                  <a:gd name="connsiteX6" fmla="*/ 73438 w 264288"/>
                  <a:gd name="connsiteY6" fmla="*/ 345411 h 347349"/>
                  <a:gd name="connsiteX7" fmla="*/ 79219 w 264288"/>
                  <a:gd name="connsiteY7" fmla="*/ 346560 h 347349"/>
                  <a:gd name="connsiteX8" fmla="*/ 89898 w 264288"/>
                  <a:gd name="connsiteY8" fmla="*/ 342135 h 347349"/>
                  <a:gd name="connsiteX9" fmla="*/ 135926 w 264288"/>
                  <a:gd name="connsiteY9" fmla="*/ 296106 h 347349"/>
                  <a:gd name="connsiteX10" fmla="*/ 214402 w 264288"/>
                  <a:gd name="connsiteY10" fmla="*/ 296106 h 347349"/>
                  <a:gd name="connsiteX11" fmla="*/ 229504 w 264288"/>
                  <a:gd name="connsiteY11" fmla="*/ 281004 h 347349"/>
                  <a:gd name="connsiteX12" fmla="*/ 214402 w 264288"/>
                  <a:gd name="connsiteY12" fmla="*/ 265902 h 347349"/>
                  <a:gd name="connsiteX13" fmla="*/ 129666 w 264288"/>
                  <a:gd name="connsiteY13" fmla="*/ 265902 h 347349"/>
                  <a:gd name="connsiteX14" fmla="*/ 118988 w 264288"/>
                  <a:gd name="connsiteY14" fmla="*/ 270327 h 347349"/>
                  <a:gd name="connsiteX15" fmla="*/ 94321 w 264288"/>
                  <a:gd name="connsiteY15" fmla="*/ 294994 h 347349"/>
                  <a:gd name="connsiteX16" fmla="*/ 94321 w 264288"/>
                  <a:gd name="connsiteY16" fmla="*/ 281004 h 347349"/>
                  <a:gd name="connsiteX17" fmla="*/ 79219 w 264288"/>
                  <a:gd name="connsiteY17" fmla="*/ 265902 h 347349"/>
                  <a:gd name="connsiteX18" fmla="*/ 73091 w 264288"/>
                  <a:gd name="connsiteY18" fmla="*/ 265902 h 347349"/>
                  <a:gd name="connsiteX19" fmla="*/ 31620 w 264288"/>
                  <a:gd name="connsiteY19" fmla="*/ 224431 h 347349"/>
                  <a:gd name="connsiteX20" fmla="*/ 31620 w 264288"/>
                  <a:gd name="connsiteY20" fmla="*/ 73093 h 347349"/>
                  <a:gd name="connsiteX21" fmla="*/ 73091 w 264288"/>
                  <a:gd name="connsiteY21" fmla="*/ 31620 h 347349"/>
                  <a:gd name="connsiteX22" fmla="*/ 248743 w 264288"/>
                  <a:gd name="connsiteY22" fmla="*/ 31620 h 347349"/>
                  <a:gd name="connsiteX23" fmla="*/ 263845 w 264288"/>
                  <a:gd name="connsiteY23" fmla="*/ 16518 h 347349"/>
                  <a:gd name="connsiteX24" fmla="*/ 248750 w 264288"/>
                  <a:gd name="connsiteY24" fmla="*/ 1416 h 347349"/>
                  <a:gd name="connsiteX25" fmla="*/ 248750 w 264288"/>
                  <a:gd name="connsiteY25" fmla="*/ 1416 h 347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288" h="347349">
                    <a:moveTo>
                      <a:pt x="248750" y="1416"/>
                    </a:moveTo>
                    <a:lnTo>
                      <a:pt x="73091" y="1416"/>
                    </a:lnTo>
                    <a:cubicBezTo>
                      <a:pt x="33574" y="1416"/>
                      <a:pt x="1416" y="33574"/>
                      <a:pt x="1416" y="73093"/>
                    </a:cubicBezTo>
                    <a:lnTo>
                      <a:pt x="1416" y="224431"/>
                    </a:lnTo>
                    <a:cubicBezTo>
                      <a:pt x="1416" y="260918"/>
                      <a:pt x="28817" y="291122"/>
                      <a:pt x="64116" y="295553"/>
                    </a:cubicBezTo>
                    <a:lnTo>
                      <a:pt x="64116" y="331458"/>
                    </a:lnTo>
                    <a:cubicBezTo>
                      <a:pt x="64116" y="337563"/>
                      <a:pt x="67798" y="343072"/>
                      <a:pt x="73438" y="345411"/>
                    </a:cubicBezTo>
                    <a:cubicBezTo>
                      <a:pt x="75311" y="346185"/>
                      <a:pt x="77272" y="346560"/>
                      <a:pt x="79219" y="346560"/>
                    </a:cubicBezTo>
                    <a:cubicBezTo>
                      <a:pt x="83149" y="346560"/>
                      <a:pt x="87013" y="345028"/>
                      <a:pt x="89898" y="342135"/>
                    </a:cubicBezTo>
                    <a:lnTo>
                      <a:pt x="135926" y="296106"/>
                    </a:lnTo>
                    <a:lnTo>
                      <a:pt x="214402" y="296106"/>
                    </a:lnTo>
                    <a:cubicBezTo>
                      <a:pt x="222742" y="296106"/>
                      <a:pt x="229504" y="289352"/>
                      <a:pt x="229504" y="281004"/>
                    </a:cubicBezTo>
                    <a:cubicBezTo>
                      <a:pt x="229504" y="272664"/>
                      <a:pt x="222742" y="265902"/>
                      <a:pt x="214402" y="265902"/>
                    </a:cubicBezTo>
                    <a:lnTo>
                      <a:pt x="129666" y="265902"/>
                    </a:lnTo>
                    <a:cubicBezTo>
                      <a:pt x="125662" y="265902"/>
                      <a:pt x="121820" y="267495"/>
                      <a:pt x="118988" y="270327"/>
                    </a:cubicBezTo>
                    <a:lnTo>
                      <a:pt x="94321" y="294994"/>
                    </a:lnTo>
                    <a:lnTo>
                      <a:pt x="94321" y="281004"/>
                    </a:lnTo>
                    <a:cubicBezTo>
                      <a:pt x="94321" y="272664"/>
                      <a:pt x="87559" y="265902"/>
                      <a:pt x="79219" y="265902"/>
                    </a:cubicBezTo>
                    <a:lnTo>
                      <a:pt x="73091" y="265902"/>
                    </a:lnTo>
                    <a:cubicBezTo>
                      <a:pt x="50224" y="265902"/>
                      <a:pt x="31620" y="247305"/>
                      <a:pt x="31620" y="224431"/>
                    </a:cubicBezTo>
                    <a:lnTo>
                      <a:pt x="31620" y="73093"/>
                    </a:lnTo>
                    <a:cubicBezTo>
                      <a:pt x="31620" y="50224"/>
                      <a:pt x="50224" y="31620"/>
                      <a:pt x="73091" y="31620"/>
                    </a:cubicBezTo>
                    <a:lnTo>
                      <a:pt x="248743" y="31620"/>
                    </a:lnTo>
                    <a:cubicBezTo>
                      <a:pt x="257083" y="31620"/>
                      <a:pt x="263845" y="24858"/>
                      <a:pt x="263845" y="16518"/>
                    </a:cubicBezTo>
                    <a:cubicBezTo>
                      <a:pt x="263845" y="8178"/>
                      <a:pt x="257083" y="1416"/>
                      <a:pt x="248750" y="1416"/>
                    </a:cubicBezTo>
                    <a:lnTo>
                      <a:pt x="248750" y="1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2BC3D045-CD77-479D-9291-ED27828303ED}"/>
                  </a:ext>
                </a:extLst>
              </p:cNvPr>
              <p:cNvSpPr/>
              <p:nvPr/>
            </p:nvSpPr>
            <p:spPr>
              <a:xfrm>
                <a:off x="1981501" y="1411965"/>
                <a:ext cx="32092" cy="32092"/>
              </a:xfrm>
              <a:custGeom>
                <a:avLst/>
                <a:gdLst>
                  <a:gd name="connsiteX0" fmla="*/ 27210 w 32092"/>
                  <a:gd name="connsiteY0" fmla="*/ 5841 h 32092"/>
                  <a:gd name="connsiteX1" fmla="*/ 16533 w 32092"/>
                  <a:gd name="connsiteY1" fmla="*/ 1416 h 32092"/>
                  <a:gd name="connsiteX2" fmla="*/ 5856 w 32092"/>
                  <a:gd name="connsiteY2" fmla="*/ 5841 h 32092"/>
                  <a:gd name="connsiteX3" fmla="*/ 1416 w 32092"/>
                  <a:gd name="connsiteY3" fmla="*/ 16518 h 32092"/>
                  <a:gd name="connsiteX4" fmla="*/ 5856 w 32092"/>
                  <a:gd name="connsiteY4" fmla="*/ 27195 h 32092"/>
                  <a:gd name="connsiteX5" fmla="*/ 16533 w 32092"/>
                  <a:gd name="connsiteY5" fmla="*/ 31620 h 32092"/>
                  <a:gd name="connsiteX6" fmla="*/ 27210 w 32092"/>
                  <a:gd name="connsiteY6" fmla="*/ 27195 h 32092"/>
                  <a:gd name="connsiteX7" fmla="*/ 31635 w 32092"/>
                  <a:gd name="connsiteY7" fmla="*/ 16518 h 32092"/>
                  <a:gd name="connsiteX8" fmla="*/ 27210 w 32092"/>
                  <a:gd name="connsiteY8" fmla="*/ 5841 h 32092"/>
                  <a:gd name="connsiteX9" fmla="*/ 27210 w 32092"/>
                  <a:gd name="connsiteY9" fmla="*/ 5841 h 3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92" h="32092">
                    <a:moveTo>
                      <a:pt x="27210" y="5841"/>
                    </a:moveTo>
                    <a:cubicBezTo>
                      <a:pt x="24386" y="3030"/>
                      <a:pt x="20509" y="1416"/>
                      <a:pt x="16533" y="1416"/>
                    </a:cubicBezTo>
                    <a:cubicBezTo>
                      <a:pt x="12544" y="1416"/>
                      <a:pt x="8650" y="3030"/>
                      <a:pt x="5856" y="5841"/>
                    </a:cubicBezTo>
                    <a:cubicBezTo>
                      <a:pt x="3032" y="8650"/>
                      <a:pt x="1416" y="12544"/>
                      <a:pt x="1416" y="16518"/>
                    </a:cubicBezTo>
                    <a:cubicBezTo>
                      <a:pt x="1416" y="20492"/>
                      <a:pt x="3032" y="24386"/>
                      <a:pt x="5856" y="27195"/>
                    </a:cubicBezTo>
                    <a:cubicBezTo>
                      <a:pt x="8650" y="30006"/>
                      <a:pt x="12544" y="31620"/>
                      <a:pt x="16533" y="31620"/>
                    </a:cubicBezTo>
                    <a:cubicBezTo>
                      <a:pt x="20509" y="31620"/>
                      <a:pt x="24386" y="30006"/>
                      <a:pt x="27210" y="27195"/>
                    </a:cubicBezTo>
                    <a:cubicBezTo>
                      <a:pt x="30021" y="24386"/>
                      <a:pt x="31635" y="20492"/>
                      <a:pt x="31635" y="16518"/>
                    </a:cubicBezTo>
                    <a:cubicBezTo>
                      <a:pt x="31635" y="12544"/>
                      <a:pt x="30021" y="8650"/>
                      <a:pt x="27210" y="5841"/>
                    </a:cubicBezTo>
                    <a:lnTo>
                      <a:pt x="27210" y="58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CAD6ECA8-87BE-4D27-91C4-59884565DE06}"/>
                  </a:ext>
                </a:extLst>
              </p:cNvPr>
              <p:cNvSpPr/>
              <p:nvPr/>
            </p:nvSpPr>
            <p:spPr>
              <a:xfrm>
                <a:off x="2135679" y="1541026"/>
                <a:ext cx="32092" cy="32092"/>
              </a:xfrm>
              <a:custGeom>
                <a:avLst/>
                <a:gdLst>
                  <a:gd name="connsiteX0" fmla="*/ 27197 w 32092"/>
                  <a:gd name="connsiteY0" fmla="*/ 5841 h 32092"/>
                  <a:gd name="connsiteX1" fmla="*/ 16518 w 32092"/>
                  <a:gd name="connsiteY1" fmla="*/ 1416 h 32092"/>
                  <a:gd name="connsiteX2" fmla="*/ 5841 w 32092"/>
                  <a:gd name="connsiteY2" fmla="*/ 5841 h 32092"/>
                  <a:gd name="connsiteX3" fmla="*/ 1416 w 32092"/>
                  <a:gd name="connsiteY3" fmla="*/ 16518 h 32092"/>
                  <a:gd name="connsiteX4" fmla="*/ 5841 w 32092"/>
                  <a:gd name="connsiteY4" fmla="*/ 27195 h 32092"/>
                  <a:gd name="connsiteX5" fmla="*/ 16518 w 32092"/>
                  <a:gd name="connsiteY5" fmla="*/ 31620 h 32092"/>
                  <a:gd name="connsiteX6" fmla="*/ 27197 w 32092"/>
                  <a:gd name="connsiteY6" fmla="*/ 27195 h 32092"/>
                  <a:gd name="connsiteX7" fmla="*/ 31620 w 32092"/>
                  <a:gd name="connsiteY7" fmla="*/ 16518 h 32092"/>
                  <a:gd name="connsiteX8" fmla="*/ 27197 w 32092"/>
                  <a:gd name="connsiteY8" fmla="*/ 5841 h 32092"/>
                  <a:gd name="connsiteX9" fmla="*/ 27197 w 32092"/>
                  <a:gd name="connsiteY9" fmla="*/ 5841 h 3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92" h="32092">
                    <a:moveTo>
                      <a:pt x="27197" y="5841"/>
                    </a:moveTo>
                    <a:cubicBezTo>
                      <a:pt x="24386" y="3032"/>
                      <a:pt x="20486" y="1416"/>
                      <a:pt x="16518" y="1416"/>
                    </a:cubicBezTo>
                    <a:cubicBezTo>
                      <a:pt x="12544" y="1416"/>
                      <a:pt x="8650" y="3032"/>
                      <a:pt x="5841" y="5841"/>
                    </a:cubicBezTo>
                    <a:cubicBezTo>
                      <a:pt x="3032" y="8650"/>
                      <a:pt x="1416" y="12552"/>
                      <a:pt x="1416" y="16518"/>
                    </a:cubicBezTo>
                    <a:cubicBezTo>
                      <a:pt x="1416" y="20494"/>
                      <a:pt x="3032" y="24386"/>
                      <a:pt x="5841" y="27195"/>
                    </a:cubicBezTo>
                    <a:cubicBezTo>
                      <a:pt x="8650" y="30006"/>
                      <a:pt x="12544" y="31620"/>
                      <a:pt x="16518" y="31620"/>
                    </a:cubicBezTo>
                    <a:cubicBezTo>
                      <a:pt x="20494" y="31620"/>
                      <a:pt x="24386" y="30006"/>
                      <a:pt x="27197" y="27195"/>
                    </a:cubicBezTo>
                    <a:cubicBezTo>
                      <a:pt x="30006" y="24386"/>
                      <a:pt x="31620" y="20494"/>
                      <a:pt x="31620" y="16518"/>
                    </a:cubicBezTo>
                    <a:cubicBezTo>
                      <a:pt x="31620" y="12552"/>
                      <a:pt x="30006" y="8650"/>
                      <a:pt x="27197" y="5841"/>
                    </a:cubicBezTo>
                    <a:lnTo>
                      <a:pt x="27197" y="58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177EA25-1CF6-495D-B29D-417BEDEFDD5B}"/>
              </a:ext>
            </a:extLst>
          </p:cNvPr>
          <p:cNvGrpSpPr/>
          <p:nvPr/>
        </p:nvGrpSpPr>
        <p:grpSpPr>
          <a:xfrm>
            <a:off x="7392670" y="1645920"/>
            <a:ext cx="4100830" cy="1515183"/>
            <a:chOff x="7392670" y="1645920"/>
            <a:chExt cx="4100830" cy="1515183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9B8476C-B911-4F28-8ECC-86D444357230}"/>
                </a:ext>
              </a:extLst>
            </p:cNvPr>
            <p:cNvSpPr txBox="1"/>
            <p:nvPr/>
          </p:nvSpPr>
          <p:spPr>
            <a:xfrm>
              <a:off x="7392670" y="2394803"/>
              <a:ext cx="4100830" cy="766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400" dirty="0"/>
                <a:t>В прошлом году не срослось одно большое поглощение</a:t>
              </a:r>
            </a:p>
          </p:txBody>
        </p:sp>
        <p:grpSp>
          <p:nvGrpSpPr>
            <p:cNvPr id="72" name="Graphic 131">
              <a:extLst>
                <a:ext uri="{FF2B5EF4-FFF2-40B4-BE49-F238E27FC236}">
                  <a16:creationId xmlns:a16="http://schemas.microsoft.com/office/drawing/2014/main" id="{6ECEB8F8-BC52-42F0-8745-C012AB1D0E35}"/>
                </a:ext>
              </a:extLst>
            </p:cNvPr>
            <p:cNvGrpSpPr/>
            <p:nvPr/>
          </p:nvGrpSpPr>
          <p:grpSpPr>
            <a:xfrm>
              <a:off x="7480397" y="1645920"/>
              <a:ext cx="659720" cy="659720"/>
              <a:chOff x="4097117" y="1772375"/>
              <a:chExt cx="720000" cy="720000"/>
            </a:xfrm>
            <a:solidFill>
              <a:schemeClr val="bg1"/>
            </a:solidFill>
          </p:grpSpPr>
          <p:sp>
            <p:nvSpPr>
              <p:cNvPr id="73" name="Freeform: Shape 444">
                <a:extLst>
                  <a:ext uri="{FF2B5EF4-FFF2-40B4-BE49-F238E27FC236}">
                    <a16:creationId xmlns:a16="http://schemas.microsoft.com/office/drawing/2014/main" id="{BE44C3FB-7F27-4429-B741-8E991C713F54}"/>
                  </a:ext>
                </a:extLst>
              </p:cNvPr>
              <p:cNvSpPr/>
              <p:nvPr/>
            </p:nvSpPr>
            <p:spPr>
              <a:xfrm>
                <a:off x="4096062" y="1784467"/>
                <a:ext cx="721406" cy="694688"/>
              </a:xfrm>
              <a:custGeom>
                <a:avLst/>
                <a:gdLst/>
                <a:ahLst/>
                <a:cxnLst/>
                <a:rect l="0" t="0" r="0" b="0"/>
                <a:pathLst>
                  <a:path w="721406" h="694687">
                    <a:moveTo>
                      <a:pt x="714023" y="468596"/>
                    </a:moveTo>
                    <a:lnTo>
                      <a:pt x="598705" y="402017"/>
                    </a:lnTo>
                    <a:cubicBezTo>
                      <a:pt x="594354" y="399505"/>
                      <a:pt x="588994" y="399505"/>
                      <a:pt x="584643" y="402017"/>
                    </a:cubicBezTo>
                    <a:lnTo>
                      <a:pt x="476200" y="464627"/>
                    </a:lnTo>
                    <a:lnTo>
                      <a:pt x="375103" y="406258"/>
                    </a:lnTo>
                    <a:lnTo>
                      <a:pt x="375103" y="289550"/>
                    </a:lnTo>
                    <a:lnTo>
                      <a:pt x="483389" y="227031"/>
                    </a:lnTo>
                    <a:cubicBezTo>
                      <a:pt x="487740" y="224520"/>
                      <a:pt x="490420" y="219878"/>
                      <a:pt x="490420" y="214853"/>
                    </a:cubicBezTo>
                    <a:lnTo>
                      <a:pt x="490420" y="81695"/>
                    </a:lnTo>
                    <a:cubicBezTo>
                      <a:pt x="490420" y="76671"/>
                      <a:pt x="487740" y="72029"/>
                      <a:pt x="483389" y="69517"/>
                    </a:cubicBezTo>
                    <a:lnTo>
                      <a:pt x="368071" y="2938"/>
                    </a:lnTo>
                    <a:cubicBezTo>
                      <a:pt x="363720" y="427"/>
                      <a:pt x="358359" y="427"/>
                      <a:pt x="354008" y="2938"/>
                    </a:cubicBezTo>
                    <a:lnTo>
                      <a:pt x="238690" y="69517"/>
                    </a:lnTo>
                    <a:cubicBezTo>
                      <a:pt x="234339" y="72029"/>
                      <a:pt x="231659" y="76671"/>
                      <a:pt x="231659" y="81695"/>
                    </a:cubicBezTo>
                    <a:lnTo>
                      <a:pt x="231659" y="206521"/>
                    </a:lnTo>
                    <a:lnTo>
                      <a:pt x="123373" y="269040"/>
                    </a:lnTo>
                    <a:cubicBezTo>
                      <a:pt x="119022" y="271552"/>
                      <a:pt x="116342" y="276194"/>
                      <a:pt x="116342" y="281218"/>
                    </a:cubicBezTo>
                    <a:lnTo>
                      <a:pt x="116342" y="406280"/>
                    </a:lnTo>
                    <a:lnTo>
                      <a:pt x="8086" y="468783"/>
                    </a:lnTo>
                    <a:cubicBezTo>
                      <a:pt x="3735" y="471294"/>
                      <a:pt x="1055" y="475936"/>
                      <a:pt x="1055" y="480961"/>
                    </a:cubicBezTo>
                    <a:lnTo>
                      <a:pt x="1055" y="614119"/>
                    </a:lnTo>
                    <a:cubicBezTo>
                      <a:pt x="1055" y="619143"/>
                      <a:pt x="3735" y="623785"/>
                      <a:pt x="8086" y="626297"/>
                    </a:cubicBezTo>
                    <a:lnTo>
                      <a:pt x="123404" y="692876"/>
                    </a:lnTo>
                    <a:cubicBezTo>
                      <a:pt x="125580" y="694131"/>
                      <a:pt x="128007" y="694760"/>
                      <a:pt x="130435" y="694760"/>
                    </a:cubicBezTo>
                    <a:cubicBezTo>
                      <a:pt x="132864" y="694760"/>
                      <a:pt x="135291" y="694131"/>
                      <a:pt x="137467" y="692876"/>
                    </a:cubicBezTo>
                    <a:lnTo>
                      <a:pt x="245741" y="630364"/>
                    </a:lnTo>
                    <a:lnTo>
                      <a:pt x="354005" y="692871"/>
                    </a:lnTo>
                    <a:cubicBezTo>
                      <a:pt x="356181" y="694127"/>
                      <a:pt x="358608" y="694756"/>
                      <a:pt x="361036" y="694756"/>
                    </a:cubicBezTo>
                    <a:cubicBezTo>
                      <a:pt x="363465" y="694756"/>
                      <a:pt x="365892" y="694127"/>
                      <a:pt x="368068" y="692871"/>
                    </a:cubicBezTo>
                    <a:lnTo>
                      <a:pt x="476511" y="630261"/>
                    </a:lnTo>
                    <a:lnTo>
                      <a:pt x="584639" y="692689"/>
                    </a:lnTo>
                    <a:cubicBezTo>
                      <a:pt x="586814" y="693944"/>
                      <a:pt x="589241" y="694573"/>
                      <a:pt x="591670" y="694573"/>
                    </a:cubicBezTo>
                    <a:cubicBezTo>
                      <a:pt x="594098" y="694573"/>
                      <a:pt x="596526" y="693944"/>
                      <a:pt x="598701" y="692689"/>
                    </a:cubicBezTo>
                    <a:lnTo>
                      <a:pt x="714019" y="626110"/>
                    </a:lnTo>
                    <a:cubicBezTo>
                      <a:pt x="718370" y="623598"/>
                      <a:pt x="721051" y="618956"/>
                      <a:pt x="721051" y="613932"/>
                    </a:cubicBezTo>
                    <a:lnTo>
                      <a:pt x="721051" y="480774"/>
                    </a:lnTo>
                    <a:cubicBezTo>
                      <a:pt x="721055" y="475749"/>
                      <a:pt x="718373" y="471107"/>
                      <a:pt x="714023" y="468596"/>
                    </a:cubicBezTo>
                    <a:close/>
                    <a:moveTo>
                      <a:pt x="259784" y="89814"/>
                    </a:moveTo>
                    <a:lnTo>
                      <a:pt x="361038" y="31354"/>
                    </a:lnTo>
                    <a:lnTo>
                      <a:pt x="462292" y="89814"/>
                    </a:lnTo>
                    <a:lnTo>
                      <a:pt x="462292" y="206734"/>
                    </a:lnTo>
                    <a:lnTo>
                      <a:pt x="434183" y="222963"/>
                    </a:lnTo>
                    <a:lnTo>
                      <a:pt x="434183" y="168496"/>
                    </a:lnTo>
                    <a:cubicBezTo>
                      <a:pt x="434183" y="160729"/>
                      <a:pt x="427885" y="154434"/>
                      <a:pt x="420120" y="154434"/>
                    </a:cubicBezTo>
                    <a:cubicBezTo>
                      <a:pt x="412355" y="154434"/>
                      <a:pt x="406058" y="160729"/>
                      <a:pt x="406058" y="168496"/>
                    </a:cubicBezTo>
                    <a:lnTo>
                      <a:pt x="406058" y="239201"/>
                    </a:lnTo>
                    <a:lnTo>
                      <a:pt x="361223" y="265087"/>
                    </a:lnTo>
                    <a:lnTo>
                      <a:pt x="259785" y="206521"/>
                    </a:lnTo>
                    <a:lnTo>
                      <a:pt x="259785" y="89814"/>
                    </a:lnTo>
                    <a:close/>
                    <a:moveTo>
                      <a:pt x="231656" y="606019"/>
                    </a:moveTo>
                    <a:lnTo>
                      <a:pt x="130435" y="664458"/>
                    </a:lnTo>
                    <a:lnTo>
                      <a:pt x="85434" y="638476"/>
                    </a:lnTo>
                    <a:lnTo>
                      <a:pt x="85434" y="560967"/>
                    </a:lnTo>
                    <a:cubicBezTo>
                      <a:pt x="85434" y="553200"/>
                      <a:pt x="79137" y="546904"/>
                      <a:pt x="71371" y="546904"/>
                    </a:cubicBezTo>
                    <a:cubicBezTo>
                      <a:pt x="63606" y="546904"/>
                      <a:pt x="57309" y="553200"/>
                      <a:pt x="57309" y="560967"/>
                    </a:cubicBezTo>
                    <a:lnTo>
                      <a:pt x="57309" y="622238"/>
                    </a:lnTo>
                    <a:lnTo>
                      <a:pt x="29183" y="605999"/>
                    </a:lnTo>
                    <a:lnTo>
                      <a:pt x="29183" y="489079"/>
                    </a:lnTo>
                    <a:lnTo>
                      <a:pt x="130424" y="430627"/>
                    </a:lnTo>
                    <a:lnTo>
                      <a:pt x="231657" y="489075"/>
                    </a:lnTo>
                    <a:lnTo>
                      <a:pt x="231657" y="606019"/>
                    </a:lnTo>
                    <a:close/>
                    <a:moveTo>
                      <a:pt x="245734" y="464713"/>
                    </a:moveTo>
                    <a:lnTo>
                      <a:pt x="144467" y="406247"/>
                    </a:lnTo>
                    <a:lnTo>
                      <a:pt x="144467" y="289341"/>
                    </a:lnTo>
                    <a:lnTo>
                      <a:pt x="245537" y="230986"/>
                    </a:lnTo>
                    <a:lnTo>
                      <a:pt x="346975" y="289552"/>
                    </a:lnTo>
                    <a:lnTo>
                      <a:pt x="346975" y="406259"/>
                    </a:lnTo>
                    <a:lnTo>
                      <a:pt x="296348" y="435490"/>
                    </a:lnTo>
                    <a:lnTo>
                      <a:pt x="245734" y="464713"/>
                    </a:lnTo>
                    <a:close/>
                    <a:moveTo>
                      <a:pt x="462293" y="605993"/>
                    </a:moveTo>
                    <a:lnTo>
                      <a:pt x="361039" y="664454"/>
                    </a:lnTo>
                    <a:lnTo>
                      <a:pt x="259817" y="606013"/>
                    </a:lnTo>
                    <a:lnTo>
                      <a:pt x="259817" y="489055"/>
                    </a:lnTo>
                    <a:lnTo>
                      <a:pt x="310413" y="459844"/>
                    </a:lnTo>
                    <a:lnTo>
                      <a:pt x="361041" y="430614"/>
                    </a:lnTo>
                    <a:lnTo>
                      <a:pt x="462295" y="489073"/>
                    </a:lnTo>
                    <a:lnTo>
                      <a:pt x="462295" y="605993"/>
                    </a:lnTo>
                    <a:close/>
                    <a:moveTo>
                      <a:pt x="692928" y="605812"/>
                    </a:moveTo>
                    <a:lnTo>
                      <a:pt x="591674" y="664271"/>
                    </a:lnTo>
                    <a:lnTo>
                      <a:pt x="490420" y="605812"/>
                    </a:lnTo>
                    <a:lnTo>
                      <a:pt x="490420" y="488892"/>
                    </a:lnTo>
                    <a:lnTo>
                      <a:pt x="591674" y="430433"/>
                    </a:lnTo>
                    <a:lnTo>
                      <a:pt x="692928" y="488892"/>
                    </a:lnTo>
                    <a:lnTo>
                      <a:pt x="692928" y="6058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ru-RU" dirty="0">
                  <a:latin typeface="Roboto Black" panose="02000000000000000000" pitchFamily="2" charset="0"/>
                </a:endParaRPr>
              </a:p>
            </p:txBody>
          </p:sp>
          <p:sp>
            <p:nvSpPr>
              <p:cNvPr id="74" name="Freeform: Shape 445">
                <a:extLst>
                  <a:ext uri="{FF2B5EF4-FFF2-40B4-BE49-F238E27FC236}">
                    <a16:creationId xmlns:a16="http://schemas.microsoft.com/office/drawing/2014/main" id="{69B25197-4586-4DEE-A73D-4C91A182B2E4}"/>
                  </a:ext>
                </a:extLst>
              </p:cNvPr>
              <p:cNvSpPr/>
              <p:nvPr/>
            </p:nvSpPr>
            <p:spPr>
              <a:xfrm>
                <a:off x="4501065" y="1885805"/>
                <a:ext cx="29531" cy="29531"/>
              </a:xfrm>
              <a:custGeom>
                <a:avLst/>
                <a:gdLst/>
                <a:ahLst/>
                <a:cxnLst/>
                <a:rect l="0" t="0" r="0" b="0"/>
                <a:pathLst>
                  <a:path w="29531" h="29531">
                    <a:moveTo>
                      <a:pt x="25058" y="5175"/>
                    </a:moveTo>
                    <a:cubicBezTo>
                      <a:pt x="22444" y="2559"/>
                      <a:pt x="18816" y="1055"/>
                      <a:pt x="15117" y="1055"/>
                    </a:cubicBezTo>
                    <a:cubicBezTo>
                      <a:pt x="11419" y="1055"/>
                      <a:pt x="7791" y="2559"/>
                      <a:pt x="5175" y="5175"/>
                    </a:cubicBezTo>
                    <a:cubicBezTo>
                      <a:pt x="2559" y="7791"/>
                      <a:pt x="1055" y="11419"/>
                      <a:pt x="1055" y="15131"/>
                    </a:cubicBezTo>
                    <a:cubicBezTo>
                      <a:pt x="1055" y="18830"/>
                      <a:pt x="2558" y="22458"/>
                      <a:pt x="5175" y="25059"/>
                    </a:cubicBezTo>
                    <a:cubicBezTo>
                      <a:pt x="7791" y="27689"/>
                      <a:pt x="11419" y="29194"/>
                      <a:pt x="15117" y="29194"/>
                    </a:cubicBezTo>
                    <a:cubicBezTo>
                      <a:pt x="18816" y="29194"/>
                      <a:pt x="22444" y="27689"/>
                      <a:pt x="25058" y="25059"/>
                    </a:cubicBezTo>
                    <a:cubicBezTo>
                      <a:pt x="27674" y="22444"/>
                      <a:pt x="29180" y="18830"/>
                      <a:pt x="29180" y="15131"/>
                    </a:cubicBezTo>
                    <a:cubicBezTo>
                      <a:pt x="29180" y="11419"/>
                      <a:pt x="27675" y="7805"/>
                      <a:pt x="25058" y="51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ru-RU" dirty="0">
                  <a:latin typeface="Roboto Black" panose="02000000000000000000" pitchFamily="2" charset="0"/>
                </a:endParaRPr>
              </a:p>
            </p:txBody>
          </p:sp>
          <p:sp>
            <p:nvSpPr>
              <p:cNvPr id="75" name="Freeform: Shape 446">
                <a:extLst>
                  <a:ext uri="{FF2B5EF4-FFF2-40B4-BE49-F238E27FC236}">
                    <a16:creationId xmlns:a16="http://schemas.microsoft.com/office/drawing/2014/main" id="{D031CCEE-3591-484D-9AC0-9469384B7A35}"/>
                  </a:ext>
                </a:extLst>
              </p:cNvPr>
              <p:cNvSpPr/>
              <p:nvPr/>
            </p:nvSpPr>
            <p:spPr>
              <a:xfrm>
                <a:off x="4152314" y="2278279"/>
                <a:ext cx="29531" cy="29531"/>
              </a:xfrm>
              <a:custGeom>
                <a:avLst/>
                <a:gdLst/>
                <a:ahLst/>
                <a:cxnLst/>
                <a:rect l="0" t="0" r="0" b="0"/>
                <a:pathLst>
                  <a:path w="29531" h="29531">
                    <a:moveTo>
                      <a:pt x="25059" y="5175"/>
                    </a:moveTo>
                    <a:cubicBezTo>
                      <a:pt x="22444" y="2559"/>
                      <a:pt x="18816" y="1055"/>
                      <a:pt x="15117" y="1055"/>
                    </a:cubicBezTo>
                    <a:cubicBezTo>
                      <a:pt x="11419" y="1055"/>
                      <a:pt x="7791" y="2559"/>
                      <a:pt x="5175" y="5175"/>
                    </a:cubicBezTo>
                    <a:cubicBezTo>
                      <a:pt x="2561" y="7791"/>
                      <a:pt x="1055" y="11419"/>
                      <a:pt x="1055" y="15117"/>
                    </a:cubicBezTo>
                    <a:cubicBezTo>
                      <a:pt x="1055" y="18830"/>
                      <a:pt x="2559" y="22444"/>
                      <a:pt x="5175" y="25059"/>
                    </a:cubicBezTo>
                    <a:cubicBezTo>
                      <a:pt x="7791" y="27675"/>
                      <a:pt x="11419" y="29180"/>
                      <a:pt x="15117" y="29180"/>
                    </a:cubicBezTo>
                    <a:cubicBezTo>
                      <a:pt x="18816" y="29180"/>
                      <a:pt x="22444" y="27675"/>
                      <a:pt x="25059" y="25059"/>
                    </a:cubicBezTo>
                    <a:cubicBezTo>
                      <a:pt x="27674" y="22444"/>
                      <a:pt x="29180" y="18830"/>
                      <a:pt x="29180" y="15117"/>
                    </a:cubicBezTo>
                    <a:cubicBezTo>
                      <a:pt x="29180" y="11419"/>
                      <a:pt x="27675" y="7791"/>
                      <a:pt x="25059" y="51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ru-RU" dirty="0">
                  <a:latin typeface="Roboto Black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16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6990469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Мы так долго  говорили </a:t>
            </a:r>
            <a:br>
              <a:rPr lang="ru-RU" sz="4000" dirty="0">
                <a:latin typeface="Akrobat ExtraBold" panose="00000900000000000000" pitchFamily="2" charset="0"/>
              </a:rPr>
            </a:br>
            <a:r>
              <a:rPr lang="ru-RU" sz="4000" dirty="0">
                <a:latin typeface="Akrobat ExtraBold" panose="00000900000000000000" pitchFamily="2" charset="0"/>
              </a:rPr>
              <a:t>о Драйверах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5B504-3254-451E-8C01-1CCFB6C183CA}"/>
              </a:ext>
            </a:extLst>
          </p:cNvPr>
          <p:cNvSpPr txBox="1"/>
          <p:nvPr/>
        </p:nvSpPr>
        <p:spPr>
          <a:xfrm>
            <a:off x="7949208" y="443914"/>
            <a:ext cx="3798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«Самое опасное в Пандоре, </a:t>
            </a:r>
          </a:p>
          <a:p>
            <a:r>
              <a:rPr lang="ru-RU" dirty="0">
                <a:latin typeface="Akrobat" panose="00000600000000000000" pitchFamily="2" charset="0"/>
              </a:rPr>
              <a:t>что вы можете слишком сильно ее полюбить»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3980E-1C63-4726-B57F-979971D1F44C}"/>
              </a:ext>
            </a:extLst>
          </p:cNvPr>
          <p:cNvSpPr txBox="1"/>
          <p:nvPr/>
        </p:nvSpPr>
        <p:spPr>
          <a:xfrm>
            <a:off x="8310880" y="98881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E43512-17FF-4373-96AD-42DA72426D97}"/>
              </a:ext>
            </a:extLst>
          </p:cNvPr>
          <p:cNvSpPr txBox="1"/>
          <p:nvPr/>
        </p:nvSpPr>
        <p:spPr>
          <a:xfrm>
            <a:off x="742227" y="1856401"/>
            <a:ext cx="10707546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</a:t>
            </a:r>
            <a:br>
              <a:rPr lang="ru-RU" sz="3200" dirty="0">
                <a:latin typeface="Akrobat SemiBold" panose="00000700000000000000" pitchFamily="2" charset="0"/>
              </a:rPr>
            </a:br>
            <a:r>
              <a:rPr lang="ru-RU" sz="3200" dirty="0">
                <a:latin typeface="Akrobat SemiBold" panose="00000700000000000000" pitchFamily="2" charset="0"/>
              </a:rPr>
              <a:t>не сходили с уст современные выражения: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843567E-64C0-4E20-A6E1-7670D292254B}"/>
              </a:ext>
            </a:extLst>
          </p:cNvPr>
          <p:cNvSpPr/>
          <p:nvPr/>
        </p:nvSpPr>
        <p:spPr>
          <a:xfrm>
            <a:off x="555007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3DC236C-235B-4099-B3E4-1D9A67293B35}"/>
              </a:ext>
            </a:extLst>
          </p:cNvPr>
          <p:cNvSpPr/>
          <p:nvPr/>
        </p:nvSpPr>
        <p:spPr>
          <a:xfrm>
            <a:off x="431871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689014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81214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322495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5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1126954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Шестое окно — Закупки, как фора перед конкурентами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CB538D-1EB4-4D4C-A8F0-5582D0726BA6}"/>
              </a:ext>
            </a:extLst>
          </p:cNvPr>
          <p:cNvSpPr txBox="1"/>
          <p:nvPr/>
        </p:nvSpPr>
        <p:spPr>
          <a:xfrm>
            <a:off x="742227" y="1428138"/>
            <a:ext cx="10707546" cy="1298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Ваши закупщики должны говорить с поставщиками </a:t>
            </a:r>
            <a:br>
              <a:rPr lang="ru-RU" dirty="0"/>
            </a:br>
            <a:r>
              <a:rPr lang="ru-RU" dirty="0"/>
              <a:t>на одном профессиональном языке – </a:t>
            </a:r>
            <a:br>
              <a:rPr lang="ru-RU" dirty="0"/>
            </a:br>
            <a:r>
              <a:rPr lang="ru-RU" dirty="0"/>
              <a:t>они эксперты в любых компонентах и их трендах!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6454C4A9-973F-4EAC-BD9E-99CFC4E31C65}"/>
              </a:ext>
            </a:extLst>
          </p:cNvPr>
          <p:cNvSpPr/>
          <p:nvPr/>
        </p:nvSpPr>
        <p:spPr>
          <a:xfrm>
            <a:off x="555007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2BB0AA6-DB16-4DAF-8185-85F614076EFA}"/>
              </a:ext>
            </a:extLst>
          </p:cNvPr>
          <p:cNvSpPr/>
          <p:nvPr/>
        </p:nvSpPr>
        <p:spPr>
          <a:xfrm>
            <a:off x="431871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E8655F0-7CFF-4022-9212-3762EAC2D921}"/>
              </a:ext>
            </a:extLst>
          </p:cNvPr>
          <p:cNvSpPr/>
          <p:nvPr/>
        </p:nvSpPr>
        <p:spPr>
          <a:xfrm>
            <a:off x="689014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399E1A8-4C05-4FBF-AF51-4E611E016E8B}"/>
              </a:ext>
            </a:extLst>
          </p:cNvPr>
          <p:cNvSpPr/>
          <p:nvPr/>
        </p:nvSpPr>
        <p:spPr>
          <a:xfrm>
            <a:off x="81214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D71A7D4-EA95-4899-93C6-A0056BA1EF06}"/>
              </a:ext>
            </a:extLst>
          </p:cNvPr>
          <p:cNvSpPr/>
          <p:nvPr/>
        </p:nvSpPr>
        <p:spPr>
          <a:xfrm>
            <a:off x="322495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3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843567E-64C0-4E20-A6E1-7670D292254B}"/>
              </a:ext>
            </a:extLst>
          </p:cNvPr>
          <p:cNvSpPr/>
          <p:nvPr/>
        </p:nvSpPr>
        <p:spPr>
          <a:xfrm>
            <a:off x="4094481" y="2875280"/>
            <a:ext cx="4003039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3DC236C-235B-4099-B3E4-1D9A67293B35}"/>
              </a:ext>
            </a:extLst>
          </p:cNvPr>
          <p:cNvSpPr/>
          <p:nvPr/>
        </p:nvSpPr>
        <p:spPr>
          <a:xfrm>
            <a:off x="292679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828206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186351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7ED4F-2E8A-4285-AD22-5530267DDAA8}"/>
              </a:ext>
            </a:extLst>
          </p:cNvPr>
          <p:cNvSpPr txBox="1"/>
          <p:nvPr/>
        </p:nvSpPr>
        <p:spPr>
          <a:xfrm>
            <a:off x="742227" y="1428138"/>
            <a:ext cx="10707546" cy="1298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Ваши закупщики говорят с поставщиками </a:t>
            </a:r>
            <a:br>
              <a:rPr lang="ru-RU" dirty="0"/>
            </a:br>
            <a:r>
              <a:rPr lang="ru-RU" dirty="0"/>
              <a:t>на одном профессиональном языке – </a:t>
            </a:r>
            <a:br>
              <a:rPr lang="ru-RU" dirty="0"/>
            </a:br>
            <a:r>
              <a:rPr lang="ru-RU" dirty="0"/>
              <a:t>они эксперты в любых компонентах и их трендах!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E870C2-EED5-48B1-BF5A-0B3F0B80E6A4}"/>
              </a:ext>
            </a:extLst>
          </p:cNvPr>
          <p:cNvSpPr txBox="1"/>
          <p:nvPr/>
        </p:nvSpPr>
        <p:spPr>
          <a:xfrm>
            <a:off x="617652" y="429889"/>
            <a:ext cx="1126954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Шестое окно — Закупки, как фора перед конкурентами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147B13-DCEE-4CBF-9C96-38E87DA560AB}"/>
              </a:ext>
            </a:extLst>
          </p:cNvPr>
          <p:cNvSpPr txBox="1"/>
          <p:nvPr/>
        </p:nvSpPr>
        <p:spPr>
          <a:xfrm>
            <a:off x="4311570" y="4750579"/>
            <a:ext cx="3568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  <a:t>Цена на масло в Европе минус 17-27% от осенних цен</a:t>
            </a:r>
          </a:p>
        </p:txBody>
      </p: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BE679C53-F665-4F5C-9163-9F1EF13E172F}"/>
              </a:ext>
            </a:extLst>
          </p:cNvPr>
          <p:cNvGrpSpPr/>
          <p:nvPr/>
        </p:nvGrpSpPr>
        <p:grpSpPr>
          <a:xfrm>
            <a:off x="5624704" y="3573448"/>
            <a:ext cx="942592" cy="942592"/>
            <a:chOff x="4590472" y="2240688"/>
            <a:chExt cx="720000" cy="720000"/>
          </a:xfrm>
          <a:solidFill>
            <a:schemeClr val="bg1"/>
          </a:solidFill>
        </p:grpSpPr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9B23E9DD-532E-49C4-837F-97564ACEE383}"/>
                </a:ext>
              </a:extLst>
            </p:cNvPr>
            <p:cNvSpPr/>
            <p:nvPr/>
          </p:nvSpPr>
          <p:spPr>
            <a:xfrm>
              <a:off x="4590471" y="2456690"/>
              <a:ext cx="646875" cy="503438"/>
            </a:xfrm>
            <a:custGeom>
              <a:avLst/>
              <a:gdLst>
                <a:gd name="connsiteX0" fmla="*/ 131897 w 646875"/>
                <a:gd name="connsiteY0" fmla="*/ 503998 h 503437"/>
                <a:gd name="connsiteX1" fmla="*/ 515754 w 646875"/>
                <a:gd name="connsiteY1" fmla="*/ 503998 h 503437"/>
                <a:gd name="connsiteX2" fmla="*/ 632440 w 646875"/>
                <a:gd name="connsiteY2" fmla="*/ 433493 h 503437"/>
                <a:gd name="connsiteX3" fmla="*/ 624535 w 646875"/>
                <a:gd name="connsiteY3" fmla="*/ 297394 h 503437"/>
                <a:gd name="connsiteX4" fmla="*/ 561584 w 646875"/>
                <a:gd name="connsiteY4" fmla="*/ 202989 h 503437"/>
                <a:gd name="connsiteX5" fmla="*/ 599827 w 646875"/>
                <a:gd name="connsiteY5" fmla="*/ 156000 h 503437"/>
                <a:gd name="connsiteX6" fmla="*/ 599827 w 646875"/>
                <a:gd name="connsiteY6" fmla="*/ 131995 h 503437"/>
                <a:gd name="connsiteX7" fmla="*/ 551828 w 646875"/>
                <a:gd name="connsiteY7" fmla="*/ 83996 h 503437"/>
                <a:gd name="connsiteX8" fmla="*/ 287826 w 646875"/>
                <a:gd name="connsiteY8" fmla="*/ 83996 h 503437"/>
                <a:gd name="connsiteX9" fmla="*/ 203825 w 646875"/>
                <a:gd name="connsiteY9" fmla="*/ 0 h 503437"/>
                <a:gd name="connsiteX10" fmla="*/ 119829 w 646875"/>
                <a:gd name="connsiteY10" fmla="*/ 83996 h 503437"/>
                <a:gd name="connsiteX11" fmla="*/ 95829 w 646875"/>
                <a:gd name="connsiteY11" fmla="*/ 83996 h 503437"/>
                <a:gd name="connsiteX12" fmla="*/ 48390 w 646875"/>
                <a:gd name="connsiteY12" fmla="*/ 126381 h 503437"/>
                <a:gd name="connsiteX13" fmla="*/ 48066 w 646875"/>
                <a:gd name="connsiteY13" fmla="*/ 128040 h 503437"/>
                <a:gd name="connsiteX14" fmla="*/ 48066 w 646875"/>
                <a:gd name="connsiteY14" fmla="*/ 128276 h 503437"/>
                <a:gd name="connsiteX15" fmla="*/ 48148 w 646875"/>
                <a:gd name="connsiteY15" fmla="*/ 128743 h 503437"/>
                <a:gd name="connsiteX16" fmla="*/ 47824 w 646875"/>
                <a:gd name="connsiteY16" fmla="*/ 131995 h 503437"/>
                <a:gd name="connsiteX17" fmla="*/ 47824 w 646875"/>
                <a:gd name="connsiteY17" fmla="*/ 156000 h 503437"/>
                <a:gd name="connsiteX18" fmla="*/ 86073 w 646875"/>
                <a:gd name="connsiteY18" fmla="*/ 202989 h 503437"/>
                <a:gd name="connsiteX19" fmla="*/ 23155 w 646875"/>
                <a:gd name="connsiteY19" fmla="*/ 297323 h 503437"/>
                <a:gd name="connsiteX20" fmla="*/ 15184 w 646875"/>
                <a:gd name="connsiteY20" fmla="*/ 433460 h 503437"/>
                <a:gd name="connsiteX21" fmla="*/ 131897 w 646875"/>
                <a:gd name="connsiteY21" fmla="*/ 503998 h 503437"/>
                <a:gd name="connsiteX22" fmla="*/ 203825 w 646875"/>
                <a:gd name="connsiteY22" fmla="*/ 24000 h 503437"/>
                <a:gd name="connsiteX23" fmla="*/ 263827 w 646875"/>
                <a:gd name="connsiteY23" fmla="*/ 83996 h 503437"/>
                <a:gd name="connsiteX24" fmla="*/ 191828 w 646875"/>
                <a:gd name="connsiteY24" fmla="*/ 83996 h 503437"/>
                <a:gd name="connsiteX25" fmla="*/ 203825 w 646875"/>
                <a:gd name="connsiteY25" fmla="*/ 71999 h 503437"/>
                <a:gd name="connsiteX26" fmla="*/ 215827 w 646875"/>
                <a:gd name="connsiteY26" fmla="*/ 59996 h 503437"/>
                <a:gd name="connsiteX27" fmla="*/ 203825 w 646875"/>
                <a:gd name="connsiteY27" fmla="*/ 47999 h 503437"/>
                <a:gd name="connsiteX28" fmla="*/ 167828 w 646875"/>
                <a:gd name="connsiteY28" fmla="*/ 83996 h 503437"/>
                <a:gd name="connsiteX29" fmla="*/ 143828 w 646875"/>
                <a:gd name="connsiteY29" fmla="*/ 83996 h 503437"/>
                <a:gd name="connsiteX30" fmla="*/ 203825 w 646875"/>
                <a:gd name="connsiteY30" fmla="*/ 24000 h 503437"/>
                <a:gd name="connsiteX31" fmla="*/ 71829 w 646875"/>
                <a:gd name="connsiteY31" fmla="*/ 156000 h 503437"/>
                <a:gd name="connsiteX32" fmla="*/ 71829 w 646875"/>
                <a:gd name="connsiteY32" fmla="*/ 131995 h 503437"/>
                <a:gd name="connsiteX33" fmla="*/ 95829 w 646875"/>
                <a:gd name="connsiteY33" fmla="*/ 107996 h 503437"/>
                <a:gd name="connsiteX34" fmla="*/ 551828 w 646875"/>
                <a:gd name="connsiteY34" fmla="*/ 107996 h 503437"/>
                <a:gd name="connsiteX35" fmla="*/ 575827 w 646875"/>
                <a:gd name="connsiteY35" fmla="*/ 131995 h 503437"/>
                <a:gd name="connsiteX36" fmla="*/ 575827 w 646875"/>
                <a:gd name="connsiteY36" fmla="*/ 156000 h 503437"/>
                <a:gd name="connsiteX37" fmla="*/ 551828 w 646875"/>
                <a:gd name="connsiteY37" fmla="*/ 180000 h 503437"/>
                <a:gd name="connsiteX38" fmla="*/ 551828 w 646875"/>
                <a:gd name="connsiteY38" fmla="*/ 156000 h 503437"/>
                <a:gd name="connsiteX39" fmla="*/ 527828 w 646875"/>
                <a:gd name="connsiteY39" fmla="*/ 131995 h 503437"/>
                <a:gd name="connsiteX40" fmla="*/ 119829 w 646875"/>
                <a:gd name="connsiteY40" fmla="*/ 131995 h 503437"/>
                <a:gd name="connsiteX41" fmla="*/ 95829 w 646875"/>
                <a:gd name="connsiteY41" fmla="*/ 156000 h 503437"/>
                <a:gd name="connsiteX42" fmla="*/ 95829 w 646875"/>
                <a:gd name="connsiteY42" fmla="*/ 180000 h 503437"/>
                <a:gd name="connsiteX43" fmla="*/ 71829 w 646875"/>
                <a:gd name="connsiteY43" fmla="*/ 156000 h 503437"/>
                <a:gd name="connsiteX44" fmla="*/ 43029 w 646875"/>
                <a:gd name="connsiteY44" fmla="*/ 310798 h 503437"/>
                <a:gd name="connsiteX45" fmla="*/ 117785 w 646875"/>
                <a:gd name="connsiteY45" fmla="*/ 198693 h 503437"/>
                <a:gd name="connsiteX46" fmla="*/ 118400 w 646875"/>
                <a:gd name="connsiteY46" fmla="*/ 197386 h 503437"/>
                <a:gd name="connsiteX47" fmla="*/ 118961 w 646875"/>
                <a:gd name="connsiteY47" fmla="*/ 196188 h 503437"/>
                <a:gd name="connsiteX48" fmla="*/ 119829 w 646875"/>
                <a:gd name="connsiteY48" fmla="*/ 191997 h 503437"/>
                <a:gd name="connsiteX49" fmla="*/ 119829 w 646875"/>
                <a:gd name="connsiteY49" fmla="*/ 156000 h 503437"/>
                <a:gd name="connsiteX50" fmla="*/ 527828 w 646875"/>
                <a:gd name="connsiteY50" fmla="*/ 156000 h 503437"/>
                <a:gd name="connsiteX51" fmla="*/ 527828 w 646875"/>
                <a:gd name="connsiteY51" fmla="*/ 191997 h 503437"/>
                <a:gd name="connsiteX52" fmla="*/ 528668 w 646875"/>
                <a:gd name="connsiteY52" fmla="*/ 196161 h 503437"/>
                <a:gd name="connsiteX53" fmla="*/ 529229 w 646875"/>
                <a:gd name="connsiteY53" fmla="*/ 197364 h 503437"/>
                <a:gd name="connsiteX54" fmla="*/ 529844 w 646875"/>
                <a:gd name="connsiteY54" fmla="*/ 198671 h 503437"/>
                <a:gd name="connsiteX55" fmla="*/ 604628 w 646875"/>
                <a:gd name="connsiteY55" fmla="*/ 310798 h 503437"/>
                <a:gd name="connsiteX56" fmla="*/ 604710 w 646875"/>
                <a:gd name="connsiteY56" fmla="*/ 310930 h 503437"/>
                <a:gd name="connsiteX57" fmla="*/ 611214 w 646875"/>
                <a:gd name="connsiteY57" fmla="*/ 422287 h 503437"/>
                <a:gd name="connsiteX58" fmla="*/ 515754 w 646875"/>
                <a:gd name="connsiteY58" fmla="*/ 479998 h 503437"/>
                <a:gd name="connsiteX59" fmla="*/ 131897 w 646875"/>
                <a:gd name="connsiteY59" fmla="*/ 479998 h 503437"/>
                <a:gd name="connsiteX60" fmla="*/ 36399 w 646875"/>
                <a:gd name="connsiteY60" fmla="*/ 422221 h 503437"/>
                <a:gd name="connsiteX61" fmla="*/ 43029 w 646875"/>
                <a:gd name="connsiteY61" fmla="*/ 310798 h 50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46875" h="503437">
                  <a:moveTo>
                    <a:pt x="131897" y="503998"/>
                  </a:moveTo>
                  <a:lnTo>
                    <a:pt x="515754" y="503998"/>
                  </a:lnTo>
                  <a:cubicBezTo>
                    <a:pt x="564715" y="503954"/>
                    <a:pt x="609627" y="476818"/>
                    <a:pt x="632440" y="433493"/>
                  </a:cubicBezTo>
                  <a:cubicBezTo>
                    <a:pt x="655247" y="390174"/>
                    <a:pt x="652204" y="337786"/>
                    <a:pt x="624535" y="297394"/>
                  </a:cubicBezTo>
                  <a:lnTo>
                    <a:pt x="561584" y="202989"/>
                  </a:lnTo>
                  <a:cubicBezTo>
                    <a:pt x="583842" y="198342"/>
                    <a:pt x="599794" y="178737"/>
                    <a:pt x="599827" y="156000"/>
                  </a:cubicBezTo>
                  <a:lnTo>
                    <a:pt x="599827" y="131995"/>
                  </a:lnTo>
                  <a:cubicBezTo>
                    <a:pt x="599827" y="105491"/>
                    <a:pt x="578338" y="83996"/>
                    <a:pt x="551828" y="83996"/>
                  </a:cubicBezTo>
                  <a:lnTo>
                    <a:pt x="287826" y="83996"/>
                  </a:lnTo>
                  <a:cubicBezTo>
                    <a:pt x="287826" y="37606"/>
                    <a:pt x="250220" y="0"/>
                    <a:pt x="203825" y="0"/>
                  </a:cubicBezTo>
                  <a:cubicBezTo>
                    <a:pt x="157435" y="0"/>
                    <a:pt x="119829" y="37606"/>
                    <a:pt x="119829" y="83996"/>
                  </a:cubicBezTo>
                  <a:lnTo>
                    <a:pt x="95829" y="83996"/>
                  </a:lnTo>
                  <a:cubicBezTo>
                    <a:pt x="71560" y="84073"/>
                    <a:pt x="51186" y="102277"/>
                    <a:pt x="48390" y="126381"/>
                  </a:cubicBezTo>
                  <a:cubicBezTo>
                    <a:pt x="48247" y="126925"/>
                    <a:pt x="48137" y="127480"/>
                    <a:pt x="48066" y="128040"/>
                  </a:cubicBezTo>
                  <a:lnTo>
                    <a:pt x="48066" y="128276"/>
                  </a:lnTo>
                  <a:cubicBezTo>
                    <a:pt x="48066" y="128447"/>
                    <a:pt x="48148" y="128578"/>
                    <a:pt x="48148" y="128743"/>
                  </a:cubicBezTo>
                  <a:cubicBezTo>
                    <a:pt x="48077" y="129836"/>
                    <a:pt x="47824" y="130880"/>
                    <a:pt x="47824" y="131995"/>
                  </a:cubicBezTo>
                  <a:lnTo>
                    <a:pt x="47824" y="156000"/>
                  </a:lnTo>
                  <a:cubicBezTo>
                    <a:pt x="47857" y="178737"/>
                    <a:pt x="63815" y="198342"/>
                    <a:pt x="86073" y="202989"/>
                  </a:cubicBezTo>
                  <a:lnTo>
                    <a:pt x="23155" y="297323"/>
                  </a:lnTo>
                  <a:cubicBezTo>
                    <a:pt x="-4553" y="337709"/>
                    <a:pt x="-7624" y="390119"/>
                    <a:pt x="15184" y="433460"/>
                  </a:cubicBezTo>
                  <a:cubicBezTo>
                    <a:pt x="37992" y="476807"/>
                    <a:pt x="82920" y="503959"/>
                    <a:pt x="131897" y="503998"/>
                  </a:cubicBezTo>
                  <a:close/>
                  <a:moveTo>
                    <a:pt x="203825" y="24000"/>
                  </a:moveTo>
                  <a:cubicBezTo>
                    <a:pt x="236948" y="24038"/>
                    <a:pt x="263788" y="50878"/>
                    <a:pt x="263827" y="83996"/>
                  </a:cubicBezTo>
                  <a:lnTo>
                    <a:pt x="191828" y="83996"/>
                  </a:lnTo>
                  <a:cubicBezTo>
                    <a:pt x="191828" y="77371"/>
                    <a:pt x="197200" y="71999"/>
                    <a:pt x="203825" y="71999"/>
                  </a:cubicBezTo>
                  <a:cubicBezTo>
                    <a:pt x="210455" y="71999"/>
                    <a:pt x="215827" y="66627"/>
                    <a:pt x="215827" y="59996"/>
                  </a:cubicBezTo>
                  <a:cubicBezTo>
                    <a:pt x="215827" y="53372"/>
                    <a:pt x="210455" y="47999"/>
                    <a:pt x="203825" y="47999"/>
                  </a:cubicBezTo>
                  <a:cubicBezTo>
                    <a:pt x="183945" y="47999"/>
                    <a:pt x="167828" y="64116"/>
                    <a:pt x="167828" y="83996"/>
                  </a:cubicBezTo>
                  <a:lnTo>
                    <a:pt x="143828" y="83996"/>
                  </a:lnTo>
                  <a:cubicBezTo>
                    <a:pt x="143867" y="50878"/>
                    <a:pt x="170706" y="24038"/>
                    <a:pt x="203825" y="24000"/>
                  </a:cubicBezTo>
                  <a:close/>
                  <a:moveTo>
                    <a:pt x="71829" y="156000"/>
                  </a:moveTo>
                  <a:lnTo>
                    <a:pt x="71829" y="131995"/>
                  </a:lnTo>
                  <a:cubicBezTo>
                    <a:pt x="71829" y="118740"/>
                    <a:pt x="82574" y="107996"/>
                    <a:pt x="95829" y="107996"/>
                  </a:cubicBezTo>
                  <a:lnTo>
                    <a:pt x="551828" y="107996"/>
                  </a:lnTo>
                  <a:cubicBezTo>
                    <a:pt x="565083" y="107996"/>
                    <a:pt x="575827" y="118740"/>
                    <a:pt x="575827" y="131995"/>
                  </a:cubicBezTo>
                  <a:lnTo>
                    <a:pt x="575827" y="156000"/>
                  </a:lnTo>
                  <a:cubicBezTo>
                    <a:pt x="575827" y="169255"/>
                    <a:pt x="565083" y="180000"/>
                    <a:pt x="551828" y="180000"/>
                  </a:cubicBezTo>
                  <a:lnTo>
                    <a:pt x="551828" y="156000"/>
                  </a:lnTo>
                  <a:cubicBezTo>
                    <a:pt x="551828" y="142745"/>
                    <a:pt x="541083" y="131995"/>
                    <a:pt x="527828" y="131995"/>
                  </a:cubicBezTo>
                  <a:lnTo>
                    <a:pt x="119829" y="131995"/>
                  </a:lnTo>
                  <a:cubicBezTo>
                    <a:pt x="106574" y="131995"/>
                    <a:pt x="95829" y="142745"/>
                    <a:pt x="95829" y="156000"/>
                  </a:cubicBezTo>
                  <a:lnTo>
                    <a:pt x="95829" y="180000"/>
                  </a:lnTo>
                  <a:cubicBezTo>
                    <a:pt x="82574" y="180000"/>
                    <a:pt x="71829" y="169255"/>
                    <a:pt x="71829" y="156000"/>
                  </a:cubicBezTo>
                  <a:close/>
                  <a:moveTo>
                    <a:pt x="43029" y="310798"/>
                  </a:moveTo>
                  <a:lnTo>
                    <a:pt x="117785" y="198693"/>
                  </a:lnTo>
                  <a:cubicBezTo>
                    <a:pt x="118016" y="198270"/>
                    <a:pt x="118219" y="197831"/>
                    <a:pt x="118400" y="197386"/>
                  </a:cubicBezTo>
                  <a:cubicBezTo>
                    <a:pt x="118609" y="196996"/>
                    <a:pt x="118801" y="196595"/>
                    <a:pt x="118961" y="196188"/>
                  </a:cubicBezTo>
                  <a:cubicBezTo>
                    <a:pt x="119505" y="194854"/>
                    <a:pt x="119796" y="193436"/>
                    <a:pt x="119829" y="191997"/>
                  </a:cubicBezTo>
                  <a:lnTo>
                    <a:pt x="119829" y="156000"/>
                  </a:lnTo>
                  <a:lnTo>
                    <a:pt x="527828" y="156000"/>
                  </a:lnTo>
                  <a:lnTo>
                    <a:pt x="527828" y="191997"/>
                  </a:lnTo>
                  <a:cubicBezTo>
                    <a:pt x="527850" y="193425"/>
                    <a:pt x="528136" y="194837"/>
                    <a:pt x="528668" y="196161"/>
                  </a:cubicBezTo>
                  <a:cubicBezTo>
                    <a:pt x="528828" y="196573"/>
                    <a:pt x="529020" y="196974"/>
                    <a:pt x="529229" y="197364"/>
                  </a:cubicBezTo>
                  <a:cubicBezTo>
                    <a:pt x="529410" y="197809"/>
                    <a:pt x="529613" y="198243"/>
                    <a:pt x="529844" y="198671"/>
                  </a:cubicBezTo>
                  <a:lnTo>
                    <a:pt x="604628" y="310798"/>
                  </a:lnTo>
                  <a:lnTo>
                    <a:pt x="604710" y="310930"/>
                  </a:lnTo>
                  <a:cubicBezTo>
                    <a:pt x="627364" y="343971"/>
                    <a:pt x="629864" y="386834"/>
                    <a:pt x="611214" y="422287"/>
                  </a:cubicBezTo>
                  <a:cubicBezTo>
                    <a:pt x="592559" y="457740"/>
                    <a:pt x="555816" y="479954"/>
                    <a:pt x="515754" y="479998"/>
                  </a:cubicBezTo>
                  <a:lnTo>
                    <a:pt x="131897" y="479998"/>
                  </a:lnTo>
                  <a:cubicBezTo>
                    <a:pt x="91808" y="479954"/>
                    <a:pt x="55042" y="457712"/>
                    <a:pt x="36399" y="422221"/>
                  </a:cubicBezTo>
                  <a:cubicBezTo>
                    <a:pt x="17760" y="386724"/>
                    <a:pt x="20309" y="343828"/>
                    <a:pt x="43029" y="310798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514DC49A-1C0A-4E16-8EFD-E8FBDE25458E}"/>
                </a:ext>
              </a:extLst>
            </p:cNvPr>
            <p:cNvSpPr/>
            <p:nvPr/>
          </p:nvSpPr>
          <p:spPr>
            <a:xfrm>
              <a:off x="4722297" y="2240688"/>
              <a:ext cx="167344" cy="167344"/>
            </a:xfrm>
            <a:custGeom>
              <a:avLst/>
              <a:gdLst>
                <a:gd name="connsiteX0" fmla="*/ 84001 w 167343"/>
                <a:gd name="connsiteY0" fmla="*/ 167997 h 167343"/>
                <a:gd name="connsiteX1" fmla="*/ 168003 w 167343"/>
                <a:gd name="connsiteY1" fmla="*/ 84001 h 167343"/>
                <a:gd name="connsiteX2" fmla="*/ 84001 w 167343"/>
                <a:gd name="connsiteY2" fmla="*/ 0 h 167343"/>
                <a:gd name="connsiteX3" fmla="*/ 0 w 167343"/>
                <a:gd name="connsiteY3" fmla="*/ 84001 h 167343"/>
                <a:gd name="connsiteX4" fmla="*/ 84001 w 167343"/>
                <a:gd name="connsiteY4" fmla="*/ 167997 h 167343"/>
                <a:gd name="connsiteX5" fmla="*/ 84001 w 167343"/>
                <a:gd name="connsiteY5" fmla="*/ 24000 h 167343"/>
                <a:gd name="connsiteX6" fmla="*/ 144003 w 167343"/>
                <a:gd name="connsiteY6" fmla="*/ 84001 h 167343"/>
                <a:gd name="connsiteX7" fmla="*/ 84001 w 167343"/>
                <a:gd name="connsiteY7" fmla="*/ 143998 h 167343"/>
                <a:gd name="connsiteX8" fmla="*/ 24000 w 167343"/>
                <a:gd name="connsiteY8" fmla="*/ 84001 h 167343"/>
                <a:gd name="connsiteX9" fmla="*/ 84001 w 167343"/>
                <a:gd name="connsiteY9" fmla="*/ 24000 h 16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43" h="167343">
                  <a:moveTo>
                    <a:pt x="84001" y="167997"/>
                  </a:moveTo>
                  <a:cubicBezTo>
                    <a:pt x="130391" y="167997"/>
                    <a:pt x="168003" y="130391"/>
                    <a:pt x="168003" y="84001"/>
                  </a:cubicBezTo>
                  <a:cubicBezTo>
                    <a:pt x="168003" y="37606"/>
                    <a:pt x="130391" y="0"/>
                    <a:pt x="84001" y="0"/>
                  </a:cubicBezTo>
                  <a:cubicBezTo>
                    <a:pt x="37612" y="0"/>
                    <a:pt x="0" y="37606"/>
                    <a:pt x="0" y="84001"/>
                  </a:cubicBezTo>
                  <a:cubicBezTo>
                    <a:pt x="55" y="130369"/>
                    <a:pt x="37634" y="167948"/>
                    <a:pt x="84001" y="167997"/>
                  </a:cubicBezTo>
                  <a:close/>
                  <a:moveTo>
                    <a:pt x="84001" y="24000"/>
                  </a:moveTo>
                  <a:cubicBezTo>
                    <a:pt x="117136" y="24000"/>
                    <a:pt x="144003" y="50861"/>
                    <a:pt x="144003" y="84001"/>
                  </a:cubicBezTo>
                  <a:cubicBezTo>
                    <a:pt x="144003" y="117136"/>
                    <a:pt x="117136" y="143998"/>
                    <a:pt x="84001" y="143998"/>
                  </a:cubicBezTo>
                  <a:cubicBezTo>
                    <a:pt x="50867" y="143998"/>
                    <a:pt x="24000" y="117136"/>
                    <a:pt x="24000" y="84001"/>
                  </a:cubicBezTo>
                  <a:cubicBezTo>
                    <a:pt x="24044" y="50878"/>
                    <a:pt x="50883" y="24038"/>
                    <a:pt x="84001" y="24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Freeform 86">
              <a:extLst>
                <a:ext uri="{FF2B5EF4-FFF2-40B4-BE49-F238E27FC236}">
                  <a16:creationId xmlns:a16="http://schemas.microsoft.com/office/drawing/2014/main" id="{06485550-1534-4D94-9FA1-B025EE68F1DC}"/>
                </a:ext>
              </a:extLst>
            </p:cNvPr>
            <p:cNvSpPr/>
            <p:nvPr/>
          </p:nvSpPr>
          <p:spPr>
            <a:xfrm>
              <a:off x="4938299" y="2336687"/>
              <a:ext cx="167344" cy="167344"/>
            </a:xfrm>
            <a:custGeom>
              <a:avLst/>
              <a:gdLst>
                <a:gd name="connsiteX0" fmla="*/ 84001 w 167343"/>
                <a:gd name="connsiteY0" fmla="*/ 168003 h 167343"/>
                <a:gd name="connsiteX1" fmla="*/ 167997 w 167343"/>
                <a:gd name="connsiteY1" fmla="*/ 84001 h 167343"/>
                <a:gd name="connsiteX2" fmla="*/ 84001 w 167343"/>
                <a:gd name="connsiteY2" fmla="*/ 0 h 167343"/>
                <a:gd name="connsiteX3" fmla="*/ 0 w 167343"/>
                <a:gd name="connsiteY3" fmla="*/ 84001 h 167343"/>
                <a:gd name="connsiteX4" fmla="*/ 84001 w 167343"/>
                <a:gd name="connsiteY4" fmla="*/ 168003 h 167343"/>
                <a:gd name="connsiteX5" fmla="*/ 84001 w 167343"/>
                <a:gd name="connsiteY5" fmla="*/ 24000 h 167343"/>
                <a:gd name="connsiteX6" fmla="*/ 143998 w 167343"/>
                <a:gd name="connsiteY6" fmla="*/ 84001 h 167343"/>
                <a:gd name="connsiteX7" fmla="*/ 84001 w 167343"/>
                <a:gd name="connsiteY7" fmla="*/ 144003 h 167343"/>
                <a:gd name="connsiteX8" fmla="*/ 24000 w 167343"/>
                <a:gd name="connsiteY8" fmla="*/ 84001 h 167343"/>
                <a:gd name="connsiteX9" fmla="*/ 84001 w 167343"/>
                <a:gd name="connsiteY9" fmla="*/ 24000 h 16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43" h="167343">
                  <a:moveTo>
                    <a:pt x="84001" y="168003"/>
                  </a:moveTo>
                  <a:cubicBezTo>
                    <a:pt x="130391" y="168003"/>
                    <a:pt x="167997" y="130391"/>
                    <a:pt x="167997" y="84001"/>
                  </a:cubicBezTo>
                  <a:cubicBezTo>
                    <a:pt x="167997" y="37612"/>
                    <a:pt x="130391" y="0"/>
                    <a:pt x="84001" y="0"/>
                  </a:cubicBezTo>
                  <a:cubicBezTo>
                    <a:pt x="37606" y="0"/>
                    <a:pt x="0" y="37612"/>
                    <a:pt x="0" y="84001"/>
                  </a:cubicBezTo>
                  <a:cubicBezTo>
                    <a:pt x="49" y="130369"/>
                    <a:pt x="37628" y="167948"/>
                    <a:pt x="84001" y="168003"/>
                  </a:cubicBezTo>
                  <a:close/>
                  <a:moveTo>
                    <a:pt x="84001" y="24000"/>
                  </a:moveTo>
                  <a:cubicBezTo>
                    <a:pt x="117136" y="24000"/>
                    <a:pt x="143998" y="50867"/>
                    <a:pt x="143998" y="84001"/>
                  </a:cubicBezTo>
                  <a:cubicBezTo>
                    <a:pt x="143998" y="117136"/>
                    <a:pt x="117136" y="144003"/>
                    <a:pt x="84001" y="144003"/>
                  </a:cubicBezTo>
                  <a:cubicBezTo>
                    <a:pt x="50861" y="144003"/>
                    <a:pt x="24000" y="117136"/>
                    <a:pt x="24000" y="84001"/>
                  </a:cubicBezTo>
                  <a:cubicBezTo>
                    <a:pt x="24038" y="50883"/>
                    <a:pt x="50878" y="24044"/>
                    <a:pt x="84001" y="24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64A012D0-1BE3-49DB-83C4-DA1FAC1DF132}"/>
                </a:ext>
              </a:extLst>
            </p:cNvPr>
            <p:cNvSpPr/>
            <p:nvPr/>
          </p:nvSpPr>
          <p:spPr>
            <a:xfrm>
              <a:off x="4638484" y="2777174"/>
              <a:ext cx="119531" cy="135000"/>
            </a:xfrm>
            <a:custGeom>
              <a:avLst/>
              <a:gdLst>
                <a:gd name="connsiteX0" fmla="*/ 83884 w 119531"/>
                <a:gd name="connsiteY0" fmla="*/ 135514 h 135000"/>
                <a:gd name="connsiteX1" fmla="*/ 107812 w 119531"/>
                <a:gd name="connsiteY1" fmla="*/ 135514 h 135000"/>
                <a:gd name="connsiteX2" fmla="*/ 119815 w 119531"/>
                <a:gd name="connsiteY2" fmla="*/ 123512 h 135000"/>
                <a:gd name="connsiteX3" fmla="*/ 107812 w 119531"/>
                <a:gd name="connsiteY3" fmla="*/ 111515 h 135000"/>
                <a:gd name="connsiteX4" fmla="*/ 83884 w 119531"/>
                <a:gd name="connsiteY4" fmla="*/ 111515 h 135000"/>
                <a:gd name="connsiteX5" fmla="*/ 31194 w 119531"/>
                <a:gd name="connsiteY5" fmla="*/ 79968 h 135000"/>
                <a:gd name="connsiteX6" fmla="*/ 33847 w 119531"/>
                <a:gd name="connsiteY6" fmla="*/ 18609 h 135000"/>
                <a:gd name="connsiteX7" fmla="*/ 34545 w 119531"/>
                <a:gd name="connsiteY7" fmla="*/ 6623 h 135000"/>
                <a:gd name="connsiteX8" fmla="*/ 24514 w 119531"/>
                <a:gd name="connsiteY8" fmla="*/ 20 h 135000"/>
                <a:gd name="connsiteX9" fmla="*/ 13780 w 119531"/>
                <a:gd name="connsiteY9" fmla="*/ 5409 h 135000"/>
                <a:gd name="connsiteX10" fmla="*/ 10051 w 119531"/>
                <a:gd name="connsiteY10" fmla="*/ 91360 h 135000"/>
                <a:gd name="connsiteX11" fmla="*/ 83884 w 119531"/>
                <a:gd name="connsiteY11" fmla="*/ 135514 h 1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531" h="135000">
                  <a:moveTo>
                    <a:pt x="83884" y="135514"/>
                  </a:moveTo>
                  <a:lnTo>
                    <a:pt x="107812" y="135514"/>
                  </a:lnTo>
                  <a:cubicBezTo>
                    <a:pt x="114443" y="135514"/>
                    <a:pt x="119815" y="130142"/>
                    <a:pt x="119815" y="123512"/>
                  </a:cubicBezTo>
                  <a:cubicBezTo>
                    <a:pt x="119815" y="116887"/>
                    <a:pt x="114443" y="111515"/>
                    <a:pt x="107812" y="111515"/>
                  </a:cubicBezTo>
                  <a:lnTo>
                    <a:pt x="83884" y="111515"/>
                  </a:lnTo>
                  <a:cubicBezTo>
                    <a:pt x="61862" y="111465"/>
                    <a:pt x="41636" y="99353"/>
                    <a:pt x="31194" y="79968"/>
                  </a:cubicBezTo>
                  <a:cubicBezTo>
                    <a:pt x="20751" y="60577"/>
                    <a:pt x="21768" y="37027"/>
                    <a:pt x="33847" y="18609"/>
                  </a:cubicBezTo>
                  <a:cubicBezTo>
                    <a:pt x="36204" y="15027"/>
                    <a:pt x="36473" y="10457"/>
                    <a:pt x="34545" y="6623"/>
                  </a:cubicBezTo>
                  <a:cubicBezTo>
                    <a:pt x="32622" y="2789"/>
                    <a:pt x="28799" y="273"/>
                    <a:pt x="24514" y="20"/>
                  </a:cubicBezTo>
                  <a:cubicBezTo>
                    <a:pt x="20229" y="-227"/>
                    <a:pt x="16143" y="1827"/>
                    <a:pt x="13780" y="5409"/>
                  </a:cubicBezTo>
                  <a:cubicBezTo>
                    <a:pt x="-3149" y="31199"/>
                    <a:pt x="-4583" y="64197"/>
                    <a:pt x="10051" y="91360"/>
                  </a:cubicBezTo>
                  <a:cubicBezTo>
                    <a:pt x="24684" y="118519"/>
                    <a:pt x="53035" y="135470"/>
                    <a:pt x="83884" y="135514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Freeform 88">
              <a:extLst>
                <a:ext uri="{FF2B5EF4-FFF2-40B4-BE49-F238E27FC236}">
                  <a16:creationId xmlns:a16="http://schemas.microsoft.com/office/drawing/2014/main" id="{E2B94052-6FBF-47E8-B2F5-8E66E26AFEAA}"/>
                </a:ext>
              </a:extLst>
            </p:cNvPr>
            <p:cNvSpPr/>
            <p:nvPr/>
          </p:nvSpPr>
          <p:spPr>
            <a:xfrm>
              <a:off x="4782299" y="2888689"/>
              <a:ext cx="35156" cy="23906"/>
            </a:xfrm>
            <a:custGeom>
              <a:avLst/>
              <a:gdLst>
                <a:gd name="connsiteX0" fmla="*/ 11997 w 35156"/>
                <a:gd name="connsiteY0" fmla="*/ 24000 h 23906"/>
                <a:gd name="connsiteX1" fmla="*/ 24000 w 35156"/>
                <a:gd name="connsiteY1" fmla="*/ 24000 h 23906"/>
                <a:gd name="connsiteX2" fmla="*/ 35997 w 35156"/>
                <a:gd name="connsiteY2" fmla="*/ 11997 h 23906"/>
                <a:gd name="connsiteX3" fmla="*/ 24000 w 35156"/>
                <a:gd name="connsiteY3" fmla="*/ 0 h 23906"/>
                <a:gd name="connsiteX4" fmla="*/ 11997 w 35156"/>
                <a:gd name="connsiteY4" fmla="*/ 0 h 23906"/>
                <a:gd name="connsiteX5" fmla="*/ 0 w 35156"/>
                <a:gd name="connsiteY5" fmla="*/ 11997 h 23906"/>
                <a:gd name="connsiteX6" fmla="*/ 11997 w 35156"/>
                <a:gd name="connsiteY6" fmla="*/ 24000 h 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56" h="23906">
                  <a:moveTo>
                    <a:pt x="11997" y="24000"/>
                  </a:moveTo>
                  <a:lnTo>
                    <a:pt x="24000" y="24000"/>
                  </a:lnTo>
                  <a:cubicBezTo>
                    <a:pt x="30624" y="24000"/>
                    <a:pt x="35997" y="18627"/>
                    <a:pt x="35997" y="11997"/>
                  </a:cubicBezTo>
                  <a:cubicBezTo>
                    <a:pt x="35997" y="5372"/>
                    <a:pt x="30624" y="0"/>
                    <a:pt x="24000" y="0"/>
                  </a:cubicBezTo>
                  <a:lnTo>
                    <a:pt x="11997" y="0"/>
                  </a:lnTo>
                  <a:cubicBezTo>
                    <a:pt x="5372" y="0"/>
                    <a:pt x="0" y="5372"/>
                    <a:pt x="0" y="11997"/>
                  </a:cubicBezTo>
                  <a:cubicBezTo>
                    <a:pt x="0" y="18627"/>
                    <a:pt x="5372" y="24000"/>
                    <a:pt x="11997" y="24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Freeform 89">
              <a:extLst>
                <a:ext uri="{FF2B5EF4-FFF2-40B4-BE49-F238E27FC236}">
                  <a16:creationId xmlns:a16="http://schemas.microsoft.com/office/drawing/2014/main" id="{AE190EC0-86BF-4B56-B243-B67F4744D48F}"/>
                </a:ext>
              </a:extLst>
            </p:cNvPr>
            <p:cNvSpPr/>
            <p:nvPr/>
          </p:nvSpPr>
          <p:spPr>
            <a:xfrm>
              <a:off x="4679971" y="2720688"/>
              <a:ext cx="30938" cy="35156"/>
            </a:xfrm>
            <a:custGeom>
              <a:avLst/>
              <a:gdLst>
                <a:gd name="connsiteX0" fmla="*/ 11993 w 30937"/>
                <a:gd name="connsiteY0" fmla="*/ 36000 h 35156"/>
                <a:gd name="connsiteX1" fmla="*/ 21985 w 30937"/>
                <a:gd name="connsiteY1" fmla="*/ 30661 h 35156"/>
                <a:gd name="connsiteX2" fmla="*/ 29994 w 30937"/>
                <a:gd name="connsiteY2" fmla="*/ 18659 h 35156"/>
                <a:gd name="connsiteX3" fmla="*/ 30768 w 30937"/>
                <a:gd name="connsiteY3" fmla="*/ 6683 h 35156"/>
                <a:gd name="connsiteX4" fmla="*/ 20782 w 30937"/>
                <a:gd name="connsiteY4" fmla="*/ 26 h 35156"/>
                <a:gd name="connsiteX5" fmla="*/ 10021 w 30937"/>
                <a:gd name="connsiteY5" fmla="*/ 5338 h 35156"/>
                <a:gd name="connsiteX6" fmla="*/ 2017 w 30937"/>
                <a:gd name="connsiteY6" fmla="*/ 17340 h 35156"/>
                <a:gd name="connsiteX7" fmla="*/ 1418 w 30937"/>
                <a:gd name="connsiteY7" fmla="*/ 29656 h 35156"/>
                <a:gd name="connsiteX8" fmla="*/ 11993 w 30937"/>
                <a:gd name="connsiteY8" fmla="*/ 36000 h 3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37" h="35156">
                  <a:moveTo>
                    <a:pt x="11993" y="36000"/>
                  </a:moveTo>
                  <a:cubicBezTo>
                    <a:pt x="16008" y="36006"/>
                    <a:pt x="19760" y="34001"/>
                    <a:pt x="21985" y="30661"/>
                  </a:cubicBezTo>
                  <a:lnTo>
                    <a:pt x="29994" y="18659"/>
                  </a:lnTo>
                  <a:cubicBezTo>
                    <a:pt x="32372" y="15093"/>
                    <a:pt x="32669" y="10529"/>
                    <a:pt x="30768" y="6683"/>
                  </a:cubicBezTo>
                  <a:cubicBezTo>
                    <a:pt x="28868" y="2838"/>
                    <a:pt x="25061" y="300"/>
                    <a:pt x="20782" y="26"/>
                  </a:cubicBezTo>
                  <a:cubicBezTo>
                    <a:pt x="16503" y="-254"/>
                    <a:pt x="12405" y="1773"/>
                    <a:pt x="10021" y="5338"/>
                  </a:cubicBezTo>
                  <a:lnTo>
                    <a:pt x="2017" y="17340"/>
                  </a:lnTo>
                  <a:cubicBezTo>
                    <a:pt x="-438" y="21021"/>
                    <a:pt x="-669" y="25756"/>
                    <a:pt x="1418" y="29656"/>
                  </a:cubicBezTo>
                  <a:cubicBezTo>
                    <a:pt x="3506" y="33556"/>
                    <a:pt x="7565" y="35995"/>
                    <a:pt x="11993" y="36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Freeform 90">
              <a:extLst>
                <a:ext uri="{FF2B5EF4-FFF2-40B4-BE49-F238E27FC236}">
                  <a16:creationId xmlns:a16="http://schemas.microsoft.com/office/drawing/2014/main" id="{D6D84EF0-D318-4BD5-953B-11E0199F743F}"/>
                </a:ext>
              </a:extLst>
            </p:cNvPr>
            <p:cNvSpPr/>
            <p:nvPr/>
          </p:nvSpPr>
          <p:spPr>
            <a:xfrm>
              <a:off x="4770254" y="2288687"/>
              <a:ext cx="47813" cy="67500"/>
            </a:xfrm>
            <a:custGeom>
              <a:avLst/>
              <a:gdLst>
                <a:gd name="connsiteX0" fmla="*/ 18043 w 47812"/>
                <a:gd name="connsiteY0" fmla="*/ 67203 h 67500"/>
                <a:gd name="connsiteX1" fmla="*/ 34122 w 47812"/>
                <a:gd name="connsiteY1" fmla="*/ 62639 h 67500"/>
                <a:gd name="connsiteX2" fmla="*/ 30046 w 47812"/>
                <a:gd name="connsiteY2" fmla="*/ 46428 h 67500"/>
                <a:gd name="connsiteX3" fmla="*/ 24388 w 47812"/>
                <a:gd name="connsiteY3" fmla="*/ 32899 h 67500"/>
                <a:gd name="connsiteX4" fmla="*/ 36044 w 47812"/>
                <a:gd name="connsiteY4" fmla="*/ 24000 h 67500"/>
                <a:gd name="connsiteX5" fmla="*/ 48041 w 47812"/>
                <a:gd name="connsiteY5" fmla="*/ 12003 h 67500"/>
                <a:gd name="connsiteX6" fmla="*/ 36044 w 47812"/>
                <a:gd name="connsiteY6" fmla="*/ 0 h 67500"/>
                <a:gd name="connsiteX7" fmla="*/ 1229 w 47812"/>
                <a:gd name="connsiteY7" fmla="*/ 26686 h 67500"/>
                <a:gd name="connsiteX8" fmla="*/ 18043 w 47812"/>
                <a:gd name="connsiteY8" fmla="*/ 67203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2" h="67500">
                  <a:moveTo>
                    <a:pt x="18043" y="67203"/>
                  </a:moveTo>
                  <a:cubicBezTo>
                    <a:pt x="23756" y="70274"/>
                    <a:pt x="30875" y="68253"/>
                    <a:pt x="34122" y="62639"/>
                  </a:cubicBezTo>
                  <a:cubicBezTo>
                    <a:pt x="37368" y="57019"/>
                    <a:pt x="35561" y="49839"/>
                    <a:pt x="30046" y="46428"/>
                  </a:cubicBezTo>
                  <a:cubicBezTo>
                    <a:pt x="25300" y="43731"/>
                    <a:pt x="22981" y="38172"/>
                    <a:pt x="24388" y="32899"/>
                  </a:cubicBezTo>
                  <a:cubicBezTo>
                    <a:pt x="25799" y="27631"/>
                    <a:pt x="30589" y="23972"/>
                    <a:pt x="36044" y="24000"/>
                  </a:cubicBezTo>
                  <a:cubicBezTo>
                    <a:pt x="42669" y="24000"/>
                    <a:pt x="48041" y="18627"/>
                    <a:pt x="48041" y="12003"/>
                  </a:cubicBezTo>
                  <a:cubicBezTo>
                    <a:pt x="48041" y="5372"/>
                    <a:pt x="42669" y="0"/>
                    <a:pt x="36044" y="0"/>
                  </a:cubicBezTo>
                  <a:cubicBezTo>
                    <a:pt x="19735" y="-16"/>
                    <a:pt x="5447" y="10931"/>
                    <a:pt x="1229" y="26686"/>
                  </a:cubicBezTo>
                  <a:cubicBezTo>
                    <a:pt x="-2990" y="42440"/>
                    <a:pt x="3909" y="59063"/>
                    <a:pt x="18043" y="67203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Freeform 91">
              <a:extLst>
                <a:ext uri="{FF2B5EF4-FFF2-40B4-BE49-F238E27FC236}">
                  <a16:creationId xmlns:a16="http://schemas.microsoft.com/office/drawing/2014/main" id="{6A872224-4303-4A5E-907B-AEFAD81096B6}"/>
                </a:ext>
              </a:extLst>
            </p:cNvPr>
            <p:cNvSpPr/>
            <p:nvPr/>
          </p:nvSpPr>
          <p:spPr>
            <a:xfrm>
              <a:off x="4986256" y="2384686"/>
              <a:ext cx="47813" cy="67500"/>
            </a:xfrm>
            <a:custGeom>
              <a:avLst/>
              <a:gdLst>
                <a:gd name="connsiteX0" fmla="*/ 18043 w 47812"/>
                <a:gd name="connsiteY0" fmla="*/ 67203 h 67500"/>
                <a:gd name="connsiteX1" fmla="*/ 34122 w 47812"/>
                <a:gd name="connsiteY1" fmla="*/ 62639 h 67500"/>
                <a:gd name="connsiteX2" fmla="*/ 30040 w 47812"/>
                <a:gd name="connsiteY2" fmla="*/ 46428 h 67500"/>
                <a:gd name="connsiteX3" fmla="*/ 24388 w 47812"/>
                <a:gd name="connsiteY3" fmla="*/ 32899 h 67500"/>
                <a:gd name="connsiteX4" fmla="*/ 36044 w 47812"/>
                <a:gd name="connsiteY4" fmla="*/ 24000 h 67500"/>
                <a:gd name="connsiteX5" fmla="*/ 48041 w 47812"/>
                <a:gd name="connsiteY5" fmla="*/ 12003 h 67500"/>
                <a:gd name="connsiteX6" fmla="*/ 36044 w 47812"/>
                <a:gd name="connsiteY6" fmla="*/ 0 h 67500"/>
                <a:gd name="connsiteX7" fmla="*/ 1229 w 47812"/>
                <a:gd name="connsiteY7" fmla="*/ 26686 h 67500"/>
                <a:gd name="connsiteX8" fmla="*/ 18043 w 47812"/>
                <a:gd name="connsiteY8" fmla="*/ 67203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2" h="67500">
                  <a:moveTo>
                    <a:pt x="18043" y="67203"/>
                  </a:moveTo>
                  <a:cubicBezTo>
                    <a:pt x="23756" y="70274"/>
                    <a:pt x="30875" y="68253"/>
                    <a:pt x="34122" y="62639"/>
                  </a:cubicBezTo>
                  <a:cubicBezTo>
                    <a:pt x="37363" y="57019"/>
                    <a:pt x="35555" y="49845"/>
                    <a:pt x="30040" y="46428"/>
                  </a:cubicBezTo>
                  <a:cubicBezTo>
                    <a:pt x="25300" y="43731"/>
                    <a:pt x="22976" y="38172"/>
                    <a:pt x="24388" y="32899"/>
                  </a:cubicBezTo>
                  <a:cubicBezTo>
                    <a:pt x="25799" y="27631"/>
                    <a:pt x="30584" y="23972"/>
                    <a:pt x="36044" y="24000"/>
                  </a:cubicBezTo>
                  <a:cubicBezTo>
                    <a:pt x="42669" y="24000"/>
                    <a:pt x="48041" y="18627"/>
                    <a:pt x="48041" y="12003"/>
                  </a:cubicBezTo>
                  <a:cubicBezTo>
                    <a:pt x="48041" y="5372"/>
                    <a:pt x="42669" y="0"/>
                    <a:pt x="36044" y="0"/>
                  </a:cubicBezTo>
                  <a:cubicBezTo>
                    <a:pt x="19730" y="-16"/>
                    <a:pt x="5447" y="10931"/>
                    <a:pt x="1229" y="26686"/>
                  </a:cubicBezTo>
                  <a:cubicBezTo>
                    <a:pt x="-2990" y="42440"/>
                    <a:pt x="3909" y="59068"/>
                    <a:pt x="18043" y="67203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71947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3DC236C-235B-4099-B3E4-1D9A67293B35}"/>
              </a:ext>
            </a:extLst>
          </p:cNvPr>
          <p:cNvSpPr/>
          <p:nvPr/>
        </p:nvSpPr>
        <p:spPr>
          <a:xfrm>
            <a:off x="2845518" y="3045886"/>
            <a:ext cx="4003200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828206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186351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565E1CF-9083-458E-8F0E-6DEA937369FF}"/>
              </a:ext>
            </a:extLst>
          </p:cNvPr>
          <p:cNvSpPr/>
          <p:nvPr/>
        </p:nvSpPr>
        <p:spPr>
          <a:xfrm>
            <a:off x="701311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5A0B8A-88D3-43FD-92A4-88DB66244AE5}"/>
              </a:ext>
            </a:extLst>
          </p:cNvPr>
          <p:cNvSpPr txBox="1"/>
          <p:nvPr/>
        </p:nvSpPr>
        <p:spPr>
          <a:xfrm>
            <a:off x="617652" y="429889"/>
            <a:ext cx="1126954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Шестое окно — Закупки, как фора перед конкурентами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24AA0-D537-473E-8925-9DBD8653CEA8}"/>
              </a:ext>
            </a:extLst>
          </p:cNvPr>
          <p:cNvSpPr txBox="1"/>
          <p:nvPr/>
        </p:nvSpPr>
        <p:spPr>
          <a:xfrm>
            <a:off x="742227" y="1428138"/>
            <a:ext cx="10707546" cy="1298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Ваши закупщики говорят с поставщиками </a:t>
            </a:r>
            <a:br>
              <a:rPr lang="ru-RU" dirty="0"/>
            </a:br>
            <a:r>
              <a:rPr lang="ru-RU" dirty="0"/>
              <a:t>на одном профессиональном языке – </a:t>
            </a:r>
            <a:br>
              <a:rPr lang="ru-RU" dirty="0"/>
            </a:br>
            <a:r>
              <a:rPr lang="ru-RU" dirty="0"/>
              <a:t>они эксперты в любых компонентах и их трендах!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E1BDA2-2904-4804-B572-16215B228504}"/>
              </a:ext>
            </a:extLst>
          </p:cNvPr>
          <p:cNvSpPr txBox="1"/>
          <p:nvPr/>
        </p:nvSpPr>
        <p:spPr>
          <a:xfrm>
            <a:off x="2882097" y="4762154"/>
            <a:ext cx="3923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  <a:t>Цена на СОМ в Европе </a:t>
            </a:r>
            <a:b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  <a:t>минус 18-21% от осенних цен</a:t>
            </a:r>
          </a:p>
        </p:txBody>
      </p:sp>
      <p:grpSp>
        <p:nvGrpSpPr>
          <p:cNvPr id="33" name="Graphic 54">
            <a:extLst>
              <a:ext uri="{FF2B5EF4-FFF2-40B4-BE49-F238E27FC236}">
                <a16:creationId xmlns:a16="http://schemas.microsoft.com/office/drawing/2014/main" id="{87392A8A-4446-47B2-9A4D-21AF1241590A}"/>
              </a:ext>
            </a:extLst>
          </p:cNvPr>
          <p:cNvGrpSpPr/>
          <p:nvPr/>
        </p:nvGrpSpPr>
        <p:grpSpPr>
          <a:xfrm>
            <a:off x="4417868" y="3740796"/>
            <a:ext cx="858501" cy="858501"/>
            <a:chOff x="4590472" y="2240688"/>
            <a:chExt cx="720000" cy="720000"/>
          </a:xfrm>
          <a:solidFill>
            <a:schemeClr val="bg1"/>
          </a:solidFill>
        </p:grpSpPr>
        <p:sp>
          <p:nvSpPr>
            <p:cNvPr id="34" name="Freeform 684">
              <a:extLst>
                <a:ext uri="{FF2B5EF4-FFF2-40B4-BE49-F238E27FC236}">
                  <a16:creationId xmlns:a16="http://schemas.microsoft.com/office/drawing/2014/main" id="{14D2D88B-691B-43F9-88DE-9BE7C4CAF110}"/>
                </a:ext>
              </a:extLst>
            </p:cNvPr>
            <p:cNvSpPr/>
            <p:nvPr/>
          </p:nvSpPr>
          <p:spPr>
            <a:xfrm>
              <a:off x="4818471" y="2240688"/>
              <a:ext cx="167344" cy="167344"/>
            </a:xfrm>
            <a:custGeom>
              <a:avLst/>
              <a:gdLst>
                <a:gd name="connsiteX0" fmla="*/ 84001 w 167343"/>
                <a:gd name="connsiteY0" fmla="*/ 167997 h 167343"/>
                <a:gd name="connsiteX1" fmla="*/ 168003 w 167343"/>
                <a:gd name="connsiteY1" fmla="*/ 84001 h 167343"/>
                <a:gd name="connsiteX2" fmla="*/ 84001 w 167343"/>
                <a:gd name="connsiteY2" fmla="*/ 0 h 167343"/>
                <a:gd name="connsiteX3" fmla="*/ 0 w 167343"/>
                <a:gd name="connsiteY3" fmla="*/ 84001 h 167343"/>
                <a:gd name="connsiteX4" fmla="*/ 84001 w 167343"/>
                <a:gd name="connsiteY4" fmla="*/ 167997 h 167343"/>
                <a:gd name="connsiteX5" fmla="*/ 84001 w 167343"/>
                <a:gd name="connsiteY5" fmla="*/ 24000 h 167343"/>
                <a:gd name="connsiteX6" fmla="*/ 144003 w 167343"/>
                <a:gd name="connsiteY6" fmla="*/ 84001 h 167343"/>
                <a:gd name="connsiteX7" fmla="*/ 84001 w 167343"/>
                <a:gd name="connsiteY7" fmla="*/ 143998 h 167343"/>
                <a:gd name="connsiteX8" fmla="*/ 24000 w 167343"/>
                <a:gd name="connsiteY8" fmla="*/ 84001 h 167343"/>
                <a:gd name="connsiteX9" fmla="*/ 84001 w 167343"/>
                <a:gd name="connsiteY9" fmla="*/ 24000 h 16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43" h="167343">
                  <a:moveTo>
                    <a:pt x="84001" y="167997"/>
                  </a:moveTo>
                  <a:cubicBezTo>
                    <a:pt x="130391" y="167997"/>
                    <a:pt x="168003" y="130391"/>
                    <a:pt x="168003" y="84001"/>
                  </a:cubicBezTo>
                  <a:cubicBezTo>
                    <a:pt x="168003" y="37606"/>
                    <a:pt x="130391" y="0"/>
                    <a:pt x="84001" y="0"/>
                  </a:cubicBezTo>
                  <a:cubicBezTo>
                    <a:pt x="37606" y="0"/>
                    <a:pt x="0" y="37606"/>
                    <a:pt x="0" y="84001"/>
                  </a:cubicBezTo>
                  <a:cubicBezTo>
                    <a:pt x="60" y="130369"/>
                    <a:pt x="37634" y="167943"/>
                    <a:pt x="84001" y="167997"/>
                  </a:cubicBezTo>
                  <a:close/>
                  <a:moveTo>
                    <a:pt x="84001" y="24000"/>
                  </a:moveTo>
                  <a:cubicBezTo>
                    <a:pt x="117136" y="24000"/>
                    <a:pt x="144003" y="50861"/>
                    <a:pt x="144003" y="84001"/>
                  </a:cubicBezTo>
                  <a:cubicBezTo>
                    <a:pt x="144003" y="117136"/>
                    <a:pt x="117136" y="143998"/>
                    <a:pt x="84001" y="143998"/>
                  </a:cubicBezTo>
                  <a:cubicBezTo>
                    <a:pt x="50861" y="143998"/>
                    <a:pt x="24000" y="117136"/>
                    <a:pt x="24000" y="84001"/>
                  </a:cubicBezTo>
                  <a:cubicBezTo>
                    <a:pt x="24038" y="50878"/>
                    <a:pt x="50878" y="24038"/>
                    <a:pt x="84001" y="24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Freeform 685">
              <a:extLst>
                <a:ext uri="{FF2B5EF4-FFF2-40B4-BE49-F238E27FC236}">
                  <a16:creationId xmlns:a16="http://schemas.microsoft.com/office/drawing/2014/main" id="{B71D53ED-4A5F-4514-8D1D-72AF938FCD2B}"/>
                </a:ext>
              </a:extLst>
            </p:cNvPr>
            <p:cNvSpPr/>
            <p:nvPr/>
          </p:nvSpPr>
          <p:spPr>
            <a:xfrm>
              <a:off x="5034473" y="2336687"/>
              <a:ext cx="167344" cy="167344"/>
            </a:xfrm>
            <a:custGeom>
              <a:avLst/>
              <a:gdLst>
                <a:gd name="connsiteX0" fmla="*/ 83996 w 167343"/>
                <a:gd name="connsiteY0" fmla="*/ 168003 h 167343"/>
                <a:gd name="connsiteX1" fmla="*/ 167997 w 167343"/>
                <a:gd name="connsiteY1" fmla="*/ 84001 h 167343"/>
                <a:gd name="connsiteX2" fmla="*/ 83996 w 167343"/>
                <a:gd name="connsiteY2" fmla="*/ 0 h 167343"/>
                <a:gd name="connsiteX3" fmla="*/ 0 w 167343"/>
                <a:gd name="connsiteY3" fmla="*/ 84001 h 167343"/>
                <a:gd name="connsiteX4" fmla="*/ 83996 w 167343"/>
                <a:gd name="connsiteY4" fmla="*/ 168003 h 167343"/>
                <a:gd name="connsiteX5" fmla="*/ 83996 w 167343"/>
                <a:gd name="connsiteY5" fmla="*/ 24000 h 167343"/>
                <a:gd name="connsiteX6" fmla="*/ 143998 w 167343"/>
                <a:gd name="connsiteY6" fmla="*/ 84001 h 167343"/>
                <a:gd name="connsiteX7" fmla="*/ 83996 w 167343"/>
                <a:gd name="connsiteY7" fmla="*/ 144003 h 167343"/>
                <a:gd name="connsiteX8" fmla="*/ 24000 w 167343"/>
                <a:gd name="connsiteY8" fmla="*/ 84001 h 167343"/>
                <a:gd name="connsiteX9" fmla="*/ 83996 w 167343"/>
                <a:gd name="connsiteY9" fmla="*/ 24000 h 16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43" h="167343">
                  <a:moveTo>
                    <a:pt x="83996" y="168003"/>
                  </a:moveTo>
                  <a:cubicBezTo>
                    <a:pt x="130391" y="168003"/>
                    <a:pt x="167997" y="130391"/>
                    <a:pt x="167997" y="84001"/>
                  </a:cubicBezTo>
                  <a:cubicBezTo>
                    <a:pt x="167997" y="37612"/>
                    <a:pt x="130391" y="0"/>
                    <a:pt x="83996" y="0"/>
                  </a:cubicBezTo>
                  <a:cubicBezTo>
                    <a:pt x="37606" y="0"/>
                    <a:pt x="0" y="37612"/>
                    <a:pt x="0" y="84001"/>
                  </a:cubicBezTo>
                  <a:cubicBezTo>
                    <a:pt x="60" y="130369"/>
                    <a:pt x="37634" y="167943"/>
                    <a:pt x="83996" y="168003"/>
                  </a:cubicBezTo>
                  <a:close/>
                  <a:moveTo>
                    <a:pt x="83996" y="24000"/>
                  </a:moveTo>
                  <a:cubicBezTo>
                    <a:pt x="117136" y="24000"/>
                    <a:pt x="143998" y="50867"/>
                    <a:pt x="143998" y="84001"/>
                  </a:cubicBezTo>
                  <a:cubicBezTo>
                    <a:pt x="143998" y="117136"/>
                    <a:pt x="117136" y="144003"/>
                    <a:pt x="83996" y="144003"/>
                  </a:cubicBezTo>
                  <a:cubicBezTo>
                    <a:pt x="50861" y="144003"/>
                    <a:pt x="24000" y="117136"/>
                    <a:pt x="24000" y="84001"/>
                  </a:cubicBezTo>
                  <a:cubicBezTo>
                    <a:pt x="24038" y="50883"/>
                    <a:pt x="50878" y="24044"/>
                    <a:pt x="83996" y="24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Freeform 686">
              <a:extLst>
                <a:ext uri="{FF2B5EF4-FFF2-40B4-BE49-F238E27FC236}">
                  <a16:creationId xmlns:a16="http://schemas.microsoft.com/office/drawing/2014/main" id="{50A0D55E-0253-4A98-87C4-4663DD096FEC}"/>
                </a:ext>
              </a:extLst>
            </p:cNvPr>
            <p:cNvSpPr/>
            <p:nvPr/>
          </p:nvSpPr>
          <p:spPr>
            <a:xfrm>
              <a:off x="4590472" y="2432549"/>
              <a:ext cx="718594" cy="527344"/>
            </a:xfrm>
            <a:custGeom>
              <a:avLst/>
              <a:gdLst>
                <a:gd name="connsiteX0" fmla="*/ 707997 w 718593"/>
                <a:gd name="connsiteY0" fmla="*/ 168139 h 527343"/>
                <a:gd name="connsiteX1" fmla="*/ 611461 w 718593"/>
                <a:gd name="connsiteY1" fmla="*/ 156137 h 527343"/>
                <a:gd name="connsiteX2" fmla="*/ 536517 w 718593"/>
                <a:gd name="connsiteY2" fmla="*/ 144678 h 527343"/>
                <a:gd name="connsiteX3" fmla="*/ 516000 w 718593"/>
                <a:gd name="connsiteY3" fmla="*/ 144140 h 527343"/>
                <a:gd name="connsiteX4" fmla="*/ 466035 w 718593"/>
                <a:gd name="connsiteY4" fmla="*/ 147666 h 527343"/>
                <a:gd name="connsiteX5" fmla="*/ 428643 w 718593"/>
                <a:gd name="connsiteY5" fmla="*/ 156642 h 527343"/>
                <a:gd name="connsiteX6" fmla="*/ 405566 w 718593"/>
                <a:gd name="connsiteY6" fmla="*/ 162751 h 527343"/>
                <a:gd name="connsiteX7" fmla="*/ 360363 w 718593"/>
                <a:gd name="connsiteY7" fmla="*/ 167898 h 527343"/>
                <a:gd name="connsiteX8" fmla="*/ 314605 w 718593"/>
                <a:gd name="connsiteY8" fmla="*/ 162789 h 527343"/>
                <a:gd name="connsiteX9" fmla="*/ 291357 w 718593"/>
                <a:gd name="connsiteY9" fmla="*/ 156642 h 527343"/>
                <a:gd name="connsiteX10" fmla="*/ 253894 w 718593"/>
                <a:gd name="connsiteY10" fmla="*/ 147655 h 527343"/>
                <a:gd name="connsiteX11" fmla="*/ 247731 w 718593"/>
                <a:gd name="connsiteY11" fmla="*/ 146815 h 527343"/>
                <a:gd name="connsiteX12" fmla="*/ 270060 w 718593"/>
                <a:gd name="connsiteY12" fmla="*/ 53091 h 527343"/>
                <a:gd name="connsiteX13" fmla="*/ 189641 w 718593"/>
                <a:gd name="connsiteY13" fmla="*/ 32 h 527343"/>
                <a:gd name="connsiteX14" fmla="*/ 112264 w 718593"/>
                <a:gd name="connsiteY14" fmla="*/ 57441 h 527343"/>
                <a:gd name="connsiteX15" fmla="*/ 139730 w 718593"/>
                <a:gd name="connsiteY15" fmla="*/ 149792 h 527343"/>
                <a:gd name="connsiteX16" fmla="*/ 108528 w 718593"/>
                <a:gd name="connsiteY16" fmla="*/ 156093 h 527343"/>
                <a:gd name="connsiteX17" fmla="*/ 12003 w 718593"/>
                <a:gd name="connsiteY17" fmla="*/ 168139 h 527343"/>
                <a:gd name="connsiteX18" fmla="*/ 0 w 718593"/>
                <a:gd name="connsiteY18" fmla="*/ 180142 h 527343"/>
                <a:gd name="connsiteX19" fmla="*/ 0 w 718593"/>
                <a:gd name="connsiteY19" fmla="*/ 516137 h 527343"/>
                <a:gd name="connsiteX20" fmla="*/ 12003 w 718593"/>
                <a:gd name="connsiteY20" fmla="*/ 528139 h 527343"/>
                <a:gd name="connsiteX21" fmla="*/ 130369 w 718593"/>
                <a:gd name="connsiteY21" fmla="*/ 513055 h 527343"/>
                <a:gd name="connsiteX22" fmla="*/ 150612 w 718593"/>
                <a:gd name="connsiteY22" fmla="*/ 508721 h 527343"/>
                <a:gd name="connsiteX23" fmla="*/ 204000 w 718593"/>
                <a:gd name="connsiteY23" fmla="*/ 504140 h 527343"/>
                <a:gd name="connsiteX24" fmla="*/ 250032 w 718593"/>
                <a:gd name="connsiteY24" fmla="*/ 507342 h 527343"/>
                <a:gd name="connsiteX25" fmla="*/ 284722 w 718593"/>
                <a:gd name="connsiteY25" fmla="*/ 515741 h 527343"/>
                <a:gd name="connsiteX26" fmla="*/ 309562 w 718593"/>
                <a:gd name="connsiteY26" fmla="*/ 522295 h 527343"/>
                <a:gd name="connsiteX27" fmla="*/ 360363 w 718593"/>
                <a:gd name="connsiteY27" fmla="*/ 527936 h 527343"/>
                <a:gd name="connsiteX28" fmla="*/ 410603 w 718593"/>
                <a:gd name="connsiteY28" fmla="*/ 522262 h 527343"/>
                <a:gd name="connsiteX29" fmla="*/ 435278 w 718593"/>
                <a:gd name="connsiteY29" fmla="*/ 515741 h 527343"/>
                <a:gd name="connsiteX30" fmla="*/ 469896 w 718593"/>
                <a:gd name="connsiteY30" fmla="*/ 507342 h 527343"/>
                <a:gd name="connsiteX31" fmla="*/ 516000 w 718593"/>
                <a:gd name="connsiteY31" fmla="*/ 504140 h 527343"/>
                <a:gd name="connsiteX32" fmla="*/ 569317 w 718593"/>
                <a:gd name="connsiteY32" fmla="*/ 508710 h 527343"/>
                <a:gd name="connsiteX33" fmla="*/ 589631 w 718593"/>
                <a:gd name="connsiteY33" fmla="*/ 513055 h 527343"/>
                <a:gd name="connsiteX34" fmla="*/ 707997 w 718593"/>
                <a:gd name="connsiteY34" fmla="*/ 528139 h 527343"/>
                <a:gd name="connsiteX35" fmla="*/ 720000 w 718593"/>
                <a:gd name="connsiteY35" fmla="*/ 516137 h 527343"/>
                <a:gd name="connsiteX36" fmla="*/ 720000 w 718593"/>
                <a:gd name="connsiteY36" fmla="*/ 180142 h 527343"/>
                <a:gd name="connsiteX37" fmla="*/ 707997 w 718593"/>
                <a:gd name="connsiteY37" fmla="*/ 168139 h 527343"/>
                <a:gd name="connsiteX38" fmla="*/ 132001 w 718593"/>
                <a:gd name="connsiteY38" fmla="*/ 84138 h 527343"/>
                <a:gd name="connsiteX39" fmla="*/ 192003 w 718593"/>
                <a:gd name="connsiteY39" fmla="*/ 24142 h 527343"/>
                <a:gd name="connsiteX40" fmla="*/ 251999 w 718593"/>
                <a:gd name="connsiteY40" fmla="*/ 84138 h 527343"/>
                <a:gd name="connsiteX41" fmla="*/ 192003 w 718593"/>
                <a:gd name="connsiteY41" fmla="*/ 144140 h 527343"/>
                <a:gd name="connsiteX42" fmla="*/ 132001 w 718593"/>
                <a:gd name="connsiteY42" fmla="*/ 84138 h 527343"/>
                <a:gd name="connsiteX43" fmla="*/ 696000 w 718593"/>
                <a:gd name="connsiteY43" fmla="*/ 503969 h 527343"/>
                <a:gd name="connsiteX44" fmla="*/ 594778 w 718593"/>
                <a:gd name="connsiteY44" fmla="*/ 489572 h 527343"/>
                <a:gd name="connsiteX45" fmla="*/ 573959 w 718593"/>
                <a:gd name="connsiteY45" fmla="*/ 485117 h 527343"/>
                <a:gd name="connsiteX46" fmla="*/ 516000 w 718593"/>
                <a:gd name="connsiteY46" fmla="*/ 480140 h 527343"/>
                <a:gd name="connsiteX47" fmla="*/ 466035 w 718593"/>
                <a:gd name="connsiteY47" fmla="*/ 483667 h 527343"/>
                <a:gd name="connsiteX48" fmla="*/ 428643 w 718593"/>
                <a:gd name="connsiteY48" fmla="*/ 492643 h 527343"/>
                <a:gd name="connsiteX49" fmla="*/ 405566 w 718593"/>
                <a:gd name="connsiteY49" fmla="*/ 498751 h 527343"/>
                <a:gd name="connsiteX50" fmla="*/ 360363 w 718593"/>
                <a:gd name="connsiteY50" fmla="*/ 503898 h 527343"/>
                <a:gd name="connsiteX51" fmla="*/ 314605 w 718593"/>
                <a:gd name="connsiteY51" fmla="*/ 498789 h 527343"/>
                <a:gd name="connsiteX52" fmla="*/ 291357 w 718593"/>
                <a:gd name="connsiteY52" fmla="*/ 492643 h 527343"/>
                <a:gd name="connsiteX53" fmla="*/ 253894 w 718593"/>
                <a:gd name="connsiteY53" fmla="*/ 483656 h 527343"/>
                <a:gd name="connsiteX54" fmla="*/ 204000 w 718593"/>
                <a:gd name="connsiteY54" fmla="*/ 480140 h 527343"/>
                <a:gd name="connsiteX55" fmla="*/ 145970 w 718593"/>
                <a:gd name="connsiteY55" fmla="*/ 485177 h 527343"/>
                <a:gd name="connsiteX56" fmla="*/ 125222 w 718593"/>
                <a:gd name="connsiteY56" fmla="*/ 489621 h 527343"/>
                <a:gd name="connsiteX57" fmla="*/ 24000 w 718593"/>
                <a:gd name="connsiteY57" fmla="*/ 503969 h 527343"/>
                <a:gd name="connsiteX58" fmla="*/ 24000 w 718593"/>
                <a:gd name="connsiteY58" fmla="*/ 191969 h 527343"/>
                <a:gd name="connsiteX59" fmla="*/ 113665 w 718593"/>
                <a:gd name="connsiteY59" fmla="*/ 179538 h 527343"/>
                <a:gd name="connsiteX60" fmla="*/ 184466 w 718593"/>
                <a:gd name="connsiteY60" fmla="*/ 168606 h 527343"/>
                <a:gd name="connsiteX61" fmla="*/ 204000 w 718593"/>
                <a:gd name="connsiteY61" fmla="*/ 168139 h 527343"/>
                <a:gd name="connsiteX62" fmla="*/ 250032 w 718593"/>
                <a:gd name="connsiteY62" fmla="*/ 171342 h 527343"/>
                <a:gd name="connsiteX63" fmla="*/ 284722 w 718593"/>
                <a:gd name="connsiteY63" fmla="*/ 179741 h 527343"/>
                <a:gd name="connsiteX64" fmla="*/ 309562 w 718593"/>
                <a:gd name="connsiteY64" fmla="*/ 186294 h 527343"/>
                <a:gd name="connsiteX65" fmla="*/ 360363 w 718593"/>
                <a:gd name="connsiteY65" fmla="*/ 191936 h 527343"/>
                <a:gd name="connsiteX66" fmla="*/ 410603 w 718593"/>
                <a:gd name="connsiteY66" fmla="*/ 186261 h 527343"/>
                <a:gd name="connsiteX67" fmla="*/ 435278 w 718593"/>
                <a:gd name="connsiteY67" fmla="*/ 179741 h 527343"/>
                <a:gd name="connsiteX68" fmla="*/ 469896 w 718593"/>
                <a:gd name="connsiteY68" fmla="*/ 171342 h 527343"/>
                <a:gd name="connsiteX69" fmla="*/ 516000 w 718593"/>
                <a:gd name="connsiteY69" fmla="*/ 168139 h 527343"/>
                <a:gd name="connsiteX70" fmla="*/ 535391 w 718593"/>
                <a:gd name="connsiteY70" fmla="*/ 168606 h 527343"/>
                <a:gd name="connsiteX71" fmla="*/ 606335 w 718593"/>
                <a:gd name="connsiteY71" fmla="*/ 179538 h 527343"/>
                <a:gd name="connsiteX72" fmla="*/ 696000 w 718593"/>
                <a:gd name="connsiteY72" fmla="*/ 191969 h 52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18593" h="527343">
                  <a:moveTo>
                    <a:pt x="707997" y="168139"/>
                  </a:moveTo>
                  <a:cubicBezTo>
                    <a:pt x="675456" y="167991"/>
                    <a:pt x="643046" y="163959"/>
                    <a:pt x="611461" y="156137"/>
                  </a:cubicBezTo>
                  <a:cubicBezTo>
                    <a:pt x="586857" y="150177"/>
                    <a:pt x="561780" y="146343"/>
                    <a:pt x="536517" y="144678"/>
                  </a:cubicBezTo>
                  <a:cubicBezTo>
                    <a:pt x="530255" y="144381"/>
                    <a:pt x="523499" y="144140"/>
                    <a:pt x="516000" y="144140"/>
                  </a:cubicBezTo>
                  <a:cubicBezTo>
                    <a:pt x="499279" y="143986"/>
                    <a:pt x="482569" y="145167"/>
                    <a:pt x="466035" y="147666"/>
                  </a:cubicBezTo>
                  <a:cubicBezTo>
                    <a:pt x="453395" y="149886"/>
                    <a:pt x="440909" y="152885"/>
                    <a:pt x="428643" y="156642"/>
                  </a:cubicBezTo>
                  <a:cubicBezTo>
                    <a:pt x="421221" y="158779"/>
                    <a:pt x="413795" y="160916"/>
                    <a:pt x="405566" y="162751"/>
                  </a:cubicBezTo>
                  <a:cubicBezTo>
                    <a:pt x="390679" y="165794"/>
                    <a:pt x="375551" y="167519"/>
                    <a:pt x="360363" y="167898"/>
                  </a:cubicBezTo>
                  <a:cubicBezTo>
                    <a:pt x="344987" y="167563"/>
                    <a:pt x="329672" y="165849"/>
                    <a:pt x="314605" y="162789"/>
                  </a:cubicBezTo>
                  <a:cubicBezTo>
                    <a:pt x="306205" y="160916"/>
                    <a:pt x="298779" y="158779"/>
                    <a:pt x="291357" y="156642"/>
                  </a:cubicBezTo>
                  <a:cubicBezTo>
                    <a:pt x="279069" y="152879"/>
                    <a:pt x="266556" y="149875"/>
                    <a:pt x="253894" y="147655"/>
                  </a:cubicBezTo>
                  <a:cubicBezTo>
                    <a:pt x="251906" y="147331"/>
                    <a:pt x="249791" y="147090"/>
                    <a:pt x="247731" y="146815"/>
                  </a:cubicBezTo>
                  <a:cubicBezTo>
                    <a:pt x="274131" y="123376"/>
                    <a:pt x="283052" y="85923"/>
                    <a:pt x="270060" y="53091"/>
                  </a:cubicBezTo>
                  <a:cubicBezTo>
                    <a:pt x="257069" y="20263"/>
                    <a:pt x="224934" y="-940"/>
                    <a:pt x="189641" y="32"/>
                  </a:cubicBezTo>
                  <a:cubicBezTo>
                    <a:pt x="154347" y="1004"/>
                    <a:pt x="123431" y="23944"/>
                    <a:pt x="112264" y="57441"/>
                  </a:cubicBezTo>
                  <a:cubicBezTo>
                    <a:pt x="101102" y="90938"/>
                    <a:pt x="112077" y="127836"/>
                    <a:pt x="139730" y="149792"/>
                  </a:cubicBezTo>
                  <a:cubicBezTo>
                    <a:pt x="128842" y="151726"/>
                    <a:pt x="118559" y="153907"/>
                    <a:pt x="108528" y="156093"/>
                  </a:cubicBezTo>
                  <a:cubicBezTo>
                    <a:pt x="76943" y="163926"/>
                    <a:pt x="44539" y="167975"/>
                    <a:pt x="12003" y="168139"/>
                  </a:cubicBezTo>
                  <a:cubicBezTo>
                    <a:pt x="5372" y="168139"/>
                    <a:pt x="0" y="173512"/>
                    <a:pt x="0" y="180142"/>
                  </a:cubicBezTo>
                  <a:lnTo>
                    <a:pt x="0" y="516137"/>
                  </a:lnTo>
                  <a:cubicBezTo>
                    <a:pt x="0" y="522767"/>
                    <a:pt x="5372" y="528139"/>
                    <a:pt x="12003" y="528139"/>
                  </a:cubicBezTo>
                  <a:cubicBezTo>
                    <a:pt x="51905" y="527722"/>
                    <a:pt x="91631" y="522657"/>
                    <a:pt x="130369" y="513055"/>
                  </a:cubicBezTo>
                  <a:cubicBezTo>
                    <a:pt x="137401" y="511506"/>
                    <a:pt x="144157" y="510017"/>
                    <a:pt x="150612" y="508721"/>
                  </a:cubicBezTo>
                  <a:cubicBezTo>
                    <a:pt x="168217" y="505464"/>
                    <a:pt x="186097" y="503926"/>
                    <a:pt x="204000" y="504140"/>
                  </a:cubicBezTo>
                  <a:cubicBezTo>
                    <a:pt x="219402" y="503986"/>
                    <a:pt x="234794" y="505057"/>
                    <a:pt x="250032" y="507342"/>
                  </a:cubicBezTo>
                  <a:cubicBezTo>
                    <a:pt x="261755" y="509430"/>
                    <a:pt x="273345" y="512237"/>
                    <a:pt x="284722" y="515741"/>
                  </a:cubicBezTo>
                  <a:cubicBezTo>
                    <a:pt x="292610" y="518010"/>
                    <a:pt x="300482" y="520279"/>
                    <a:pt x="309562" y="522295"/>
                  </a:cubicBezTo>
                  <a:cubicBezTo>
                    <a:pt x="326294" y="525700"/>
                    <a:pt x="343295" y="527590"/>
                    <a:pt x="360363" y="527936"/>
                  </a:cubicBezTo>
                  <a:cubicBezTo>
                    <a:pt x="377243" y="527546"/>
                    <a:pt x="394058" y="525646"/>
                    <a:pt x="410603" y="522262"/>
                  </a:cubicBezTo>
                  <a:cubicBezTo>
                    <a:pt x="419518" y="520279"/>
                    <a:pt x="427407" y="518010"/>
                    <a:pt x="435278" y="515741"/>
                  </a:cubicBezTo>
                  <a:cubicBezTo>
                    <a:pt x="446633" y="512237"/>
                    <a:pt x="458196" y="509430"/>
                    <a:pt x="469896" y="507342"/>
                  </a:cubicBezTo>
                  <a:cubicBezTo>
                    <a:pt x="485156" y="505057"/>
                    <a:pt x="500570" y="503986"/>
                    <a:pt x="516000" y="504140"/>
                  </a:cubicBezTo>
                  <a:cubicBezTo>
                    <a:pt x="533881" y="503926"/>
                    <a:pt x="551733" y="505458"/>
                    <a:pt x="569317" y="508710"/>
                  </a:cubicBezTo>
                  <a:cubicBezTo>
                    <a:pt x="575843" y="510017"/>
                    <a:pt x="582600" y="511506"/>
                    <a:pt x="589631" y="513055"/>
                  </a:cubicBezTo>
                  <a:cubicBezTo>
                    <a:pt x="628369" y="522657"/>
                    <a:pt x="668095" y="527722"/>
                    <a:pt x="707997" y="528139"/>
                  </a:cubicBezTo>
                  <a:cubicBezTo>
                    <a:pt x="714628" y="528139"/>
                    <a:pt x="720000" y="522767"/>
                    <a:pt x="720000" y="516137"/>
                  </a:cubicBezTo>
                  <a:lnTo>
                    <a:pt x="720000" y="180142"/>
                  </a:lnTo>
                  <a:cubicBezTo>
                    <a:pt x="720000" y="173512"/>
                    <a:pt x="714628" y="168139"/>
                    <a:pt x="707997" y="168139"/>
                  </a:cubicBezTo>
                  <a:close/>
                  <a:moveTo>
                    <a:pt x="132001" y="84138"/>
                  </a:moveTo>
                  <a:cubicBezTo>
                    <a:pt x="132001" y="51003"/>
                    <a:pt x="158862" y="24142"/>
                    <a:pt x="192003" y="24142"/>
                  </a:cubicBezTo>
                  <a:cubicBezTo>
                    <a:pt x="225137" y="24142"/>
                    <a:pt x="251999" y="51003"/>
                    <a:pt x="251999" y="84138"/>
                  </a:cubicBezTo>
                  <a:cubicBezTo>
                    <a:pt x="251999" y="117278"/>
                    <a:pt x="225137" y="144140"/>
                    <a:pt x="192003" y="144140"/>
                  </a:cubicBezTo>
                  <a:cubicBezTo>
                    <a:pt x="158879" y="144101"/>
                    <a:pt x="132039" y="117262"/>
                    <a:pt x="132001" y="84138"/>
                  </a:cubicBezTo>
                  <a:close/>
                  <a:moveTo>
                    <a:pt x="696000" y="503969"/>
                  </a:moveTo>
                  <a:cubicBezTo>
                    <a:pt x="661860" y="502613"/>
                    <a:pt x="627946" y="497790"/>
                    <a:pt x="594778" y="489572"/>
                  </a:cubicBezTo>
                  <a:cubicBezTo>
                    <a:pt x="587582" y="487990"/>
                    <a:pt x="580726" y="486463"/>
                    <a:pt x="573959" y="485117"/>
                  </a:cubicBezTo>
                  <a:cubicBezTo>
                    <a:pt x="554848" y="481579"/>
                    <a:pt x="535435" y="479909"/>
                    <a:pt x="516000" y="480140"/>
                  </a:cubicBezTo>
                  <a:cubicBezTo>
                    <a:pt x="499279" y="479986"/>
                    <a:pt x="482569" y="481167"/>
                    <a:pt x="466035" y="483667"/>
                  </a:cubicBezTo>
                  <a:cubicBezTo>
                    <a:pt x="453395" y="485886"/>
                    <a:pt x="440909" y="488885"/>
                    <a:pt x="428643" y="492643"/>
                  </a:cubicBezTo>
                  <a:cubicBezTo>
                    <a:pt x="421221" y="494779"/>
                    <a:pt x="413795" y="496916"/>
                    <a:pt x="405566" y="498751"/>
                  </a:cubicBezTo>
                  <a:cubicBezTo>
                    <a:pt x="390679" y="501794"/>
                    <a:pt x="375551" y="503519"/>
                    <a:pt x="360363" y="503898"/>
                  </a:cubicBezTo>
                  <a:cubicBezTo>
                    <a:pt x="344987" y="503563"/>
                    <a:pt x="329672" y="501849"/>
                    <a:pt x="314605" y="498789"/>
                  </a:cubicBezTo>
                  <a:cubicBezTo>
                    <a:pt x="306205" y="496916"/>
                    <a:pt x="298779" y="494779"/>
                    <a:pt x="291357" y="492643"/>
                  </a:cubicBezTo>
                  <a:cubicBezTo>
                    <a:pt x="279069" y="488880"/>
                    <a:pt x="266556" y="485875"/>
                    <a:pt x="253894" y="483656"/>
                  </a:cubicBezTo>
                  <a:cubicBezTo>
                    <a:pt x="237382" y="481162"/>
                    <a:pt x="220699" y="479986"/>
                    <a:pt x="204000" y="480140"/>
                  </a:cubicBezTo>
                  <a:cubicBezTo>
                    <a:pt x="184537" y="479926"/>
                    <a:pt x="165103" y="481612"/>
                    <a:pt x="145970" y="485177"/>
                  </a:cubicBezTo>
                  <a:cubicBezTo>
                    <a:pt x="139274" y="486512"/>
                    <a:pt x="132396" y="488034"/>
                    <a:pt x="125222" y="489621"/>
                  </a:cubicBezTo>
                  <a:cubicBezTo>
                    <a:pt x="92054" y="497823"/>
                    <a:pt x="58140" y="502629"/>
                    <a:pt x="24000" y="503969"/>
                  </a:cubicBezTo>
                  <a:lnTo>
                    <a:pt x="24000" y="191969"/>
                  </a:lnTo>
                  <a:cubicBezTo>
                    <a:pt x="54234" y="190914"/>
                    <a:pt x="84282" y="186750"/>
                    <a:pt x="113665" y="179538"/>
                  </a:cubicBezTo>
                  <a:cubicBezTo>
                    <a:pt x="136906" y="173863"/>
                    <a:pt x="160593" y="170205"/>
                    <a:pt x="184466" y="168606"/>
                  </a:cubicBezTo>
                  <a:cubicBezTo>
                    <a:pt x="190415" y="168381"/>
                    <a:pt x="196798" y="168139"/>
                    <a:pt x="204000" y="168139"/>
                  </a:cubicBezTo>
                  <a:cubicBezTo>
                    <a:pt x="219402" y="167991"/>
                    <a:pt x="234794" y="169062"/>
                    <a:pt x="250032" y="171342"/>
                  </a:cubicBezTo>
                  <a:cubicBezTo>
                    <a:pt x="261755" y="173429"/>
                    <a:pt x="273345" y="176236"/>
                    <a:pt x="284722" y="179741"/>
                  </a:cubicBezTo>
                  <a:cubicBezTo>
                    <a:pt x="292610" y="182010"/>
                    <a:pt x="300482" y="184278"/>
                    <a:pt x="309562" y="186294"/>
                  </a:cubicBezTo>
                  <a:cubicBezTo>
                    <a:pt x="326294" y="189700"/>
                    <a:pt x="343295" y="191590"/>
                    <a:pt x="360363" y="191936"/>
                  </a:cubicBezTo>
                  <a:cubicBezTo>
                    <a:pt x="377243" y="191546"/>
                    <a:pt x="394058" y="189645"/>
                    <a:pt x="410603" y="186261"/>
                  </a:cubicBezTo>
                  <a:cubicBezTo>
                    <a:pt x="419518" y="184278"/>
                    <a:pt x="427407" y="182010"/>
                    <a:pt x="435278" y="179741"/>
                  </a:cubicBezTo>
                  <a:cubicBezTo>
                    <a:pt x="446633" y="176236"/>
                    <a:pt x="458196" y="173429"/>
                    <a:pt x="469896" y="171342"/>
                  </a:cubicBezTo>
                  <a:cubicBezTo>
                    <a:pt x="485156" y="169057"/>
                    <a:pt x="500570" y="167986"/>
                    <a:pt x="516000" y="168139"/>
                  </a:cubicBezTo>
                  <a:cubicBezTo>
                    <a:pt x="523202" y="168139"/>
                    <a:pt x="529585" y="168381"/>
                    <a:pt x="535391" y="168606"/>
                  </a:cubicBezTo>
                  <a:cubicBezTo>
                    <a:pt x="559314" y="170194"/>
                    <a:pt x="583050" y="173852"/>
                    <a:pt x="606335" y="179538"/>
                  </a:cubicBezTo>
                  <a:cubicBezTo>
                    <a:pt x="635718" y="186750"/>
                    <a:pt x="665766" y="190914"/>
                    <a:pt x="696000" y="191969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Freeform 687">
              <a:extLst>
                <a:ext uri="{FF2B5EF4-FFF2-40B4-BE49-F238E27FC236}">
                  <a16:creationId xmlns:a16="http://schemas.microsoft.com/office/drawing/2014/main" id="{CDB3866B-4924-4FB7-B360-C89E8CF449EE}"/>
                </a:ext>
              </a:extLst>
            </p:cNvPr>
            <p:cNvSpPr/>
            <p:nvPr/>
          </p:nvSpPr>
          <p:spPr>
            <a:xfrm>
              <a:off x="5070470" y="2708689"/>
              <a:ext cx="95625" cy="95625"/>
            </a:xfrm>
            <a:custGeom>
              <a:avLst/>
              <a:gdLst>
                <a:gd name="connsiteX0" fmla="*/ 0 w 95625"/>
                <a:gd name="connsiteY0" fmla="*/ 47999 h 95625"/>
                <a:gd name="connsiteX1" fmla="*/ 47999 w 95625"/>
                <a:gd name="connsiteY1" fmla="*/ 95999 h 95625"/>
                <a:gd name="connsiteX2" fmla="*/ 96004 w 95625"/>
                <a:gd name="connsiteY2" fmla="*/ 47999 h 95625"/>
                <a:gd name="connsiteX3" fmla="*/ 47999 w 95625"/>
                <a:gd name="connsiteY3" fmla="*/ 0 h 95625"/>
                <a:gd name="connsiteX4" fmla="*/ 0 w 95625"/>
                <a:gd name="connsiteY4" fmla="*/ 47999 h 95625"/>
                <a:gd name="connsiteX5" fmla="*/ 47999 w 95625"/>
                <a:gd name="connsiteY5" fmla="*/ 24000 h 95625"/>
                <a:gd name="connsiteX6" fmla="*/ 72004 w 95625"/>
                <a:gd name="connsiteY6" fmla="*/ 47999 h 95625"/>
                <a:gd name="connsiteX7" fmla="*/ 47999 w 95625"/>
                <a:gd name="connsiteY7" fmla="*/ 71999 h 95625"/>
                <a:gd name="connsiteX8" fmla="*/ 24000 w 95625"/>
                <a:gd name="connsiteY8" fmla="*/ 47999 h 95625"/>
                <a:gd name="connsiteX9" fmla="*/ 47999 w 95625"/>
                <a:gd name="connsiteY9" fmla="*/ 24000 h 9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625" h="95625">
                  <a:moveTo>
                    <a:pt x="0" y="47999"/>
                  </a:moveTo>
                  <a:cubicBezTo>
                    <a:pt x="0" y="74509"/>
                    <a:pt x="21495" y="95999"/>
                    <a:pt x="47999" y="95999"/>
                  </a:cubicBezTo>
                  <a:cubicBezTo>
                    <a:pt x="74509" y="95999"/>
                    <a:pt x="96004" y="74509"/>
                    <a:pt x="96004" y="47999"/>
                  </a:cubicBezTo>
                  <a:cubicBezTo>
                    <a:pt x="96004" y="21489"/>
                    <a:pt x="74509" y="0"/>
                    <a:pt x="47999" y="0"/>
                  </a:cubicBezTo>
                  <a:cubicBezTo>
                    <a:pt x="21495" y="0"/>
                    <a:pt x="0" y="21489"/>
                    <a:pt x="0" y="47999"/>
                  </a:cubicBezTo>
                  <a:close/>
                  <a:moveTo>
                    <a:pt x="47999" y="24000"/>
                  </a:moveTo>
                  <a:cubicBezTo>
                    <a:pt x="61254" y="24000"/>
                    <a:pt x="72004" y="34744"/>
                    <a:pt x="72004" y="47999"/>
                  </a:cubicBezTo>
                  <a:cubicBezTo>
                    <a:pt x="72004" y="61254"/>
                    <a:pt x="61254" y="71999"/>
                    <a:pt x="47999" y="71999"/>
                  </a:cubicBezTo>
                  <a:cubicBezTo>
                    <a:pt x="34744" y="71999"/>
                    <a:pt x="24000" y="61254"/>
                    <a:pt x="24000" y="47999"/>
                  </a:cubicBezTo>
                  <a:cubicBezTo>
                    <a:pt x="24000" y="34744"/>
                    <a:pt x="34744" y="24000"/>
                    <a:pt x="47999" y="2400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Freeform 688">
              <a:extLst>
                <a:ext uri="{FF2B5EF4-FFF2-40B4-BE49-F238E27FC236}">
                  <a16:creationId xmlns:a16="http://schemas.microsoft.com/office/drawing/2014/main" id="{53B75DA6-BD89-4E0F-974A-CC162D50B97E}"/>
                </a:ext>
              </a:extLst>
            </p:cNvPr>
            <p:cNvSpPr/>
            <p:nvPr/>
          </p:nvSpPr>
          <p:spPr>
            <a:xfrm>
              <a:off x="4638471" y="2624567"/>
              <a:ext cx="622969" cy="286875"/>
            </a:xfrm>
            <a:custGeom>
              <a:avLst/>
              <a:gdLst>
                <a:gd name="connsiteX0" fmla="*/ 394431 w 622968"/>
                <a:gd name="connsiteY0" fmla="*/ 10827 h 286875"/>
                <a:gd name="connsiteX1" fmla="*/ 391091 w 622968"/>
                <a:gd name="connsiteY1" fmla="*/ 11750 h 286875"/>
                <a:gd name="connsiteX2" fmla="*/ 358198 w 622968"/>
                <a:gd name="connsiteY2" fmla="*/ 19655 h 286875"/>
                <a:gd name="connsiteX3" fmla="*/ 347053 w 622968"/>
                <a:gd name="connsiteY3" fmla="*/ 21456 h 286875"/>
                <a:gd name="connsiteX4" fmla="*/ 312973 w 622968"/>
                <a:gd name="connsiteY4" fmla="*/ 24038 h 286875"/>
                <a:gd name="connsiteX5" fmla="*/ 278399 w 622968"/>
                <a:gd name="connsiteY5" fmla="*/ 21495 h 286875"/>
                <a:gd name="connsiteX6" fmla="*/ 266830 w 622968"/>
                <a:gd name="connsiteY6" fmla="*/ 19622 h 286875"/>
                <a:gd name="connsiteX7" fmla="*/ 234058 w 622968"/>
                <a:gd name="connsiteY7" fmla="*/ 11739 h 286875"/>
                <a:gd name="connsiteX8" fmla="*/ 230938 w 622968"/>
                <a:gd name="connsiteY8" fmla="*/ 10871 h 286875"/>
                <a:gd name="connsiteX9" fmla="*/ 156912 w 622968"/>
                <a:gd name="connsiteY9" fmla="*/ 71 h 286875"/>
                <a:gd name="connsiteX10" fmla="*/ 57827 w 622968"/>
                <a:gd name="connsiteY10" fmla="*/ 10800 h 286875"/>
                <a:gd name="connsiteX11" fmla="*/ 43500 w 622968"/>
                <a:gd name="connsiteY11" fmla="*/ 14689 h 286875"/>
                <a:gd name="connsiteX12" fmla="*/ 36024 w 622968"/>
                <a:gd name="connsiteY12" fmla="*/ 20440 h 286875"/>
                <a:gd name="connsiteX13" fmla="*/ 35019 w 622968"/>
                <a:gd name="connsiteY13" fmla="*/ 29822 h 286875"/>
                <a:gd name="connsiteX14" fmla="*/ 35931 w 622968"/>
                <a:gd name="connsiteY14" fmla="*/ 36216 h 286875"/>
                <a:gd name="connsiteX15" fmla="*/ 12003 w 622968"/>
                <a:gd name="connsiteY15" fmla="*/ 60469 h 286875"/>
                <a:gd name="connsiteX16" fmla="*/ 0 w 622968"/>
                <a:gd name="connsiteY16" fmla="*/ 72471 h 286875"/>
                <a:gd name="connsiteX17" fmla="*/ 0 w 622968"/>
                <a:gd name="connsiteY17" fmla="*/ 229406 h 286875"/>
                <a:gd name="connsiteX18" fmla="*/ 12003 w 622968"/>
                <a:gd name="connsiteY18" fmla="*/ 241403 h 286875"/>
                <a:gd name="connsiteX19" fmla="*/ 35821 w 622968"/>
                <a:gd name="connsiteY19" fmla="*/ 264287 h 286875"/>
                <a:gd name="connsiteX20" fmla="*/ 40732 w 622968"/>
                <a:gd name="connsiteY20" fmla="*/ 273389 h 286875"/>
                <a:gd name="connsiteX21" fmla="*/ 50894 w 622968"/>
                <a:gd name="connsiteY21" fmla="*/ 275295 h 286875"/>
                <a:gd name="connsiteX22" fmla="*/ 156912 w 622968"/>
                <a:gd name="connsiteY22" fmla="*/ 265551 h 286875"/>
                <a:gd name="connsiteX23" fmla="*/ 250510 w 622968"/>
                <a:gd name="connsiteY23" fmla="*/ 278943 h 286875"/>
                <a:gd name="connsiteX24" fmla="*/ 261134 w 622968"/>
                <a:gd name="connsiteY24" fmla="*/ 281915 h 286875"/>
                <a:gd name="connsiteX25" fmla="*/ 266545 w 622968"/>
                <a:gd name="connsiteY25" fmla="*/ 283403 h 286875"/>
                <a:gd name="connsiteX26" fmla="*/ 284293 w 622968"/>
                <a:gd name="connsiteY26" fmla="*/ 286260 h 286875"/>
                <a:gd name="connsiteX27" fmla="*/ 312984 w 622968"/>
                <a:gd name="connsiteY27" fmla="*/ 288111 h 286875"/>
                <a:gd name="connsiteX28" fmla="*/ 340851 w 622968"/>
                <a:gd name="connsiteY28" fmla="*/ 286260 h 286875"/>
                <a:gd name="connsiteX29" fmla="*/ 358407 w 622968"/>
                <a:gd name="connsiteY29" fmla="*/ 283453 h 286875"/>
                <a:gd name="connsiteX30" fmla="*/ 363626 w 622968"/>
                <a:gd name="connsiteY30" fmla="*/ 282025 h 286875"/>
                <a:gd name="connsiteX31" fmla="*/ 374579 w 622968"/>
                <a:gd name="connsiteY31" fmla="*/ 278954 h 286875"/>
                <a:gd name="connsiteX32" fmla="*/ 468265 w 622968"/>
                <a:gd name="connsiteY32" fmla="*/ 265551 h 286875"/>
                <a:gd name="connsiteX33" fmla="*/ 573085 w 622968"/>
                <a:gd name="connsiteY33" fmla="*/ 275295 h 286875"/>
                <a:gd name="connsiteX34" fmla="*/ 583248 w 622968"/>
                <a:gd name="connsiteY34" fmla="*/ 273389 h 286875"/>
                <a:gd name="connsiteX35" fmla="*/ 588159 w 622968"/>
                <a:gd name="connsiteY35" fmla="*/ 264287 h 286875"/>
                <a:gd name="connsiteX36" fmla="*/ 611999 w 622968"/>
                <a:gd name="connsiteY36" fmla="*/ 241403 h 286875"/>
                <a:gd name="connsiteX37" fmla="*/ 624001 w 622968"/>
                <a:gd name="connsiteY37" fmla="*/ 229406 h 286875"/>
                <a:gd name="connsiteX38" fmla="*/ 624001 w 622968"/>
                <a:gd name="connsiteY38" fmla="*/ 72471 h 286875"/>
                <a:gd name="connsiteX39" fmla="*/ 611999 w 622968"/>
                <a:gd name="connsiteY39" fmla="*/ 60469 h 286875"/>
                <a:gd name="connsiteX40" fmla="*/ 588071 w 622968"/>
                <a:gd name="connsiteY40" fmla="*/ 36266 h 286875"/>
                <a:gd name="connsiteX41" fmla="*/ 588983 w 622968"/>
                <a:gd name="connsiteY41" fmla="*/ 29872 h 286875"/>
                <a:gd name="connsiteX42" fmla="*/ 587977 w 622968"/>
                <a:gd name="connsiteY42" fmla="*/ 20489 h 286875"/>
                <a:gd name="connsiteX43" fmla="*/ 580501 w 622968"/>
                <a:gd name="connsiteY43" fmla="*/ 14738 h 286875"/>
                <a:gd name="connsiteX44" fmla="*/ 573063 w 622968"/>
                <a:gd name="connsiteY44" fmla="*/ 12563 h 286875"/>
                <a:gd name="connsiteX45" fmla="*/ 567471 w 622968"/>
                <a:gd name="connsiteY45" fmla="*/ 10871 h 286875"/>
                <a:gd name="connsiteX46" fmla="*/ 468287 w 622968"/>
                <a:gd name="connsiteY46" fmla="*/ 71 h 286875"/>
                <a:gd name="connsiteX47" fmla="*/ 394431 w 622968"/>
                <a:gd name="connsiteY47" fmla="*/ 10827 h 286875"/>
                <a:gd name="connsiteX48" fmla="*/ 564099 w 622968"/>
                <a:gd name="connsiteY48" fmla="*/ 34920 h 286875"/>
                <a:gd name="connsiteX49" fmla="*/ 564099 w 622968"/>
                <a:gd name="connsiteY49" fmla="*/ 36288 h 286875"/>
                <a:gd name="connsiteX50" fmla="*/ 600002 w 622968"/>
                <a:gd name="connsiteY50" fmla="*/ 82919 h 286875"/>
                <a:gd name="connsiteX51" fmla="*/ 600002 w 622968"/>
                <a:gd name="connsiteY51" fmla="*/ 218930 h 286875"/>
                <a:gd name="connsiteX52" fmla="*/ 566878 w 622968"/>
                <a:gd name="connsiteY52" fmla="*/ 249412 h 286875"/>
                <a:gd name="connsiteX53" fmla="*/ 468287 w 622968"/>
                <a:gd name="connsiteY53" fmla="*/ 241551 h 286875"/>
                <a:gd name="connsiteX54" fmla="*/ 367910 w 622968"/>
                <a:gd name="connsiteY54" fmla="*/ 255948 h 286875"/>
                <a:gd name="connsiteX55" fmla="*/ 356962 w 622968"/>
                <a:gd name="connsiteY55" fmla="*/ 259019 h 286875"/>
                <a:gd name="connsiteX56" fmla="*/ 352787 w 622968"/>
                <a:gd name="connsiteY56" fmla="*/ 260222 h 286875"/>
                <a:gd name="connsiteX57" fmla="*/ 338703 w 622968"/>
                <a:gd name="connsiteY57" fmla="*/ 262441 h 286875"/>
                <a:gd name="connsiteX58" fmla="*/ 313011 w 622968"/>
                <a:gd name="connsiteY58" fmla="*/ 264216 h 286875"/>
                <a:gd name="connsiteX59" fmla="*/ 286501 w 622968"/>
                <a:gd name="connsiteY59" fmla="*/ 262441 h 286875"/>
                <a:gd name="connsiteX60" fmla="*/ 272208 w 622968"/>
                <a:gd name="connsiteY60" fmla="*/ 260173 h 286875"/>
                <a:gd name="connsiteX61" fmla="*/ 267830 w 622968"/>
                <a:gd name="connsiteY61" fmla="*/ 258975 h 286875"/>
                <a:gd name="connsiteX62" fmla="*/ 257234 w 622968"/>
                <a:gd name="connsiteY62" fmla="*/ 255987 h 286875"/>
                <a:gd name="connsiteX63" fmla="*/ 156912 w 622968"/>
                <a:gd name="connsiteY63" fmla="*/ 241584 h 286875"/>
                <a:gd name="connsiteX64" fmla="*/ 57134 w 622968"/>
                <a:gd name="connsiteY64" fmla="*/ 249467 h 286875"/>
                <a:gd name="connsiteX65" fmla="*/ 24000 w 622968"/>
                <a:gd name="connsiteY65" fmla="*/ 218930 h 286875"/>
                <a:gd name="connsiteX66" fmla="*/ 24000 w 622968"/>
                <a:gd name="connsiteY66" fmla="*/ 82919 h 286875"/>
                <a:gd name="connsiteX67" fmla="*/ 59930 w 622968"/>
                <a:gd name="connsiteY67" fmla="*/ 36255 h 286875"/>
                <a:gd name="connsiteX68" fmla="*/ 59930 w 622968"/>
                <a:gd name="connsiteY68" fmla="*/ 35173 h 286875"/>
                <a:gd name="connsiteX69" fmla="*/ 64490 w 622968"/>
                <a:gd name="connsiteY69" fmla="*/ 33887 h 286875"/>
                <a:gd name="connsiteX70" fmla="*/ 156890 w 622968"/>
                <a:gd name="connsiteY70" fmla="*/ 24109 h 286875"/>
                <a:gd name="connsiteX71" fmla="*/ 224341 w 622968"/>
                <a:gd name="connsiteY71" fmla="*/ 33937 h 286875"/>
                <a:gd name="connsiteX72" fmla="*/ 227615 w 622968"/>
                <a:gd name="connsiteY72" fmla="*/ 34849 h 286875"/>
                <a:gd name="connsiteX73" fmla="*/ 262359 w 622968"/>
                <a:gd name="connsiteY73" fmla="*/ 43248 h 286875"/>
                <a:gd name="connsiteX74" fmla="*/ 275175 w 622968"/>
                <a:gd name="connsiteY74" fmla="*/ 45313 h 286875"/>
                <a:gd name="connsiteX75" fmla="*/ 312951 w 622968"/>
                <a:gd name="connsiteY75" fmla="*/ 48049 h 286875"/>
                <a:gd name="connsiteX76" fmla="*/ 350233 w 622968"/>
                <a:gd name="connsiteY76" fmla="*/ 45275 h 286875"/>
                <a:gd name="connsiteX77" fmla="*/ 362631 w 622968"/>
                <a:gd name="connsiteY77" fmla="*/ 43286 h 286875"/>
                <a:gd name="connsiteX78" fmla="*/ 397502 w 622968"/>
                <a:gd name="connsiteY78" fmla="*/ 34887 h 286875"/>
                <a:gd name="connsiteX79" fmla="*/ 400979 w 622968"/>
                <a:gd name="connsiteY79" fmla="*/ 33915 h 286875"/>
                <a:gd name="connsiteX80" fmla="*/ 468287 w 622968"/>
                <a:gd name="connsiteY80" fmla="*/ 24120 h 286875"/>
                <a:gd name="connsiteX81" fmla="*/ 560819 w 622968"/>
                <a:gd name="connsiteY81" fmla="*/ 33926 h 28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22968" h="286875">
                  <a:moveTo>
                    <a:pt x="394431" y="10827"/>
                  </a:moveTo>
                  <a:lnTo>
                    <a:pt x="391091" y="11750"/>
                  </a:lnTo>
                  <a:cubicBezTo>
                    <a:pt x="381204" y="14496"/>
                    <a:pt x="370959" y="17353"/>
                    <a:pt x="358198" y="19655"/>
                  </a:cubicBezTo>
                  <a:cubicBezTo>
                    <a:pt x="354672" y="20352"/>
                    <a:pt x="350782" y="20858"/>
                    <a:pt x="347053" y="21456"/>
                  </a:cubicBezTo>
                  <a:cubicBezTo>
                    <a:pt x="346882" y="21456"/>
                    <a:pt x="330853" y="23450"/>
                    <a:pt x="312973" y="24038"/>
                  </a:cubicBezTo>
                  <a:cubicBezTo>
                    <a:pt x="294483" y="23450"/>
                    <a:pt x="278427" y="21495"/>
                    <a:pt x="278399" y="21495"/>
                  </a:cubicBezTo>
                  <a:cubicBezTo>
                    <a:pt x="274417" y="20907"/>
                    <a:pt x="270527" y="20352"/>
                    <a:pt x="266830" y="19622"/>
                  </a:cubicBezTo>
                  <a:cubicBezTo>
                    <a:pt x="254235" y="17342"/>
                    <a:pt x="243973" y="14485"/>
                    <a:pt x="234058" y="11739"/>
                  </a:cubicBezTo>
                  <a:lnTo>
                    <a:pt x="230938" y="10871"/>
                  </a:lnTo>
                  <a:cubicBezTo>
                    <a:pt x="207059" y="3093"/>
                    <a:pt x="182021" y="-560"/>
                    <a:pt x="156912" y="71"/>
                  </a:cubicBezTo>
                  <a:cubicBezTo>
                    <a:pt x="123574" y="-286"/>
                    <a:pt x="90313" y="3318"/>
                    <a:pt x="57827" y="10800"/>
                  </a:cubicBezTo>
                  <a:cubicBezTo>
                    <a:pt x="53256" y="12096"/>
                    <a:pt x="48565" y="13381"/>
                    <a:pt x="43500" y="14689"/>
                  </a:cubicBezTo>
                  <a:cubicBezTo>
                    <a:pt x="40325" y="15507"/>
                    <a:pt x="37628" y="17584"/>
                    <a:pt x="36024" y="20440"/>
                  </a:cubicBezTo>
                  <a:cubicBezTo>
                    <a:pt x="34420" y="23302"/>
                    <a:pt x="34058" y="26686"/>
                    <a:pt x="35019" y="29822"/>
                  </a:cubicBezTo>
                  <a:cubicBezTo>
                    <a:pt x="35640" y="31893"/>
                    <a:pt x="35947" y="34052"/>
                    <a:pt x="35931" y="36216"/>
                  </a:cubicBezTo>
                  <a:cubicBezTo>
                    <a:pt x="36013" y="49521"/>
                    <a:pt x="25302" y="60375"/>
                    <a:pt x="12003" y="60469"/>
                  </a:cubicBezTo>
                  <a:cubicBezTo>
                    <a:pt x="5372" y="60469"/>
                    <a:pt x="0" y="65841"/>
                    <a:pt x="0" y="72471"/>
                  </a:cubicBezTo>
                  <a:lnTo>
                    <a:pt x="0" y="229406"/>
                  </a:lnTo>
                  <a:cubicBezTo>
                    <a:pt x="0" y="236030"/>
                    <a:pt x="5372" y="241403"/>
                    <a:pt x="12003" y="241403"/>
                  </a:cubicBezTo>
                  <a:cubicBezTo>
                    <a:pt x="24763" y="241485"/>
                    <a:pt x="35228" y="251543"/>
                    <a:pt x="35821" y="264287"/>
                  </a:cubicBezTo>
                  <a:cubicBezTo>
                    <a:pt x="36002" y="267907"/>
                    <a:pt x="37804" y="271252"/>
                    <a:pt x="40732" y="273389"/>
                  </a:cubicBezTo>
                  <a:cubicBezTo>
                    <a:pt x="43654" y="275526"/>
                    <a:pt x="47390" y="276224"/>
                    <a:pt x="50894" y="275295"/>
                  </a:cubicBezTo>
                  <a:cubicBezTo>
                    <a:pt x="85831" y="268605"/>
                    <a:pt x="121339" y="265342"/>
                    <a:pt x="156912" y="265551"/>
                  </a:cubicBezTo>
                  <a:cubicBezTo>
                    <a:pt x="188630" y="264957"/>
                    <a:pt x="220232" y="269478"/>
                    <a:pt x="250510" y="278943"/>
                  </a:cubicBezTo>
                  <a:cubicBezTo>
                    <a:pt x="254306" y="280058"/>
                    <a:pt x="257855" y="281030"/>
                    <a:pt x="261134" y="281915"/>
                  </a:cubicBezTo>
                  <a:cubicBezTo>
                    <a:pt x="262958" y="282469"/>
                    <a:pt x="264913" y="283035"/>
                    <a:pt x="266545" y="283403"/>
                  </a:cubicBezTo>
                  <a:cubicBezTo>
                    <a:pt x="272379" y="284826"/>
                    <a:pt x="278311" y="285776"/>
                    <a:pt x="284293" y="286260"/>
                  </a:cubicBezTo>
                  <a:cubicBezTo>
                    <a:pt x="291193" y="286875"/>
                    <a:pt x="301251" y="287748"/>
                    <a:pt x="312984" y="288111"/>
                  </a:cubicBezTo>
                  <a:cubicBezTo>
                    <a:pt x="323915" y="287748"/>
                    <a:pt x="333973" y="286908"/>
                    <a:pt x="340851" y="286260"/>
                  </a:cubicBezTo>
                  <a:cubicBezTo>
                    <a:pt x="346767" y="285787"/>
                    <a:pt x="352634" y="284848"/>
                    <a:pt x="358407" y="283453"/>
                  </a:cubicBezTo>
                  <a:cubicBezTo>
                    <a:pt x="360231" y="283035"/>
                    <a:pt x="362197" y="282469"/>
                    <a:pt x="363626" y="282025"/>
                  </a:cubicBezTo>
                  <a:cubicBezTo>
                    <a:pt x="367224" y="281030"/>
                    <a:pt x="370827" y="280058"/>
                    <a:pt x="374579" y="278954"/>
                  </a:cubicBezTo>
                  <a:cubicBezTo>
                    <a:pt x="404885" y="269484"/>
                    <a:pt x="436520" y="264957"/>
                    <a:pt x="468265" y="265551"/>
                  </a:cubicBezTo>
                  <a:cubicBezTo>
                    <a:pt x="503443" y="265303"/>
                    <a:pt x="538555" y="268572"/>
                    <a:pt x="573085" y="275295"/>
                  </a:cubicBezTo>
                  <a:cubicBezTo>
                    <a:pt x="576585" y="276224"/>
                    <a:pt x="580320" y="275526"/>
                    <a:pt x="583248" y="273389"/>
                  </a:cubicBezTo>
                  <a:cubicBezTo>
                    <a:pt x="586176" y="271252"/>
                    <a:pt x="587977" y="267907"/>
                    <a:pt x="588159" y="264287"/>
                  </a:cubicBezTo>
                  <a:cubicBezTo>
                    <a:pt x="588752" y="251532"/>
                    <a:pt x="599233" y="241474"/>
                    <a:pt x="611999" y="241403"/>
                  </a:cubicBezTo>
                  <a:cubicBezTo>
                    <a:pt x="618629" y="241403"/>
                    <a:pt x="624001" y="236030"/>
                    <a:pt x="624001" y="229406"/>
                  </a:cubicBezTo>
                  <a:lnTo>
                    <a:pt x="624001" y="72471"/>
                  </a:lnTo>
                  <a:cubicBezTo>
                    <a:pt x="624001" y="65841"/>
                    <a:pt x="618629" y="60469"/>
                    <a:pt x="611999" y="60469"/>
                  </a:cubicBezTo>
                  <a:cubicBezTo>
                    <a:pt x="598716" y="60375"/>
                    <a:pt x="588010" y="49548"/>
                    <a:pt x="588071" y="36266"/>
                  </a:cubicBezTo>
                  <a:cubicBezTo>
                    <a:pt x="588054" y="34102"/>
                    <a:pt x="588362" y="31943"/>
                    <a:pt x="588983" y="29872"/>
                  </a:cubicBezTo>
                  <a:cubicBezTo>
                    <a:pt x="589944" y="26735"/>
                    <a:pt x="589581" y="23346"/>
                    <a:pt x="587977" y="20489"/>
                  </a:cubicBezTo>
                  <a:cubicBezTo>
                    <a:pt x="586373" y="17633"/>
                    <a:pt x="583676" y="15551"/>
                    <a:pt x="580501" y="14738"/>
                  </a:cubicBezTo>
                  <a:cubicBezTo>
                    <a:pt x="577683" y="14008"/>
                    <a:pt x="575365" y="13282"/>
                    <a:pt x="573063" y="12563"/>
                  </a:cubicBezTo>
                  <a:cubicBezTo>
                    <a:pt x="571234" y="11992"/>
                    <a:pt x="569388" y="11365"/>
                    <a:pt x="567471" y="10871"/>
                  </a:cubicBezTo>
                  <a:cubicBezTo>
                    <a:pt x="534952" y="3356"/>
                    <a:pt x="501658" y="-269"/>
                    <a:pt x="468287" y="71"/>
                  </a:cubicBezTo>
                  <a:cubicBezTo>
                    <a:pt x="443238" y="-566"/>
                    <a:pt x="418261" y="3065"/>
                    <a:pt x="394431" y="10827"/>
                  </a:cubicBezTo>
                  <a:close/>
                  <a:moveTo>
                    <a:pt x="564099" y="34920"/>
                  </a:moveTo>
                  <a:lnTo>
                    <a:pt x="564099" y="36288"/>
                  </a:lnTo>
                  <a:cubicBezTo>
                    <a:pt x="564093" y="58178"/>
                    <a:pt x="578837" y="77327"/>
                    <a:pt x="600002" y="82919"/>
                  </a:cubicBezTo>
                  <a:lnTo>
                    <a:pt x="600002" y="218930"/>
                  </a:lnTo>
                  <a:cubicBezTo>
                    <a:pt x="584588" y="222962"/>
                    <a:pt x="572179" y="234382"/>
                    <a:pt x="566878" y="249412"/>
                  </a:cubicBezTo>
                  <a:cubicBezTo>
                    <a:pt x="534271" y="244221"/>
                    <a:pt x="501306" y="241589"/>
                    <a:pt x="468287" y="241551"/>
                  </a:cubicBezTo>
                  <a:cubicBezTo>
                    <a:pt x="434279" y="240996"/>
                    <a:pt x="400391" y="245852"/>
                    <a:pt x="367910" y="255948"/>
                  </a:cubicBezTo>
                  <a:cubicBezTo>
                    <a:pt x="364307" y="257020"/>
                    <a:pt x="360862" y="257964"/>
                    <a:pt x="356962" y="259019"/>
                  </a:cubicBezTo>
                  <a:cubicBezTo>
                    <a:pt x="355682" y="259431"/>
                    <a:pt x="354276" y="259838"/>
                    <a:pt x="352787" y="260222"/>
                  </a:cubicBezTo>
                  <a:cubicBezTo>
                    <a:pt x="348157" y="261321"/>
                    <a:pt x="343449" y="262062"/>
                    <a:pt x="338703" y="262441"/>
                  </a:cubicBezTo>
                  <a:cubicBezTo>
                    <a:pt x="332172" y="263029"/>
                    <a:pt x="322586" y="263859"/>
                    <a:pt x="313011" y="264216"/>
                  </a:cubicBezTo>
                  <a:cubicBezTo>
                    <a:pt x="302618" y="263859"/>
                    <a:pt x="293038" y="263018"/>
                    <a:pt x="286501" y="262441"/>
                  </a:cubicBezTo>
                  <a:cubicBezTo>
                    <a:pt x="281684" y="262057"/>
                    <a:pt x="276905" y="261299"/>
                    <a:pt x="272208" y="260173"/>
                  </a:cubicBezTo>
                  <a:cubicBezTo>
                    <a:pt x="270912" y="259871"/>
                    <a:pt x="269522" y="259464"/>
                    <a:pt x="267830" y="258975"/>
                  </a:cubicBezTo>
                  <a:cubicBezTo>
                    <a:pt x="264326" y="258014"/>
                    <a:pt x="260914" y="257064"/>
                    <a:pt x="257234" y="255987"/>
                  </a:cubicBezTo>
                  <a:cubicBezTo>
                    <a:pt x="224769" y="245896"/>
                    <a:pt x="190904" y="241035"/>
                    <a:pt x="156912" y="241584"/>
                  </a:cubicBezTo>
                  <a:cubicBezTo>
                    <a:pt x="123503" y="241666"/>
                    <a:pt x="90143" y="244303"/>
                    <a:pt x="57134" y="249467"/>
                  </a:cubicBezTo>
                  <a:cubicBezTo>
                    <a:pt x="51850" y="234415"/>
                    <a:pt x="39435" y="222973"/>
                    <a:pt x="24000" y="218930"/>
                  </a:cubicBezTo>
                  <a:lnTo>
                    <a:pt x="24000" y="82919"/>
                  </a:lnTo>
                  <a:cubicBezTo>
                    <a:pt x="45187" y="77333"/>
                    <a:pt x="59947" y="58167"/>
                    <a:pt x="59930" y="36255"/>
                  </a:cubicBezTo>
                  <a:cubicBezTo>
                    <a:pt x="59930" y="35881"/>
                    <a:pt x="59930" y="35519"/>
                    <a:pt x="59930" y="35173"/>
                  </a:cubicBezTo>
                  <a:lnTo>
                    <a:pt x="64490" y="33887"/>
                  </a:lnTo>
                  <a:cubicBezTo>
                    <a:pt x="94807" y="27076"/>
                    <a:pt x="125815" y="23791"/>
                    <a:pt x="156890" y="24109"/>
                  </a:cubicBezTo>
                  <a:cubicBezTo>
                    <a:pt x="179769" y="23483"/>
                    <a:pt x="202588" y="26807"/>
                    <a:pt x="224341" y="33937"/>
                  </a:cubicBezTo>
                  <a:lnTo>
                    <a:pt x="227615" y="34849"/>
                  </a:lnTo>
                  <a:cubicBezTo>
                    <a:pt x="237563" y="37612"/>
                    <a:pt x="248835" y="40754"/>
                    <a:pt x="262359" y="43248"/>
                  </a:cubicBezTo>
                  <a:cubicBezTo>
                    <a:pt x="266259" y="44006"/>
                    <a:pt x="270527" y="44643"/>
                    <a:pt x="275175" y="45313"/>
                  </a:cubicBezTo>
                  <a:cubicBezTo>
                    <a:pt x="275856" y="45406"/>
                    <a:pt x="292478" y="47439"/>
                    <a:pt x="312951" y="48049"/>
                  </a:cubicBezTo>
                  <a:cubicBezTo>
                    <a:pt x="332688" y="47439"/>
                    <a:pt x="349283" y="45406"/>
                    <a:pt x="350233" y="45275"/>
                  </a:cubicBezTo>
                  <a:cubicBezTo>
                    <a:pt x="354639" y="44643"/>
                    <a:pt x="358885" y="44006"/>
                    <a:pt x="362631" y="43286"/>
                  </a:cubicBezTo>
                  <a:cubicBezTo>
                    <a:pt x="376298" y="40803"/>
                    <a:pt x="387565" y="37667"/>
                    <a:pt x="397502" y="34887"/>
                  </a:cubicBezTo>
                  <a:lnTo>
                    <a:pt x="400979" y="33915"/>
                  </a:lnTo>
                  <a:cubicBezTo>
                    <a:pt x="422688" y="26801"/>
                    <a:pt x="445457" y="23489"/>
                    <a:pt x="468287" y="24120"/>
                  </a:cubicBezTo>
                  <a:cubicBezTo>
                    <a:pt x="499406" y="23802"/>
                    <a:pt x="530458" y="27092"/>
                    <a:pt x="560819" y="33926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Freeform 689">
              <a:extLst>
                <a:ext uri="{FF2B5EF4-FFF2-40B4-BE49-F238E27FC236}">
                  <a16:creationId xmlns:a16="http://schemas.microsoft.com/office/drawing/2014/main" id="{C58BD3B6-62C0-4E02-B022-976CD8B9E0AF}"/>
                </a:ext>
              </a:extLst>
            </p:cNvPr>
            <p:cNvSpPr/>
            <p:nvPr/>
          </p:nvSpPr>
          <p:spPr>
            <a:xfrm>
              <a:off x="4734470" y="2708689"/>
              <a:ext cx="95625" cy="95625"/>
            </a:xfrm>
            <a:custGeom>
              <a:avLst/>
              <a:gdLst>
                <a:gd name="connsiteX0" fmla="*/ 48005 w 95625"/>
                <a:gd name="connsiteY0" fmla="*/ 0 h 95625"/>
                <a:gd name="connsiteX1" fmla="*/ 0 w 95625"/>
                <a:gd name="connsiteY1" fmla="*/ 47999 h 95625"/>
                <a:gd name="connsiteX2" fmla="*/ 48005 w 95625"/>
                <a:gd name="connsiteY2" fmla="*/ 95999 h 95625"/>
                <a:gd name="connsiteX3" fmla="*/ 96004 w 95625"/>
                <a:gd name="connsiteY3" fmla="*/ 47999 h 95625"/>
                <a:gd name="connsiteX4" fmla="*/ 48005 w 95625"/>
                <a:gd name="connsiteY4" fmla="*/ 0 h 95625"/>
                <a:gd name="connsiteX5" fmla="*/ 48005 w 95625"/>
                <a:gd name="connsiteY5" fmla="*/ 71999 h 95625"/>
                <a:gd name="connsiteX6" fmla="*/ 24000 w 95625"/>
                <a:gd name="connsiteY6" fmla="*/ 47999 h 95625"/>
                <a:gd name="connsiteX7" fmla="*/ 48005 w 95625"/>
                <a:gd name="connsiteY7" fmla="*/ 24000 h 95625"/>
                <a:gd name="connsiteX8" fmla="*/ 72004 w 95625"/>
                <a:gd name="connsiteY8" fmla="*/ 47999 h 95625"/>
                <a:gd name="connsiteX9" fmla="*/ 48005 w 95625"/>
                <a:gd name="connsiteY9" fmla="*/ 71999 h 9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625" h="95625">
                  <a:moveTo>
                    <a:pt x="48005" y="0"/>
                  </a:moveTo>
                  <a:cubicBezTo>
                    <a:pt x="21495" y="0"/>
                    <a:pt x="0" y="21489"/>
                    <a:pt x="0" y="47999"/>
                  </a:cubicBezTo>
                  <a:cubicBezTo>
                    <a:pt x="0" y="74509"/>
                    <a:pt x="21495" y="95999"/>
                    <a:pt x="48005" y="95999"/>
                  </a:cubicBezTo>
                  <a:cubicBezTo>
                    <a:pt x="74509" y="95999"/>
                    <a:pt x="96004" y="74509"/>
                    <a:pt x="96004" y="47999"/>
                  </a:cubicBezTo>
                  <a:cubicBezTo>
                    <a:pt x="96004" y="21489"/>
                    <a:pt x="74509" y="0"/>
                    <a:pt x="48005" y="0"/>
                  </a:cubicBezTo>
                  <a:close/>
                  <a:moveTo>
                    <a:pt x="48005" y="71999"/>
                  </a:moveTo>
                  <a:cubicBezTo>
                    <a:pt x="34750" y="71999"/>
                    <a:pt x="24000" y="61254"/>
                    <a:pt x="24000" y="47999"/>
                  </a:cubicBezTo>
                  <a:cubicBezTo>
                    <a:pt x="24000" y="34744"/>
                    <a:pt x="34750" y="24000"/>
                    <a:pt x="48005" y="24000"/>
                  </a:cubicBezTo>
                  <a:cubicBezTo>
                    <a:pt x="61260" y="24000"/>
                    <a:pt x="72004" y="34744"/>
                    <a:pt x="72004" y="47999"/>
                  </a:cubicBezTo>
                  <a:cubicBezTo>
                    <a:pt x="72004" y="61254"/>
                    <a:pt x="61260" y="71999"/>
                    <a:pt x="48005" y="71999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Freeform 690">
              <a:extLst>
                <a:ext uri="{FF2B5EF4-FFF2-40B4-BE49-F238E27FC236}">
                  <a16:creationId xmlns:a16="http://schemas.microsoft.com/office/drawing/2014/main" id="{FF99DCF3-40E4-4AFA-969E-47505F48F67E}"/>
                </a:ext>
              </a:extLst>
            </p:cNvPr>
            <p:cNvSpPr/>
            <p:nvPr/>
          </p:nvSpPr>
          <p:spPr>
            <a:xfrm>
              <a:off x="4878473" y="2708689"/>
              <a:ext cx="143438" cy="143438"/>
            </a:xfrm>
            <a:custGeom>
              <a:avLst/>
              <a:gdLst>
                <a:gd name="connsiteX0" fmla="*/ 71999 w 143437"/>
                <a:gd name="connsiteY0" fmla="*/ 0 h 143437"/>
                <a:gd name="connsiteX1" fmla="*/ 0 w 143437"/>
                <a:gd name="connsiteY1" fmla="*/ 71999 h 143437"/>
                <a:gd name="connsiteX2" fmla="*/ 71999 w 143437"/>
                <a:gd name="connsiteY2" fmla="*/ 143998 h 143437"/>
                <a:gd name="connsiteX3" fmla="*/ 143998 w 143437"/>
                <a:gd name="connsiteY3" fmla="*/ 71999 h 143437"/>
                <a:gd name="connsiteX4" fmla="*/ 71999 w 143437"/>
                <a:gd name="connsiteY4" fmla="*/ 0 h 143437"/>
                <a:gd name="connsiteX5" fmla="*/ 71999 w 143437"/>
                <a:gd name="connsiteY5" fmla="*/ 119998 h 143437"/>
                <a:gd name="connsiteX6" fmla="*/ 24000 w 143437"/>
                <a:gd name="connsiteY6" fmla="*/ 71999 h 143437"/>
                <a:gd name="connsiteX7" fmla="*/ 71999 w 143437"/>
                <a:gd name="connsiteY7" fmla="*/ 24000 h 143437"/>
                <a:gd name="connsiteX8" fmla="*/ 119998 w 143437"/>
                <a:gd name="connsiteY8" fmla="*/ 71999 h 143437"/>
                <a:gd name="connsiteX9" fmla="*/ 71999 w 143437"/>
                <a:gd name="connsiteY9" fmla="*/ 119998 h 14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437" h="143437">
                  <a:moveTo>
                    <a:pt x="71999" y="0"/>
                  </a:moveTo>
                  <a:cubicBezTo>
                    <a:pt x="32234" y="0"/>
                    <a:pt x="0" y="32234"/>
                    <a:pt x="0" y="71999"/>
                  </a:cubicBezTo>
                  <a:cubicBezTo>
                    <a:pt x="0" y="111764"/>
                    <a:pt x="32234" y="143998"/>
                    <a:pt x="71999" y="143998"/>
                  </a:cubicBezTo>
                  <a:cubicBezTo>
                    <a:pt x="111764" y="143998"/>
                    <a:pt x="143998" y="111764"/>
                    <a:pt x="143998" y="71999"/>
                  </a:cubicBezTo>
                  <a:cubicBezTo>
                    <a:pt x="143959" y="32250"/>
                    <a:pt x="111747" y="38"/>
                    <a:pt x="71999" y="0"/>
                  </a:cubicBezTo>
                  <a:close/>
                  <a:moveTo>
                    <a:pt x="71999" y="119998"/>
                  </a:moveTo>
                  <a:cubicBezTo>
                    <a:pt x="45489" y="119998"/>
                    <a:pt x="24000" y="98509"/>
                    <a:pt x="24000" y="71999"/>
                  </a:cubicBezTo>
                  <a:cubicBezTo>
                    <a:pt x="24000" y="45489"/>
                    <a:pt x="45489" y="24000"/>
                    <a:pt x="71999" y="24000"/>
                  </a:cubicBezTo>
                  <a:cubicBezTo>
                    <a:pt x="98509" y="24000"/>
                    <a:pt x="119998" y="45489"/>
                    <a:pt x="119998" y="71999"/>
                  </a:cubicBezTo>
                  <a:cubicBezTo>
                    <a:pt x="119998" y="98509"/>
                    <a:pt x="98509" y="119998"/>
                    <a:pt x="71999" y="119998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Freeform 691">
              <a:extLst>
                <a:ext uri="{FF2B5EF4-FFF2-40B4-BE49-F238E27FC236}">
                  <a16:creationId xmlns:a16="http://schemas.microsoft.com/office/drawing/2014/main" id="{11F840E0-A2F9-4BB5-B7EB-90D59CE689EE}"/>
                </a:ext>
              </a:extLst>
            </p:cNvPr>
            <p:cNvSpPr/>
            <p:nvPr/>
          </p:nvSpPr>
          <p:spPr>
            <a:xfrm>
              <a:off x="4866429" y="2288687"/>
              <a:ext cx="47813" cy="67500"/>
            </a:xfrm>
            <a:custGeom>
              <a:avLst/>
              <a:gdLst>
                <a:gd name="connsiteX0" fmla="*/ 18043 w 47812"/>
                <a:gd name="connsiteY0" fmla="*/ 67203 h 67500"/>
                <a:gd name="connsiteX1" fmla="*/ 34122 w 47812"/>
                <a:gd name="connsiteY1" fmla="*/ 62639 h 67500"/>
                <a:gd name="connsiteX2" fmla="*/ 30046 w 47812"/>
                <a:gd name="connsiteY2" fmla="*/ 46428 h 67500"/>
                <a:gd name="connsiteX3" fmla="*/ 24388 w 47812"/>
                <a:gd name="connsiteY3" fmla="*/ 32899 h 67500"/>
                <a:gd name="connsiteX4" fmla="*/ 36044 w 47812"/>
                <a:gd name="connsiteY4" fmla="*/ 24000 h 67500"/>
                <a:gd name="connsiteX5" fmla="*/ 48041 w 47812"/>
                <a:gd name="connsiteY5" fmla="*/ 12003 h 67500"/>
                <a:gd name="connsiteX6" fmla="*/ 36044 w 47812"/>
                <a:gd name="connsiteY6" fmla="*/ 0 h 67500"/>
                <a:gd name="connsiteX7" fmla="*/ 1229 w 47812"/>
                <a:gd name="connsiteY7" fmla="*/ 26686 h 67500"/>
                <a:gd name="connsiteX8" fmla="*/ 18043 w 47812"/>
                <a:gd name="connsiteY8" fmla="*/ 67203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2" h="67500">
                  <a:moveTo>
                    <a:pt x="18043" y="67203"/>
                  </a:moveTo>
                  <a:cubicBezTo>
                    <a:pt x="23756" y="70274"/>
                    <a:pt x="30875" y="68253"/>
                    <a:pt x="34122" y="62639"/>
                  </a:cubicBezTo>
                  <a:cubicBezTo>
                    <a:pt x="37368" y="57019"/>
                    <a:pt x="35561" y="49839"/>
                    <a:pt x="30046" y="46428"/>
                  </a:cubicBezTo>
                  <a:cubicBezTo>
                    <a:pt x="25300" y="43731"/>
                    <a:pt x="22976" y="38172"/>
                    <a:pt x="24388" y="32899"/>
                  </a:cubicBezTo>
                  <a:cubicBezTo>
                    <a:pt x="25799" y="27631"/>
                    <a:pt x="30589" y="23972"/>
                    <a:pt x="36044" y="24000"/>
                  </a:cubicBezTo>
                  <a:cubicBezTo>
                    <a:pt x="42669" y="24000"/>
                    <a:pt x="48041" y="18627"/>
                    <a:pt x="48041" y="12003"/>
                  </a:cubicBezTo>
                  <a:cubicBezTo>
                    <a:pt x="48041" y="5372"/>
                    <a:pt x="42669" y="0"/>
                    <a:pt x="36044" y="0"/>
                  </a:cubicBezTo>
                  <a:cubicBezTo>
                    <a:pt x="19735" y="-16"/>
                    <a:pt x="5447" y="10931"/>
                    <a:pt x="1229" y="26686"/>
                  </a:cubicBezTo>
                  <a:cubicBezTo>
                    <a:pt x="-2990" y="42440"/>
                    <a:pt x="3909" y="59063"/>
                    <a:pt x="18043" y="67203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Freeform 692">
              <a:extLst>
                <a:ext uri="{FF2B5EF4-FFF2-40B4-BE49-F238E27FC236}">
                  <a16:creationId xmlns:a16="http://schemas.microsoft.com/office/drawing/2014/main" id="{AB0B410D-7203-478B-85AE-6050D68777B8}"/>
                </a:ext>
              </a:extLst>
            </p:cNvPr>
            <p:cNvSpPr/>
            <p:nvPr/>
          </p:nvSpPr>
          <p:spPr>
            <a:xfrm>
              <a:off x="4746430" y="2480690"/>
              <a:ext cx="47813" cy="67500"/>
            </a:xfrm>
            <a:custGeom>
              <a:avLst/>
              <a:gdLst>
                <a:gd name="connsiteX0" fmla="*/ 18044 w 47812"/>
                <a:gd name="connsiteY0" fmla="*/ 67198 h 67500"/>
                <a:gd name="connsiteX1" fmla="*/ 34122 w 47812"/>
                <a:gd name="connsiteY1" fmla="*/ 62633 h 67500"/>
                <a:gd name="connsiteX2" fmla="*/ 30041 w 47812"/>
                <a:gd name="connsiteY2" fmla="*/ 46428 h 67500"/>
                <a:gd name="connsiteX3" fmla="*/ 24388 w 47812"/>
                <a:gd name="connsiteY3" fmla="*/ 32899 h 67500"/>
                <a:gd name="connsiteX4" fmla="*/ 36045 w 47812"/>
                <a:gd name="connsiteY4" fmla="*/ 24000 h 67500"/>
                <a:gd name="connsiteX5" fmla="*/ 48042 w 47812"/>
                <a:gd name="connsiteY5" fmla="*/ 11997 h 67500"/>
                <a:gd name="connsiteX6" fmla="*/ 36045 w 47812"/>
                <a:gd name="connsiteY6" fmla="*/ 0 h 67500"/>
                <a:gd name="connsiteX7" fmla="*/ 1229 w 47812"/>
                <a:gd name="connsiteY7" fmla="*/ 26686 h 67500"/>
                <a:gd name="connsiteX8" fmla="*/ 18044 w 47812"/>
                <a:gd name="connsiteY8" fmla="*/ 67198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2" h="67500">
                  <a:moveTo>
                    <a:pt x="18044" y="67198"/>
                  </a:moveTo>
                  <a:cubicBezTo>
                    <a:pt x="23757" y="70274"/>
                    <a:pt x="30876" y="68253"/>
                    <a:pt x="34122" y="62633"/>
                  </a:cubicBezTo>
                  <a:cubicBezTo>
                    <a:pt x="37363" y="57019"/>
                    <a:pt x="35556" y="49840"/>
                    <a:pt x="30041" y="46428"/>
                  </a:cubicBezTo>
                  <a:cubicBezTo>
                    <a:pt x="25300" y="43726"/>
                    <a:pt x="22976" y="38167"/>
                    <a:pt x="24388" y="32899"/>
                  </a:cubicBezTo>
                  <a:cubicBezTo>
                    <a:pt x="25800" y="27625"/>
                    <a:pt x="30585" y="23972"/>
                    <a:pt x="36045" y="24000"/>
                  </a:cubicBezTo>
                  <a:cubicBezTo>
                    <a:pt x="42669" y="24000"/>
                    <a:pt x="48042" y="18627"/>
                    <a:pt x="48042" y="11997"/>
                  </a:cubicBezTo>
                  <a:cubicBezTo>
                    <a:pt x="48042" y="5372"/>
                    <a:pt x="42669" y="0"/>
                    <a:pt x="36045" y="0"/>
                  </a:cubicBezTo>
                  <a:cubicBezTo>
                    <a:pt x="19730" y="-22"/>
                    <a:pt x="5448" y="10931"/>
                    <a:pt x="1229" y="26686"/>
                  </a:cubicBezTo>
                  <a:cubicBezTo>
                    <a:pt x="-2990" y="42440"/>
                    <a:pt x="3904" y="59063"/>
                    <a:pt x="18044" y="67198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Freeform 693">
              <a:extLst>
                <a:ext uri="{FF2B5EF4-FFF2-40B4-BE49-F238E27FC236}">
                  <a16:creationId xmlns:a16="http://schemas.microsoft.com/office/drawing/2014/main" id="{DA2F88D2-AE36-41D0-BB64-A285D2EA37A6}"/>
                </a:ext>
              </a:extLst>
            </p:cNvPr>
            <p:cNvSpPr/>
            <p:nvPr/>
          </p:nvSpPr>
          <p:spPr>
            <a:xfrm>
              <a:off x="5082430" y="2384686"/>
              <a:ext cx="47813" cy="67500"/>
            </a:xfrm>
            <a:custGeom>
              <a:avLst/>
              <a:gdLst>
                <a:gd name="connsiteX0" fmla="*/ 18044 w 47812"/>
                <a:gd name="connsiteY0" fmla="*/ 67203 h 67500"/>
                <a:gd name="connsiteX1" fmla="*/ 34117 w 47812"/>
                <a:gd name="connsiteY1" fmla="*/ 62639 h 67500"/>
                <a:gd name="connsiteX2" fmla="*/ 30041 w 47812"/>
                <a:gd name="connsiteY2" fmla="*/ 46428 h 67500"/>
                <a:gd name="connsiteX3" fmla="*/ 24388 w 47812"/>
                <a:gd name="connsiteY3" fmla="*/ 32899 h 67500"/>
                <a:gd name="connsiteX4" fmla="*/ 36039 w 47812"/>
                <a:gd name="connsiteY4" fmla="*/ 24000 h 67500"/>
                <a:gd name="connsiteX5" fmla="*/ 48042 w 47812"/>
                <a:gd name="connsiteY5" fmla="*/ 12003 h 67500"/>
                <a:gd name="connsiteX6" fmla="*/ 36039 w 47812"/>
                <a:gd name="connsiteY6" fmla="*/ 0 h 67500"/>
                <a:gd name="connsiteX7" fmla="*/ 1229 w 47812"/>
                <a:gd name="connsiteY7" fmla="*/ 26686 h 67500"/>
                <a:gd name="connsiteX8" fmla="*/ 18044 w 47812"/>
                <a:gd name="connsiteY8" fmla="*/ 67203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12" h="67500">
                  <a:moveTo>
                    <a:pt x="18044" y="67203"/>
                  </a:moveTo>
                  <a:cubicBezTo>
                    <a:pt x="23751" y="70274"/>
                    <a:pt x="30876" y="68253"/>
                    <a:pt x="34117" y="62639"/>
                  </a:cubicBezTo>
                  <a:cubicBezTo>
                    <a:pt x="37363" y="57019"/>
                    <a:pt x="35556" y="49845"/>
                    <a:pt x="30041" y="46428"/>
                  </a:cubicBezTo>
                  <a:cubicBezTo>
                    <a:pt x="25300" y="43731"/>
                    <a:pt x="22976" y="38172"/>
                    <a:pt x="24388" y="32899"/>
                  </a:cubicBezTo>
                  <a:cubicBezTo>
                    <a:pt x="25794" y="27631"/>
                    <a:pt x="30585" y="23972"/>
                    <a:pt x="36039" y="24000"/>
                  </a:cubicBezTo>
                  <a:cubicBezTo>
                    <a:pt x="42669" y="24000"/>
                    <a:pt x="48042" y="18627"/>
                    <a:pt x="48042" y="12003"/>
                  </a:cubicBezTo>
                  <a:cubicBezTo>
                    <a:pt x="48042" y="5372"/>
                    <a:pt x="42669" y="0"/>
                    <a:pt x="36039" y="0"/>
                  </a:cubicBezTo>
                  <a:cubicBezTo>
                    <a:pt x="19730" y="-16"/>
                    <a:pt x="5448" y="10931"/>
                    <a:pt x="1229" y="26686"/>
                  </a:cubicBezTo>
                  <a:cubicBezTo>
                    <a:pt x="-2990" y="42440"/>
                    <a:pt x="3904" y="59068"/>
                    <a:pt x="18044" y="67203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Freeform 694">
              <a:extLst>
                <a:ext uri="{FF2B5EF4-FFF2-40B4-BE49-F238E27FC236}">
                  <a16:creationId xmlns:a16="http://schemas.microsoft.com/office/drawing/2014/main" id="{0AB126CE-1B2D-48A6-B64D-DC498747C422}"/>
                </a:ext>
              </a:extLst>
            </p:cNvPr>
            <p:cNvSpPr/>
            <p:nvPr/>
          </p:nvSpPr>
          <p:spPr>
            <a:xfrm>
              <a:off x="4686471" y="2804688"/>
              <a:ext cx="23906" cy="35156"/>
            </a:xfrm>
            <a:custGeom>
              <a:avLst/>
              <a:gdLst>
                <a:gd name="connsiteX0" fmla="*/ 12003 w 23906"/>
                <a:gd name="connsiteY0" fmla="*/ 0 h 35156"/>
                <a:gd name="connsiteX1" fmla="*/ 0 w 23906"/>
                <a:gd name="connsiteY1" fmla="*/ 12003 h 35156"/>
                <a:gd name="connsiteX2" fmla="*/ 0 w 23906"/>
                <a:gd name="connsiteY2" fmla="*/ 24000 h 35156"/>
                <a:gd name="connsiteX3" fmla="*/ 12003 w 23906"/>
                <a:gd name="connsiteY3" fmla="*/ 36002 h 35156"/>
                <a:gd name="connsiteX4" fmla="*/ 24000 w 23906"/>
                <a:gd name="connsiteY4" fmla="*/ 24000 h 35156"/>
                <a:gd name="connsiteX5" fmla="*/ 24000 w 23906"/>
                <a:gd name="connsiteY5" fmla="*/ 12003 h 35156"/>
                <a:gd name="connsiteX6" fmla="*/ 12003 w 23906"/>
                <a:gd name="connsiteY6" fmla="*/ 0 h 3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06" h="35156">
                  <a:moveTo>
                    <a:pt x="12003" y="0"/>
                  </a:moveTo>
                  <a:cubicBezTo>
                    <a:pt x="5372" y="0"/>
                    <a:pt x="0" y="5372"/>
                    <a:pt x="0" y="12003"/>
                  </a:cubicBezTo>
                  <a:lnTo>
                    <a:pt x="0" y="24000"/>
                  </a:lnTo>
                  <a:cubicBezTo>
                    <a:pt x="0" y="30630"/>
                    <a:pt x="5372" y="36002"/>
                    <a:pt x="12003" y="36002"/>
                  </a:cubicBezTo>
                  <a:cubicBezTo>
                    <a:pt x="18627" y="36002"/>
                    <a:pt x="24000" y="30630"/>
                    <a:pt x="24000" y="24000"/>
                  </a:cubicBezTo>
                  <a:lnTo>
                    <a:pt x="24000" y="12003"/>
                  </a:lnTo>
                  <a:cubicBezTo>
                    <a:pt x="24000" y="5372"/>
                    <a:pt x="18627" y="0"/>
                    <a:pt x="12003" y="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Freeform 695">
              <a:extLst>
                <a:ext uri="{FF2B5EF4-FFF2-40B4-BE49-F238E27FC236}">
                  <a16:creationId xmlns:a16="http://schemas.microsoft.com/office/drawing/2014/main" id="{E8C41827-43E9-4C56-98B9-2BB5EE7AC8BE}"/>
                </a:ext>
              </a:extLst>
            </p:cNvPr>
            <p:cNvSpPr/>
            <p:nvPr/>
          </p:nvSpPr>
          <p:spPr>
            <a:xfrm>
              <a:off x="4686471" y="2720686"/>
              <a:ext cx="23906" cy="59063"/>
            </a:xfrm>
            <a:custGeom>
              <a:avLst/>
              <a:gdLst>
                <a:gd name="connsiteX0" fmla="*/ 12003 w 23906"/>
                <a:gd name="connsiteY0" fmla="*/ 0 h 59062"/>
                <a:gd name="connsiteX1" fmla="*/ 0 w 23906"/>
                <a:gd name="connsiteY1" fmla="*/ 12003 h 59062"/>
                <a:gd name="connsiteX2" fmla="*/ 0 w 23906"/>
                <a:gd name="connsiteY2" fmla="*/ 47999 h 59062"/>
                <a:gd name="connsiteX3" fmla="*/ 12003 w 23906"/>
                <a:gd name="connsiteY3" fmla="*/ 60002 h 59062"/>
                <a:gd name="connsiteX4" fmla="*/ 24000 w 23906"/>
                <a:gd name="connsiteY4" fmla="*/ 47999 h 59062"/>
                <a:gd name="connsiteX5" fmla="*/ 24000 w 23906"/>
                <a:gd name="connsiteY5" fmla="*/ 12003 h 59062"/>
                <a:gd name="connsiteX6" fmla="*/ 12003 w 23906"/>
                <a:gd name="connsiteY6" fmla="*/ 0 h 5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06" h="59062">
                  <a:moveTo>
                    <a:pt x="12003" y="0"/>
                  </a:moveTo>
                  <a:cubicBezTo>
                    <a:pt x="5372" y="0"/>
                    <a:pt x="0" y="5372"/>
                    <a:pt x="0" y="12003"/>
                  </a:cubicBezTo>
                  <a:lnTo>
                    <a:pt x="0" y="47999"/>
                  </a:lnTo>
                  <a:cubicBezTo>
                    <a:pt x="0" y="54630"/>
                    <a:pt x="5372" y="60002"/>
                    <a:pt x="12003" y="60002"/>
                  </a:cubicBezTo>
                  <a:cubicBezTo>
                    <a:pt x="18627" y="60002"/>
                    <a:pt x="24000" y="54630"/>
                    <a:pt x="24000" y="47999"/>
                  </a:cubicBezTo>
                  <a:lnTo>
                    <a:pt x="24000" y="12003"/>
                  </a:lnTo>
                  <a:cubicBezTo>
                    <a:pt x="24000" y="5372"/>
                    <a:pt x="18627" y="0"/>
                    <a:pt x="12003" y="0"/>
                  </a:cubicBezTo>
                  <a:close/>
                </a:path>
              </a:pathLst>
            </a:custGeom>
            <a:grpFill/>
            <a:ln w="1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010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828206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1700951" y="3261809"/>
            <a:ext cx="4003200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565E1CF-9083-458E-8F0E-6DEA937369FF}"/>
              </a:ext>
            </a:extLst>
          </p:cNvPr>
          <p:cNvSpPr/>
          <p:nvPr/>
        </p:nvSpPr>
        <p:spPr>
          <a:xfrm>
            <a:off x="701311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8F920E7-6A96-4146-B7CD-E8A1F96CB8A5}"/>
              </a:ext>
            </a:extLst>
          </p:cNvPr>
          <p:cNvSpPr/>
          <p:nvPr/>
        </p:nvSpPr>
        <p:spPr>
          <a:xfrm>
            <a:off x="5873198" y="3229882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A4573D-EB88-4790-90B1-A94F5F2B2AD0}"/>
              </a:ext>
            </a:extLst>
          </p:cNvPr>
          <p:cNvSpPr txBox="1"/>
          <p:nvPr/>
        </p:nvSpPr>
        <p:spPr>
          <a:xfrm>
            <a:off x="617652" y="429889"/>
            <a:ext cx="1126954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Шестое окно — Закупки, как фора перед конкурентами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2FC47-B4CF-4815-A3EA-B3E022620C3D}"/>
              </a:ext>
            </a:extLst>
          </p:cNvPr>
          <p:cNvSpPr txBox="1"/>
          <p:nvPr/>
        </p:nvSpPr>
        <p:spPr>
          <a:xfrm>
            <a:off x="742227" y="1428138"/>
            <a:ext cx="10707546" cy="1298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Ваши закупщики говорят с поставщиками </a:t>
            </a:r>
            <a:br>
              <a:rPr lang="ru-RU" dirty="0"/>
            </a:br>
            <a:r>
              <a:rPr lang="ru-RU" dirty="0"/>
              <a:t>на одном профессиональном языке – </a:t>
            </a:r>
            <a:br>
              <a:rPr lang="ru-RU" dirty="0"/>
            </a:br>
            <a:r>
              <a:rPr lang="ru-RU" dirty="0"/>
              <a:t>они эксперты в любых компонентах и их трендах!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0E4704-4777-4414-A2C7-1089B81641BD}"/>
              </a:ext>
            </a:extLst>
          </p:cNvPr>
          <p:cNvSpPr txBox="1"/>
          <p:nvPr/>
        </p:nvSpPr>
        <p:spPr>
          <a:xfrm>
            <a:off x="1524001" y="4760434"/>
            <a:ext cx="4379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  <a:t>Цена на Пальму опустилась </a:t>
            </a:r>
            <a:b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Akrobat" panose="00000600000000000000" pitchFamily="2" charset="0"/>
              </a:rPr>
              <a:t>до цен 2020 — 1200 $</a:t>
            </a:r>
          </a:p>
        </p:txBody>
      </p:sp>
      <p:grpSp>
        <p:nvGrpSpPr>
          <p:cNvPr id="23" name="Graphic 849">
            <a:extLst>
              <a:ext uri="{FF2B5EF4-FFF2-40B4-BE49-F238E27FC236}">
                <a16:creationId xmlns:a16="http://schemas.microsoft.com/office/drawing/2014/main" id="{5261CF2B-14CA-4515-A255-4B9EE704D92C}"/>
              </a:ext>
            </a:extLst>
          </p:cNvPr>
          <p:cNvGrpSpPr/>
          <p:nvPr/>
        </p:nvGrpSpPr>
        <p:grpSpPr>
          <a:xfrm>
            <a:off x="3273088" y="3779118"/>
            <a:ext cx="858927" cy="858927"/>
            <a:chOff x="6247929" y="3038370"/>
            <a:chExt cx="720000" cy="720000"/>
          </a:xfrm>
          <a:solidFill>
            <a:schemeClr val="bg1"/>
          </a:solidFill>
        </p:grpSpPr>
        <p:sp>
          <p:nvSpPr>
            <p:cNvPr id="24" name="Freeform: Shape 353">
              <a:extLst>
                <a:ext uri="{FF2B5EF4-FFF2-40B4-BE49-F238E27FC236}">
                  <a16:creationId xmlns:a16="http://schemas.microsoft.com/office/drawing/2014/main" id="{9E5EC424-C7A9-48EC-A4A5-247A25391604}"/>
                </a:ext>
              </a:extLst>
            </p:cNvPr>
            <p:cNvSpPr/>
            <p:nvPr/>
          </p:nvSpPr>
          <p:spPr>
            <a:xfrm>
              <a:off x="6246530" y="3193052"/>
              <a:ext cx="160415" cy="512953"/>
            </a:xfrm>
            <a:custGeom>
              <a:avLst/>
              <a:gdLst/>
              <a:ahLst/>
              <a:cxnLst/>
              <a:rect l="0" t="0" r="0" b="0"/>
              <a:pathLst>
                <a:path w="160414" h="512953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4829"/>
                    <a:pt x="1399" y="31244"/>
                  </a:cubicBezTo>
                  <a:lnTo>
                    <a:pt x="1399" y="484881"/>
                  </a:lnTo>
                  <a:cubicBezTo>
                    <a:pt x="1399" y="501295"/>
                    <a:pt x="14829" y="513233"/>
                    <a:pt x="31244" y="513233"/>
                  </a:cubicBezTo>
                  <a:lnTo>
                    <a:pt x="129731" y="513233"/>
                  </a:lnTo>
                  <a:cubicBezTo>
                    <a:pt x="146145" y="513233"/>
                    <a:pt x="159575" y="499803"/>
                    <a:pt x="159575" y="483389"/>
                  </a:cubicBezTo>
                  <a:lnTo>
                    <a:pt x="159575" y="31244"/>
                  </a:lnTo>
                  <a:cubicBezTo>
                    <a:pt x="159575" y="14829"/>
                    <a:pt x="146145" y="1399"/>
                    <a:pt x="129731" y="1399"/>
                  </a:cubicBezTo>
                  <a:close/>
                  <a:moveTo>
                    <a:pt x="129731" y="484881"/>
                  </a:moveTo>
                  <a:lnTo>
                    <a:pt x="31244" y="484881"/>
                  </a:lnTo>
                  <a:lnTo>
                    <a:pt x="31244" y="31244"/>
                  </a:lnTo>
                  <a:lnTo>
                    <a:pt x="129731" y="31244"/>
                  </a:lnTo>
                  <a:lnTo>
                    <a:pt x="129731" y="4848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5" name="Freeform: Shape 354">
              <a:extLst>
                <a:ext uri="{FF2B5EF4-FFF2-40B4-BE49-F238E27FC236}">
                  <a16:creationId xmlns:a16="http://schemas.microsoft.com/office/drawing/2014/main" id="{DF96CD2C-7E45-41C6-87EF-A116ED60031A}"/>
                </a:ext>
              </a:extLst>
            </p:cNvPr>
            <p:cNvSpPr/>
            <p:nvPr/>
          </p:nvSpPr>
          <p:spPr>
            <a:xfrm>
              <a:off x="6434551" y="3257218"/>
              <a:ext cx="160415" cy="451399"/>
            </a:xfrm>
            <a:custGeom>
              <a:avLst/>
              <a:gdLst/>
              <a:ahLst/>
              <a:cxnLst/>
              <a:rect l="0" t="0" r="0" b="0"/>
              <a:pathLst>
                <a:path w="160414" h="451398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3337"/>
                    <a:pt x="1399" y="29751"/>
                  </a:cubicBezTo>
                  <a:lnTo>
                    <a:pt x="1399" y="422207"/>
                  </a:lnTo>
                  <a:cubicBezTo>
                    <a:pt x="1399" y="437130"/>
                    <a:pt x="14829" y="450560"/>
                    <a:pt x="31244" y="450560"/>
                  </a:cubicBezTo>
                  <a:lnTo>
                    <a:pt x="129731" y="450560"/>
                  </a:lnTo>
                  <a:lnTo>
                    <a:pt x="129731" y="449067"/>
                  </a:lnTo>
                  <a:cubicBezTo>
                    <a:pt x="146145" y="449067"/>
                    <a:pt x="159575" y="437130"/>
                    <a:pt x="159575" y="420715"/>
                  </a:cubicBezTo>
                  <a:lnTo>
                    <a:pt x="159575" y="29751"/>
                  </a:lnTo>
                  <a:cubicBezTo>
                    <a:pt x="159575" y="14829"/>
                    <a:pt x="146145" y="1399"/>
                    <a:pt x="129731" y="1399"/>
                  </a:cubicBezTo>
                  <a:close/>
                  <a:moveTo>
                    <a:pt x="129731" y="419223"/>
                  </a:moveTo>
                  <a:lnTo>
                    <a:pt x="31244" y="419223"/>
                  </a:lnTo>
                  <a:lnTo>
                    <a:pt x="31244" y="31244"/>
                  </a:lnTo>
                  <a:lnTo>
                    <a:pt x="129731" y="31244"/>
                  </a:lnTo>
                  <a:lnTo>
                    <a:pt x="129731" y="4192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6" name="Freeform: Shape 355">
              <a:extLst>
                <a:ext uri="{FF2B5EF4-FFF2-40B4-BE49-F238E27FC236}">
                  <a16:creationId xmlns:a16="http://schemas.microsoft.com/office/drawing/2014/main" id="{99BD4105-1CE4-47B6-B35E-07D6DA7916F1}"/>
                </a:ext>
              </a:extLst>
            </p:cNvPr>
            <p:cNvSpPr/>
            <p:nvPr/>
          </p:nvSpPr>
          <p:spPr>
            <a:xfrm>
              <a:off x="6622571" y="3316907"/>
              <a:ext cx="160415" cy="389845"/>
            </a:xfrm>
            <a:custGeom>
              <a:avLst/>
              <a:gdLst/>
              <a:ahLst/>
              <a:cxnLst/>
              <a:rect l="0" t="0" r="0" b="0"/>
              <a:pathLst>
                <a:path w="160414" h="389844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3337"/>
                    <a:pt x="1399" y="26767"/>
                  </a:cubicBezTo>
                  <a:lnTo>
                    <a:pt x="1399" y="364010"/>
                  </a:lnTo>
                  <a:cubicBezTo>
                    <a:pt x="1399" y="378933"/>
                    <a:pt x="14829" y="389378"/>
                    <a:pt x="31244" y="389378"/>
                  </a:cubicBezTo>
                  <a:lnTo>
                    <a:pt x="129731" y="389378"/>
                  </a:lnTo>
                  <a:cubicBezTo>
                    <a:pt x="146145" y="389378"/>
                    <a:pt x="159575" y="377440"/>
                    <a:pt x="159575" y="364010"/>
                  </a:cubicBezTo>
                  <a:lnTo>
                    <a:pt x="159575" y="26767"/>
                  </a:lnTo>
                  <a:cubicBezTo>
                    <a:pt x="159575" y="11845"/>
                    <a:pt x="146145" y="1399"/>
                    <a:pt x="129731" y="1399"/>
                  </a:cubicBezTo>
                  <a:close/>
                  <a:moveTo>
                    <a:pt x="129731" y="361026"/>
                  </a:moveTo>
                  <a:lnTo>
                    <a:pt x="31244" y="361026"/>
                  </a:lnTo>
                  <a:lnTo>
                    <a:pt x="31244" y="31244"/>
                  </a:lnTo>
                  <a:lnTo>
                    <a:pt x="129731" y="31244"/>
                  </a:lnTo>
                  <a:lnTo>
                    <a:pt x="129731" y="3610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7" name="Freeform: Shape 356">
              <a:extLst>
                <a:ext uri="{FF2B5EF4-FFF2-40B4-BE49-F238E27FC236}">
                  <a16:creationId xmlns:a16="http://schemas.microsoft.com/office/drawing/2014/main" id="{6AD7F513-0B75-4918-BBC6-C0AEAAE6254D}"/>
                </a:ext>
              </a:extLst>
            </p:cNvPr>
            <p:cNvSpPr/>
            <p:nvPr/>
          </p:nvSpPr>
          <p:spPr>
            <a:xfrm>
              <a:off x="6809100" y="3367643"/>
              <a:ext cx="160415" cy="339482"/>
            </a:xfrm>
            <a:custGeom>
              <a:avLst/>
              <a:gdLst/>
              <a:ahLst/>
              <a:cxnLst/>
              <a:rect l="0" t="0" r="0" b="0"/>
              <a:pathLst>
                <a:path w="160414" h="339481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1845"/>
                    <a:pt x="1399" y="25275"/>
                  </a:cubicBezTo>
                  <a:lnTo>
                    <a:pt x="1399" y="314767"/>
                  </a:lnTo>
                  <a:cubicBezTo>
                    <a:pt x="1399" y="328197"/>
                    <a:pt x="14829" y="338643"/>
                    <a:pt x="31244" y="338643"/>
                  </a:cubicBezTo>
                  <a:lnTo>
                    <a:pt x="129731" y="338643"/>
                  </a:lnTo>
                  <a:cubicBezTo>
                    <a:pt x="146145" y="338643"/>
                    <a:pt x="159575" y="328197"/>
                    <a:pt x="159575" y="314767"/>
                  </a:cubicBezTo>
                  <a:lnTo>
                    <a:pt x="159575" y="25275"/>
                  </a:lnTo>
                  <a:cubicBezTo>
                    <a:pt x="159575" y="11845"/>
                    <a:pt x="146145" y="1399"/>
                    <a:pt x="129731" y="1399"/>
                  </a:cubicBezTo>
                  <a:close/>
                  <a:moveTo>
                    <a:pt x="131223" y="308798"/>
                  </a:moveTo>
                  <a:lnTo>
                    <a:pt x="32736" y="308798"/>
                  </a:lnTo>
                  <a:lnTo>
                    <a:pt x="32736" y="31244"/>
                  </a:lnTo>
                  <a:lnTo>
                    <a:pt x="131223" y="31244"/>
                  </a:lnTo>
                  <a:lnTo>
                    <a:pt x="131223" y="308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8" name="Freeform: Shape 357">
              <a:extLst>
                <a:ext uri="{FF2B5EF4-FFF2-40B4-BE49-F238E27FC236}">
                  <a16:creationId xmlns:a16="http://schemas.microsoft.com/office/drawing/2014/main" id="{4DD133CC-7582-4228-9437-B3B9E37B8506}"/>
                </a:ext>
              </a:extLst>
            </p:cNvPr>
            <p:cNvSpPr/>
            <p:nvPr/>
          </p:nvSpPr>
          <p:spPr>
            <a:xfrm>
              <a:off x="6317871" y="3088311"/>
              <a:ext cx="643523" cy="240622"/>
            </a:xfrm>
            <a:custGeom>
              <a:avLst/>
              <a:gdLst/>
              <a:ahLst/>
              <a:cxnLst/>
              <a:rect l="0" t="0" r="0" b="0"/>
              <a:pathLst>
                <a:path w="643523" h="240621">
                  <a:moveTo>
                    <a:pt x="640358" y="170307"/>
                  </a:moveTo>
                  <a:lnTo>
                    <a:pt x="589623" y="86742"/>
                  </a:lnTo>
                  <a:cubicBezTo>
                    <a:pt x="585146" y="83757"/>
                    <a:pt x="579177" y="80773"/>
                    <a:pt x="573208" y="82265"/>
                  </a:cubicBezTo>
                  <a:cubicBezTo>
                    <a:pt x="567239" y="83757"/>
                    <a:pt x="562763" y="86742"/>
                    <a:pt x="561270" y="92711"/>
                  </a:cubicBezTo>
                  <a:lnTo>
                    <a:pt x="547840" y="143447"/>
                  </a:lnTo>
                  <a:lnTo>
                    <a:pt x="19592" y="1685"/>
                  </a:lnTo>
                  <a:cubicBezTo>
                    <a:pt x="12130" y="193"/>
                    <a:pt x="3177" y="4669"/>
                    <a:pt x="1685" y="12130"/>
                  </a:cubicBezTo>
                  <a:cubicBezTo>
                    <a:pt x="193" y="19592"/>
                    <a:pt x="4669" y="28545"/>
                    <a:pt x="12130" y="30037"/>
                  </a:cubicBezTo>
                  <a:lnTo>
                    <a:pt x="540379" y="171799"/>
                  </a:lnTo>
                  <a:lnTo>
                    <a:pt x="526949" y="222535"/>
                  </a:lnTo>
                  <a:cubicBezTo>
                    <a:pt x="525457" y="228504"/>
                    <a:pt x="526949" y="234472"/>
                    <a:pt x="531426" y="237457"/>
                  </a:cubicBezTo>
                  <a:cubicBezTo>
                    <a:pt x="534410" y="238949"/>
                    <a:pt x="537395" y="240441"/>
                    <a:pt x="540379" y="240441"/>
                  </a:cubicBezTo>
                  <a:cubicBezTo>
                    <a:pt x="543364" y="240441"/>
                    <a:pt x="544856" y="240441"/>
                    <a:pt x="547840" y="238949"/>
                  </a:cubicBezTo>
                  <a:lnTo>
                    <a:pt x="634390" y="191198"/>
                  </a:lnTo>
                  <a:cubicBezTo>
                    <a:pt x="637374" y="189706"/>
                    <a:pt x="640358" y="185229"/>
                    <a:pt x="641851" y="182244"/>
                  </a:cubicBezTo>
                  <a:cubicBezTo>
                    <a:pt x="643343" y="177768"/>
                    <a:pt x="641851" y="174783"/>
                    <a:pt x="640358" y="170307"/>
                  </a:cubicBezTo>
                  <a:close/>
                  <a:moveTo>
                    <a:pt x="564255" y="198659"/>
                  </a:moveTo>
                  <a:lnTo>
                    <a:pt x="580669" y="134493"/>
                  </a:lnTo>
                  <a:lnTo>
                    <a:pt x="606037" y="174783"/>
                  </a:lnTo>
                  <a:lnTo>
                    <a:pt x="564255" y="198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869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D560DA6-CC45-410F-885B-94CA85757C13}"/>
              </a:ext>
            </a:extLst>
          </p:cNvPr>
          <p:cNvSpPr/>
          <p:nvPr/>
        </p:nvSpPr>
        <p:spPr>
          <a:xfrm>
            <a:off x="399559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A8AB407-CAED-4F2C-A7BA-7C07B9184945}"/>
              </a:ext>
            </a:extLst>
          </p:cNvPr>
          <p:cNvSpPr/>
          <p:nvPr/>
        </p:nvSpPr>
        <p:spPr>
          <a:xfrm>
            <a:off x="276423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A9740FF-CBB9-4949-A3C5-D70C685F4BCE}"/>
              </a:ext>
            </a:extLst>
          </p:cNvPr>
          <p:cNvSpPr/>
          <p:nvPr/>
        </p:nvSpPr>
        <p:spPr>
          <a:xfrm>
            <a:off x="167047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5254380" y="3045886"/>
            <a:ext cx="4003200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5540835" y="4785717"/>
            <a:ext cx="3556865" cy="11479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Цена на какао-бобы — исторический максимум 3000$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83C873-BDBA-4E89-9F2D-C4C9F1AC1653}"/>
              </a:ext>
            </a:extLst>
          </p:cNvPr>
          <p:cNvSpPr txBox="1"/>
          <p:nvPr/>
        </p:nvSpPr>
        <p:spPr>
          <a:xfrm>
            <a:off x="617652" y="429889"/>
            <a:ext cx="1126954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Шестое окно — Закупки, как фора перед конкурентами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7A0A1-61FB-4034-A6FF-310B4BD7D743}"/>
              </a:ext>
            </a:extLst>
          </p:cNvPr>
          <p:cNvSpPr txBox="1"/>
          <p:nvPr/>
        </p:nvSpPr>
        <p:spPr>
          <a:xfrm>
            <a:off x="742227" y="1428138"/>
            <a:ext cx="10707546" cy="1298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Ваши закупщики говорят с поставщиками </a:t>
            </a:r>
            <a:br>
              <a:rPr lang="ru-RU" dirty="0"/>
            </a:br>
            <a:r>
              <a:rPr lang="ru-RU" dirty="0"/>
              <a:t>на одном профессиональном языке – </a:t>
            </a:r>
            <a:br>
              <a:rPr lang="ru-RU" dirty="0"/>
            </a:br>
            <a:r>
              <a:rPr lang="ru-RU" dirty="0"/>
              <a:t>они эксперты в любых компонентах и их трендах!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B4028AF-DC9F-4307-8263-D68667450E29}"/>
              </a:ext>
            </a:extLst>
          </p:cNvPr>
          <p:cNvGrpSpPr/>
          <p:nvPr/>
        </p:nvGrpSpPr>
        <p:grpSpPr>
          <a:xfrm>
            <a:off x="6799672" y="3831220"/>
            <a:ext cx="912617" cy="743144"/>
            <a:chOff x="5909940" y="480910"/>
            <a:chExt cx="748465" cy="609475"/>
          </a:xfrm>
          <a:solidFill>
            <a:schemeClr val="bg1"/>
          </a:solidFill>
        </p:grpSpPr>
        <p:sp>
          <p:nvSpPr>
            <p:cNvPr id="21" name="Freeform: Shape 353">
              <a:extLst>
                <a:ext uri="{FF2B5EF4-FFF2-40B4-BE49-F238E27FC236}">
                  <a16:creationId xmlns:a16="http://schemas.microsoft.com/office/drawing/2014/main" id="{E7C6E561-728B-420E-83D6-C922B707ED27}"/>
                </a:ext>
              </a:extLst>
            </p:cNvPr>
            <p:cNvSpPr/>
            <p:nvPr/>
          </p:nvSpPr>
          <p:spPr>
            <a:xfrm>
              <a:off x="6497990" y="647700"/>
              <a:ext cx="160415" cy="440073"/>
            </a:xfrm>
            <a:custGeom>
              <a:avLst/>
              <a:gdLst/>
              <a:ahLst/>
              <a:cxnLst/>
              <a:rect l="0" t="0" r="0" b="0"/>
              <a:pathLst>
                <a:path w="160414" h="512953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4829"/>
                    <a:pt x="1399" y="31244"/>
                  </a:cubicBezTo>
                  <a:lnTo>
                    <a:pt x="1399" y="484881"/>
                  </a:lnTo>
                  <a:cubicBezTo>
                    <a:pt x="1399" y="501295"/>
                    <a:pt x="14829" y="513233"/>
                    <a:pt x="31244" y="513233"/>
                  </a:cubicBezTo>
                  <a:lnTo>
                    <a:pt x="129731" y="513233"/>
                  </a:lnTo>
                  <a:cubicBezTo>
                    <a:pt x="146145" y="513233"/>
                    <a:pt x="159575" y="499803"/>
                    <a:pt x="159575" y="483389"/>
                  </a:cubicBezTo>
                  <a:lnTo>
                    <a:pt x="159575" y="31244"/>
                  </a:lnTo>
                  <a:cubicBezTo>
                    <a:pt x="159575" y="14829"/>
                    <a:pt x="146145" y="1399"/>
                    <a:pt x="129731" y="1399"/>
                  </a:cubicBezTo>
                  <a:close/>
                  <a:moveTo>
                    <a:pt x="129731" y="484881"/>
                  </a:moveTo>
                  <a:lnTo>
                    <a:pt x="31244" y="484881"/>
                  </a:lnTo>
                  <a:lnTo>
                    <a:pt x="31244" y="31244"/>
                  </a:lnTo>
                  <a:lnTo>
                    <a:pt x="129731" y="31244"/>
                  </a:lnTo>
                  <a:lnTo>
                    <a:pt x="129731" y="4848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2" name="Freeform: Shape 354">
              <a:extLst>
                <a:ext uri="{FF2B5EF4-FFF2-40B4-BE49-F238E27FC236}">
                  <a16:creationId xmlns:a16="http://schemas.microsoft.com/office/drawing/2014/main" id="{C67314DE-7BDD-4A6F-9540-30ABDBA13B60}"/>
                </a:ext>
              </a:extLst>
            </p:cNvPr>
            <p:cNvSpPr/>
            <p:nvPr/>
          </p:nvSpPr>
          <p:spPr>
            <a:xfrm>
              <a:off x="6297391" y="693420"/>
              <a:ext cx="160415" cy="396965"/>
            </a:xfrm>
            <a:custGeom>
              <a:avLst/>
              <a:gdLst/>
              <a:ahLst/>
              <a:cxnLst/>
              <a:rect l="0" t="0" r="0" b="0"/>
              <a:pathLst>
                <a:path w="160414" h="451398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3337"/>
                    <a:pt x="1399" y="29751"/>
                  </a:cubicBezTo>
                  <a:lnTo>
                    <a:pt x="1399" y="422207"/>
                  </a:lnTo>
                  <a:cubicBezTo>
                    <a:pt x="1399" y="437130"/>
                    <a:pt x="14829" y="450560"/>
                    <a:pt x="31244" y="450560"/>
                  </a:cubicBezTo>
                  <a:lnTo>
                    <a:pt x="129731" y="450560"/>
                  </a:lnTo>
                  <a:lnTo>
                    <a:pt x="129731" y="449067"/>
                  </a:lnTo>
                  <a:cubicBezTo>
                    <a:pt x="146145" y="449067"/>
                    <a:pt x="159575" y="437130"/>
                    <a:pt x="159575" y="420715"/>
                  </a:cubicBezTo>
                  <a:lnTo>
                    <a:pt x="159575" y="29751"/>
                  </a:lnTo>
                  <a:cubicBezTo>
                    <a:pt x="159575" y="14829"/>
                    <a:pt x="146145" y="1399"/>
                    <a:pt x="129731" y="1399"/>
                  </a:cubicBezTo>
                  <a:close/>
                  <a:moveTo>
                    <a:pt x="129731" y="419223"/>
                  </a:moveTo>
                  <a:lnTo>
                    <a:pt x="31244" y="419223"/>
                  </a:lnTo>
                  <a:lnTo>
                    <a:pt x="31244" y="31244"/>
                  </a:lnTo>
                  <a:lnTo>
                    <a:pt x="129731" y="31244"/>
                  </a:lnTo>
                  <a:lnTo>
                    <a:pt x="129731" y="4192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3" name="Freeform: Shape 355">
              <a:extLst>
                <a:ext uri="{FF2B5EF4-FFF2-40B4-BE49-F238E27FC236}">
                  <a16:creationId xmlns:a16="http://schemas.microsoft.com/office/drawing/2014/main" id="{04605117-EBF2-4B87-A3E2-9628D9C1D9E5}"/>
                </a:ext>
              </a:extLst>
            </p:cNvPr>
            <p:cNvSpPr/>
            <p:nvPr/>
          </p:nvSpPr>
          <p:spPr>
            <a:xfrm>
              <a:off x="6107459" y="727710"/>
              <a:ext cx="160415" cy="360810"/>
            </a:xfrm>
            <a:custGeom>
              <a:avLst/>
              <a:gdLst/>
              <a:ahLst/>
              <a:cxnLst/>
              <a:rect l="0" t="0" r="0" b="0"/>
              <a:pathLst>
                <a:path w="160414" h="389844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3337"/>
                    <a:pt x="1399" y="26767"/>
                  </a:cubicBezTo>
                  <a:lnTo>
                    <a:pt x="1399" y="364010"/>
                  </a:lnTo>
                  <a:cubicBezTo>
                    <a:pt x="1399" y="378933"/>
                    <a:pt x="14829" y="389378"/>
                    <a:pt x="31244" y="389378"/>
                  </a:cubicBezTo>
                  <a:lnTo>
                    <a:pt x="129731" y="389378"/>
                  </a:lnTo>
                  <a:cubicBezTo>
                    <a:pt x="146145" y="389378"/>
                    <a:pt x="159575" y="377440"/>
                    <a:pt x="159575" y="364010"/>
                  </a:cubicBezTo>
                  <a:lnTo>
                    <a:pt x="159575" y="26767"/>
                  </a:lnTo>
                  <a:cubicBezTo>
                    <a:pt x="159575" y="11845"/>
                    <a:pt x="146145" y="1399"/>
                    <a:pt x="129731" y="1399"/>
                  </a:cubicBezTo>
                  <a:close/>
                  <a:moveTo>
                    <a:pt x="129731" y="361026"/>
                  </a:moveTo>
                  <a:lnTo>
                    <a:pt x="31244" y="361026"/>
                  </a:lnTo>
                  <a:lnTo>
                    <a:pt x="31244" y="31244"/>
                  </a:lnTo>
                  <a:lnTo>
                    <a:pt x="129731" y="31244"/>
                  </a:lnTo>
                  <a:lnTo>
                    <a:pt x="129731" y="3610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4" name="Freeform: Shape 356">
              <a:extLst>
                <a:ext uri="{FF2B5EF4-FFF2-40B4-BE49-F238E27FC236}">
                  <a16:creationId xmlns:a16="http://schemas.microsoft.com/office/drawing/2014/main" id="{10F41214-803C-4C80-BC56-2940FCBFE42C}"/>
                </a:ext>
              </a:extLst>
            </p:cNvPr>
            <p:cNvSpPr/>
            <p:nvPr/>
          </p:nvSpPr>
          <p:spPr>
            <a:xfrm>
              <a:off x="5909940" y="749411"/>
              <a:ext cx="160415" cy="339482"/>
            </a:xfrm>
            <a:custGeom>
              <a:avLst/>
              <a:gdLst/>
              <a:ahLst/>
              <a:cxnLst/>
              <a:rect l="0" t="0" r="0" b="0"/>
              <a:pathLst>
                <a:path w="160414" h="339481">
                  <a:moveTo>
                    <a:pt x="129731" y="1399"/>
                  </a:moveTo>
                  <a:lnTo>
                    <a:pt x="31244" y="1399"/>
                  </a:lnTo>
                  <a:cubicBezTo>
                    <a:pt x="14829" y="1399"/>
                    <a:pt x="1399" y="11845"/>
                    <a:pt x="1399" y="25275"/>
                  </a:cubicBezTo>
                  <a:lnTo>
                    <a:pt x="1399" y="314767"/>
                  </a:lnTo>
                  <a:cubicBezTo>
                    <a:pt x="1399" y="328197"/>
                    <a:pt x="14829" y="338643"/>
                    <a:pt x="31244" y="338643"/>
                  </a:cubicBezTo>
                  <a:lnTo>
                    <a:pt x="129731" y="338643"/>
                  </a:lnTo>
                  <a:cubicBezTo>
                    <a:pt x="146145" y="338643"/>
                    <a:pt x="159575" y="328197"/>
                    <a:pt x="159575" y="314767"/>
                  </a:cubicBezTo>
                  <a:lnTo>
                    <a:pt x="159575" y="25275"/>
                  </a:lnTo>
                  <a:cubicBezTo>
                    <a:pt x="159575" y="11845"/>
                    <a:pt x="146145" y="1399"/>
                    <a:pt x="129731" y="1399"/>
                  </a:cubicBezTo>
                  <a:close/>
                  <a:moveTo>
                    <a:pt x="131223" y="308798"/>
                  </a:moveTo>
                  <a:lnTo>
                    <a:pt x="32736" y="308798"/>
                  </a:lnTo>
                  <a:lnTo>
                    <a:pt x="32736" y="31244"/>
                  </a:lnTo>
                  <a:lnTo>
                    <a:pt x="131223" y="31244"/>
                  </a:lnTo>
                  <a:lnTo>
                    <a:pt x="131223" y="308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5" name="Freeform: Shape 357">
              <a:extLst>
                <a:ext uri="{FF2B5EF4-FFF2-40B4-BE49-F238E27FC236}">
                  <a16:creationId xmlns:a16="http://schemas.microsoft.com/office/drawing/2014/main" id="{84AA6BFD-0600-4244-B65F-4306DD66E34B}"/>
                </a:ext>
              </a:extLst>
            </p:cNvPr>
            <p:cNvSpPr/>
            <p:nvPr/>
          </p:nvSpPr>
          <p:spPr>
            <a:xfrm rot="20210336">
              <a:off x="5937808" y="480910"/>
              <a:ext cx="717978" cy="240622"/>
            </a:xfrm>
            <a:custGeom>
              <a:avLst/>
              <a:gdLst/>
              <a:ahLst/>
              <a:cxnLst/>
              <a:rect l="0" t="0" r="0" b="0"/>
              <a:pathLst>
                <a:path w="643523" h="240621">
                  <a:moveTo>
                    <a:pt x="640358" y="170307"/>
                  </a:moveTo>
                  <a:lnTo>
                    <a:pt x="589623" y="86742"/>
                  </a:lnTo>
                  <a:cubicBezTo>
                    <a:pt x="585146" y="83757"/>
                    <a:pt x="579177" y="80773"/>
                    <a:pt x="573208" y="82265"/>
                  </a:cubicBezTo>
                  <a:cubicBezTo>
                    <a:pt x="567239" y="83757"/>
                    <a:pt x="562763" y="86742"/>
                    <a:pt x="561270" y="92711"/>
                  </a:cubicBezTo>
                  <a:lnTo>
                    <a:pt x="547840" y="143447"/>
                  </a:lnTo>
                  <a:lnTo>
                    <a:pt x="19592" y="1685"/>
                  </a:lnTo>
                  <a:cubicBezTo>
                    <a:pt x="12130" y="193"/>
                    <a:pt x="3177" y="4669"/>
                    <a:pt x="1685" y="12130"/>
                  </a:cubicBezTo>
                  <a:cubicBezTo>
                    <a:pt x="193" y="19592"/>
                    <a:pt x="4669" y="28545"/>
                    <a:pt x="12130" y="30037"/>
                  </a:cubicBezTo>
                  <a:lnTo>
                    <a:pt x="540379" y="171799"/>
                  </a:lnTo>
                  <a:lnTo>
                    <a:pt x="526949" y="222535"/>
                  </a:lnTo>
                  <a:cubicBezTo>
                    <a:pt x="525457" y="228504"/>
                    <a:pt x="526949" y="234472"/>
                    <a:pt x="531426" y="237457"/>
                  </a:cubicBezTo>
                  <a:cubicBezTo>
                    <a:pt x="534410" y="238949"/>
                    <a:pt x="537395" y="240441"/>
                    <a:pt x="540379" y="240441"/>
                  </a:cubicBezTo>
                  <a:cubicBezTo>
                    <a:pt x="543364" y="240441"/>
                    <a:pt x="544856" y="240441"/>
                    <a:pt x="547840" y="238949"/>
                  </a:cubicBezTo>
                  <a:lnTo>
                    <a:pt x="634390" y="191198"/>
                  </a:lnTo>
                  <a:cubicBezTo>
                    <a:pt x="637374" y="189706"/>
                    <a:pt x="640358" y="185229"/>
                    <a:pt x="641851" y="182244"/>
                  </a:cubicBezTo>
                  <a:cubicBezTo>
                    <a:pt x="643343" y="177768"/>
                    <a:pt x="641851" y="174783"/>
                    <a:pt x="640358" y="170307"/>
                  </a:cubicBezTo>
                  <a:close/>
                  <a:moveTo>
                    <a:pt x="564255" y="198659"/>
                  </a:moveTo>
                  <a:lnTo>
                    <a:pt x="580669" y="134493"/>
                  </a:lnTo>
                  <a:lnTo>
                    <a:pt x="606037" y="174783"/>
                  </a:lnTo>
                  <a:lnTo>
                    <a:pt x="564255" y="198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518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D560DA6-CC45-410F-885B-94CA85757C13}"/>
              </a:ext>
            </a:extLst>
          </p:cNvPr>
          <p:cNvSpPr/>
          <p:nvPr/>
        </p:nvSpPr>
        <p:spPr>
          <a:xfrm>
            <a:off x="399559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A8AB407-CAED-4F2C-A7BA-7C07B9184945}"/>
              </a:ext>
            </a:extLst>
          </p:cNvPr>
          <p:cNvSpPr/>
          <p:nvPr/>
        </p:nvSpPr>
        <p:spPr>
          <a:xfrm>
            <a:off x="276423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A9740FF-CBB9-4949-A3C5-D70C685F4BCE}"/>
              </a:ext>
            </a:extLst>
          </p:cNvPr>
          <p:cNvSpPr/>
          <p:nvPr/>
        </p:nvSpPr>
        <p:spPr>
          <a:xfrm>
            <a:off x="167047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6394295" y="3261809"/>
            <a:ext cx="4003200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6904015" y="4808866"/>
            <a:ext cx="2983760" cy="7016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2400" dirty="0"/>
              <a:t>Фьючерсы на сахар </a:t>
            </a:r>
            <a:br>
              <a:rPr lang="ru-RU" sz="2400" dirty="0"/>
            </a:br>
            <a:r>
              <a:rPr lang="ru-RU" sz="2400" dirty="0"/>
              <a:t>на максимумах 580$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0D0EF17-09C0-4158-9782-4413C729D21C}"/>
              </a:ext>
            </a:extLst>
          </p:cNvPr>
          <p:cNvSpPr/>
          <p:nvPr/>
        </p:nvSpPr>
        <p:spPr>
          <a:xfrm>
            <a:off x="524422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C888B2-F1D9-4209-9E7E-3580E35F4F7B}"/>
              </a:ext>
            </a:extLst>
          </p:cNvPr>
          <p:cNvSpPr txBox="1"/>
          <p:nvPr/>
        </p:nvSpPr>
        <p:spPr>
          <a:xfrm>
            <a:off x="617652" y="429889"/>
            <a:ext cx="11269548" cy="615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Шестое окно — Закупки, как фора перед конкурентами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77990B-AF3E-4837-A65C-F73F3FBA630B}"/>
              </a:ext>
            </a:extLst>
          </p:cNvPr>
          <p:cNvSpPr txBox="1"/>
          <p:nvPr/>
        </p:nvSpPr>
        <p:spPr>
          <a:xfrm>
            <a:off x="742227" y="1428138"/>
            <a:ext cx="10707546" cy="12987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solidFill>
                  <a:schemeClr val="bg1"/>
                </a:solidFill>
                <a:latin typeface="Akrobat SemiBold" panose="00000700000000000000" pitchFamily="2" charset="0"/>
              </a:rPr>
              <a:t>Ваши закупщики говорят с поставщиками </a:t>
            </a:r>
            <a:br>
              <a:rPr lang="ru-RU" sz="3200" dirty="0">
                <a:solidFill>
                  <a:schemeClr val="bg1"/>
                </a:solidFill>
                <a:latin typeface="Akrobat SemiBold" panose="00000700000000000000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Akrobat SemiBold" panose="00000700000000000000" pitchFamily="2" charset="0"/>
              </a:rPr>
              <a:t>на одном профессиональном языке – </a:t>
            </a:r>
            <a:br>
              <a:rPr lang="ru-RU" sz="3200" dirty="0">
                <a:solidFill>
                  <a:schemeClr val="bg1"/>
                </a:solidFill>
                <a:latin typeface="Akrobat SemiBold" panose="00000700000000000000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Akrobat SemiBold" panose="00000700000000000000" pitchFamily="2" charset="0"/>
              </a:rPr>
              <a:t>они эксперты в любых компонентах и их трендах!</a:t>
            </a:r>
            <a:endParaRPr lang="ru-RU" sz="3200" dirty="0">
              <a:latin typeface="Akrobat SemiBold" panose="00000700000000000000" pitchFamily="2" charset="0"/>
            </a:endParaRPr>
          </a:p>
        </p:txBody>
      </p:sp>
      <p:grpSp>
        <p:nvGrpSpPr>
          <p:cNvPr id="28" name="Graphic 829">
            <a:extLst>
              <a:ext uri="{FF2B5EF4-FFF2-40B4-BE49-F238E27FC236}">
                <a16:creationId xmlns:a16="http://schemas.microsoft.com/office/drawing/2014/main" id="{B2CF9E46-2DDF-42C8-802E-D36B619167E4}"/>
              </a:ext>
            </a:extLst>
          </p:cNvPr>
          <p:cNvGrpSpPr/>
          <p:nvPr/>
        </p:nvGrpSpPr>
        <p:grpSpPr>
          <a:xfrm>
            <a:off x="7952036" y="3775111"/>
            <a:ext cx="887719" cy="887719"/>
            <a:chOff x="1994377" y="1697342"/>
            <a:chExt cx="720000" cy="720000"/>
          </a:xfrm>
          <a:solidFill>
            <a:schemeClr val="bg1"/>
          </a:solidFill>
        </p:grpSpPr>
        <p:sp>
          <p:nvSpPr>
            <p:cNvPr id="29" name="Freeform: Shape 405">
              <a:extLst>
                <a:ext uri="{FF2B5EF4-FFF2-40B4-BE49-F238E27FC236}">
                  <a16:creationId xmlns:a16="http://schemas.microsoft.com/office/drawing/2014/main" id="{8E9D0637-8C9B-4143-B109-8419EE831720}"/>
                </a:ext>
              </a:extLst>
            </p:cNvPr>
            <p:cNvSpPr/>
            <p:nvPr/>
          </p:nvSpPr>
          <p:spPr>
            <a:xfrm>
              <a:off x="1993066" y="1817346"/>
              <a:ext cx="721748" cy="414175"/>
            </a:xfrm>
            <a:custGeom>
              <a:avLst/>
              <a:gdLst/>
              <a:ahLst/>
              <a:cxnLst/>
              <a:rect l="0" t="0" r="0" b="0"/>
              <a:pathLst>
                <a:path w="721747" h="414174">
                  <a:moveTo>
                    <a:pt x="711524" y="1311"/>
                  </a:moveTo>
                  <a:lnTo>
                    <a:pt x="600379" y="1311"/>
                  </a:lnTo>
                  <a:lnTo>
                    <a:pt x="194243" y="1311"/>
                  </a:lnTo>
                  <a:lnTo>
                    <a:pt x="80301" y="1311"/>
                  </a:lnTo>
                  <a:cubicBezTo>
                    <a:pt x="74010" y="1311"/>
                    <a:pt x="69117" y="6204"/>
                    <a:pt x="69117" y="12495"/>
                  </a:cubicBezTo>
                  <a:lnTo>
                    <a:pt x="69117" y="66320"/>
                  </a:lnTo>
                  <a:lnTo>
                    <a:pt x="12495" y="66320"/>
                  </a:lnTo>
                  <a:cubicBezTo>
                    <a:pt x="6204" y="66320"/>
                    <a:pt x="1311" y="71214"/>
                    <a:pt x="1311" y="77505"/>
                  </a:cubicBezTo>
                  <a:lnTo>
                    <a:pt x="1311" y="190748"/>
                  </a:lnTo>
                  <a:lnTo>
                    <a:pt x="1311" y="290010"/>
                  </a:lnTo>
                  <a:lnTo>
                    <a:pt x="1311" y="403252"/>
                  </a:lnTo>
                  <a:cubicBezTo>
                    <a:pt x="1311" y="409544"/>
                    <a:pt x="6204" y="414437"/>
                    <a:pt x="12495" y="414437"/>
                  </a:cubicBezTo>
                  <a:lnTo>
                    <a:pt x="125738" y="414437"/>
                  </a:lnTo>
                  <a:lnTo>
                    <a:pt x="531874" y="414437"/>
                  </a:lnTo>
                  <a:lnTo>
                    <a:pt x="643019" y="414437"/>
                  </a:lnTo>
                  <a:cubicBezTo>
                    <a:pt x="649311" y="414437"/>
                    <a:pt x="654204" y="409544"/>
                    <a:pt x="654204" y="403252"/>
                  </a:cubicBezTo>
                  <a:lnTo>
                    <a:pt x="654204" y="349427"/>
                  </a:lnTo>
                  <a:lnTo>
                    <a:pt x="710825" y="349427"/>
                  </a:lnTo>
                  <a:cubicBezTo>
                    <a:pt x="717117" y="349427"/>
                    <a:pt x="722010" y="344534"/>
                    <a:pt x="722010" y="338243"/>
                  </a:cubicBezTo>
                  <a:lnTo>
                    <a:pt x="722010" y="225000"/>
                  </a:lnTo>
                  <a:lnTo>
                    <a:pt x="722010" y="125738"/>
                  </a:lnTo>
                  <a:lnTo>
                    <a:pt x="722010" y="12495"/>
                  </a:lnTo>
                  <a:cubicBezTo>
                    <a:pt x="722709" y="6204"/>
                    <a:pt x="717816" y="1311"/>
                    <a:pt x="711524" y="1311"/>
                  </a:cubicBezTo>
                  <a:close/>
                  <a:moveTo>
                    <a:pt x="204029" y="23680"/>
                  </a:moveTo>
                  <a:lnTo>
                    <a:pt x="589893" y="23680"/>
                  </a:lnTo>
                  <a:cubicBezTo>
                    <a:pt x="591291" y="38359"/>
                    <a:pt x="594786" y="53039"/>
                    <a:pt x="601078" y="66320"/>
                  </a:cubicBezTo>
                  <a:lnTo>
                    <a:pt x="532573" y="66320"/>
                  </a:lnTo>
                  <a:lnTo>
                    <a:pt x="192845" y="66320"/>
                  </a:lnTo>
                  <a:cubicBezTo>
                    <a:pt x="199136" y="53039"/>
                    <a:pt x="203330" y="38359"/>
                    <a:pt x="204029" y="23680"/>
                  </a:cubicBezTo>
                  <a:close/>
                  <a:moveTo>
                    <a:pt x="621350" y="88689"/>
                  </a:moveTo>
                  <a:lnTo>
                    <a:pt x="632534" y="88689"/>
                  </a:lnTo>
                  <a:lnTo>
                    <a:pt x="632534" y="101272"/>
                  </a:lnTo>
                  <a:lnTo>
                    <a:pt x="632534" y="178864"/>
                  </a:lnTo>
                  <a:cubicBezTo>
                    <a:pt x="586398" y="172573"/>
                    <a:pt x="550049" y="134825"/>
                    <a:pt x="544456" y="88689"/>
                  </a:cubicBezTo>
                  <a:lnTo>
                    <a:pt x="621350" y="88689"/>
                  </a:lnTo>
                  <a:close/>
                  <a:moveTo>
                    <a:pt x="91485" y="23680"/>
                  </a:moveTo>
                  <a:lnTo>
                    <a:pt x="181660" y="23680"/>
                  </a:lnTo>
                  <a:cubicBezTo>
                    <a:pt x="180262" y="39058"/>
                    <a:pt x="174670" y="53738"/>
                    <a:pt x="166981" y="66320"/>
                  </a:cubicBezTo>
                  <a:lnTo>
                    <a:pt x="125738" y="66320"/>
                  </a:lnTo>
                  <a:lnTo>
                    <a:pt x="91485" y="66320"/>
                  </a:lnTo>
                  <a:lnTo>
                    <a:pt x="91485" y="23680"/>
                  </a:lnTo>
                  <a:close/>
                  <a:moveTo>
                    <a:pt x="23680" y="88689"/>
                  </a:moveTo>
                  <a:lnTo>
                    <a:pt x="80301" y="88689"/>
                  </a:lnTo>
                  <a:lnTo>
                    <a:pt x="113854" y="88689"/>
                  </a:lnTo>
                  <a:cubicBezTo>
                    <a:pt x="108961" y="136223"/>
                    <a:pt x="70515" y="173971"/>
                    <a:pt x="23680" y="178864"/>
                  </a:cubicBezTo>
                  <a:lnTo>
                    <a:pt x="23680" y="88689"/>
                  </a:lnTo>
                  <a:close/>
                  <a:moveTo>
                    <a:pt x="23680" y="392767"/>
                  </a:moveTo>
                  <a:lnTo>
                    <a:pt x="23680" y="302592"/>
                  </a:lnTo>
                  <a:cubicBezTo>
                    <a:pt x="71214" y="307485"/>
                    <a:pt x="108961" y="345932"/>
                    <a:pt x="113854" y="392767"/>
                  </a:cubicBezTo>
                  <a:lnTo>
                    <a:pt x="23680" y="392767"/>
                  </a:lnTo>
                  <a:close/>
                  <a:moveTo>
                    <a:pt x="632534" y="338942"/>
                  </a:moveTo>
                  <a:lnTo>
                    <a:pt x="632534" y="392767"/>
                  </a:lnTo>
                  <a:lnTo>
                    <a:pt x="544456" y="392767"/>
                  </a:lnTo>
                  <a:cubicBezTo>
                    <a:pt x="549350" y="346631"/>
                    <a:pt x="586398" y="308884"/>
                    <a:pt x="632534" y="302592"/>
                  </a:cubicBezTo>
                  <a:lnTo>
                    <a:pt x="632534" y="338942"/>
                  </a:lnTo>
                  <a:close/>
                  <a:moveTo>
                    <a:pt x="632534" y="249466"/>
                  </a:moveTo>
                  <a:lnTo>
                    <a:pt x="632534" y="279524"/>
                  </a:lnTo>
                  <a:cubicBezTo>
                    <a:pt x="574515" y="285816"/>
                    <a:pt x="527680" y="334049"/>
                    <a:pt x="522087" y="392068"/>
                  </a:cubicBezTo>
                  <a:lnTo>
                    <a:pt x="136922" y="392068"/>
                  </a:lnTo>
                  <a:lnTo>
                    <a:pt x="136922" y="392767"/>
                  </a:lnTo>
                  <a:cubicBezTo>
                    <a:pt x="131330" y="332651"/>
                    <a:pt x="83796" y="285117"/>
                    <a:pt x="24379" y="279524"/>
                  </a:cubicBezTo>
                  <a:lnTo>
                    <a:pt x="24379" y="201932"/>
                  </a:lnTo>
                  <a:cubicBezTo>
                    <a:pt x="84495" y="196340"/>
                    <a:pt x="132029" y="148806"/>
                    <a:pt x="137621" y="88689"/>
                  </a:cubicBezTo>
                  <a:lnTo>
                    <a:pt x="173272" y="88689"/>
                  </a:lnTo>
                  <a:lnTo>
                    <a:pt x="522087" y="88689"/>
                  </a:lnTo>
                  <a:cubicBezTo>
                    <a:pt x="527680" y="147408"/>
                    <a:pt x="573816" y="194942"/>
                    <a:pt x="632534" y="201233"/>
                  </a:cubicBezTo>
                  <a:lnTo>
                    <a:pt x="632534" y="249466"/>
                  </a:lnTo>
                  <a:close/>
                  <a:moveTo>
                    <a:pt x="700340" y="327757"/>
                  </a:moveTo>
                  <a:lnTo>
                    <a:pt x="654903" y="327757"/>
                  </a:lnTo>
                  <a:lnTo>
                    <a:pt x="654903" y="290709"/>
                  </a:lnTo>
                  <a:lnTo>
                    <a:pt x="654903" y="255757"/>
                  </a:lnTo>
                  <a:cubicBezTo>
                    <a:pt x="668185" y="245971"/>
                    <a:pt x="684262" y="239680"/>
                    <a:pt x="700340" y="237583"/>
                  </a:cubicBezTo>
                  <a:lnTo>
                    <a:pt x="700340" y="327757"/>
                  </a:lnTo>
                  <a:close/>
                  <a:moveTo>
                    <a:pt x="700340" y="215214"/>
                  </a:moveTo>
                  <a:cubicBezTo>
                    <a:pt x="684262" y="217311"/>
                    <a:pt x="668884" y="221505"/>
                    <a:pt x="654903" y="229194"/>
                  </a:cubicBezTo>
                  <a:lnTo>
                    <a:pt x="654903" y="190748"/>
                  </a:lnTo>
                  <a:lnTo>
                    <a:pt x="654903" y="121544"/>
                  </a:lnTo>
                  <a:cubicBezTo>
                    <a:pt x="668884" y="129233"/>
                    <a:pt x="684262" y="133427"/>
                    <a:pt x="700340" y="135524"/>
                  </a:cubicBezTo>
                  <a:lnTo>
                    <a:pt x="700340" y="215214"/>
                  </a:lnTo>
                  <a:close/>
                  <a:moveTo>
                    <a:pt x="700340" y="113854"/>
                  </a:moveTo>
                  <a:cubicBezTo>
                    <a:pt x="683563" y="111757"/>
                    <a:pt x="668185" y="105466"/>
                    <a:pt x="654903" y="95680"/>
                  </a:cubicBezTo>
                  <a:lnTo>
                    <a:pt x="654903" y="77505"/>
                  </a:lnTo>
                  <a:cubicBezTo>
                    <a:pt x="654903" y="71214"/>
                    <a:pt x="650010" y="66320"/>
                    <a:pt x="643718" y="66320"/>
                  </a:cubicBezTo>
                  <a:lnTo>
                    <a:pt x="627641" y="66320"/>
                  </a:lnTo>
                  <a:cubicBezTo>
                    <a:pt x="619252" y="53039"/>
                    <a:pt x="614359" y="39058"/>
                    <a:pt x="612961" y="23680"/>
                  </a:cubicBezTo>
                  <a:lnTo>
                    <a:pt x="700340" y="23680"/>
                  </a:lnTo>
                  <a:lnTo>
                    <a:pt x="700340" y="1138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30" name="Freeform: Shape 406">
              <a:extLst>
                <a:ext uri="{FF2B5EF4-FFF2-40B4-BE49-F238E27FC236}">
                  <a16:creationId xmlns:a16="http://schemas.microsoft.com/office/drawing/2014/main" id="{DF61BAF3-CDA3-43C1-B649-E284D72D215A}"/>
                </a:ext>
              </a:extLst>
            </p:cNvPr>
            <p:cNvSpPr/>
            <p:nvPr/>
          </p:nvSpPr>
          <p:spPr>
            <a:xfrm>
              <a:off x="2217455" y="1955055"/>
              <a:ext cx="206214" cy="206214"/>
            </a:xfrm>
            <a:custGeom>
              <a:avLst/>
              <a:gdLst/>
              <a:ahLst/>
              <a:cxnLst/>
              <a:rect l="0" t="0" r="0" b="0"/>
              <a:pathLst>
                <a:path w="206213" h="206213">
                  <a:moveTo>
                    <a:pt x="103369" y="1311"/>
                  </a:moveTo>
                  <a:cubicBezTo>
                    <a:pt x="47447" y="1311"/>
                    <a:pt x="1311" y="46748"/>
                    <a:pt x="1311" y="103369"/>
                  </a:cubicBezTo>
                  <a:cubicBezTo>
                    <a:pt x="1311" y="159291"/>
                    <a:pt x="46748" y="205427"/>
                    <a:pt x="103369" y="205427"/>
                  </a:cubicBezTo>
                  <a:cubicBezTo>
                    <a:pt x="159291" y="205427"/>
                    <a:pt x="205427" y="159990"/>
                    <a:pt x="205427" y="103369"/>
                  </a:cubicBezTo>
                  <a:cubicBezTo>
                    <a:pt x="205427" y="46748"/>
                    <a:pt x="159990" y="1311"/>
                    <a:pt x="103369" y="1311"/>
                  </a:cubicBezTo>
                  <a:close/>
                  <a:moveTo>
                    <a:pt x="103369" y="182359"/>
                  </a:moveTo>
                  <a:cubicBezTo>
                    <a:pt x="59330" y="182359"/>
                    <a:pt x="23680" y="146709"/>
                    <a:pt x="23680" y="102670"/>
                  </a:cubicBezTo>
                  <a:cubicBezTo>
                    <a:pt x="23680" y="58631"/>
                    <a:pt x="59330" y="22981"/>
                    <a:pt x="103369" y="22981"/>
                  </a:cubicBezTo>
                  <a:cubicBezTo>
                    <a:pt x="147408" y="22981"/>
                    <a:pt x="183058" y="58631"/>
                    <a:pt x="183058" y="102670"/>
                  </a:cubicBezTo>
                  <a:cubicBezTo>
                    <a:pt x="183058" y="146709"/>
                    <a:pt x="147408" y="182359"/>
                    <a:pt x="103369" y="182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31" name="Freeform: Shape 407">
              <a:extLst>
                <a:ext uri="{FF2B5EF4-FFF2-40B4-BE49-F238E27FC236}">
                  <a16:creationId xmlns:a16="http://schemas.microsoft.com/office/drawing/2014/main" id="{50879B84-3993-4272-9B52-542D19BCE39D}"/>
                </a:ext>
              </a:extLst>
            </p:cNvPr>
            <p:cNvSpPr/>
            <p:nvPr/>
          </p:nvSpPr>
          <p:spPr>
            <a:xfrm>
              <a:off x="2119591" y="2019365"/>
              <a:ext cx="76893" cy="76893"/>
            </a:xfrm>
            <a:custGeom>
              <a:avLst/>
              <a:gdLst/>
              <a:ahLst/>
              <a:cxnLst/>
              <a:rect l="0" t="0" r="0" b="0"/>
              <a:pathLst>
                <a:path w="76893" h="76893">
                  <a:moveTo>
                    <a:pt x="39058" y="1311"/>
                  </a:moveTo>
                  <a:cubicBezTo>
                    <a:pt x="18087" y="1311"/>
                    <a:pt x="1311" y="18087"/>
                    <a:pt x="1311" y="39058"/>
                  </a:cubicBezTo>
                  <a:cubicBezTo>
                    <a:pt x="1311" y="60029"/>
                    <a:pt x="18087" y="76806"/>
                    <a:pt x="39058" y="76806"/>
                  </a:cubicBezTo>
                  <a:cubicBezTo>
                    <a:pt x="60029" y="76806"/>
                    <a:pt x="76806" y="60029"/>
                    <a:pt x="76806" y="39058"/>
                  </a:cubicBezTo>
                  <a:cubicBezTo>
                    <a:pt x="76806" y="18087"/>
                    <a:pt x="60029" y="1311"/>
                    <a:pt x="39058" y="1311"/>
                  </a:cubicBezTo>
                  <a:close/>
                  <a:moveTo>
                    <a:pt x="39058" y="53738"/>
                  </a:moveTo>
                  <a:cubicBezTo>
                    <a:pt x="30670" y="53738"/>
                    <a:pt x="23680" y="46748"/>
                    <a:pt x="23680" y="38359"/>
                  </a:cubicBezTo>
                  <a:cubicBezTo>
                    <a:pt x="23680" y="29971"/>
                    <a:pt x="30670" y="22981"/>
                    <a:pt x="39058" y="22981"/>
                  </a:cubicBezTo>
                  <a:cubicBezTo>
                    <a:pt x="47447" y="22981"/>
                    <a:pt x="54437" y="29971"/>
                    <a:pt x="54437" y="38359"/>
                  </a:cubicBezTo>
                  <a:cubicBezTo>
                    <a:pt x="54437" y="47447"/>
                    <a:pt x="47447" y="53738"/>
                    <a:pt x="39058" y="537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32" name="Freeform: Shape 408">
              <a:extLst>
                <a:ext uri="{FF2B5EF4-FFF2-40B4-BE49-F238E27FC236}">
                  <a16:creationId xmlns:a16="http://schemas.microsoft.com/office/drawing/2014/main" id="{7D617870-E81E-4D38-B64D-787F9DC3F816}"/>
                </a:ext>
              </a:extLst>
            </p:cNvPr>
            <p:cNvSpPr/>
            <p:nvPr/>
          </p:nvSpPr>
          <p:spPr>
            <a:xfrm>
              <a:off x="2444639" y="2019365"/>
              <a:ext cx="76893" cy="76893"/>
            </a:xfrm>
            <a:custGeom>
              <a:avLst/>
              <a:gdLst/>
              <a:ahLst/>
              <a:cxnLst/>
              <a:rect l="0" t="0" r="0" b="0"/>
              <a:pathLst>
                <a:path w="76893" h="76893">
                  <a:moveTo>
                    <a:pt x="38359" y="1311"/>
                  </a:moveTo>
                  <a:cubicBezTo>
                    <a:pt x="17388" y="1311"/>
                    <a:pt x="1311" y="18087"/>
                    <a:pt x="1311" y="39058"/>
                  </a:cubicBezTo>
                  <a:cubicBezTo>
                    <a:pt x="1311" y="60029"/>
                    <a:pt x="18087" y="76806"/>
                    <a:pt x="39058" y="76806"/>
                  </a:cubicBezTo>
                  <a:cubicBezTo>
                    <a:pt x="60029" y="76806"/>
                    <a:pt x="76107" y="59330"/>
                    <a:pt x="76107" y="39058"/>
                  </a:cubicBezTo>
                  <a:cubicBezTo>
                    <a:pt x="76107" y="18087"/>
                    <a:pt x="59330" y="1311"/>
                    <a:pt x="38359" y="1311"/>
                  </a:cubicBezTo>
                  <a:close/>
                  <a:moveTo>
                    <a:pt x="39058" y="53738"/>
                  </a:moveTo>
                  <a:cubicBezTo>
                    <a:pt x="30670" y="53738"/>
                    <a:pt x="23680" y="46748"/>
                    <a:pt x="23680" y="38359"/>
                  </a:cubicBezTo>
                  <a:cubicBezTo>
                    <a:pt x="23680" y="29971"/>
                    <a:pt x="30670" y="22981"/>
                    <a:pt x="39058" y="22981"/>
                  </a:cubicBezTo>
                  <a:cubicBezTo>
                    <a:pt x="47447" y="22981"/>
                    <a:pt x="54437" y="29971"/>
                    <a:pt x="54437" y="38359"/>
                  </a:cubicBezTo>
                  <a:cubicBezTo>
                    <a:pt x="53738" y="47447"/>
                    <a:pt x="47447" y="53738"/>
                    <a:pt x="39058" y="537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33" name="Freeform: Shape 409">
              <a:extLst>
                <a:ext uri="{FF2B5EF4-FFF2-40B4-BE49-F238E27FC236}">
                  <a16:creationId xmlns:a16="http://schemas.microsoft.com/office/drawing/2014/main" id="{987902F3-E681-4F63-9962-B5636ABDB647}"/>
                </a:ext>
              </a:extLst>
            </p:cNvPr>
            <p:cNvSpPr/>
            <p:nvPr/>
          </p:nvSpPr>
          <p:spPr>
            <a:xfrm>
              <a:off x="1993066" y="2273113"/>
              <a:ext cx="655340" cy="24466"/>
            </a:xfrm>
            <a:custGeom>
              <a:avLst/>
              <a:gdLst/>
              <a:ahLst/>
              <a:cxnLst/>
              <a:rect l="0" t="0" r="0" b="0"/>
              <a:pathLst>
                <a:path w="655339" h="24466">
                  <a:moveTo>
                    <a:pt x="643718" y="1311"/>
                  </a:moveTo>
                  <a:lnTo>
                    <a:pt x="12495" y="1311"/>
                  </a:lnTo>
                  <a:cubicBezTo>
                    <a:pt x="6204" y="1311"/>
                    <a:pt x="1311" y="6204"/>
                    <a:pt x="1311" y="12495"/>
                  </a:cubicBezTo>
                  <a:cubicBezTo>
                    <a:pt x="1311" y="18786"/>
                    <a:pt x="6204" y="23680"/>
                    <a:pt x="12495" y="23680"/>
                  </a:cubicBezTo>
                  <a:lnTo>
                    <a:pt x="643718" y="23680"/>
                  </a:lnTo>
                  <a:cubicBezTo>
                    <a:pt x="650010" y="23680"/>
                    <a:pt x="654903" y="18786"/>
                    <a:pt x="654903" y="12495"/>
                  </a:cubicBezTo>
                  <a:cubicBezTo>
                    <a:pt x="654903" y="6204"/>
                    <a:pt x="650010" y="1311"/>
                    <a:pt x="643718" y="13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F2F39B-3AAE-4CE2-AEB9-C38047F1C487}"/>
              </a:ext>
            </a:extLst>
          </p:cNvPr>
          <p:cNvSpPr txBox="1"/>
          <p:nvPr/>
        </p:nvSpPr>
        <p:spPr>
          <a:xfrm>
            <a:off x="639984" y="6370238"/>
            <a:ext cx="10912033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200">
                <a:solidFill>
                  <a:schemeClr val="bg1"/>
                </a:solidFill>
                <a:latin typeface="Akrob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800" dirty="0"/>
              <a:t>Эксперты изучают всё: биржи, урожаи, логистику, потребление! </a:t>
            </a: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E7386290-2CBF-4654-A3FD-577D45F621DF}"/>
              </a:ext>
            </a:extLst>
          </p:cNvPr>
          <p:cNvSpPr/>
          <p:nvPr/>
        </p:nvSpPr>
        <p:spPr>
          <a:xfrm>
            <a:off x="704850" y="-2657003"/>
            <a:ext cx="10389870" cy="926148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E112F6-2C12-4109-B3B4-511E391F1F96}"/>
              </a:ext>
            </a:extLst>
          </p:cNvPr>
          <p:cNvSpPr txBox="1"/>
          <p:nvPr/>
        </p:nvSpPr>
        <p:spPr>
          <a:xfrm>
            <a:off x="822960" y="-2601088"/>
            <a:ext cx="10342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ExtraBold" panose="00000900000000000000" pitchFamily="2" charset="0"/>
              </a:rPr>
              <a:t>Мир выработал уже много решений, но и сделал много ошибок — не нужно повторять чужие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C4A66D0-54DC-4321-8A1F-AAD38D0C2591}"/>
              </a:ext>
            </a:extLst>
          </p:cNvPr>
          <p:cNvGrpSpPr/>
          <p:nvPr/>
        </p:nvGrpSpPr>
        <p:grpSpPr>
          <a:xfrm>
            <a:off x="600677" y="8024445"/>
            <a:ext cx="3554634" cy="1763794"/>
            <a:chOff x="600677" y="3428999"/>
            <a:chExt cx="3554634" cy="176379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F657BD-7CE8-42DE-89EB-FE160ABB801B}"/>
                </a:ext>
              </a:extLst>
            </p:cNvPr>
            <p:cNvSpPr txBox="1"/>
            <p:nvPr/>
          </p:nvSpPr>
          <p:spPr>
            <a:xfrm>
              <a:off x="600677" y="3992464"/>
              <a:ext cx="35546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Мы должны видеть все лучшие практики мира — фабрика сети LIDL самая современная в Европе, а сколько еще новых в Америке и Азии?</a:t>
              </a:r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151B4635-327A-4C41-8B8D-4BC6E81D9DEA}"/>
                </a:ext>
              </a:extLst>
            </p:cNvPr>
            <p:cNvSpPr/>
            <p:nvPr/>
          </p:nvSpPr>
          <p:spPr>
            <a:xfrm>
              <a:off x="704850" y="3428999"/>
              <a:ext cx="927714" cy="540000"/>
            </a:xfrm>
            <a:prstGeom prst="roundRect">
              <a:avLst>
                <a:gd name="adj" fmla="val 20167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8310F5"/>
                </a:gs>
                <a:gs pos="65000">
                  <a:srgbClr val="5A07AD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01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2A1C643-343A-41FA-91E8-613AFE0668CD}"/>
              </a:ext>
            </a:extLst>
          </p:cNvPr>
          <p:cNvGrpSpPr/>
          <p:nvPr/>
        </p:nvGrpSpPr>
        <p:grpSpPr>
          <a:xfrm>
            <a:off x="4617410" y="8024445"/>
            <a:ext cx="3566779" cy="2594790"/>
            <a:chOff x="4720694" y="3428999"/>
            <a:chExt cx="3566779" cy="259479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70AF0E-CEB7-4F0F-B422-B9727F767FAF}"/>
                </a:ext>
              </a:extLst>
            </p:cNvPr>
            <p:cNvSpPr txBox="1"/>
            <p:nvPr/>
          </p:nvSpPr>
          <p:spPr>
            <a:xfrm>
              <a:off x="4720694" y="3992464"/>
              <a:ext cx="3566779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Мы должны посещать все отраслевые выставки — на январской «</a:t>
              </a:r>
              <a:r>
                <a:rPr lang="ru-RU" dirty="0" err="1">
                  <a:solidFill>
                    <a:schemeClr val="bg1"/>
                  </a:solidFill>
                  <a:latin typeface="Akrobat" panose="00000600000000000000" pitchFamily="2" charset="0"/>
                </a:rPr>
                <a:t>Sigep</a:t>
              </a: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» </a:t>
              </a:r>
              <a:b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в Римини мы встретили только «Чистую линию» и «</a:t>
              </a:r>
              <a:r>
                <a:rPr lang="ru-RU" dirty="0" err="1">
                  <a:solidFill>
                    <a:schemeClr val="bg1"/>
                  </a:solidFill>
                  <a:latin typeface="Akrobat" panose="00000600000000000000" pitchFamily="2" charset="0"/>
                </a:rPr>
                <a:t>Проксима</a:t>
              </a: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», но на февральской </a:t>
              </a:r>
              <a:r>
                <a:rPr lang="ru-RU" dirty="0" err="1">
                  <a:solidFill>
                    <a:schemeClr val="bg1"/>
                  </a:solidFill>
                  <a:latin typeface="Akrobat" panose="00000600000000000000" pitchFamily="2" charset="0"/>
                </a:rPr>
                <a:t>Gulfood</a:t>
              </a: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 уже было три компании, а одна даже проводила </a:t>
              </a:r>
              <a:b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в Дубай свою Страт-сессию </a:t>
              </a:r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94EADC25-99EF-40BF-8FA3-34A86B7EC851}"/>
                </a:ext>
              </a:extLst>
            </p:cNvPr>
            <p:cNvSpPr/>
            <p:nvPr/>
          </p:nvSpPr>
          <p:spPr>
            <a:xfrm>
              <a:off x="4799855" y="3428999"/>
              <a:ext cx="984745" cy="540000"/>
            </a:xfrm>
            <a:prstGeom prst="roundRect">
              <a:avLst>
                <a:gd name="adj" fmla="val 20167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8310F5"/>
                </a:gs>
                <a:gs pos="65000">
                  <a:srgbClr val="5A07AD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02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4E166AD-9DE7-4A0E-AE35-82D6CD9B5F7E}"/>
              </a:ext>
            </a:extLst>
          </p:cNvPr>
          <p:cNvGrpSpPr/>
          <p:nvPr/>
        </p:nvGrpSpPr>
        <p:grpSpPr>
          <a:xfrm>
            <a:off x="8646288" y="8024445"/>
            <a:ext cx="3044142" cy="1763794"/>
            <a:chOff x="8646288" y="3428999"/>
            <a:chExt cx="3044142" cy="176379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8B3343-6A83-4E72-B5C6-04E2014A2B17}"/>
                </a:ext>
              </a:extLst>
            </p:cNvPr>
            <p:cNvSpPr txBox="1"/>
            <p:nvPr/>
          </p:nvSpPr>
          <p:spPr>
            <a:xfrm>
              <a:off x="8646288" y="3992464"/>
              <a:ext cx="30441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240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r>
                <a:rPr lang="ru-RU" sz="1800" dirty="0"/>
                <a:t>Мы должны больше общаться </a:t>
              </a:r>
              <a:br>
                <a:rPr lang="ru-RU" sz="1800" dirty="0"/>
              </a:br>
              <a:r>
                <a:rPr lang="ru-RU" sz="1800" dirty="0"/>
                <a:t>с отраслевыми экспертами на различных Митингах — и братья молочники тому нам в пример!</a:t>
              </a:r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8DC9CEC0-6DD7-43BA-8877-6FDE6E148CC3}"/>
                </a:ext>
              </a:extLst>
            </p:cNvPr>
            <p:cNvSpPr/>
            <p:nvPr/>
          </p:nvSpPr>
          <p:spPr>
            <a:xfrm>
              <a:off x="8748721" y="3428999"/>
              <a:ext cx="927714" cy="540000"/>
            </a:xfrm>
            <a:prstGeom prst="roundRect">
              <a:avLst>
                <a:gd name="adj" fmla="val 20167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8310F5"/>
                </a:gs>
                <a:gs pos="65000">
                  <a:srgbClr val="5A07AD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83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79474C-30AC-423D-AD93-F7E31188C53E}"/>
              </a:ext>
            </a:extLst>
          </p:cNvPr>
          <p:cNvSpPr txBox="1"/>
          <p:nvPr/>
        </p:nvSpPr>
        <p:spPr>
          <a:xfrm>
            <a:off x="617652" y="429889"/>
            <a:ext cx="11269548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Седьмое  окно — Кругозор, </a:t>
            </a:r>
          </a:p>
          <a:p>
            <a:r>
              <a:rPr lang="ru-RU" dirty="0">
                <a:latin typeface="Akrobat ExtraBold" panose="00000900000000000000" pitchFamily="2" charset="0"/>
              </a:rPr>
              <a:t>как средство от ошибочных решений</a:t>
            </a:r>
          </a:p>
        </p:txBody>
      </p:sp>
      <p:pic>
        <p:nvPicPr>
          <p:cNvPr id="36" name="Picture 3" descr="A picture containing outdoor, nature, night sky&#10;&#10;Description automatically generated">
            <a:extLst>
              <a:ext uri="{FF2B5EF4-FFF2-40B4-BE49-F238E27FC236}">
                <a16:creationId xmlns:a16="http://schemas.microsoft.com/office/drawing/2014/main" id="{D778DBD4-BEB7-48F0-AF8A-1240141F3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6"/>
          <a:stretch/>
        </p:blipFill>
        <p:spPr>
          <a:xfrm>
            <a:off x="1245108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504EBB2-543E-4973-84D2-B206715A1B7E}"/>
              </a:ext>
            </a:extLst>
          </p:cNvPr>
          <p:cNvSpPr txBox="1"/>
          <p:nvPr/>
        </p:nvSpPr>
        <p:spPr>
          <a:xfrm>
            <a:off x="-9460231" y="890906"/>
            <a:ext cx="8271703" cy="19019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sz="4800" dirty="0">
                <a:latin typeface="Akrobat ExtraBold" panose="00000900000000000000" pitchFamily="2" charset="0"/>
              </a:rPr>
              <a:t>Каждому возможностей </a:t>
            </a:r>
          </a:p>
          <a:p>
            <a:r>
              <a:rPr lang="ru-RU" sz="4800" dirty="0">
                <a:latin typeface="Akrobat ExtraBold" panose="00000900000000000000" pitchFamily="2" charset="0"/>
              </a:rPr>
              <a:t>и различных окон для роста, ведь нам нужно помнить одно </a:t>
            </a: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19B8149A-5189-41AA-B8A0-75D69D113C26}"/>
              </a:ext>
            </a:extLst>
          </p:cNvPr>
          <p:cNvSpPr/>
          <p:nvPr/>
        </p:nvSpPr>
        <p:spPr>
          <a:xfrm>
            <a:off x="704850" y="1821212"/>
            <a:ext cx="10389870" cy="926148"/>
          </a:xfrm>
          <a:prstGeom prst="roundRect">
            <a:avLst>
              <a:gd name="adj" fmla="val 8317"/>
            </a:avLst>
          </a:prstGeom>
          <a:gradFill>
            <a:gsLst>
              <a:gs pos="0">
                <a:schemeClr val="accent1">
                  <a:lumMod val="50000"/>
                  <a:alpha val="47000"/>
                </a:schemeClr>
              </a:gs>
              <a:gs pos="100000">
                <a:srgbClr val="5607A5">
                  <a:alpha val="88235"/>
                </a:srgbClr>
              </a:gs>
              <a:gs pos="65000">
                <a:srgbClr val="5A07AD">
                  <a:alpha val="80000"/>
                </a:srgbClr>
              </a:gs>
            </a:gsLst>
            <a:path path="circle">
              <a:fillToRect r="100000" b="10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41A99E-6CD2-47D3-8F78-F1CF09CBB8B2}"/>
              </a:ext>
            </a:extLst>
          </p:cNvPr>
          <p:cNvSpPr txBox="1"/>
          <p:nvPr/>
        </p:nvSpPr>
        <p:spPr>
          <a:xfrm>
            <a:off x="822960" y="1877127"/>
            <a:ext cx="10342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krobat ExtraBold" panose="00000900000000000000" pitchFamily="2" charset="0"/>
              </a:rPr>
              <a:t>Мир выработал уже много решений, но и сделал много ошибок — не нужно повторять чужие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85D5CC-020E-465B-97DC-699B97D2A439}"/>
              </a:ext>
            </a:extLst>
          </p:cNvPr>
          <p:cNvGrpSpPr/>
          <p:nvPr/>
        </p:nvGrpSpPr>
        <p:grpSpPr>
          <a:xfrm>
            <a:off x="600677" y="3428999"/>
            <a:ext cx="3554634" cy="1763794"/>
            <a:chOff x="600677" y="3428999"/>
            <a:chExt cx="3554634" cy="176379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9B8476C-B911-4F28-8ECC-86D444357230}"/>
                </a:ext>
              </a:extLst>
            </p:cNvPr>
            <p:cNvSpPr txBox="1"/>
            <p:nvPr/>
          </p:nvSpPr>
          <p:spPr>
            <a:xfrm>
              <a:off x="600677" y="3992464"/>
              <a:ext cx="35546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Мы должны видеть все лучшие практики мира — фабрика сети LIDL самая современная в Европе, а сколько еще новых в Америке и Азии?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58BD28C3-A56E-47A9-B5B3-943C791990BC}"/>
                </a:ext>
              </a:extLst>
            </p:cNvPr>
            <p:cNvSpPr/>
            <p:nvPr/>
          </p:nvSpPr>
          <p:spPr>
            <a:xfrm>
              <a:off x="704850" y="3428999"/>
              <a:ext cx="927714" cy="540000"/>
            </a:xfrm>
            <a:prstGeom prst="roundRect">
              <a:avLst>
                <a:gd name="adj" fmla="val 20167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8310F5"/>
                </a:gs>
                <a:gs pos="65000">
                  <a:srgbClr val="5A07AD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01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690B25A-CEC5-4B21-91BB-9851FC360153}"/>
              </a:ext>
            </a:extLst>
          </p:cNvPr>
          <p:cNvGrpSpPr/>
          <p:nvPr/>
        </p:nvGrpSpPr>
        <p:grpSpPr>
          <a:xfrm>
            <a:off x="4617410" y="3428999"/>
            <a:ext cx="3566779" cy="2594790"/>
            <a:chOff x="4720694" y="3428999"/>
            <a:chExt cx="3566779" cy="259479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338E4C-174E-4387-9802-E11A734F2458}"/>
                </a:ext>
              </a:extLst>
            </p:cNvPr>
            <p:cNvSpPr txBox="1"/>
            <p:nvPr/>
          </p:nvSpPr>
          <p:spPr>
            <a:xfrm>
              <a:off x="4720694" y="3992464"/>
              <a:ext cx="3566779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Мы должны посещать все отраслевые выставки — на январской «</a:t>
              </a:r>
              <a:r>
                <a:rPr lang="ru-RU" dirty="0" err="1">
                  <a:solidFill>
                    <a:schemeClr val="bg1"/>
                  </a:solidFill>
                  <a:latin typeface="Akrobat" panose="00000600000000000000" pitchFamily="2" charset="0"/>
                </a:rPr>
                <a:t>Sigep</a:t>
              </a: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» </a:t>
              </a:r>
              <a:b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в Римини мы встретили только «Чистую линию» и «</a:t>
              </a:r>
              <a:r>
                <a:rPr lang="ru-RU" dirty="0" err="1">
                  <a:solidFill>
                    <a:schemeClr val="bg1"/>
                  </a:solidFill>
                  <a:latin typeface="Akrobat" panose="00000600000000000000" pitchFamily="2" charset="0"/>
                </a:rPr>
                <a:t>Проксима</a:t>
              </a: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», но на февральской </a:t>
              </a:r>
              <a:r>
                <a:rPr lang="ru-RU" dirty="0" err="1">
                  <a:solidFill>
                    <a:schemeClr val="bg1"/>
                  </a:solidFill>
                  <a:latin typeface="Akrobat" panose="00000600000000000000" pitchFamily="2" charset="0"/>
                </a:rPr>
                <a:t>Gulfood</a:t>
              </a: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 уже было три компании, а одна даже проводила </a:t>
              </a:r>
              <a:b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Akrobat" panose="00000600000000000000" pitchFamily="2" charset="0"/>
                </a:rPr>
                <a:t>в Дубай свою Страт-сессию 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20EAEA3B-B8C4-4056-BC47-8E2BE4E734DF}"/>
                </a:ext>
              </a:extLst>
            </p:cNvPr>
            <p:cNvSpPr/>
            <p:nvPr/>
          </p:nvSpPr>
          <p:spPr>
            <a:xfrm>
              <a:off x="4799855" y="3428999"/>
              <a:ext cx="984745" cy="540000"/>
            </a:xfrm>
            <a:prstGeom prst="roundRect">
              <a:avLst>
                <a:gd name="adj" fmla="val 20167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8310F5"/>
                </a:gs>
                <a:gs pos="65000">
                  <a:srgbClr val="5A07AD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02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FFC2594-F05F-47C5-BD6F-2A6C739441B8}"/>
              </a:ext>
            </a:extLst>
          </p:cNvPr>
          <p:cNvGrpSpPr/>
          <p:nvPr/>
        </p:nvGrpSpPr>
        <p:grpSpPr>
          <a:xfrm>
            <a:off x="8646288" y="3428999"/>
            <a:ext cx="3044142" cy="1763794"/>
            <a:chOff x="8646288" y="3428999"/>
            <a:chExt cx="3044142" cy="17637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169B6E-E336-489E-94DC-E2ED5F37C72D}"/>
                </a:ext>
              </a:extLst>
            </p:cNvPr>
            <p:cNvSpPr txBox="1"/>
            <p:nvPr/>
          </p:nvSpPr>
          <p:spPr>
            <a:xfrm>
              <a:off x="8646288" y="3992464"/>
              <a:ext cx="30441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2400"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r>
                <a:rPr lang="ru-RU" sz="1800" dirty="0"/>
                <a:t>Мы должны больше общаться </a:t>
              </a:r>
              <a:br>
                <a:rPr lang="ru-RU" sz="1800" dirty="0"/>
              </a:br>
              <a:r>
                <a:rPr lang="ru-RU" sz="1800" dirty="0"/>
                <a:t>с отраслевыми экспертами на различных Митингах — и братья молочники тому нам в пример!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E8929CF-87C2-47D1-A798-340D8A245778}"/>
                </a:ext>
              </a:extLst>
            </p:cNvPr>
            <p:cNvSpPr/>
            <p:nvPr/>
          </p:nvSpPr>
          <p:spPr>
            <a:xfrm>
              <a:off x="8748721" y="3428999"/>
              <a:ext cx="927714" cy="540000"/>
            </a:xfrm>
            <a:prstGeom prst="roundRect">
              <a:avLst>
                <a:gd name="adj" fmla="val 20167"/>
              </a:avLst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rgbClr val="8310F5"/>
                </a:gs>
                <a:gs pos="65000">
                  <a:srgbClr val="5A07AD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800" dirty="0">
                  <a:solidFill>
                    <a:schemeClr val="bg1"/>
                  </a:solidFill>
                  <a:latin typeface="Akrobat ExtraBold" panose="00000900000000000000" pitchFamily="2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577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outdoor, nature, night sky&#10;&#10;Description automatically generated">
            <a:extLst>
              <a:ext uri="{FF2B5EF4-FFF2-40B4-BE49-F238E27FC236}">
                <a16:creationId xmlns:a16="http://schemas.microsoft.com/office/drawing/2014/main" id="{1D23A0F9-E8E5-4140-93D6-CBD09514D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9DB83-D7DF-4F60-AE8B-DC8494C0BBBB}"/>
              </a:ext>
            </a:extLst>
          </p:cNvPr>
          <p:cNvSpPr txBox="1"/>
          <p:nvPr/>
        </p:nvSpPr>
        <p:spPr>
          <a:xfrm>
            <a:off x="582929" y="581225"/>
            <a:ext cx="8271703" cy="19019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sz="4800" dirty="0">
                <a:latin typeface="Akrobat ExtraBold" panose="00000900000000000000" pitchFamily="2" charset="0"/>
              </a:rPr>
              <a:t>Каждому больше возможностей </a:t>
            </a:r>
          </a:p>
          <a:p>
            <a:r>
              <a:rPr lang="ru-RU" sz="4800" dirty="0">
                <a:latin typeface="Akrobat ExtraBold" panose="00000900000000000000" pitchFamily="2" charset="0"/>
              </a:rPr>
              <a:t>и различных окон для роста, </a:t>
            </a:r>
            <a:br>
              <a:rPr lang="ru-RU" sz="4800" dirty="0">
                <a:latin typeface="Akrobat ExtraBold" panose="00000900000000000000" pitchFamily="2" charset="0"/>
              </a:rPr>
            </a:br>
            <a:r>
              <a:rPr lang="ru-RU" sz="4800" dirty="0">
                <a:latin typeface="Akrobat ExtraBold" panose="00000900000000000000" pitchFamily="2" charset="0"/>
              </a:rPr>
              <a:t>ведь нам нужно помнить одно: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B05757-F572-44C9-8B14-CF64A0F1DEFC}"/>
              </a:ext>
            </a:extLst>
          </p:cNvPr>
          <p:cNvSpPr txBox="1"/>
          <p:nvPr/>
        </p:nvSpPr>
        <p:spPr>
          <a:xfrm>
            <a:off x="579119" y="557213"/>
            <a:ext cx="8713967" cy="8769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8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sz="6000" dirty="0">
                <a:latin typeface="Akrobat ExtraBold" panose="00000900000000000000" pitchFamily="2" charset="0"/>
              </a:rPr>
              <a:t>В будущее возьмут не всех!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F9EB6D-ADB9-477D-A6B2-88972F80B016}"/>
              </a:ext>
            </a:extLst>
          </p:cNvPr>
          <p:cNvSpPr txBox="1"/>
          <p:nvPr/>
        </p:nvSpPr>
        <p:spPr>
          <a:xfrm>
            <a:off x="599440" y="1345112"/>
            <a:ext cx="6825090" cy="72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8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Удачи вам всем и спасибо!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2634305-FD6D-4B8E-81C9-C60DA3051B3E}"/>
              </a:ext>
            </a:extLst>
          </p:cNvPr>
          <p:cNvGrpSpPr/>
          <p:nvPr/>
        </p:nvGrpSpPr>
        <p:grpSpPr>
          <a:xfrm>
            <a:off x="704850" y="2754119"/>
            <a:ext cx="5296749" cy="523220"/>
            <a:chOff x="704850" y="4278884"/>
            <a:chExt cx="5296749" cy="523220"/>
          </a:xfrm>
        </p:grpSpPr>
        <p:grpSp>
          <p:nvGrpSpPr>
            <p:cNvPr id="8" name="Group 23">
              <a:extLst>
                <a:ext uri="{FF2B5EF4-FFF2-40B4-BE49-F238E27FC236}">
                  <a16:creationId xmlns:a16="http://schemas.microsoft.com/office/drawing/2014/main" id="{99BD784B-F080-4963-97D6-F5301FE5B491}"/>
                </a:ext>
              </a:extLst>
            </p:cNvPr>
            <p:cNvGrpSpPr/>
            <p:nvPr/>
          </p:nvGrpSpPr>
          <p:grpSpPr>
            <a:xfrm>
              <a:off x="704850" y="4354555"/>
              <a:ext cx="317000" cy="314665"/>
              <a:chOff x="2012933" y="5905365"/>
              <a:chExt cx="315607" cy="313283"/>
            </a:xfrm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D3C8B5AE-68E8-463F-AC39-89D161712313}"/>
                  </a:ext>
                </a:extLst>
              </p:cNvPr>
              <p:cNvSpPr/>
              <p:nvPr/>
            </p:nvSpPr>
            <p:spPr>
              <a:xfrm flipV="1">
                <a:off x="2092620" y="5989039"/>
                <a:ext cx="157959" cy="146304"/>
              </a:xfrm>
              <a:custGeom>
                <a:avLst/>
                <a:gdLst>
                  <a:gd name="connsiteX0" fmla="*/ 33540 w 209832"/>
                  <a:gd name="connsiteY0" fmla="*/ 194829 h 196011"/>
                  <a:gd name="connsiteX1" fmla="*/ 45567 w 209832"/>
                  <a:gd name="connsiteY1" fmla="*/ 193445 h 196011"/>
                  <a:gd name="connsiteX2" fmla="*/ 51371 w 209832"/>
                  <a:gd name="connsiteY2" fmla="*/ 187120 h 196011"/>
                  <a:gd name="connsiteX3" fmla="*/ 67805 w 209832"/>
                  <a:gd name="connsiteY3" fmla="*/ 146505 h 196011"/>
                  <a:gd name="connsiteX4" fmla="*/ 54812 w 209832"/>
                  <a:gd name="connsiteY4" fmla="*/ 120280 h 196011"/>
                  <a:gd name="connsiteX5" fmla="*/ 53301 w 209832"/>
                  <a:gd name="connsiteY5" fmla="*/ 108431 h 196011"/>
                  <a:gd name="connsiteX6" fmla="*/ 125196 w 209832"/>
                  <a:gd name="connsiteY6" fmla="*/ 46328 h 196011"/>
                  <a:gd name="connsiteX7" fmla="*/ 129120 w 209832"/>
                  <a:gd name="connsiteY7" fmla="*/ 45528 h 196011"/>
                  <a:gd name="connsiteX8" fmla="*/ 136118 w 209832"/>
                  <a:gd name="connsiteY8" fmla="*/ 49325 h 196011"/>
                  <a:gd name="connsiteX9" fmla="*/ 158762 w 209832"/>
                  <a:gd name="connsiteY9" fmla="*/ 72591 h 196011"/>
                  <a:gd name="connsiteX10" fmla="*/ 163309 w 209832"/>
                  <a:gd name="connsiteY10" fmla="*/ 71296 h 196011"/>
                  <a:gd name="connsiteX11" fmla="*/ 208622 w 209832"/>
                  <a:gd name="connsiteY11" fmla="*/ 45693 h 196011"/>
                  <a:gd name="connsiteX12" fmla="*/ 160553 w 209832"/>
                  <a:gd name="connsiteY12" fmla="*/ -1183 h 196011"/>
                  <a:gd name="connsiteX13" fmla="*/ 157543 w 209832"/>
                  <a:gd name="connsiteY13" fmla="*/ -1081 h 196011"/>
                  <a:gd name="connsiteX14" fmla="*/ 8584 w 209832"/>
                  <a:gd name="connsiteY14" fmla="*/ 109536 h 196011"/>
                  <a:gd name="connsiteX15" fmla="*/ 18833 w 209832"/>
                  <a:gd name="connsiteY15" fmla="*/ 189495 h 196011"/>
                  <a:gd name="connsiteX16" fmla="*/ 33540 w 209832"/>
                  <a:gd name="connsiteY16" fmla="*/ 194829 h 19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9832" h="196011">
                    <a:moveTo>
                      <a:pt x="33540" y="194829"/>
                    </a:moveTo>
                    <a:cubicBezTo>
                      <a:pt x="37528" y="194829"/>
                      <a:pt x="41604" y="194118"/>
                      <a:pt x="45567" y="193445"/>
                    </a:cubicBezTo>
                    <a:cubicBezTo>
                      <a:pt x="47942" y="193127"/>
                      <a:pt x="50126" y="189647"/>
                      <a:pt x="51371" y="187120"/>
                    </a:cubicBezTo>
                    <a:cubicBezTo>
                      <a:pt x="57111" y="173683"/>
                      <a:pt x="62852" y="160260"/>
                      <a:pt x="67805" y="146505"/>
                    </a:cubicBezTo>
                    <a:cubicBezTo>
                      <a:pt x="70599" y="139241"/>
                      <a:pt x="65493" y="132281"/>
                      <a:pt x="54812" y="120280"/>
                    </a:cubicBezTo>
                    <a:cubicBezTo>
                      <a:pt x="51460" y="116483"/>
                      <a:pt x="50799" y="112850"/>
                      <a:pt x="53301" y="108431"/>
                    </a:cubicBezTo>
                    <a:cubicBezTo>
                      <a:pt x="70141" y="79513"/>
                      <a:pt x="93840" y="58647"/>
                      <a:pt x="125196" y="46328"/>
                    </a:cubicBezTo>
                    <a:cubicBezTo>
                      <a:pt x="126618" y="45782"/>
                      <a:pt x="127914" y="45528"/>
                      <a:pt x="129120" y="45528"/>
                    </a:cubicBezTo>
                    <a:cubicBezTo>
                      <a:pt x="131800" y="45528"/>
                      <a:pt x="134035" y="46823"/>
                      <a:pt x="136118" y="49325"/>
                    </a:cubicBezTo>
                    <a:cubicBezTo>
                      <a:pt x="149516" y="65505"/>
                      <a:pt x="153339" y="72591"/>
                      <a:pt x="158762" y="72591"/>
                    </a:cubicBezTo>
                    <a:cubicBezTo>
                      <a:pt x="160121" y="72591"/>
                      <a:pt x="161581" y="72147"/>
                      <a:pt x="163309" y="71296"/>
                    </a:cubicBezTo>
                    <a:cubicBezTo>
                      <a:pt x="205181" y="51230"/>
                      <a:pt x="208495" y="50430"/>
                      <a:pt x="208622" y="45693"/>
                    </a:cubicBezTo>
                    <a:cubicBezTo>
                      <a:pt x="209714" y="12038"/>
                      <a:pt x="180403" y="-1183"/>
                      <a:pt x="160553" y="-1183"/>
                    </a:cubicBezTo>
                    <a:lnTo>
                      <a:pt x="157543" y="-1081"/>
                    </a:lnTo>
                    <a:cubicBezTo>
                      <a:pt x="116941" y="354"/>
                      <a:pt x="52399" y="32421"/>
                      <a:pt x="8584" y="109536"/>
                    </a:cubicBezTo>
                    <a:cubicBezTo>
                      <a:pt x="-6846" y="136866"/>
                      <a:pt x="-4395" y="167994"/>
                      <a:pt x="18833" y="189495"/>
                    </a:cubicBezTo>
                    <a:cubicBezTo>
                      <a:pt x="23266" y="193610"/>
                      <a:pt x="28320" y="194829"/>
                      <a:pt x="33540" y="194829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1DB9CB3C-B0AB-4F34-A08C-C5249E8BFB00}"/>
                  </a:ext>
                </a:extLst>
              </p:cNvPr>
              <p:cNvSpPr/>
              <p:nvPr/>
            </p:nvSpPr>
            <p:spPr>
              <a:xfrm flipV="1">
                <a:off x="2012933" y="5905365"/>
                <a:ext cx="315607" cy="313283"/>
              </a:xfrm>
              <a:custGeom>
                <a:avLst/>
                <a:gdLst>
                  <a:gd name="connsiteX0" fmla="*/ 235992 w 419250"/>
                  <a:gd name="connsiteY0" fmla="*/ 38314 h 419722"/>
                  <a:gd name="connsiteX1" fmla="*/ 382233 w 419250"/>
                  <a:gd name="connsiteY1" fmla="*/ 235989 h 419722"/>
                  <a:gd name="connsiteX2" fmla="*/ 211837 w 419250"/>
                  <a:gd name="connsiteY2" fmla="*/ 384249 h 419722"/>
                  <a:gd name="connsiteX3" fmla="*/ 180138 w 419250"/>
                  <a:gd name="connsiteY3" fmla="*/ 381366 h 419722"/>
                  <a:gd name="connsiteX4" fmla="*/ 57303 w 419250"/>
                  <a:gd name="connsiteY4" fmla="*/ 126172 h 419722"/>
                  <a:gd name="connsiteX5" fmla="*/ 60847 w 419250"/>
                  <a:gd name="connsiteY5" fmla="*/ 93152 h 419722"/>
                  <a:gd name="connsiteX6" fmla="*/ 47690 w 419250"/>
                  <a:gd name="connsiteY6" fmla="*/ 46696 h 419722"/>
                  <a:gd name="connsiteX7" fmla="*/ 106592 w 419250"/>
                  <a:gd name="connsiteY7" fmla="*/ 62177 h 419722"/>
                  <a:gd name="connsiteX8" fmla="*/ 111558 w 419250"/>
                  <a:gd name="connsiteY8" fmla="*/ 62876 h 419722"/>
                  <a:gd name="connsiteX9" fmla="*/ 120803 w 419250"/>
                  <a:gd name="connsiteY9" fmla="*/ 60120 h 419722"/>
                  <a:gd name="connsiteX10" fmla="*/ 207633 w 419250"/>
                  <a:gd name="connsiteY10" fmla="*/ 36002 h 419722"/>
                  <a:gd name="connsiteX11" fmla="*/ 235992 w 419250"/>
                  <a:gd name="connsiteY11" fmla="*/ 38314 h 419722"/>
                  <a:gd name="connsiteX12" fmla="*/ 414885 w 419250"/>
                  <a:gd name="connsiteY12" fmla="*/ 248956 h 419722"/>
                  <a:gd name="connsiteX13" fmla="*/ 244578 w 419250"/>
                  <a:gd name="connsiteY13" fmla="*/ 4811 h 419722"/>
                  <a:gd name="connsiteX14" fmla="*/ 208116 w 419250"/>
                  <a:gd name="connsiteY14" fmla="*/ 1674 h 419722"/>
                  <a:gd name="connsiteX15" fmla="*/ 114834 w 419250"/>
                  <a:gd name="connsiteY15" fmla="*/ 23785 h 419722"/>
                  <a:gd name="connsiteX16" fmla="*/ 106211 w 419250"/>
                  <a:gd name="connsiteY16" fmla="*/ 25677 h 419722"/>
                  <a:gd name="connsiteX17" fmla="*/ 102045 w 419250"/>
                  <a:gd name="connsiteY17" fmla="*/ 25195 h 419722"/>
                  <a:gd name="connsiteX18" fmla="*/ -1180 w 419250"/>
                  <a:gd name="connsiteY18" fmla="*/ -1183 h 419722"/>
                  <a:gd name="connsiteX19" fmla="*/ 5487 w 419250"/>
                  <a:gd name="connsiteY19" fmla="*/ 23620 h 419722"/>
                  <a:gd name="connsiteX20" fmla="*/ 26608 w 419250"/>
                  <a:gd name="connsiteY20" fmla="*/ 99312 h 419722"/>
                  <a:gd name="connsiteX21" fmla="*/ 25591 w 419250"/>
                  <a:gd name="connsiteY21" fmla="*/ 111479 h 419722"/>
                  <a:gd name="connsiteX22" fmla="*/ 164263 w 419250"/>
                  <a:gd name="connsiteY22" fmla="*/ 412812 h 419722"/>
                  <a:gd name="connsiteX23" fmla="*/ 213196 w 419250"/>
                  <a:gd name="connsiteY23" fmla="*/ 418539 h 419722"/>
                  <a:gd name="connsiteX24" fmla="*/ 414885 w 419250"/>
                  <a:gd name="connsiteY24" fmla="*/ 248956 h 41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9250" h="419722">
                    <a:moveTo>
                      <a:pt x="235992" y="38314"/>
                    </a:moveTo>
                    <a:cubicBezTo>
                      <a:pt x="330595" y="53490"/>
                      <a:pt x="395885" y="141819"/>
                      <a:pt x="382233" y="235989"/>
                    </a:cubicBezTo>
                    <a:cubicBezTo>
                      <a:pt x="369533" y="322883"/>
                      <a:pt x="296089" y="384249"/>
                      <a:pt x="211837" y="384249"/>
                    </a:cubicBezTo>
                    <a:cubicBezTo>
                      <a:pt x="201398" y="384249"/>
                      <a:pt x="190806" y="383322"/>
                      <a:pt x="180138" y="381366"/>
                    </a:cubicBezTo>
                    <a:cubicBezTo>
                      <a:pt x="63044" y="359878"/>
                      <a:pt x="-50" y="229512"/>
                      <a:pt x="57303" y="126172"/>
                    </a:cubicBezTo>
                    <a:cubicBezTo>
                      <a:pt x="63704" y="114793"/>
                      <a:pt x="65368" y="105319"/>
                      <a:pt x="60847" y="93152"/>
                    </a:cubicBezTo>
                    <a:cubicBezTo>
                      <a:pt x="55678" y="78446"/>
                      <a:pt x="52401" y="63282"/>
                      <a:pt x="47690" y="46696"/>
                    </a:cubicBezTo>
                    <a:cubicBezTo>
                      <a:pt x="68441" y="52068"/>
                      <a:pt x="87593" y="56805"/>
                      <a:pt x="106592" y="62177"/>
                    </a:cubicBezTo>
                    <a:cubicBezTo>
                      <a:pt x="108370" y="62647"/>
                      <a:pt x="109996" y="62876"/>
                      <a:pt x="111558" y="62876"/>
                    </a:cubicBezTo>
                    <a:cubicBezTo>
                      <a:pt x="114745" y="62876"/>
                      <a:pt x="117628" y="61923"/>
                      <a:pt x="120803" y="60120"/>
                    </a:cubicBezTo>
                    <a:cubicBezTo>
                      <a:pt x="148172" y="44257"/>
                      <a:pt x="177090" y="36002"/>
                      <a:pt x="207633" y="36002"/>
                    </a:cubicBezTo>
                    <a:cubicBezTo>
                      <a:pt x="216930" y="36002"/>
                      <a:pt x="226378" y="36777"/>
                      <a:pt x="235992" y="38314"/>
                    </a:cubicBezTo>
                    <a:moveTo>
                      <a:pt x="414885" y="248956"/>
                    </a:moveTo>
                    <a:cubicBezTo>
                      <a:pt x="434862" y="133920"/>
                      <a:pt x="358814" y="24890"/>
                      <a:pt x="244578" y="4811"/>
                    </a:cubicBezTo>
                    <a:cubicBezTo>
                      <a:pt x="232284" y="2716"/>
                      <a:pt x="220130" y="1674"/>
                      <a:pt x="208116" y="1674"/>
                    </a:cubicBezTo>
                    <a:cubicBezTo>
                      <a:pt x="175921" y="1674"/>
                      <a:pt x="144756" y="9167"/>
                      <a:pt x="114834" y="23785"/>
                    </a:cubicBezTo>
                    <a:cubicBezTo>
                      <a:pt x="112320" y="25042"/>
                      <a:pt x="109158" y="25677"/>
                      <a:pt x="106211" y="25677"/>
                    </a:cubicBezTo>
                    <a:cubicBezTo>
                      <a:pt x="104738" y="25677"/>
                      <a:pt x="103315" y="25512"/>
                      <a:pt x="102045" y="25195"/>
                    </a:cubicBezTo>
                    <a:cubicBezTo>
                      <a:pt x="46800" y="11301"/>
                      <a:pt x="10059" y="1027"/>
                      <a:pt x="-1180" y="-1183"/>
                    </a:cubicBezTo>
                    <a:cubicBezTo>
                      <a:pt x="1258" y="7821"/>
                      <a:pt x="3379" y="15721"/>
                      <a:pt x="5487" y="23620"/>
                    </a:cubicBezTo>
                    <a:cubicBezTo>
                      <a:pt x="12638" y="48906"/>
                      <a:pt x="19940" y="74026"/>
                      <a:pt x="26608" y="99312"/>
                    </a:cubicBezTo>
                    <a:cubicBezTo>
                      <a:pt x="27585" y="103109"/>
                      <a:pt x="27306" y="107999"/>
                      <a:pt x="25591" y="111479"/>
                    </a:cubicBezTo>
                    <a:cubicBezTo>
                      <a:pt x="-37629" y="233462"/>
                      <a:pt x="29706" y="381214"/>
                      <a:pt x="164263" y="412812"/>
                    </a:cubicBezTo>
                    <a:cubicBezTo>
                      <a:pt x="180887" y="416698"/>
                      <a:pt x="197245" y="418539"/>
                      <a:pt x="213196" y="418539"/>
                    </a:cubicBezTo>
                    <a:cubicBezTo>
                      <a:pt x="314580" y="418539"/>
                      <a:pt x="398260" y="344117"/>
                      <a:pt x="414885" y="248956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35BA4B-9CA7-4785-BF55-718D1500B2E9}"/>
                </a:ext>
              </a:extLst>
            </p:cNvPr>
            <p:cNvSpPr txBox="1"/>
            <p:nvPr/>
          </p:nvSpPr>
          <p:spPr>
            <a:xfrm>
              <a:off x="1038637" y="4278884"/>
              <a:ext cx="4962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600">
                  <a:solidFill>
                    <a:schemeClr val="bg1"/>
                  </a:solidFill>
                  <a:latin typeface="Akrobat" panose="00000600000000000000" pitchFamily="2" charset="0"/>
                </a:defRPr>
              </a:lvl1pPr>
            </a:lstStyle>
            <a:p>
              <a:pPr algn="l"/>
              <a:r>
                <a:rPr lang="en-US" sz="105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>
                  <a:latin typeface="Akrobat ExtraBold" panose="00000900000000000000" pitchFamily="2" charset="0"/>
                </a:rPr>
                <a:t>+ 372 5080 352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BBE78FE-0BE2-413C-A4FA-DA922EAEF9DE}"/>
              </a:ext>
            </a:extLst>
          </p:cNvPr>
          <p:cNvGrpSpPr/>
          <p:nvPr/>
        </p:nvGrpSpPr>
        <p:grpSpPr>
          <a:xfrm>
            <a:off x="599439" y="3630725"/>
            <a:ext cx="6194899" cy="2405991"/>
            <a:chOff x="599439" y="3630725"/>
            <a:chExt cx="6194899" cy="24059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443D0D-B790-411F-98BF-3755B3CD478F}"/>
                </a:ext>
              </a:extLst>
            </p:cNvPr>
            <p:cNvSpPr txBox="1"/>
            <p:nvPr/>
          </p:nvSpPr>
          <p:spPr>
            <a:xfrm>
              <a:off x="599439" y="3630725"/>
              <a:ext cx="6194899" cy="1098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/>
                  </a:solidFill>
                  <a:effectLst/>
                  <a:latin typeface="Akrobat" panose="00000600000000000000" pitchFamily="2" charset="0"/>
                  <a:ea typeface="Times New Roman" panose="02020603050405020304" pitchFamily="18" charset="0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ru-RU" sz="2400" dirty="0"/>
                <a:t>Почитать «Король умер. Да здравствует король!», или Заметки мороженщиков с музыкального конкурса «Новая волна» в августе 2021 года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A9C0945-B0EC-4964-B247-F16F6BAC0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" y="4762295"/>
              <a:ext cx="1274421" cy="1274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90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29" grpId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6990469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Мы так долго говорили </a:t>
            </a:r>
            <a:br>
              <a:rPr lang="ru-RU" sz="4000" dirty="0">
                <a:latin typeface="Akrobat ExtraBold" panose="00000900000000000000" pitchFamily="2" charset="0"/>
              </a:rPr>
            </a:br>
            <a:r>
              <a:rPr lang="ru-RU" sz="4000" dirty="0">
                <a:latin typeface="Akrobat ExtraBold" panose="00000900000000000000" pitchFamily="2" charset="0"/>
              </a:rPr>
              <a:t>о Драйверах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5B504-3254-451E-8C01-1CCFB6C183CA}"/>
              </a:ext>
            </a:extLst>
          </p:cNvPr>
          <p:cNvSpPr txBox="1"/>
          <p:nvPr/>
        </p:nvSpPr>
        <p:spPr>
          <a:xfrm>
            <a:off x="8247380" y="443914"/>
            <a:ext cx="3680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«Научите их нашим путям, чтобы они не страдали от стыда быть бесполезными.»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3980E-1C63-4726-B57F-979971D1F44C}"/>
              </a:ext>
            </a:extLst>
          </p:cNvPr>
          <p:cNvSpPr txBox="1"/>
          <p:nvPr/>
        </p:nvSpPr>
        <p:spPr>
          <a:xfrm>
            <a:off x="8310880" y="98881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843567E-64C0-4E20-A6E1-7670D292254B}"/>
              </a:ext>
            </a:extLst>
          </p:cNvPr>
          <p:cNvSpPr/>
          <p:nvPr/>
        </p:nvSpPr>
        <p:spPr>
          <a:xfrm>
            <a:off x="4094481" y="2875280"/>
            <a:ext cx="4003039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3DC236C-235B-4099-B3E4-1D9A67293B35}"/>
              </a:ext>
            </a:extLst>
          </p:cNvPr>
          <p:cNvSpPr/>
          <p:nvPr/>
        </p:nvSpPr>
        <p:spPr>
          <a:xfrm>
            <a:off x="292679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828206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186351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4676880" y="4808866"/>
            <a:ext cx="2983760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Позиционирование</a:t>
            </a:r>
          </a:p>
        </p:txBody>
      </p:sp>
      <p:grpSp>
        <p:nvGrpSpPr>
          <p:cNvPr id="13" name="Рисунок 1233">
            <a:extLst>
              <a:ext uri="{FF2B5EF4-FFF2-40B4-BE49-F238E27FC236}">
                <a16:creationId xmlns:a16="http://schemas.microsoft.com/office/drawing/2014/main" id="{930AF168-674A-4A03-911C-1ACAC0ED1AA3}"/>
              </a:ext>
            </a:extLst>
          </p:cNvPr>
          <p:cNvGrpSpPr/>
          <p:nvPr/>
        </p:nvGrpSpPr>
        <p:grpSpPr>
          <a:xfrm>
            <a:off x="5651840" y="3655173"/>
            <a:ext cx="888321" cy="888321"/>
            <a:chOff x="403323" y="5917028"/>
            <a:chExt cx="775876" cy="775877"/>
          </a:xfrm>
          <a:solidFill>
            <a:schemeClr val="bg1"/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C4C47C1D-1D8D-498E-A89A-7884E578CA53}"/>
                </a:ext>
              </a:extLst>
            </p:cNvPr>
            <p:cNvSpPr/>
            <p:nvPr/>
          </p:nvSpPr>
          <p:spPr>
            <a:xfrm>
              <a:off x="554286" y="6318746"/>
              <a:ext cx="32092" cy="32092"/>
            </a:xfrm>
            <a:custGeom>
              <a:avLst/>
              <a:gdLst>
                <a:gd name="connsiteX0" fmla="*/ 16518 w 32092"/>
                <a:gd name="connsiteY0" fmla="*/ 1416 h 32092"/>
                <a:gd name="connsiteX1" fmla="*/ 1416 w 32092"/>
                <a:gd name="connsiteY1" fmla="*/ 16518 h 32092"/>
                <a:gd name="connsiteX2" fmla="*/ 16518 w 32092"/>
                <a:gd name="connsiteY2" fmla="*/ 31620 h 32092"/>
                <a:gd name="connsiteX3" fmla="*/ 31620 w 32092"/>
                <a:gd name="connsiteY3" fmla="*/ 16518 h 32092"/>
                <a:gd name="connsiteX4" fmla="*/ 16518 w 32092"/>
                <a:gd name="connsiteY4" fmla="*/ 1416 h 32092"/>
                <a:gd name="connsiteX5" fmla="*/ 16518 w 32092"/>
                <a:gd name="connsiteY5" fmla="*/ 141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2" h="32092">
                  <a:moveTo>
                    <a:pt x="16518" y="1416"/>
                  </a:moveTo>
                  <a:cubicBezTo>
                    <a:pt x="8185" y="1416"/>
                    <a:pt x="1416" y="8178"/>
                    <a:pt x="1416" y="16518"/>
                  </a:cubicBezTo>
                  <a:cubicBezTo>
                    <a:pt x="1416" y="24851"/>
                    <a:pt x="8185" y="31620"/>
                    <a:pt x="16518" y="31620"/>
                  </a:cubicBezTo>
                  <a:cubicBezTo>
                    <a:pt x="24851" y="31620"/>
                    <a:pt x="31620" y="24851"/>
                    <a:pt x="31620" y="16518"/>
                  </a:cubicBezTo>
                  <a:cubicBezTo>
                    <a:pt x="31620" y="8178"/>
                    <a:pt x="24851" y="1416"/>
                    <a:pt x="16518" y="1416"/>
                  </a:cubicBezTo>
                  <a:lnTo>
                    <a:pt x="16518" y="1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B172B07D-79C0-405C-863C-5E54A09B99B8}"/>
                </a:ext>
              </a:extLst>
            </p:cNvPr>
            <p:cNvSpPr/>
            <p:nvPr/>
          </p:nvSpPr>
          <p:spPr>
            <a:xfrm>
              <a:off x="403323" y="5917028"/>
              <a:ext cx="775876" cy="775877"/>
            </a:xfrm>
            <a:custGeom>
              <a:avLst/>
              <a:gdLst>
                <a:gd name="connsiteX0" fmla="*/ 741528 w 775875"/>
                <a:gd name="connsiteY0" fmla="*/ 310473 h 775875"/>
                <a:gd name="connsiteX1" fmla="*/ 744920 w 775875"/>
                <a:gd name="connsiteY1" fmla="*/ 282702 h 775875"/>
                <a:gd name="connsiteX2" fmla="*/ 745996 w 775875"/>
                <a:gd name="connsiteY2" fmla="*/ 234452 h 775875"/>
                <a:gd name="connsiteX3" fmla="*/ 710674 w 775875"/>
                <a:gd name="connsiteY3" fmla="*/ 200680 h 775875"/>
                <a:gd name="connsiteX4" fmla="*/ 689082 w 775875"/>
                <a:gd name="connsiteY4" fmla="*/ 183896 h 775875"/>
                <a:gd name="connsiteX5" fmla="*/ 681680 w 775875"/>
                <a:gd name="connsiteY5" fmla="*/ 157254 h 775875"/>
                <a:gd name="connsiteX6" fmla="*/ 664055 w 775875"/>
                <a:gd name="connsiteY6" fmla="*/ 112006 h 775875"/>
                <a:gd name="connsiteX7" fmla="*/ 618800 w 775875"/>
                <a:gd name="connsiteY7" fmla="*/ 94389 h 775875"/>
                <a:gd name="connsiteX8" fmla="*/ 592178 w 775875"/>
                <a:gd name="connsiteY8" fmla="*/ 87000 h 775875"/>
                <a:gd name="connsiteX9" fmla="*/ 575388 w 775875"/>
                <a:gd name="connsiteY9" fmla="*/ 65402 h 775875"/>
                <a:gd name="connsiteX10" fmla="*/ 541599 w 775875"/>
                <a:gd name="connsiteY10" fmla="*/ 30072 h 775875"/>
                <a:gd name="connsiteX11" fmla="*/ 493374 w 775875"/>
                <a:gd name="connsiteY11" fmla="*/ 31141 h 775875"/>
                <a:gd name="connsiteX12" fmla="*/ 465595 w 775875"/>
                <a:gd name="connsiteY12" fmla="*/ 34533 h 775875"/>
                <a:gd name="connsiteX13" fmla="*/ 438007 w 775875"/>
                <a:gd name="connsiteY13" fmla="*/ 20964 h 775875"/>
                <a:gd name="connsiteX14" fmla="*/ 388034 w 775875"/>
                <a:gd name="connsiteY14" fmla="*/ 1416 h 775875"/>
                <a:gd name="connsiteX15" fmla="*/ 338029 w 775875"/>
                <a:gd name="connsiteY15" fmla="*/ 20964 h 775875"/>
                <a:gd name="connsiteX16" fmla="*/ 310435 w 775875"/>
                <a:gd name="connsiteY16" fmla="*/ 34533 h 775875"/>
                <a:gd name="connsiteX17" fmla="*/ 282679 w 775875"/>
                <a:gd name="connsiteY17" fmla="*/ 31141 h 775875"/>
                <a:gd name="connsiteX18" fmla="*/ 234439 w 775875"/>
                <a:gd name="connsiteY18" fmla="*/ 30072 h 775875"/>
                <a:gd name="connsiteX19" fmla="*/ 200657 w 775875"/>
                <a:gd name="connsiteY19" fmla="*/ 65402 h 775875"/>
                <a:gd name="connsiteX20" fmla="*/ 183881 w 775875"/>
                <a:gd name="connsiteY20" fmla="*/ 87000 h 775875"/>
                <a:gd name="connsiteX21" fmla="*/ 157261 w 775875"/>
                <a:gd name="connsiteY21" fmla="*/ 94389 h 775875"/>
                <a:gd name="connsiteX22" fmla="*/ 111990 w 775875"/>
                <a:gd name="connsiteY22" fmla="*/ 112013 h 775875"/>
                <a:gd name="connsiteX23" fmla="*/ 94389 w 775875"/>
                <a:gd name="connsiteY23" fmla="*/ 157223 h 775875"/>
                <a:gd name="connsiteX24" fmla="*/ 86970 w 775875"/>
                <a:gd name="connsiteY24" fmla="*/ 183896 h 775875"/>
                <a:gd name="connsiteX25" fmla="*/ 65379 w 775875"/>
                <a:gd name="connsiteY25" fmla="*/ 200680 h 775875"/>
                <a:gd name="connsiteX26" fmla="*/ 30072 w 775875"/>
                <a:gd name="connsiteY26" fmla="*/ 234467 h 775875"/>
                <a:gd name="connsiteX27" fmla="*/ 31133 w 775875"/>
                <a:gd name="connsiteY27" fmla="*/ 282679 h 775875"/>
                <a:gd name="connsiteX28" fmla="*/ 34503 w 775875"/>
                <a:gd name="connsiteY28" fmla="*/ 310473 h 775875"/>
                <a:gd name="connsiteX29" fmla="*/ 20943 w 775875"/>
                <a:gd name="connsiteY29" fmla="*/ 338074 h 775875"/>
                <a:gd name="connsiteX30" fmla="*/ 1416 w 775875"/>
                <a:gd name="connsiteY30" fmla="*/ 388034 h 775875"/>
                <a:gd name="connsiteX31" fmla="*/ 20951 w 775875"/>
                <a:gd name="connsiteY31" fmla="*/ 438015 h 775875"/>
                <a:gd name="connsiteX32" fmla="*/ 34503 w 775875"/>
                <a:gd name="connsiteY32" fmla="*/ 465639 h 775875"/>
                <a:gd name="connsiteX33" fmla="*/ 31133 w 775875"/>
                <a:gd name="connsiteY33" fmla="*/ 493402 h 775875"/>
                <a:gd name="connsiteX34" fmla="*/ 30072 w 775875"/>
                <a:gd name="connsiteY34" fmla="*/ 541622 h 775875"/>
                <a:gd name="connsiteX35" fmla="*/ 65379 w 775875"/>
                <a:gd name="connsiteY35" fmla="*/ 575403 h 775875"/>
                <a:gd name="connsiteX36" fmla="*/ 86985 w 775875"/>
                <a:gd name="connsiteY36" fmla="*/ 592208 h 775875"/>
                <a:gd name="connsiteX37" fmla="*/ 94396 w 775875"/>
                <a:gd name="connsiteY37" fmla="*/ 618851 h 775875"/>
                <a:gd name="connsiteX38" fmla="*/ 111990 w 775875"/>
                <a:gd name="connsiteY38" fmla="*/ 664069 h 775875"/>
                <a:gd name="connsiteX39" fmla="*/ 157201 w 775875"/>
                <a:gd name="connsiteY39" fmla="*/ 681680 h 775875"/>
                <a:gd name="connsiteX40" fmla="*/ 183881 w 775875"/>
                <a:gd name="connsiteY40" fmla="*/ 689097 h 775875"/>
                <a:gd name="connsiteX41" fmla="*/ 200672 w 775875"/>
                <a:gd name="connsiteY41" fmla="*/ 710681 h 775875"/>
                <a:gd name="connsiteX42" fmla="*/ 234452 w 775875"/>
                <a:gd name="connsiteY42" fmla="*/ 745996 h 775875"/>
                <a:gd name="connsiteX43" fmla="*/ 282657 w 775875"/>
                <a:gd name="connsiteY43" fmla="*/ 744933 h 775875"/>
                <a:gd name="connsiteX44" fmla="*/ 310443 w 775875"/>
                <a:gd name="connsiteY44" fmla="*/ 741556 h 775875"/>
                <a:gd name="connsiteX45" fmla="*/ 338044 w 775875"/>
                <a:gd name="connsiteY45" fmla="*/ 755118 h 775875"/>
                <a:gd name="connsiteX46" fmla="*/ 388034 w 775875"/>
                <a:gd name="connsiteY46" fmla="*/ 774653 h 775875"/>
                <a:gd name="connsiteX47" fmla="*/ 437987 w 775875"/>
                <a:gd name="connsiteY47" fmla="*/ 755125 h 775875"/>
                <a:gd name="connsiteX48" fmla="*/ 465603 w 775875"/>
                <a:gd name="connsiteY48" fmla="*/ 741556 h 775875"/>
                <a:gd name="connsiteX49" fmla="*/ 493395 w 775875"/>
                <a:gd name="connsiteY49" fmla="*/ 744933 h 775875"/>
                <a:gd name="connsiteX50" fmla="*/ 541607 w 775875"/>
                <a:gd name="connsiteY50" fmla="*/ 745996 h 775875"/>
                <a:gd name="connsiteX51" fmla="*/ 575381 w 775875"/>
                <a:gd name="connsiteY51" fmla="*/ 710681 h 775875"/>
                <a:gd name="connsiteX52" fmla="*/ 592186 w 775875"/>
                <a:gd name="connsiteY52" fmla="*/ 689089 h 775875"/>
                <a:gd name="connsiteX53" fmla="*/ 618843 w 775875"/>
                <a:gd name="connsiteY53" fmla="*/ 681680 h 775875"/>
                <a:gd name="connsiteX54" fmla="*/ 664055 w 775875"/>
                <a:gd name="connsiteY54" fmla="*/ 664069 h 775875"/>
                <a:gd name="connsiteX55" fmla="*/ 681680 w 775875"/>
                <a:gd name="connsiteY55" fmla="*/ 618830 h 775875"/>
                <a:gd name="connsiteX56" fmla="*/ 689082 w 775875"/>
                <a:gd name="connsiteY56" fmla="*/ 592186 h 775875"/>
                <a:gd name="connsiteX57" fmla="*/ 710674 w 775875"/>
                <a:gd name="connsiteY57" fmla="*/ 575396 h 775875"/>
                <a:gd name="connsiteX58" fmla="*/ 745996 w 775875"/>
                <a:gd name="connsiteY58" fmla="*/ 541614 h 775875"/>
                <a:gd name="connsiteX59" fmla="*/ 744920 w 775875"/>
                <a:gd name="connsiteY59" fmla="*/ 493387 h 775875"/>
                <a:gd name="connsiteX60" fmla="*/ 741528 w 775875"/>
                <a:gd name="connsiteY60" fmla="*/ 465631 h 775875"/>
                <a:gd name="connsiteX61" fmla="*/ 755095 w 775875"/>
                <a:gd name="connsiteY61" fmla="*/ 438038 h 775875"/>
                <a:gd name="connsiteX62" fmla="*/ 774653 w 775875"/>
                <a:gd name="connsiteY62" fmla="*/ 388034 h 775875"/>
                <a:gd name="connsiteX63" fmla="*/ 755095 w 775875"/>
                <a:gd name="connsiteY63" fmla="*/ 338059 h 775875"/>
                <a:gd name="connsiteX64" fmla="*/ 741528 w 775875"/>
                <a:gd name="connsiteY64" fmla="*/ 310473 h 775875"/>
                <a:gd name="connsiteX65" fmla="*/ 741528 w 775875"/>
                <a:gd name="connsiteY65" fmla="*/ 310473 h 775875"/>
                <a:gd name="connsiteX66" fmla="*/ 729138 w 775875"/>
                <a:gd name="connsiteY66" fmla="*/ 422582 h 775875"/>
                <a:gd name="connsiteX67" fmla="*/ 711897 w 775875"/>
                <a:gd name="connsiteY67" fmla="*/ 459762 h 775875"/>
                <a:gd name="connsiteX68" fmla="*/ 711897 w 775875"/>
                <a:gd name="connsiteY68" fmla="*/ 459770 h 775875"/>
                <a:gd name="connsiteX69" fmla="*/ 715510 w 775875"/>
                <a:gd name="connsiteY69" fmla="*/ 500291 h 775875"/>
                <a:gd name="connsiteX70" fmla="*/ 718100 w 775875"/>
                <a:gd name="connsiteY70" fmla="*/ 530052 h 775875"/>
                <a:gd name="connsiteX71" fmla="*/ 694805 w 775875"/>
                <a:gd name="connsiteY71" fmla="*/ 549703 h 775875"/>
                <a:gd name="connsiteX72" fmla="*/ 663982 w 775875"/>
                <a:gd name="connsiteY72" fmla="*/ 575396 h 775875"/>
                <a:gd name="connsiteX73" fmla="*/ 651872 w 775875"/>
                <a:gd name="connsiteY73" fmla="*/ 613933 h 775875"/>
                <a:gd name="connsiteX74" fmla="*/ 642699 w 775875"/>
                <a:gd name="connsiteY74" fmla="*/ 642714 h 775875"/>
                <a:gd name="connsiteX75" fmla="*/ 613956 w 775875"/>
                <a:gd name="connsiteY75" fmla="*/ 651866 h 775875"/>
                <a:gd name="connsiteX76" fmla="*/ 575373 w 775875"/>
                <a:gd name="connsiteY76" fmla="*/ 663995 h 775875"/>
                <a:gd name="connsiteX77" fmla="*/ 549683 w 775875"/>
                <a:gd name="connsiteY77" fmla="*/ 694805 h 775875"/>
                <a:gd name="connsiteX78" fmla="*/ 530036 w 775875"/>
                <a:gd name="connsiteY78" fmla="*/ 718093 h 775875"/>
                <a:gd name="connsiteX79" fmla="*/ 500276 w 775875"/>
                <a:gd name="connsiteY79" fmla="*/ 715526 h 775875"/>
                <a:gd name="connsiteX80" fmla="*/ 459747 w 775875"/>
                <a:gd name="connsiteY80" fmla="*/ 711927 h 775875"/>
                <a:gd name="connsiteX81" fmla="*/ 422545 w 775875"/>
                <a:gd name="connsiteY81" fmla="*/ 729168 h 775875"/>
                <a:gd name="connsiteX82" fmla="*/ 388034 w 775875"/>
                <a:gd name="connsiteY82" fmla="*/ 744448 h 775875"/>
                <a:gd name="connsiteX83" fmla="*/ 353494 w 775875"/>
                <a:gd name="connsiteY83" fmla="*/ 729161 h 775875"/>
                <a:gd name="connsiteX84" fmla="*/ 316306 w 775875"/>
                <a:gd name="connsiteY84" fmla="*/ 711927 h 775875"/>
                <a:gd name="connsiteX85" fmla="*/ 275770 w 775875"/>
                <a:gd name="connsiteY85" fmla="*/ 715526 h 775875"/>
                <a:gd name="connsiteX86" fmla="*/ 246015 w 775875"/>
                <a:gd name="connsiteY86" fmla="*/ 718100 h 775875"/>
                <a:gd name="connsiteX87" fmla="*/ 226363 w 775875"/>
                <a:gd name="connsiteY87" fmla="*/ 694805 h 775875"/>
                <a:gd name="connsiteX88" fmla="*/ 200688 w 775875"/>
                <a:gd name="connsiteY88" fmla="*/ 664002 h 775875"/>
                <a:gd name="connsiteX89" fmla="*/ 162098 w 775875"/>
                <a:gd name="connsiteY89" fmla="*/ 651866 h 775875"/>
                <a:gd name="connsiteX90" fmla="*/ 133362 w 775875"/>
                <a:gd name="connsiteY90" fmla="*/ 642714 h 775875"/>
                <a:gd name="connsiteX91" fmla="*/ 124195 w 775875"/>
                <a:gd name="connsiteY91" fmla="*/ 613956 h 775875"/>
                <a:gd name="connsiteX92" fmla="*/ 112072 w 775875"/>
                <a:gd name="connsiteY92" fmla="*/ 575388 h 775875"/>
                <a:gd name="connsiteX93" fmla="*/ 81263 w 775875"/>
                <a:gd name="connsiteY93" fmla="*/ 549703 h 775875"/>
                <a:gd name="connsiteX94" fmla="*/ 57975 w 775875"/>
                <a:gd name="connsiteY94" fmla="*/ 530059 h 775875"/>
                <a:gd name="connsiteX95" fmla="*/ 60541 w 775875"/>
                <a:gd name="connsiteY95" fmla="*/ 500298 h 775875"/>
                <a:gd name="connsiteX96" fmla="*/ 64141 w 775875"/>
                <a:gd name="connsiteY96" fmla="*/ 459777 h 775875"/>
                <a:gd name="connsiteX97" fmla="*/ 46907 w 775875"/>
                <a:gd name="connsiteY97" fmla="*/ 422575 h 775875"/>
                <a:gd name="connsiteX98" fmla="*/ 31620 w 775875"/>
                <a:gd name="connsiteY98" fmla="*/ 388034 h 775875"/>
                <a:gd name="connsiteX99" fmla="*/ 46900 w 775875"/>
                <a:gd name="connsiteY99" fmla="*/ 353524 h 775875"/>
                <a:gd name="connsiteX100" fmla="*/ 64133 w 775875"/>
                <a:gd name="connsiteY100" fmla="*/ 316335 h 775875"/>
                <a:gd name="connsiteX101" fmla="*/ 60541 w 775875"/>
                <a:gd name="connsiteY101" fmla="*/ 275793 h 775875"/>
                <a:gd name="connsiteX102" fmla="*/ 57968 w 775875"/>
                <a:gd name="connsiteY102" fmla="*/ 246030 h 775875"/>
                <a:gd name="connsiteX103" fmla="*/ 81256 w 775875"/>
                <a:gd name="connsiteY103" fmla="*/ 226378 h 775875"/>
                <a:gd name="connsiteX104" fmla="*/ 112064 w 775875"/>
                <a:gd name="connsiteY104" fmla="*/ 200701 h 775875"/>
                <a:gd name="connsiteX105" fmla="*/ 124195 w 775875"/>
                <a:gd name="connsiteY105" fmla="*/ 162105 h 775875"/>
                <a:gd name="connsiteX106" fmla="*/ 133347 w 775875"/>
                <a:gd name="connsiteY106" fmla="*/ 133368 h 775875"/>
                <a:gd name="connsiteX107" fmla="*/ 162156 w 775875"/>
                <a:gd name="connsiteY107" fmla="*/ 124195 h 775875"/>
                <a:gd name="connsiteX108" fmla="*/ 200680 w 775875"/>
                <a:gd name="connsiteY108" fmla="*/ 112102 h 775875"/>
                <a:gd name="connsiteX109" fmla="*/ 226363 w 775875"/>
                <a:gd name="connsiteY109" fmla="*/ 81278 h 775875"/>
                <a:gd name="connsiteX110" fmla="*/ 246007 w 775875"/>
                <a:gd name="connsiteY110" fmla="*/ 57975 h 775875"/>
                <a:gd name="connsiteX111" fmla="*/ 275778 w 775875"/>
                <a:gd name="connsiteY111" fmla="*/ 60549 h 775875"/>
                <a:gd name="connsiteX112" fmla="*/ 316306 w 775875"/>
                <a:gd name="connsiteY112" fmla="*/ 64169 h 775875"/>
                <a:gd name="connsiteX113" fmla="*/ 353478 w 775875"/>
                <a:gd name="connsiteY113" fmla="*/ 46921 h 775875"/>
                <a:gd name="connsiteX114" fmla="*/ 388034 w 775875"/>
                <a:gd name="connsiteY114" fmla="*/ 31620 h 775875"/>
                <a:gd name="connsiteX115" fmla="*/ 422552 w 775875"/>
                <a:gd name="connsiteY115" fmla="*/ 46915 h 775875"/>
                <a:gd name="connsiteX116" fmla="*/ 459739 w 775875"/>
                <a:gd name="connsiteY116" fmla="*/ 64169 h 775875"/>
                <a:gd name="connsiteX117" fmla="*/ 500276 w 775875"/>
                <a:gd name="connsiteY117" fmla="*/ 60549 h 775875"/>
                <a:gd name="connsiteX118" fmla="*/ 530036 w 775875"/>
                <a:gd name="connsiteY118" fmla="*/ 57968 h 775875"/>
                <a:gd name="connsiteX119" fmla="*/ 549683 w 775875"/>
                <a:gd name="connsiteY119" fmla="*/ 81278 h 775875"/>
                <a:gd name="connsiteX120" fmla="*/ 575381 w 775875"/>
                <a:gd name="connsiteY120" fmla="*/ 112109 h 775875"/>
                <a:gd name="connsiteX121" fmla="*/ 613910 w 775875"/>
                <a:gd name="connsiteY121" fmla="*/ 124195 h 775875"/>
                <a:gd name="connsiteX122" fmla="*/ 642699 w 775875"/>
                <a:gd name="connsiteY122" fmla="*/ 133368 h 775875"/>
                <a:gd name="connsiteX123" fmla="*/ 651872 w 775875"/>
                <a:gd name="connsiteY123" fmla="*/ 162143 h 775875"/>
                <a:gd name="connsiteX124" fmla="*/ 663982 w 775875"/>
                <a:gd name="connsiteY124" fmla="*/ 200688 h 775875"/>
                <a:gd name="connsiteX125" fmla="*/ 694805 w 775875"/>
                <a:gd name="connsiteY125" fmla="*/ 226378 h 775875"/>
                <a:gd name="connsiteX126" fmla="*/ 718093 w 775875"/>
                <a:gd name="connsiteY126" fmla="*/ 246015 h 775875"/>
                <a:gd name="connsiteX127" fmla="*/ 715510 w 775875"/>
                <a:gd name="connsiteY127" fmla="*/ 275793 h 775875"/>
                <a:gd name="connsiteX128" fmla="*/ 711897 w 775875"/>
                <a:gd name="connsiteY128" fmla="*/ 316327 h 775875"/>
                <a:gd name="connsiteX129" fmla="*/ 729146 w 775875"/>
                <a:gd name="connsiteY129" fmla="*/ 353516 h 775875"/>
                <a:gd name="connsiteX130" fmla="*/ 744448 w 775875"/>
                <a:gd name="connsiteY130" fmla="*/ 388034 h 775875"/>
                <a:gd name="connsiteX131" fmla="*/ 729138 w 775875"/>
                <a:gd name="connsiteY131" fmla="*/ 422582 h 775875"/>
                <a:gd name="connsiteX132" fmla="*/ 729138 w 775875"/>
                <a:gd name="connsiteY132" fmla="*/ 422582 h 77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775875" h="775875">
                  <a:moveTo>
                    <a:pt x="741528" y="310473"/>
                  </a:moveTo>
                  <a:cubicBezTo>
                    <a:pt x="740097" y="303232"/>
                    <a:pt x="742553" y="292798"/>
                    <a:pt x="744920" y="282702"/>
                  </a:cubicBezTo>
                  <a:cubicBezTo>
                    <a:pt x="748488" y="267488"/>
                    <a:pt x="752530" y="250247"/>
                    <a:pt x="745996" y="234452"/>
                  </a:cubicBezTo>
                  <a:cubicBezTo>
                    <a:pt x="739323" y="218378"/>
                    <a:pt x="724102" y="208975"/>
                    <a:pt x="710674" y="200680"/>
                  </a:cubicBezTo>
                  <a:cubicBezTo>
                    <a:pt x="701994" y="195319"/>
                    <a:pt x="693012" y="189772"/>
                    <a:pt x="689082" y="183896"/>
                  </a:cubicBezTo>
                  <a:cubicBezTo>
                    <a:pt x="685070" y="177893"/>
                    <a:pt x="683337" y="167400"/>
                    <a:pt x="681680" y="157254"/>
                  </a:cubicBezTo>
                  <a:cubicBezTo>
                    <a:pt x="679135" y="141761"/>
                    <a:pt x="676252" y="124195"/>
                    <a:pt x="664055" y="112006"/>
                  </a:cubicBezTo>
                  <a:cubicBezTo>
                    <a:pt x="651858" y="99809"/>
                    <a:pt x="634293" y="96934"/>
                    <a:pt x="618800" y="94389"/>
                  </a:cubicBezTo>
                  <a:cubicBezTo>
                    <a:pt x="608653" y="92722"/>
                    <a:pt x="598166" y="91004"/>
                    <a:pt x="592178" y="87000"/>
                  </a:cubicBezTo>
                  <a:cubicBezTo>
                    <a:pt x="586287" y="83062"/>
                    <a:pt x="580750" y="74080"/>
                    <a:pt x="575388" y="65402"/>
                  </a:cubicBezTo>
                  <a:cubicBezTo>
                    <a:pt x="567084" y="51965"/>
                    <a:pt x="557683" y="36738"/>
                    <a:pt x="541599" y="30072"/>
                  </a:cubicBezTo>
                  <a:cubicBezTo>
                    <a:pt x="525819" y="23524"/>
                    <a:pt x="508586" y="27571"/>
                    <a:pt x="493374" y="31141"/>
                  </a:cubicBezTo>
                  <a:cubicBezTo>
                    <a:pt x="483278" y="33516"/>
                    <a:pt x="472837" y="35964"/>
                    <a:pt x="465595" y="34533"/>
                  </a:cubicBezTo>
                  <a:cubicBezTo>
                    <a:pt x="458390" y="33110"/>
                    <a:pt x="448030" y="26939"/>
                    <a:pt x="438007" y="20964"/>
                  </a:cubicBezTo>
                  <a:cubicBezTo>
                    <a:pt x="421874" y="11357"/>
                    <a:pt x="405179" y="1416"/>
                    <a:pt x="388034" y="1416"/>
                  </a:cubicBezTo>
                  <a:cubicBezTo>
                    <a:pt x="370874" y="1416"/>
                    <a:pt x="354179" y="11357"/>
                    <a:pt x="338029" y="20964"/>
                  </a:cubicBezTo>
                  <a:cubicBezTo>
                    <a:pt x="328009" y="26939"/>
                    <a:pt x="317641" y="33110"/>
                    <a:pt x="310435" y="34533"/>
                  </a:cubicBezTo>
                  <a:cubicBezTo>
                    <a:pt x="303209" y="35964"/>
                    <a:pt x="292768" y="33516"/>
                    <a:pt x="282679" y="31141"/>
                  </a:cubicBezTo>
                  <a:cubicBezTo>
                    <a:pt x="267460" y="27571"/>
                    <a:pt x="250227" y="23524"/>
                    <a:pt x="234439" y="30072"/>
                  </a:cubicBezTo>
                  <a:cubicBezTo>
                    <a:pt x="218363" y="36738"/>
                    <a:pt x="208960" y="51965"/>
                    <a:pt x="200657" y="65402"/>
                  </a:cubicBezTo>
                  <a:cubicBezTo>
                    <a:pt x="195304" y="74080"/>
                    <a:pt x="189759" y="83062"/>
                    <a:pt x="183881" y="87000"/>
                  </a:cubicBezTo>
                  <a:cubicBezTo>
                    <a:pt x="177893" y="91004"/>
                    <a:pt x="167408" y="92722"/>
                    <a:pt x="157261" y="94389"/>
                  </a:cubicBezTo>
                  <a:cubicBezTo>
                    <a:pt x="141761" y="96934"/>
                    <a:pt x="124195" y="99816"/>
                    <a:pt x="111990" y="112013"/>
                  </a:cubicBezTo>
                  <a:cubicBezTo>
                    <a:pt x="99809" y="124195"/>
                    <a:pt x="96934" y="141738"/>
                    <a:pt x="94389" y="157223"/>
                  </a:cubicBezTo>
                  <a:cubicBezTo>
                    <a:pt x="92722" y="167378"/>
                    <a:pt x="91004" y="177879"/>
                    <a:pt x="86970" y="183896"/>
                  </a:cubicBezTo>
                  <a:cubicBezTo>
                    <a:pt x="83032" y="189780"/>
                    <a:pt x="74057" y="195319"/>
                    <a:pt x="65379" y="200680"/>
                  </a:cubicBezTo>
                  <a:cubicBezTo>
                    <a:pt x="51957" y="208982"/>
                    <a:pt x="36738" y="218378"/>
                    <a:pt x="30072" y="234467"/>
                  </a:cubicBezTo>
                  <a:cubicBezTo>
                    <a:pt x="23531" y="250247"/>
                    <a:pt x="27565" y="267481"/>
                    <a:pt x="31133" y="282679"/>
                  </a:cubicBezTo>
                  <a:cubicBezTo>
                    <a:pt x="33493" y="292775"/>
                    <a:pt x="35941" y="303216"/>
                    <a:pt x="34503" y="310473"/>
                  </a:cubicBezTo>
                  <a:cubicBezTo>
                    <a:pt x="33079" y="317684"/>
                    <a:pt x="26916" y="328044"/>
                    <a:pt x="20943" y="338074"/>
                  </a:cubicBezTo>
                  <a:cubicBezTo>
                    <a:pt x="11342" y="354209"/>
                    <a:pt x="1416" y="370889"/>
                    <a:pt x="1416" y="388034"/>
                  </a:cubicBezTo>
                  <a:cubicBezTo>
                    <a:pt x="1416" y="405186"/>
                    <a:pt x="11342" y="421874"/>
                    <a:pt x="20951" y="438015"/>
                  </a:cubicBezTo>
                  <a:cubicBezTo>
                    <a:pt x="26916" y="448045"/>
                    <a:pt x="33079" y="458412"/>
                    <a:pt x="34503" y="465639"/>
                  </a:cubicBezTo>
                  <a:cubicBezTo>
                    <a:pt x="35941" y="472873"/>
                    <a:pt x="33493" y="483314"/>
                    <a:pt x="31133" y="493402"/>
                  </a:cubicBezTo>
                  <a:cubicBezTo>
                    <a:pt x="27565" y="508616"/>
                    <a:pt x="23531" y="525849"/>
                    <a:pt x="30072" y="541622"/>
                  </a:cubicBezTo>
                  <a:cubicBezTo>
                    <a:pt x="36738" y="557706"/>
                    <a:pt x="51957" y="567099"/>
                    <a:pt x="65379" y="575403"/>
                  </a:cubicBezTo>
                  <a:cubicBezTo>
                    <a:pt x="74057" y="580757"/>
                    <a:pt x="83032" y="586302"/>
                    <a:pt x="86985" y="592208"/>
                  </a:cubicBezTo>
                  <a:cubicBezTo>
                    <a:pt x="91004" y="598196"/>
                    <a:pt x="92729" y="608696"/>
                    <a:pt x="94396" y="618851"/>
                  </a:cubicBezTo>
                  <a:cubicBezTo>
                    <a:pt x="96934" y="634330"/>
                    <a:pt x="99809" y="651872"/>
                    <a:pt x="111990" y="664069"/>
                  </a:cubicBezTo>
                  <a:cubicBezTo>
                    <a:pt x="124180" y="676252"/>
                    <a:pt x="141723" y="679135"/>
                    <a:pt x="157201" y="681680"/>
                  </a:cubicBezTo>
                  <a:cubicBezTo>
                    <a:pt x="167363" y="683337"/>
                    <a:pt x="177864" y="685064"/>
                    <a:pt x="183881" y="689097"/>
                  </a:cubicBezTo>
                  <a:cubicBezTo>
                    <a:pt x="189765" y="693035"/>
                    <a:pt x="195311" y="702001"/>
                    <a:pt x="200672" y="710681"/>
                  </a:cubicBezTo>
                  <a:cubicBezTo>
                    <a:pt x="208967" y="724109"/>
                    <a:pt x="218370" y="739323"/>
                    <a:pt x="234452" y="745996"/>
                  </a:cubicBezTo>
                  <a:cubicBezTo>
                    <a:pt x="250219" y="752530"/>
                    <a:pt x="267453" y="748488"/>
                    <a:pt x="282657" y="744933"/>
                  </a:cubicBezTo>
                  <a:cubicBezTo>
                    <a:pt x="292752" y="742566"/>
                    <a:pt x="303201" y="740125"/>
                    <a:pt x="310443" y="741556"/>
                  </a:cubicBezTo>
                  <a:cubicBezTo>
                    <a:pt x="317648" y="742979"/>
                    <a:pt x="328016" y="749152"/>
                    <a:pt x="338044" y="755118"/>
                  </a:cubicBezTo>
                  <a:cubicBezTo>
                    <a:pt x="354186" y="764719"/>
                    <a:pt x="370874" y="774653"/>
                    <a:pt x="388034" y="774653"/>
                  </a:cubicBezTo>
                  <a:cubicBezTo>
                    <a:pt x="405179" y="774653"/>
                    <a:pt x="421859" y="764719"/>
                    <a:pt x="437987" y="755125"/>
                  </a:cubicBezTo>
                  <a:cubicBezTo>
                    <a:pt x="448014" y="749152"/>
                    <a:pt x="458390" y="742979"/>
                    <a:pt x="465603" y="741556"/>
                  </a:cubicBezTo>
                  <a:cubicBezTo>
                    <a:pt x="472844" y="740125"/>
                    <a:pt x="483286" y="742566"/>
                    <a:pt x="493395" y="744933"/>
                  </a:cubicBezTo>
                  <a:cubicBezTo>
                    <a:pt x="508593" y="748496"/>
                    <a:pt x="525827" y="752530"/>
                    <a:pt x="541607" y="745996"/>
                  </a:cubicBezTo>
                  <a:cubicBezTo>
                    <a:pt x="557683" y="739330"/>
                    <a:pt x="567084" y="724109"/>
                    <a:pt x="575381" y="710681"/>
                  </a:cubicBezTo>
                  <a:cubicBezTo>
                    <a:pt x="580742" y="702001"/>
                    <a:pt x="586287" y="693035"/>
                    <a:pt x="592186" y="689089"/>
                  </a:cubicBezTo>
                  <a:cubicBezTo>
                    <a:pt x="598189" y="685064"/>
                    <a:pt x="608691" y="683337"/>
                    <a:pt x="618843" y="681680"/>
                  </a:cubicBezTo>
                  <a:cubicBezTo>
                    <a:pt x="634323" y="679135"/>
                    <a:pt x="651872" y="676252"/>
                    <a:pt x="664055" y="664069"/>
                  </a:cubicBezTo>
                  <a:cubicBezTo>
                    <a:pt x="676252" y="651887"/>
                    <a:pt x="679135" y="634323"/>
                    <a:pt x="681680" y="618830"/>
                  </a:cubicBezTo>
                  <a:cubicBezTo>
                    <a:pt x="683337" y="608676"/>
                    <a:pt x="685070" y="598189"/>
                    <a:pt x="689082" y="592186"/>
                  </a:cubicBezTo>
                  <a:cubicBezTo>
                    <a:pt x="693012" y="586302"/>
                    <a:pt x="701994" y="580757"/>
                    <a:pt x="710674" y="575396"/>
                  </a:cubicBezTo>
                  <a:cubicBezTo>
                    <a:pt x="724102" y="567099"/>
                    <a:pt x="739323" y="557698"/>
                    <a:pt x="745996" y="541614"/>
                  </a:cubicBezTo>
                  <a:cubicBezTo>
                    <a:pt x="752530" y="525834"/>
                    <a:pt x="748488" y="508593"/>
                    <a:pt x="744920" y="493387"/>
                  </a:cubicBezTo>
                  <a:cubicBezTo>
                    <a:pt x="742553" y="483293"/>
                    <a:pt x="740104" y="472865"/>
                    <a:pt x="741528" y="465631"/>
                  </a:cubicBezTo>
                  <a:cubicBezTo>
                    <a:pt x="742951" y="458420"/>
                    <a:pt x="749130" y="448060"/>
                    <a:pt x="755095" y="438038"/>
                  </a:cubicBezTo>
                  <a:cubicBezTo>
                    <a:pt x="764711" y="421888"/>
                    <a:pt x="774653" y="405194"/>
                    <a:pt x="774653" y="388034"/>
                  </a:cubicBezTo>
                  <a:cubicBezTo>
                    <a:pt x="774653" y="370882"/>
                    <a:pt x="764711" y="354194"/>
                    <a:pt x="755095" y="338059"/>
                  </a:cubicBezTo>
                  <a:cubicBezTo>
                    <a:pt x="749130" y="328039"/>
                    <a:pt x="742957" y="317669"/>
                    <a:pt x="741528" y="310473"/>
                  </a:cubicBezTo>
                  <a:lnTo>
                    <a:pt x="741528" y="310473"/>
                  </a:lnTo>
                  <a:close/>
                  <a:moveTo>
                    <a:pt x="729138" y="422582"/>
                  </a:moveTo>
                  <a:cubicBezTo>
                    <a:pt x="721868" y="434808"/>
                    <a:pt x="714338" y="447446"/>
                    <a:pt x="711897" y="459762"/>
                  </a:cubicBezTo>
                  <a:lnTo>
                    <a:pt x="711897" y="459770"/>
                  </a:lnTo>
                  <a:cubicBezTo>
                    <a:pt x="709200" y="473403"/>
                    <a:pt x="712414" y="487069"/>
                    <a:pt x="715510" y="500291"/>
                  </a:cubicBezTo>
                  <a:cubicBezTo>
                    <a:pt x="718166" y="511587"/>
                    <a:pt x="720909" y="523267"/>
                    <a:pt x="718100" y="530052"/>
                  </a:cubicBezTo>
                  <a:cubicBezTo>
                    <a:pt x="715165" y="537123"/>
                    <a:pt x="704811" y="543517"/>
                    <a:pt x="694805" y="549703"/>
                  </a:cubicBezTo>
                  <a:cubicBezTo>
                    <a:pt x="683375" y="556762"/>
                    <a:pt x="671561" y="564047"/>
                    <a:pt x="663982" y="575396"/>
                  </a:cubicBezTo>
                  <a:cubicBezTo>
                    <a:pt x="656327" y="586840"/>
                    <a:pt x="654063" y="600615"/>
                    <a:pt x="651872" y="613933"/>
                  </a:cubicBezTo>
                  <a:cubicBezTo>
                    <a:pt x="649978" y="625465"/>
                    <a:pt x="648022" y="637398"/>
                    <a:pt x="642699" y="642714"/>
                  </a:cubicBezTo>
                  <a:cubicBezTo>
                    <a:pt x="637390" y="648022"/>
                    <a:pt x="625481" y="649978"/>
                    <a:pt x="613956" y="651866"/>
                  </a:cubicBezTo>
                  <a:cubicBezTo>
                    <a:pt x="600615" y="654056"/>
                    <a:pt x="586819" y="656319"/>
                    <a:pt x="575373" y="663995"/>
                  </a:cubicBezTo>
                  <a:cubicBezTo>
                    <a:pt x="564039" y="671576"/>
                    <a:pt x="556747" y="683390"/>
                    <a:pt x="549683" y="694805"/>
                  </a:cubicBezTo>
                  <a:cubicBezTo>
                    <a:pt x="543502" y="704811"/>
                    <a:pt x="537116" y="715157"/>
                    <a:pt x="530036" y="718093"/>
                  </a:cubicBezTo>
                  <a:cubicBezTo>
                    <a:pt x="523254" y="720909"/>
                    <a:pt x="511572" y="718166"/>
                    <a:pt x="500276" y="715526"/>
                  </a:cubicBezTo>
                  <a:cubicBezTo>
                    <a:pt x="487061" y="712430"/>
                    <a:pt x="473382" y="709228"/>
                    <a:pt x="459747" y="711927"/>
                  </a:cubicBezTo>
                  <a:cubicBezTo>
                    <a:pt x="447418" y="714361"/>
                    <a:pt x="434772" y="721882"/>
                    <a:pt x="422545" y="729168"/>
                  </a:cubicBezTo>
                  <a:cubicBezTo>
                    <a:pt x="410510" y="736329"/>
                    <a:pt x="396867" y="744448"/>
                    <a:pt x="388034" y="744448"/>
                  </a:cubicBezTo>
                  <a:cubicBezTo>
                    <a:pt x="379184" y="744448"/>
                    <a:pt x="365536" y="736321"/>
                    <a:pt x="353494" y="729161"/>
                  </a:cubicBezTo>
                  <a:cubicBezTo>
                    <a:pt x="341259" y="721882"/>
                    <a:pt x="328613" y="714361"/>
                    <a:pt x="316306" y="711927"/>
                  </a:cubicBezTo>
                  <a:cubicBezTo>
                    <a:pt x="302737" y="709235"/>
                    <a:pt x="289185" y="712384"/>
                    <a:pt x="275770" y="715526"/>
                  </a:cubicBezTo>
                  <a:cubicBezTo>
                    <a:pt x="264481" y="718166"/>
                    <a:pt x="252800" y="720909"/>
                    <a:pt x="246015" y="718100"/>
                  </a:cubicBezTo>
                  <a:cubicBezTo>
                    <a:pt x="238936" y="715157"/>
                    <a:pt x="232551" y="704811"/>
                    <a:pt x="226363" y="694805"/>
                  </a:cubicBezTo>
                  <a:cubicBezTo>
                    <a:pt x="219307" y="683390"/>
                    <a:pt x="212014" y="671576"/>
                    <a:pt x="200688" y="664002"/>
                  </a:cubicBezTo>
                  <a:cubicBezTo>
                    <a:pt x="189234" y="656319"/>
                    <a:pt x="175439" y="654056"/>
                    <a:pt x="162098" y="651866"/>
                  </a:cubicBezTo>
                  <a:cubicBezTo>
                    <a:pt x="150580" y="649978"/>
                    <a:pt x="138663" y="648022"/>
                    <a:pt x="133362" y="642714"/>
                  </a:cubicBezTo>
                  <a:cubicBezTo>
                    <a:pt x="128044" y="637404"/>
                    <a:pt x="126090" y="625488"/>
                    <a:pt x="124195" y="613956"/>
                  </a:cubicBezTo>
                  <a:cubicBezTo>
                    <a:pt x="122013" y="600622"/>
                    <a:pt x="119749" y="586819"/>
                    <a:pt x="112072" y="575388"/>
                  </a:cubicBezTo>
                  <a:cubicBezTo>
                    <a:pt x="104492" y="564054"/>
                    <a:pt x="92686" y="556762"/>
                    <a:pt x="81263" y="549703"/>
                  </a:cubicBezTo>
                  <a:cubicBezTo>
                    <a:pt x="71248" y="543517"/>
                    <a:pt x="60903" y="537123"/>
                    <a:pt x="57975" y="530059"/>
                  </a:cubicBezTo>
                  <a:cubicBezTo>
                    <a:pt x="55159" y="523267"/>
                    <a:pt x="57894" y="511587"/>
                    <a:pt x="60541" y="500298"/>
                  </a:cubicBezTo>
                  <a:cubicBezTo>
                    <a:pt x="63639" y="487069"/>
                    <a:pt x="66839" y="473403"/>
                    <a:pt x="64141" y="459777"/>
                  </a:cubicBezTo>
                  <a:cubicBezTo>
                    <a:pt x="61708" y="447446"/>
                    <a:pt x="54185" y="434800"/>
                    <a:pt x="46907" y="422575"/>
                  </a:cubicBezTo>
                  <a:cubicBezTo>
                    <a:pt x="39747" y="410533"/>
                    <a:pt x="31620" y="396882"/>
                    <a:pt x="31620" y="388034"/>
                  </a:cubicBezTo>
                  <a:cubicBezTo>
                    <a:pt x="31620" y="379192"/>
                    <a:pt x="39740" y="365558"/>
                    <a:pt x="46900" y="353524"/>
                  </a:cubicBezTo>
                  <a:cubicBezTo>
                    <a:pt x="54177" y="341289"/>
                    <a:pt x="61708" y="328643"/>
                    <a:pt x="64133" y="316335"/>
                  </a:cubicBezTo>
                  <a:cubicBezTo>
                    <a:pt x="66839" y="302686"/>
                    <a:pt x="63639" y="289015"/>
                    <a:pt x="60541" y="275793"/>
                  </a:cubicBezTo>
                  <a:cubicBezTo>
                    <a:pt x="57894" y="264494"/>
                    <a:pt x="55159" y="252822"/>
                    <a:pt x="57968" y="246030"/>
                  </a:cubicBezTo>
                  <a:cubicBezTo>
                    <a:pt x="60903" y="238951"/>
                    <a:pt x="71248" y="232565"/>
                    <a:pt x="81256" y="226378"/>
                  </a:cubicBezTo>
                  <a:cubicBezTo>
                    <a:pt x="92678" y="219322"/>
                    <a:pt x="104492" y="212027"/>
                    <a:pt x="112064" y="200701"/>
                  </a:cubicBezTo>
                  <a:cubicBezTo>
                    <a:pt x="119742" y="189242"/>
                    <a:pt x="122013" y="175452"/>
                    <a:pt x="124195" y="162105"/>
                  </a:cubicBezTo>
                  <a:cubicBezTo>
                    <a:pt x="126083" y="150588"/>
                    <a:pt x="128036" y="138678"/>
                    <a:pt x="133347" y="133368"/>
                  </a:cubicBezTo>
                  <a:cubicBezTo>
                    <a:pt x="138678" y="128052"/>
                    <a:pt x="150609" y="126090"/>
                    <a:pt x="162156" y="124195"/>
                  </a:cubicBezTo>
                  <a:cubicBezTo>
                    <a:pt x="175474" y="122013"/>
                    <a:pt x="189242" y="119749"/>
                    <a:pt x="200680" y="112102"/>
                  </a:cubicBezTo>
                  <a:cubicBezTo>
                    <a:pt x="212014" y="104505"/>
                    <a:pt x="219307" y="92694"/>
                    <a:pt x="226363" y="81278"/>
                  </a:cubicBezTo>
                  <a:cubicBezTo>
                    <a:pt x="232544" y="71256"/>
                    <a:pt x="238936" y="60903"/>
                    <a:pt x="246007" y="57975"/>
                  </a:cubicBezTo>
                  <a:cubicBezTo>
                    <a:pt x="252800" y="55159"/>
                    <a:pt x="264481" y="57894"/>
                    <a:pt x="275778" y="60549"/>
                  </a:cubicBezTo>
                  <a:cubicBezTo>
                    <a:pt x="288992" y="63654"/>
                    <a:pt x="302656" y="66861"/>
                    <a:pt x="316306" y="64169"/>
                  </a:cubicBezTo>
                  <a:cubicBezTo>
                    <a:pt x="328613" y="61728"/>
                    <a:pt x="341259" y="54200"/>
                    <a:pt x="353478" y="46921"/>
                  </a:cubicBezTo>
                  <a:cubicBezTo>
                    <a:pt x="365528" y="39747"/>
                    <a:pt x="379184" y="31620"/>
                    <a:pt x="388034" y="31620"/>
                  </a:cubicBezTo>
                  <a:cubicBezTo>
                    <a:pt x="396867" y="31620"/>
                    <a:pt x="410518" y="39747"/>
                    <a:pt x="422552" y="46915"/>
                  </a:cubicBezTo>
                  <a:cubicBezTo>
                    <a:pt x="434772" y="54200"/>
                    <a:pt x="447418" y="61721"/>
                    <a:pt x="459739" y="64169"/>
                  </a:cubicBezTo>
                  <a:cubicBezTo>
                    <a:pt x="473382" y="66861"/>
                    <a:pt x="487054" y="63654"/>
                    <a:pt x="500276" y="60549"/>
                  </a:cubicBezTo>
                  <a:cubicBezTo>
                    <a:pt x="511572" y="57902"/>
                    <a:pt x="523254" y="55159"/>
                    <a:pt x="530036" y="57968"/>
                  </a:cubicBezTo>
                  <a:cubicBezTo>
                    <a:pt x="537110" y="60903"/>
                    <a:pt x="543502" y="71256"/>
                    <a:pt x="549683" y="81278"/>
                  </a:cubicBezTo>
                  <a:cubicBezTo>
                    <a:pt x="556739" y="92694"/>
                    <a:pt x="564039" y="104505"/>
                    <a:pt x="575381" y="112109"/>
                  </a:cubicBezTo>
                  <a:cubicBezTo>
                    <a:pt x="586819" y="119749"/>
                    <a:pt x="600592" y="122013"/>
                    <a:pt x="613910" y="124195"/>
                  </a:cubicBezTo>
                  <a:cubicBezTo>
                    <a:pt x="625450" y="126083"/>
                    <a:pt x="637375" y="128044"/>
                    <a:pt x="642699" y="133368"/>
                  </a:cubicBezTo>
                  <a:cubicBezTo>
                    <a:pt x="648017" y="138678"/>
                    <a:pt x="649978" y="150609"/>
                    <a:pt x="651872" y="162143"/>
                  </a:cubicBezTo>
                  <a:cubicBezTo>
                    <a:pt x="654063" y="175467"/>
                    <a:pt x="656319" y="189242"/>
                    <a:pt x="663982" y="200688"/>
                  </a:cubicBezTo>
                  <a:cubicBezTo>
                    <a:pt x="671561" y="212027"/>
                    <a:pt x="683375" y="219322"/>
                    <a:pt x="694805" y="226378"/>
                  </a:cubicBezTo>
                  <a:cubicBezTo>
                    <a:pt x="704811" y="232565"/>
                    <a:pt x="715157" y="238951"/>
                    <a:pt x="718093" y="246015"/>
                  </a:cubicBezTo>
                  <a:cubicBezTo>
                    <a:pt x="720909" y="252815"/>
                    <a:pt x="718166" y="264494"/>
                    <a:pt x="715510" y="275793"/>
                  </a:cubicBezTo>
                  <a:cubicBezTo>
                    <a:pt x="712414" y="289015"/>
                    <a:pt x="709200" y="302678"/>
                    <a:pt x="711897" y="316327"/>
                  </a:cubicBezTo>
                  <a:cubicBezTo>
                    <a:pt x="714338" y="328650"/>
                    <a:pt x="721868" y="341289"/>
                    <a:pt x="729146" y="353516"/>
                  </a:cubicBezTo>
                  <a:cubicBezTo>
                    <a:pt x="736314" y="365551"/>
                    <a:pt x="744448" y="379192"/>
                    <a:pt x="744448" y="388034"/>
                  </a:cubicBezTo>
                  <a:cubicBezTo>
                    <a:pt x="744448" y="396882"/>
                    <a:pt x="736314" y="410540"/>
                    <a:pt x="729138" y="422582"/>
                  </a:cubicBezTo>
                  <a:lnTo>
                    <a:pt x="729138" y="422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44BE8CA7-6645-40B3-810B-0E5E7D2182B2}"/>
                </a:ext>
              </a:extLst>
            </p:cNvPr>
            <p:cNvSpPr/>
            <p:nvPr/>
          </p:nvSpPr>
          <p:spPr>
            <a:xfrm>
              <a:off x="493878" y="6007637"/>
              <a:ext cx="594649" cy="594650"/>
            </a:xfrm>
            <a:custGeom>
              <a:avLst/>
              <a:gdLst>
                <a:gd name="connsiteX0" fmla="*/ 297421 w 594649"/>
                <a:gd name="connsiteY0" fmla="*/ 1416 h 594649"/>
                <a:gd name="connsiteX1" fmla="*/ 1416 w 594649"/>
                <a:gd name="connsiteY1" fmla="*/ 297421 h 594649"/>
                <a:gd name="connsiteX2" fmla="*/ 297421 w 594649"/>
                <a:gd name="connsiteY2" fmla="*/ 593426 h 594649"/>
                <a:gd name="connsiteX3" fmla="*/ 593424 w 594649"/>
                <a:gd name="connsiteY3" fmla="*/ 297421 h 594649"/>
                <a:gd name="connsiteX4" fmla="*/ 297421 w 594649"/>
                <a:gd name="connsiteY4" fmla="*/ 1416 h 594649"/>
                <a:gd name="connsiteX5" fmla="*/ 297421 w 594649"/>
                <a:gd name="connsiteY5" fmla="*/ 1416 h 594649"/>
                <a:gd name="connsiteX6" fmla="*/ 297421 w 594649"/>
                <a:gd name="connsiteY6" fmla="*/ 563222 h 594649"/>
                <a:gd name="connsiteX7" fmla="*/ 31620 w 594649"/>
                <a:gd name="connsiteY7" fmla="*/ 297421 h 594649"/>
                <a:gd name="connsiteX8" fmla="*/ 297421 w 594649"/>
                <a:gd name="connsiteY8" fmla="*/ 31620 h 594649"/>
                <a:gd name="connsiteX9" fmla="*/ 563220 w 594649"/>
                <a:gd name="connsiteY9" fmla="*/ 297421 h 594649"/>
                <a:gd name="connsiteX10" fmla="*/ 297421 w 594649"/>
                <a:gd name="connsiteY10" fmla="*/ 563222 h 594649"/>
                <a:gd name="connsiteX11" fmla="*/ 297421 w 594649"/>
                <a:gd name="connsiteY11" fmla="*/ 563222 h 59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4649" h="594649">
                  <a:moveTo>
                    <a:pt x="297421" y="1416"/>
                  </a:moveTo>
                  <a:cubicBezTo>
                    <a:pt x="139561" y="1416"/>
                    <a:pt x="1416" y="139038"/>
                    <a:pt x="1416" y="297421"/>
                  </a:cubicBezTo>
                  <a:cubicBezTo>
                    <a:pt x="1416" y="455279"/>
                    <a:pt x="139038" y="593426"/>
                    <a:pt x="297421" y="593426"/>
                  </a:cubicBezTo>
                  <a:cubicBezTo>
                    <a:pt x="455279" y="593426"/>
                    <a:pt x="593424" y="455794"/>
                    <a:pt x="593424" y="297421"/>
                  </a:cubicBezTo>
                  <a:cubicBezTo>
                    <a:pt x="593424" y="139563"/>
                    <a:pt x="455794" y="1416"/>
                    <a:pt x="297421" y="1416"/>
                  </a:cubicBezTo>
                  <a:lnTo>
                    <a:pt x="297421" y="1416"/>
                  </a:lnTo>
                  <a:close/>
                  <a:moveTo>
                    <a:pt x="297421" y="563222"/>
                  </a:moveTo>
                  <a:cubicBezTo>
                    <a:pt x="155823" y="563222"/>
                    <a:pt x="31620" y="439012"/>
                    <a:pt x="31620" y="297421"/>
                  </a:cubicBezTo>
                  <a:cubicBezTo>
                    <a:pt x="31620" y="155823"/>
                    <a:pt x="155823" y="31620"/>
                    <a:pt x="297421" y="31620"/>
                  </a:cubicBezTo>
                  <a:cubicBezTo>
                    <a:pt x="439010" y="31620"/>
                    <a:pt x="563220" y="155823"/>
                    <a:pt x="563220" y="297421"/>
                  </a:cubicBezTo>
                  <a:cubicBezTo>
                    <a:pt x="563220" y="439012"/>
                    <a:pt x="439010" y="563222"/>
                    <a:pt x="297421" y="563222"/>
                  </a:cubicBezTo>
                  <a:lnTo>
                    <a:pt x="297421" y="5632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5DA8D667-281D-42B2-B6F9-54FE7F83F95A}"/>
                </a:ext>
              </a:extLst>
            </p:cNvPr>
            <p:cNvSpPr/>
            <p:nvPr/>
          </p:nvSpPr>
          <p:spPr>
            <a:xfrm>
              <a:off x="556421" y="6068041"/>
              <a:ext cx="251074" cy="222758"/>
            </a:xfrm>
            <a:custGeom>
              <a:avLst/>
              <a:gdLst>
                <a:gd name="connsiteX0" fmla="*/ 234874 w 251074"/>
                <a:gd name="connsiteY0" fmla="*/ 31620 h 222757"/>
                <a:gd name="connsiteX1" fmla="*/ 249976 w 251074"/>
                <a:gd name="connsiteY1" fmla="*/ 16518 h 222757"/>
                <a:gd name="connsiteX2" fmla="*/ 234874 w 251074"/>
                <a:gd name="connsiteY2" fmla="*/ 1416 h 222757"/>
                <a:gd name="connsiteX3" fmla="*/ 1571 w 251074"/>
                <a:gd name="connsiteY3" fmla="*/ 204692 h 222757"/>
                <a:gd name="connsiteX4" fmla="*/ 14380 w 251074"/>
                <a:gd name="connsiteY4" fmla="*/ 221783 h 222757"/>
                <a:gd name="connsiteX5" fmla="*/ 16547 w 251074"/>
                <a:gd name="connsiteY5" fmla="*/ 221938 h 222757"/>
                <a:gd name="connsiteX6" fmla="*/ 31472 w 251074"/>
                <a:gd name="connsiteY6" fmla="*/ 208975 h 222757"/>
                <a:gd name="connsiteX7" fmla="*/ 234874 w 251074"/>
                <a:gd name="connsiteY7" fmla="*/ 31620 h 222757"/>
                <a:gd name="connsiteX8" fmla="*/ 234874 w 251074"/>
                <a:gd name="connsiteY8" fmla="*/ 31620 h 22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1074" h="222757">
                  <a:moveTo>
                    <a:pt x="234874" y="31620"/>
                  </a:moveTo>
                  <a:cubicBezTo>
                    <a:pt x="243214" y="31620"/>
                    <a:pt x="249976" y="24858"/>
                    <a:pt x="249976" y="16518"/>
                  </a:cubicBezTo>
                  <a:cubicBezTo>
                    <a:pt x="249976" y="8178"/>
                    <a:pt x="243214" y="1416"/>
                    <a:pt x="234874" y="1416"/>
                  </a:cubicBezTo>
                  <a:cubicBezTo>
                    <a:pt x="121253" y="1416"/>
                    <a:pt x="17387" y="94462"/>
                    <a:pt x="1571" y="204692"/>
                  </a:cubicBezTo>
                  <a:cubicBezTo>
                    <a:pt x="384" y="212951"/>
                    <a:pt x="6121" y="220596"/>
                    <a:pt x="14380" y="221783"/>
                  </a:cubicBezTo>
                  <a:cubicBezTo>
                    <a:pt x="15103" y="221887"/>
                    <a:pt x="15824" y="221938"/>
                    <a:pt x="16547" y="221938"/>
                  </a:cubicBezTo>
                  <a:cubicBezTo>
                    <a:pt x="23928" y="221938"/>
                    <a:pt x="30388" y="216511"/>
                    <a:pt x="31472" y="208975"/>
                  </a:cubicBezTo>
                  <a:cubicBezTo>
                    <a:pt x="45262" y="112838"/>
                    <a:pt x="138405" y="31620"/>
                    <a:pt x="234874" y="31620"/>
                  </a:cubicBezTo>
                  <a:lnTo>
                    <a:pt x="234874" y="316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2C629E8B-129C-4E25-A5AD-48C05B4E4A45}"/>
                </a:ext>
              </a:extLst>
            </p:cNvPr>
            <p:cNvSpPr/>
            <p:nvPr/>
          </p:nvSpPr>
          <p:spPr>
            <a:xfrm>
              <a:off x="638334" y="6168923"/>
              <a:ext cx="303932" cy="290717"/>
            </a:xfrm>
            <a:custGeom>
              <a:avLst/>
              <a:gdLst>
                <a:gd name="connsiteX0" fmla="*/ 290986 w 303931"/>
                <a:gd name="connsiteY0" fmla="*/ 100488 h 290717"/>
                <a:gd name="connsiteX1" fmla="*/ 204767 w 303931"/>
                <a:gd name="connsiteY1" fmla="*/ 87967 h 290717"/>
                <a:gd name="connsiteX2" fmla="*/ 166215 w 303931"/>
                <a:gd name="connsiteY2" fmla="*/ 9830 h 290717"/>
                <a:gd name="connsiteX3" fmla="*/ 152676 w 303931"/>
                <a:gd name="connsiteY3" fmla="*/ 1416 h 290717"/>
                <a:gd name="connsiteX4" fmla="*/ 139137 w 303931"/>
                <a:gd name="connsiteY4" fmla="*/ 9830 h 290717"/>
                <a:gd name="connsiteX5" fmla="*/ 100572 w 303931"/>
                <a:gd name="connsiteY5" fmla="*/ 87967 h 290717"/>
                <a:gd name="connsiteX6" fmla="*/ 14338 w 303931"/>
                <a:gd name="connsiteY6" fmla="*/ 100488 h 290717"/>
                <a:gd name="connsiteX7" fmla="*/ 2156 w 303931"/>
                <a:gd name="connsiteY7" fmla="*/ 110767 h 290717"/>
                <a:gd name="connsiteX8" fmla="*/ 5975 w 303931"/>
                <a:gd name="connsiteY8" fmla="*/ 126253 h 290717"/>
                <a:gd name="connsiteX9" fmla="*/ 68368 w 303931"/>
                <a:gd name="connsiteY9" fmla="*/ 187067 h 290717"/>
                <a:gd name="connsiteX10" fmla="*/ 53642 w 303931"/>
                <a:gd name="connsiteY10" fmla="*/ 272954 h 290717"/>
                <a:gd name="connsiteX11" fmla="*/ 59652 w 303931"/>
                <a:gd name="connsiteY11" fmla="*/ 287718 h 290717"/>
                <a:gd name="connsiteX12" fmla="*/ 75559 w 303931"/>
                <a:gd name="connsiteY12" fmla="*/ 288867 h 290717"/>
                <a:gd name="connsiteX13" fmla="*/ 152676 w 303931"/>
                <a:gd name="connsiteY13" fmla="*/ 248316 h 290717"/>
                <a:gd name="connsiteX14" fmla="*/ 229780 w 303931"/>
                <a:gd name="connsiteY14" fmla="*/ 288867 h 290717"/>
                <a:gd name="connsiteX15" fmla="*/ 245687 w 303931"/>
                <a:gd name="connsiteY15" fmla="*/ 287718 h 290717"/>
                <a:gd name="connsiteX16" fmla="*/ 251696 w 303931"/>
                <a:gd name="connsiteY16" fmla="*/ 272946 h 290717"/>
                <a:gd name="connsiteX17" fmla="*/ 236971 w 303931"/>
                <a:gd name="connsiteY17" fmla="*/ 187067 h 290717"/>
                <a:gd name="connsiteX18" fmla="*/ 299362 w 303931"/>
                <a:gd name="connsiteY18" fmla="*/ 126253 h 290717"/>
                <a:gd name="connsiteX19" fmla="*/ 303190 w 303931"/>
                <a:gd name="connsiteY19" fmla="*/ 110767 h 290717"/>
                <a:gd name="connsiteX20" fmla="*/ 290986 w 303931"/>
                <a:gd name="connsiteY20" fmla="*/ 100488 h 290717"/>
                <a:gd name="connsiteX21" fmla="*/ 290986 w 303931"/>
                <a:gd name="connsiteY21" fmla="*/ 100488 h 290717"/>
                <a:gd name="connsiteX22" fmla="*/ 210195 w 303931"/>
                <a:gd name="connsiteY22" fmla="*/ 170978 h 290717"/>
                <a:gd name="connsiteX23" fmla="*/ 205859 w 303931"/>
                <a:gd name="connsiteY23" fmla="*/ 184347 h 290717"/>
                <a:gd name="connsiteX24" fmla="*/ 216751 w 303931"/>
                <a:gd name="connsiteY24" fmla="*/ 247897 h 290717"/>
                <a:gd name="connsiteX25" fmla="*/ 159704 w 303931"/>
                <a:gd name="connsiteY25" fmla="*/ 217891 h 290717"/>
                <a:gd name="connsiteX26" fmla="*/ 145650 w 303931"/>
                <a:gd name="connsiteY26" fmla="*/ 217891 h 290717"/>
                <a:gd name="connsiteX27" fmla="*/ 88580 w 303931"/>
                <a:gd name="connsiteY27" fmla="*/ 247897 h 290717"/>
                <a:gd name="connsiteX28" fmla="*/ 99481 w 303931"/>
                <a:gd name="connsiteY28" fmla="*/ 184347 h 290717"/>
                <a:gd name="connsiteX29" fmla="*/ 95137 w 303931"/>
                <a:gd name="connsiteY29" fmla="*/ 170978 h 290717"/>
                <a:gd name="connsiteX30" fmla="*/ 48967 w 303931"/>
                <a:gd name="connsiteY30" fmla="*/ 125988 h 290717"/>
                <a:gd name="connsiteX31" fmla="*/ 112769 w 303931"/>
                <a:gd name="connsiteY31" fmla="*/ 116719 h 290717"/>
                <a:gd name="connsiteX32" fmla="*/ 124146 w 303931"/>
                <a:gd name="connsiteY32" fmla="*/ 108453 h 290717"/>
                <a:gd name="connsiteX33" fmla="*/ 152676 w 303931"/>
                <a:gd name="connsiteY33" fmla="*/ 50647 h 290717"/>
                <a:gd name="connsiteX34" fmla="*/ 181193 w 303931"/>
                <a:gd name="connsiteY34" fmla="*/ 108453 h 290717"/>
                <a:gd name="connsiteX35" fmla="*/ 192563 w 303931"/>
                <a:gd name="connsiteY35" fmla="*/ 116719 h 290717"/>
                <a:gd name="connsiteX36" fmla="*/ 256364 w 303931"/>
                <a:gd name="connsiteY36" fmla="*/ 125988 h 290717"/>
                <a:gd name="connsiteX37" fmla="*/ 210195 w 303931"/>
                <a:gd name="connsiteY37" fmla="*/ 170978 h 29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03931" h="290717">
                  <a:moveTo>
                    <a:pt x="290986" y="100488"/>
                  </a:moveTo>
                  <a:lnTo>
                    <a:pt x="204767" y="87967"/>
                  </a:lnTo>
                  <a:lnTo>
                    <a:pt x="166215" y="9830"/>
                  </a:lnTo>
                  <a:cubicBezTo>
                    <a:pt x="163678" y="4676"/>
                    <a:pt x="158428" y="1416"/>
                    <a:pt x="152676" y="1416"/>
                  </a:cubicBezTo>
                  <a:cubicBezTo>
                    <a:pt x="146924" y="1416"/>
                    <a:pt x="141674" y="4676"/>
                    <a:pt x="139137" y="9830"/>
                  </a:cubicBezTo>
                  <a:lnTo>
                    <a:pt x="100572" y="87967"/>
                  </a:lnTo>
                  <a:lnTo>
                    <a:pt x="14338" y="100488"/>
                  </a:lnTo>
                  <a:cubicBezTo>
                    <a:pt x="8652" y="101313"/>
                    <a:pt x="3925" y="105304"/>
                    <a:pt x="2156" y="110767"/>
                  </a:cubicBezTo>
                  <a:cubicBezTo>
                    <a:pt x="378" y="116232"/>
                    <a:pt x="1862" y="122241"/>
                    <a:pt x="5975" y="126253"/>
                  </a:cubicBezTo>
                  <a:lnTo>
                    <a:pt x="68368" y="187067"/>
                  </a:lnTo>
                  <a:lnTo>
                    <a:pt x="53642" y="272954"/>
                  </a:lnTo>
                  <a:cubicBezTo>
                    <a:pt x="52669" y="278617"/>
                    <a:pt x="54999" y="284346"/>
                    <a:pt x="59652" y="287718"/>
                  </a:cubicBezTo>
                  <a:cubicBezTo>
                    <a:pt x="64306" y="291103"/>
                    <a:pt x="70469" y="291544"/>
                    <a:pt x="75559" y="288867"/>
                  </a:cubicBezTo>
                  <a:lnTo>
                    <a:pt x="152676" y="248316"/>
                  </a:lnTo>
                  <a:lnTo>
                    <a:pt x="229780" y="288867"/>
                  </a:lnTo>
                  <a:cubicBezTo>
                    <a:pt x="234817" y="291514"/>
                    <a:pt x="240988" y="291138"/>
                    <a:pt x="245687" y="287718"/>
                  </a:cubicBezTo>
                  <a:cubicBezTo>
                    <a:pt x="250340" y="284346"/>
                    <a:pt x="252670" y="278617"/>
                    <a:pt x="251696" y="272946"/>
                  </a:cubicBezTo>
                  <a:lnTo>
                    <a:pt x="236971" y="187067"/>
                  </a:lnTo>
                  <a:lnTo>
                    <a:pt x="299362" y="126253"/>
                  </a:lnTo>
                  <a:cubicBezTo>
                    <a:pt x="303485" y="122233"/>
                    <a:pt x="304967" y="116232"/>
                    <a:pt x="303190" y="110767"/>
                  </a:cubicBezTo>
                  <a:cubicBezTo>
                    <a:pt x="301405" y="105304"/>
                    <a:pt x="296678" y="101313"/>
                    <a:pt x="290986" y="100488"/>
                  </a:cubicBezTo>
                  <a:lnTo>
                    <a:pt x="290986" y="100488"/>
                  </a:lnTo>
                  <a:close/>
                  <a:moveTo>
                    <a:pt x="210195" y="170978"/>
                  </a:moveTo>
                  <a:cubicBezTo>
                    <a:pt x="206640" y="174451"/>
                    <a:pt x="205011" y="179450"/>
                    <a:pt x="205859" y="184347"/>
                  </a:cubicBezTo>
                  <a:lnTo>
                    <a:pt x="216751" y="247897"/>
                  </a:lnTo>
                  <a:lnTo>
                    <a:pt x="159704" y="217891"/>
                  </a:lnTo>
                  <a:cubicBezTo>
                    <a:pt x="155302" y="215576"/>
                    <a:pt x="150052" y="215576"/>
                    <a:pt x="145650" y="217891"/>
                  </a:cubicBezTo>
                  <a:lnTo>
                    <a:pt x="88580" y="247897"/>
                  </a:lnTo>
                  <a:lnTo>
                    <a:pt x="99481" y="184347"/>
                  </a:lnTo>
                  <a:cubicBezTo>
                    <a:pt x="100321" y="179450"/>
                    <a:pt x="98697" y="174451"/>
                    <a:pt x="95137" y="170978"/>
                  </a:cubicBezTo>
                  <a:lnTo>
                    <a:pt x="48967" y="125988"/>
                  </a:lnTo>
                  <a:lnTo>
                    <a:pt x="112769" y="116719"/>
                  </a:lnTo>
                  <a:cubicBezTo>
                    <a:pt x="117694" y="116004"/>
                    <a:pt x="121941" y="112914"/>
                    <a:pt x="124146" y="108453"/>
                  </a:cubicBezTo>
                  <a:lnTo>
                    <a:pt x="152676" y="50647"/>
                  </a:lnTo>
                  <a:lnTo>
                    <a:pt x="181193" y="108453"/>
                  </a:lnTo>
                  <a:cubicBezTo>
                    <a:pt x="183390" y="112914"/>
                    <a:pt x="187645" y="116004"/>
                    <a:pt x="192563" y="116719"/>
                  </a:cubicBezTo>
                  <a:lnTo>
                    <a:pt x="256364" y="125988"/>
                  </a:lnTo>
                  <a:lnTo>
                    <a:pt x="210195" y="1709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736EAB1-D545-44D8-A500-9F0D769B658C}"/>
              </a:ext>
            </a:extLst>
          </p:cNvPr>
          <p:cNvSpPr txBox="1"/>
          <p:nvPr/>
        </p:nvSpPr>
        <p:spPr>
          <a:xfrm>
            <a:off x="742227" y="1856401"/>
            <a:ext cx="10707546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</a:t>
            </a:r>
            <a:br>
              <a:rPr lang="ru-RU" sz="3200" dirty="0">
                <a:latin typeface="Akrobat SemiBold" panose="00000700000000000000" pitchFamily="2" charset="0"/>
              </a:rPr>
            </a:br>
            <a:r>
              <a:rPr lang="ru-RU" sz="3200" dirty="0">
                <a:latin typeface="Akrobat SemiBold" panose="00000700000000000000" pitchFamily="2" charset="0"/>
              </a:rPr>
              <a:t>не сходили с уст современные выражения:</a:t>
            </a:r>
          </a:p>
        </p:txBody>
      </p:sp>
    </p:spTree>
    <p:extLst>
      <p:ext uri="{BB962C8B-B14F-4D97-AF65-F5344CB8AC3E}">
        <p14:creationId xmlns:p14="http://schemas.microsoft.com/office/powerpoint/2010/main" val="1460321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6990469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Мы так долго говорили </a:t>
            </a:r>
            <a:br>
              <a:rPr lang="ru-RU" sz="4000" dirty="0">
                <a:latin typeface="Akrobat ExtraBold" panose="00000900000000000000" pitchFamily="2" charset="0"/>
              </a:rPr>
            </a:br>
            <a:r>
              <a:rPr lang="ru-RU" sz="4000" dirty="0">
                <a:latin typeface="Akrobat ExtraBold" panose="00000900000000000000" pitchFamily="2" charset="0"/>
              </a:rPr>
              <a:t>о Драйверах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5B504-3254-451E-8C01-1CCFB6C183CA}"/>
              </a:ext>
            </a:extLst>
          </p:cNvPr>
          <p:cNvSpPr txBox="1"/>
          <p:nvPr/>
        </p:nvSpPr>
        <p:spPr>
          <a:xfrm>
            <a:off x="8247380" y="443914"/>
            <a:ext cx="3680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«Научите их нашим путям, чтобы они не страдали от стыда быть бесполезными.»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3980E-1C63-4726-B57F-979971D1F44C}"/>
              </a:ext>
            </a:extLst>
          </p:cNvPr>
          <p:cNvSpPr txBox="1"/>
          <p:nvPr/>
        </p:nvSpPr>
        <p:spPr>
          <a:xfrm>
            <a:off x="8310880" y="98881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C3DC236C-235B-4099-B3E4-1D9A67293B35}"/>
              </a:ext>
            </a:extLst>
          </p:cNvPr>
          <p:cNvSpPr/>
          <p:nvPr/>
        </p:nvSpPr>
        <p:spPr>
          <a:xfrm>
            <a:off x="2845518" y="3045886"/>
            <a:ext cx="4003200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828206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186351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3355238" y="4808866"/>
            <a:ext cx="2983760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Дифференциация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565E1CF-9083-458E-8F0E-6DEA937369FF}"/>
              </a:ext>
            </a:extLst>
          </p:cNvPr>
          <p:cNvSpPr/>
          <p:nvPr/>
        </p:nvSpPr>
        <p:spPr>
          <a:xfrm>
            <a:off x="701311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Рисунок 1211">
            <a:extLst>
              <a:ext uri="{FF2B5EF4-FFF2-40B4-BE49-F238E27FC236}">
                <a16:creationId xmlns:a16="http://schemas.microsoft.com/office/drawing/2014/main" id="{2A2EC394-8846-46BE-A1B3-50D639F298A1}"/>
              </a:ext>
            </a:extLst>
          </p:cNvPr>
          <p:cNvGrpSpPr/>
          <p:nvPr/>
        </p:nvGrpSpPr>
        <p:grpSpPr>
          <a:xfrm>
            <a:off x="4379954" y="3742847"/>
            <a:ext cx="889200" cy="889200"/>
            <a:chOff x="9698133" y="1512883"/>
            <a:chExt cx="773988" cy="723019"/>
          </a:xfrm>
          <a:solidFill>
            <a:schemeClr val="bg1"/>
          </a:solidFill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B8C28BCA-F5EA-4145-BC86-109EA0148D64}"/>
                </a:ext>
              </a:extLst>
            </p:cNvPr>
            <p:cNvSpPr/>
            <p:nvPr/>
          </p:nvSpPr>
          <p:spPr>
            <a:xfrm>
              <a:off x="9778290" y="1730678"/>
              <a:ext cx="611639" cy="505925"/>
            </a:xfrm>
            <a:custGeom>
              <a:avLst/>
              <a:gdLst>
                <a:gd name="connsiteX0" fmla="*/ 605865 w 611639"/>
                <a:gd name="connsiteY0" fmla="*/ 147401 h 505924"/>
                <a:gd name="connsiteX1" fmla="*/ 521742 w 611639"/>
                <a:gd name="connsiteY1" fmla="*/ 17490 h 505924"/>
                <a:gd name="connsiteX2" fmla="*/ 492172 w 611639"/>
                <a:gd name="connsiteY2" fmla="*/ 1416 h 505924"/>
                <a:gd name="connsiteX3" fmla="*/ 121009 w 611639"/>
                <a:gd name="connsiteY3" fmla="*/ 1416 h 505924"/>
                <a:gd name="connsiteX4" fmla="*/ 91469 w 611639"/>
                <a:gd name="connsiteY4" fmla="*/ 17454 h 505924"/>
                <a:gd name="connsiteX5" fmla="*/ 7079 w 611639"/>
                <a:gd name="connsiteY5" fmla="*/ 147379 h 505924"/>
                <a:gd name="connsiteX6" fmla="*/ 10324 w 611639"/>
                <a:gd name="connsiteY6" fmla="*/ 190001 h 505924"/>
                <a:gd name="connsiteX7" fmla="*/ 280142 w 611639"/>
                <a:gd name="connsiteY7" fmla="*/ 492916 h 505924"/>
                <a:gd name="connsiteX8" fmla="*/ 306447 w 611639"/>
                <a:gd name="connsiteY8" fmla="*/ 504714 h 505924"/>
                <a:gd name="connsiteX9" fmla="*/ 332751 w 611639"/>
                <a:gd name="connsiteY9" fmla="*/ 492923 h 505924"/>
                <a:gd name="connsiteX10" fmla="*/ 602599 w 611639"/>
                <a:gd name="connsiteY10" fmla="*/ 189978 h 505924"/>
                <a:gd name="connsiteX11" fmla="*/ 605865 w 611639"/>
                <a:gd name="connsiteY11" fmla="*/ 147401 h 505924"/>
                <a:gd name="connsiteX12" fmla="*/ 605865 w 611639"/>
                <a:gd name="connsiteY12" fmla="*/ 147401 h 505924"/>
                <a:gd name="connsiteX13" fmla="*/ 475129 w 611639"/>
                <a:gd name="connsiteY13" fmla="*/ 31620 h 505924"/>
                <a:gd name="connsiteX14" fmla="*/ 404383 w 611639"/>
                <a:gd name="connsiteY14" fmla="*/ 141015 h 505924"/>
                <a:gd name="connsiteX15" fmla="*/ 333591 w 611639"/>
                <a:gd name="connsiteY15" fmla="*/ 31620 h 505924"/>
                <a:gd name="connsiteX16" fmla="*/ 475129 w 611639"/>
                <a:gd name="connsiteY16" fmla="*/ 31620 h 505924"/>
                <a:gd name="connsiteX17" fmla="*/ 376627 w 611639"/>
                <a:gd name="connsiteY17" fmla="*/ 153720 h 505924"/>
                <a:gd name="connsiteX18" fmla="*/ 236259 w 611639"/>
                <a:gd name="connsiteY18" fmla="*/ 153720 h 505924"/>
                <a:gd name="connsiteX19" fmla="*/ 306447 w 611639"/>
                <a:gd name="connsiteY19" fmla="*/ 45254 h 505924"/>
                <a:gd name="connsiteX20" fmla="*/ 376627 w 611639"/>
                <a:gd name="connsiteY20" fmla="*/ 153720 h 505924"/>
                <a:gd name="connsiteX21" fmla="*/ 279295 w 611639"/>
                <a:gd name="connsiteY21" fmla="*/ 31620 h 505924"/>
                <a:gd name="connsiteX22" fmla="*/ 208703 w 611639"/>
                <a:gd name="connsiteY22" fmla="*/ 140721 h 505924"/>
                <a:gd name="connsiteX23" fmla="*/ 138133 w 611639"/>
                <a:gd name="connsiteY23" fmla="*/ 31620 h 505924"/>
                <a:gd name="connsiteX24" fmla="*/ 279295 w 611639"/>
                <a:gd name="connsiteY24" fmla="*/ 31620 h 505924"/>
                <a:gd name="connsiteX25" fmla="*/ 110207 w 611639"/>
                <a:gd name="connsiteY25" fmla="*/ 44053 h 505924"/>
                <a:gd name="connsiteX26" fmla="*/ 181138 w 611639"/>
                <a:gd name="connsiteY26" fmla="*/ 153720 h 505924"/>
                <a:gd name="connsiteX27" fmla="*/ 38979 w 611639"/>
                <a:gd name="connsiteY27" fmla="*/ 153720 h 505924"/>
                <a:gd name="connsiteX28" fmla="*/ 110207 w 611639"/>
                <a:gd name="connsiteY28" fmla="*/ 44053 h 505924"/>
                <a:gd name="connsiteX29" fmla="*/ 45358 w 611639"/>
                <a:gd name="connsiteY29" fmla="*/ 183924 h 505924"/>
                <a:gd name="connsiteX30" fmla="*/ 197354 w 611639"/>
                <a:gd name="connsiteY30" fmla="*/ 183924 h 505924"/>
                <a:gd name="connsiteX31" fmla="*/ 277717 w 611639"/>
                <a:gd name="connsiteY31" fmla="*/ 444793 h 505924"/>
                <a:gd name="connsiteX32" fmla="*/ 45358 w 611639"/>
                <a:gd name="connsiteY32" fmla="*/ 183924 h 505924"/>
                <a:gd name="connsiteX33" fmla="*/ 306447 w 611639"/>
                <a:gd name="connsiteY33" fmla="*/ 435442 h 505924"/>
                <a:gd name="connsiteX34" fmla="*/ 228959 w 611639"/>
                <a:gd name="connsiteY34" fmla="*/ 183924 h 505924"/>
                <a:gd name="connsiteX35" fmla="*/ 383934 w 611639"/>
                <a:gd name="connsiteY35" fmla="*/ 183924 h 505924"/>
                <a:gd name="connsiteX36" fmla="*/ 306447 w 611639"/>
                <a:gd name="connsiteY36" fmla="*/ 435442 h 505924"/>
                <a:gd name="connsiteX37" fmla="*/ 335169 w 611639"/>
                <a:gd name="connsiteY37" fmla="*/ 444800 h 505924"/>
                <a:gd name="connsiteX38" fmla="*/ 415539 w 611639"/>
                <a:gd name="connsiteY38" fmla="*/ 183924 h 505924"/>
                <a:gd name="connsiteX39" fmla="*/ 567549 w 611639"/>
                <a:gd name="connsiteY39" fmla="*/ 183924 h 505924"/>
                <a:gd name="connsiteX40" fmla="*/ 335169 w 611639"/>
                <a:gd name="connsiteY40" fmla="*/ 444800 h 505924"/>
                <a:gd name="connsiteX41" fmla="*/ 432138 w 611639"/>
                <a:gd name="connsiteY41" fmla="*/ 153720 h 505924"/>
                <a:gd name="connsiteX42" fmla="*/ 503011 w 611639"/>
                <a:gd name="connsiteY42" fmla="*/ 44134 h 505924"/>
                <a:gd name="connsiteX43" fmla="*/ 573973 w 611639"/>
                <a:gd name="connsiteY43" fmla="*/ 153720 h 505924"/>
                <a:gd name="connsiteX44" fmla="*/ 432138 w 611639"/>
                <a:gd name="connsiteY44" fmla="*/ 153720 h 50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11639" h="505924">
                  <a:moveTo>
                    <a:pt x="605865" y="147401"/>
                  </a:moveTo>
                  <a:lnTo>
                    <a:pt x="521742" y="17490"/>
                  </a:lnTo>
                  <a:cubicBezTo>
                    <a:pt x="515223" y="7425"/>
                    <a:pt x="504168" y="1416"/>
                    <a:pt x="492172" y="1416"/>
                  </a:cubicBezTo>
                  <a:lnTo>
                    <a:pt x="121009" y="1416"/>
                  </a:lnTo>
                  <a:cubicBezTo>
                    <a:pt x="109034" y="1416"/>
                    <a:pt x="97987" y="7410"/>
                    <a:pt x="91469" y="17454"/>
                  </a:cubicBezTo>
                  <a:lnTo>
                    <a:pt x="7079" y="147379"/>
                  </a:lnTo>
                  <a:cubicBezTo>
                    <a:pt x="-1540" y="160652"/>
                    <a:pt x="-213" y="178180"/>
                    <a:pt x="10324" y="190001"/>
                  </a:cubicBezTo>
                  <a:lnTo>
                    <a:pt x="280142" y="492916"/>
                  </a:lnTo>
                  <a:cubicBezTo>
                    <a:pt x="286818" y="500416"/>
                    <a:pt x="296404" y="504714"/>
                    <a:pt x="306447" y="504714"/>
                  </a:cubicBezTo>
                  <a:cubicBezTo>
                    <a:pt x="316482" y="504714"/>
                    <a:pt x="326076" y="500416"/>
                    <a:pt x="332751" y="492923"/>
                  </a:cubicBezTo>
                  <a:lnTo>
                    <a:pt x="602599" y="189978"/>
                  </a:lnTo>
                  <a:cubicBezTo>
                    <a:pt x="613114" y="178180"/>
                    <a:pt x="614464" y="160667"/>
                    <a:pt x="605865" y="147401"/>
                  </a:cubicBezTo>
                  <a:lnTo>
                    <a:pt x="605865" y="147401"/>
                  </a:lnTo>
                  <a:close/>
                  <a:moveTo>
                    <a:pt x="475129" y="31620"/>
                  </a:moveTo>
                  <a:lnTo>
                    <a:pt x="404383" y="141015"/>
                  </a:lnTo>
                  <a:lnTo>
                    <a:pt x="333591" y="31620"/>
                  </a:lnTo>
                  <a:lnTo>
                    <a:pt x="475129" y="31620"/>
                  </a:lnTo>
                  <a:close/>
                  <a:moveTo>
                    <a:pt x="376627" y="153720"/>
                  </a:moveTo>
                  <a:lnTo>
                    <a:pt x="236259" y="153720"/>
                  </a:lnTo>
                  <a:lnTo>
                    <a:pt x="306447" y="45254"/>
                  </a:lnTo>
                  <a:lnTo>
                    <a:pt x="376627" y="153720"/>
                  </a:lnTo>
                  <a:close/>
                  <a:moveTo>
                    <a:pt x="279295" y="31620"/>
                  </a:moveTo>
                  <a:lnTo>
                    <a:pt x="208703" y="140721"/>
                  </a:lnTo>
                  <a:lnTo>
                    <a:pt x="138133" y="31620"/>
                  </a:lnTo>
                  <a:lnTo>
                    <a:pt x="279295" y="31620"/>
                  </a:lnTo>
                  <a:close/>
                  <a:moveTo>
                    <a:pt x="110207" y="44053"/>
                  </a:moveTo>
                  <a:lnTo>
                    <a:pt x="181138" y="153720"/>
                  </a:lnTo>
                  <a:lnTo>
                    <a:pt x="38979" y="153720"/>
                  </a:lnTo>
                  <a:lnTo>
                    <a:pt x="110207" y="44053"/>
                  </a:lnTo>
                  <a:close/>
                  <a:moveTo>
                    <a:pt x="45358" y="183924"/>
                  </a:moveTo>
                  <a:lnTo>
                    <a:pt x="197354" y="183924"/>
                  </a:lnTo>
                  <a:lnTo>
                    <a:pt x="277717" y="444793"/>
                  </a:lnTo>
                  <a:lnTo>
                    <a:pt x="45358" y="183924"/>
                  </a:lnTo>
                  <a:close/>
                  <a:moveTo>
                    <a:pt x="306447" y="435442"/>
                  </a:moveTo>
                  <a:lnTo>
                    <a:pt x="228959" y="183924"/>
                  </a:lnTo>
                  <a:lnTo>
                    <a:pt x="383934" y="183924"/>
                  </a:lnTo>
                  <a:lnTo>
                    <a:pt x="306447" y="435442"/>
                  </a:lnTo>
                  <a:close/>
                  <a:moveTo>
                    <a:pt x="335169" y="444800"/>
                  </a:moveTo>
                  <a:lnTo>
                    <a:pt x="415539" y="183924"/>
                  </a:lnTo>
                  <a:lnTo>
                    <a:pt x="567549" y="183924"/>
                  </a:lnTo>
                  <a:lnTo>
                    <a:pt x="335169" y="444800"/>
                  </a:lnTo>
                  <a:close/>
                  <a:moveTo>
                    <a:pt x="432138" y="153720"/>
                  </a:moveTo>
                  <a:lnTo>
                    <a:pt x="503011" y="44134"/>
                  </a:lnTo>
                  <a:lnTo>
                    <a:pt x="573973" y="153720"/>
                  </a:lnTo>
                  <a:lnTo>
                    <a:pt x="432138" y="153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07D9D810-6232-49A0-AA21-36C18D810FCF}"/>
                </a:ext>
              </a:extLst>
            </p:cNvPr>
            <p:cNvSpPr/>
            <p:nvPr/>
          </p:nvSpPr>
          <p:spPr>
            <a:xfrm>
              <a:off x="9696717" y="1882982"/>
              <a:ext cx="62297" cy="32092"/>
            </a:xfrm>
            <a:custGeom>
              <a:avLst/>
              <a:gdLst>
                <a:gd name="connsiteX0" fmla="*/ 47225 w 62296"/>
                <a:gd name="connsiteY0" fmla="*/ 1416 h 32092"/>
                <a:gd name="connsiteX1" fmla="*/ 16518 w 62296"/>
                <a:gd name="connsiteY1" fmla="*/ 1416 h 32092"/>
                <a:gd name="connsiteX2" fmla="*/ 1416 w 62296"/>
                <a:gd name="connsiteY2" fmla="*/ 16518 h 32092"/>
                <a:gd name="connsiteX3" fmla="*/ 16518 w 62296"/>
                <a:gd name="connsiteY3" fmla="*/ 31620 h 32092"/>
                <a:gd name="connsiteX4" fmla="*/ 47225 w 62296"/>
                <a:gd name="connsiteY4" fmla="*/ 31620 h 32092"/>
                <a:gd name="connsiteX5" fmla="*/ 62327 w 62296"/>
                <a:gd name="connsiteY5" fmla="*/ 16518 h 32092"/>
                <a:gd name="connsiteX6" fmla="*/ 47225 w 62296"/>
                <a:gd name="connsiteY6" fmla="*/ 1416 h 32092"/>
                <a:gd name="connsiteX7" fmla="*/ 47225 w 62296"/>
                <a:gd name="connsiteY7" fmla="*/ 141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96" h="32092">
                  <a:moveTo>
                    <a:pt x="47225" y="1416"/>
                  </a:moveTo>
                  <a:lnTo>
                    <a:pt x="16518" y="1416"/>
                  </a:ln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8"/>
                    <a:pt x="8178" y="31620"/>
                    <a:pt x="16518" y="31620"/>
                  </a:cubicBezTo>
                  <a:lnTo>
                    <a:pt x="47225" y="31620"/>
                  </a:lnTo>
                  <a:cubicBezTo>
                    <a:pt x="55565" y="31620"/>
                    <a:pt x="62327" y="24858"/>
                    <a:pt x="62327" y="16518"/>
                  </a:cubicBezTo>
                  <a:cubicBezTo>
                    <a:pt x="62327" y="8178"/>
                    <a:pt x="55565" y="1416"/>
                    <a:pt x="47225" y="1416"/>
                  </a:cubicBezTo>
                  <a:lnTo>
                    <a:pt x="47225" y="1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0A72826-5E42-4C43-8945-E883853B144C}"/>
                </a:ext>
              </a:extLst>
            </p:cNvPr>
            <p:cNvSpPr/>
            <p:nvPr/>
          </p:nvSpPr>
          <p:spPr>
            <a:xfrm>
              <a:off x="10409035" y="1882982"/>
              <a:ext cx="62297" cy="32092"/>
            </a:xfrm>
            <a:custGeom>
              <a:avLst/>
              <a:gdLst>
                <a:gd name="connsiteX0" fmla="*/ 47232 w 62296"/>
                <a:gd name="connsiteY0" fmla="*/ 1416 h 32092"/>
                <a:gd name="connsiteX1" fmla="*/ 16518 w 62296"/>
                <a:gd name="connsiteY1" fmla="*/ 1416 h 32092"/>
                <a:gd name="connsiteX2" fmla="*/ 1416 w 62296"/>
                <a:gd name="connsiteY2" fmla="*/ 16518 h 32092"/>
                <a:gd name="connsiteX3" fmla="*/ 16518 w 62296"/>
                <a:gd name="connsiteY3" fmla="*/ 31620 h 32092"/>
                <a:gd name="connsiteX4" fmla="*/ 47232 w 62296"/>
                <a:gd name="connsiteY4" fmla="*/ 31620 h 32092"/>
                <a:gd name="connsiteX5" fmla="*/ 62334 w 62296"/>
                <a:gd name="connsiteY5" fmla="*/ 16518 h 32092"/>
                <a:gd name="connsiteX6" fmla="*/ 47232 w 62296"/>
                <a:gd name="connsiteY6" fmla="*/ 1416 h 32092"/>
                <a:gd name="connsiteX7" fmla="*/ 47232 w 62296"/>
                <a:gd name="connsiteY7" fmla="*/ 141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96" h="32092">
                  <a:moveTo>
                    <a:pt x="47232" y="1416"/>
                  </a:moveTo>
                  <a:lnTo>
                    <a:pt x="16518" y="1416"/>
                  </a:lnTo>
                  <a:cubicBezTo>
                    <a:pt x="8178" y="1416"/>
                    <a:pt x="1416" y="8178"/>
                    <a:pt x="1416" y="16518"/>
                  </a:cubicBezTo>
                  <a:cubicBezTo>
                    <a:pt x="1416" y="24858"/>
                    <a:pt x="8178" y="31620"/>
                    <a:pt x="16518" y="31620"/>
                  </a:cubicBezTo>
                  <a:lnTo>
                    <a:pt x="47232" y="31620"/>
                  </a:lnTo>
                  <a:cubicBezTo>
                    <a:pt x="55572" y="31620"/>
                    <a:pt x="62334" y="24858"/>
                    <a:pt x="62334" y="16518"/>
                  </a:cubicBezTo>
                  <a:cubicBezTo>
                    <a:pt x="62334" y="8178"/>
                    <a:pt x="55572" y="1416"/>
                    <a:pt x="47232" y="1416"/>
                  </a:cubicBezTo>
                  <a:lnTo>
                    <a:pt x="47232" y="1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9A743725-CCB0-4100-B5F6-EB142FDA4269}"/>
                </a:ext>
              </a:extLst>
            </p:cNvPr>
            <p:cNvSpPr/>
            <p:nvPr/>
          </p:nvSpPr>
          <p:spPr>
            <a:xfrm>
              <a:off x="10280954" y="1620360"/>
              <a:ext cx="83062" cy="83062"/>
            </a:xfrm>
            <a:custGeom>
              <a:avLst/>
              <a:gdLst>
                <a:gd name="connsiteX0" fmla="*/ 77370 w 83062"/>
                <a:gd name="connsiteY0" fmla="*/ 5840 h 83062"/>
                <a:gd name="connsiteX1" fmla="*/ 56006 w 83062"/>
                <a:gd name="connsiteY1" fmla="*/ 5840 h 83062"/>
                <a:gd name="connsiteX2" fmla="*/ 5840 w 83062"/>
                <a:gd name="connsiteY2" fmla="*/ 56006 h 83062"/>
                <a:gd name="connsiteX3" fmla="*/ 5840 w 83062"/>
                <a:gd name="connsiteY3" fmla="*/ 77363 h 83062"/>
                <a:gd name="connsiteX4" fmla="*/ 16525 w 83062"/>
                <a:gd name="connsiteY4" fmla="*/ 81786 h 83062"/>
                <a:gd name="connsiteX5" fmla="*/ 27204 w 83062"/>
                <a:gd name="connsiteY5" fmla="*/ 77363 h 83062"/>
                <a:gd name="connsiteX6" fmla="*/ 77370 w 83062"/>
                <a:gd name="connsiteY6" fmla="*/ 27195 h 83062"/>
                <a:gd name="connsiteX7" fmla="*/ 77370 w 83062"/>
                <a:gd name="connsiteY7" fmla="*/ 5840 h 83062"/>
                <a:gd name="connsiteX8" fmla="*/ 77370 w 83062"/>
                <a:gd name="connsiteY8" fmla="*/ 5840 h 8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062" h="83062">
                  <a:moveTo>
                    <a:pt x="77370" y="5840"/>
                  </a:moveTo>
                  <a:cubicBezTo>
                    <a:pt x="71471" y="-59"/>
                    <a:pt x="61905" y="-59"/>
                    <a:pt x="56006" y="5840"/>
                  </a:cubicBezTo>
                  <a:lnTo>
                    <a:pt x="5840" y="56006"/>
                  </a:lnTo>
                  <a:cubicBezTo>
                    <a:pt x="-59" y="61905"/>
                    <a:pt x="-59" y="71463"/>
                    <a:pt x="5840" y="77363"/>
                  </a:cubicBezTo>
                  <a:cubicBezTo>
                    <a:pt x="8791" y="80311"/>
                    <a:pt x="12655" y="81786"/>
                    <a:pt x="16525" y="81786"/>
                  </a:cubicBezTo>
                  <a:cubicBezTo>
                    <a:pt x="20389" y="81786"/>
                    <a:pt x="24254" y="80311"/>
                    <a:pt x="27204" y="77363"/>
                  </a:cubicBezTo>
                  <a:lnTo>
                    <a:pt x="77370" y="27195"/>
                  </a:lnTo>
                  <a:cubicBezTo>
                    <a:pt x="83262" y="21303"/>
                    <a:pt x="83262" y="11739"/>
                    <a:pt x="77370" y="5840"/>
                  </a:cubicBezTo>
                  <a:lnTo>
                    <a:pt x="77370" y="58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4616EB07-1F8D-4A13-A77A-96C01EFBAA98}"/>
                </a:ext>
              </a:extLst>
            </p:cNvPr>
            <p:cNvSpPr/>
            <p:nvPr/>
          </p:nvSpPr>
          <p:spPr>
            <a:xfrm>
              <a:off x="9805993" y="1620092"/>
              <a:ext cx="83062" cy="83062"/>
            </a:xfrm>
            <a:custGeom>
              <a:avLst/>
              <a:gdLst>
                <a:gd name="connsiteX0" fmla="*/ 77362 w 83062"/>
                <a:gd name="connsiteY0" fmla="*/ 56002 h 83062"/>
                <a:gd name="connsiteX1" fmla="*/ 27197 w 83062"/>
                <a:gd name="connsiteY1" fmla="*/ 5835 h 83062"/>
                <a:gd name="connsiteX2" fmla="*/ 5840 w 83062"/>
                <a:gd name="connsiteY2" fmla="*/ 5835 h 83062"/>
                <a:gd name="connsiteX3" fmla="*/ 5840 w 83062"/>
                <a:gd name="connsiteY3" fmla="*/ 27199 h 83062"/>
                <a:gd name="connsiteX4" fmla="*/ 56008 w 83062"/>
                <a:gd name="connsiteY4" fmla="*/ 77357 h 83062"/>
                <a:gd name="connsiteX5" fmla="*/ 66685 w 83062"/>
                <a:gd name="connsiteY5" fmla="*/ 81782 h 83062"/>
                <a:gd name="connsiteX6" fmla="*/ 77362 w 83062"/>
                <a:gd name="connsiteY6" fmla="*/ 77357 h 83062"/>
                <a:gd name="connsiteX7" fmla="*/ 77362 w 83062"/>
                <a:gd name="connsiteY7" fmla="*/ 56002 h 83062"/>
                <a:gd name="connsiteX8" fmla="*/ 77362 w 83062"/>
                <a:gd name="connsiteY8" fmla="*/ 56002 h 8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062" h="83062">
                  <a:moveTo>
                    <a:pt x="77362" y="56002"/>
                  </a:moveTo>
                  <a:lnTo>
                    <a:pt x="27197" y="5835"/>
                  </a:lnTo>
                  <a:cubicBezTo>
                    <a:pt x="21305" y="-57"/>
                    <a:pt x="11740" y="-57"/>
                    <a:pt x="5840" y="5835"/>
                  </a:cubicBezTo>
                  <a:cubicBezTo>
                    <a:pt x="-59" y="11734"/>
                    <a:pt x="-59" y="21299"/>
                    <a:pt x="5840" y="27199"/>
                  </a:cubicBezTo>
                  <a:lnTo>
                    <a:pt x="56008" y="77357"/>
                  </a:lnTo>
                  <a:cubicBezTo>
                    <a:pt x="58957" y="80307"/>
                    <a:pt x="62821" y="81782"/>
                    <a:pt x="66685" y="81782"/>
                  </a:cubicBezTo>
                  <a:cubicBezTo>
                    <a:pt x="70549" y="81782"/>
                    <a:pt x="74414" y="80307"/>
                    <a:pt x="77362" y="77357"/>
                  </a:cubicBezTo>
                  <a:cubicBezTo>
                    <a:pt x="83262" y="71465"/>
                    <a:pt x="83262" y="61901"/>
                    <a:pt x="77362" y="56002"/>
                  </a:cubicBezTo>
                  <a:lnTo>
                    <a:pt x="77362" y="56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24929D0-D83B-4263-AF73-677239FB2538}"/>
                </a:ext>
              </a:extLst>
            </p:cNvPr>
            <p:cNvSpPr/>
            <p:nvPr/>
          </p:nvSpPr>
          <p:spPr>
            <a:xfrm>
              <a:off x="10068617" y="1511467"/>
              <a:ext cx="32092" cy="130257"/>
            </a:xfrm>
            <a:custGeom>
              <a:avLst/>
              <a:gdLst>
                <a:gd name="connsiteX0" fmla="*/ 16518 w 32092"/>
                <a:gd name="connsiteY0" fmla="*/ 1416 h 130256"/>
                <a:gd name="connsiteX1" fmla="*/ 1416 w 32092"/>
                <a:gd name="connsiteY1" fmla="*/ 16518 h 130256"/>
                <a:gd name="connsiteX2" fmla="*/ 1416 w 32092"/>
                <a:gd name="connsiteY2" fmla="*/ 114939 h 130256"/>
                <a:gd name="connsiteX3" fmla="*/ 16518 w 32092"/>
                <a:gd name="connsiteY3" fmla="*/ 130041 h 130256"/>
                <a:gd name="connsiteX4" fmla="*/ 31620 w 32092"/>
                <a:gd name="connsiteY4" fmla="*/ 114939 h 130256"/>
                <a:gd name="connsiteX5" fmla="*/ 31620 w 32092"/>
                <a:gd name="connsiteY5" fmla="*/ 16518 h 130256"/>
                <a:gd name="connsiteX6" fmla="*/ 16518 w 32092"/>
                <a:gd name="connsiteY6" fmla="*/ 1416 h 130256"/>
                <a:gd name="connsiteX7" fmla="*/ 16518 w 32092"/>
                <a:gd name="connsiteY7" fmla="*/ 1416 h 13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92" h="130256">
                  <a:moveTo>
                    <a:pt x="16518" y="1416"/>
                  </a:moveTo>
                  <a:cubicBezTo>
                    <a:pt x="8178" y="1416"/>
                    <a:pt x="1416" y="8178"/>
                    <a:pt x="1416" y="16518"/>
                  </a:cubicBezTo>
                  <a:lnTo>
                    <a:pt x="1416" y="114939"/>
                  </a:lnTo>
                  <a:cubicBezTo>
                    <a:pt x="1416" y="123279"/>
                    <a:pt x="8178" y="130041"/>
                    <a:pt x="16518" y="130041"/>
                  </a:cubicBezTo>
                  <a:cubicBezTo>
                    <a:pt x="24858" y="130041"/>
                    <a:pt x="31620" y="123279"/>
                    <a:pt x="31620" y="114939"/>
                  </a:cubicBezTo>
                  <a:lnTo>
                    <a:pt x="31620" y="16518"/>
                  </a:lnTo>
                  <a:cubicBezTo>
                    <a:pt x="31620" y="8178"/>
                    <a:pt x="24858" y="1416"/>
                    <a:pt x="16518" y="1416"/>
                  </a:cubicBezTo>
                  <a:lnTo>
                    <a:pt x="16518" y="1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66234076-14EA-4639-80EA-C1395D9DC68B}"/>
                </a:ext>
              </a:extLst>
            </p:cNvPr>
            <p:cNvSpPr/>
            <p:nvPr/>
          </p:nvSpPr>
          <p:spPr>
            <a:xfrm>
              <a:off x="10068609" y="1660977"/>
              <a:ext cx="32092" cy="32092"/>
            </a:xfrm>
            <a:custGeom>
              <a:avLst/>
              <a:gdLst>
                <a:gd name="connsiteX0" fmla="*/ 27195 w 32092"/>
                <a:gd name="connsiteY0" fmla="*/ 5841 h 32092"/>
                <a:gd name="connsiteX1" fmla="*/ 16518 w 32092"/>
                <a:gd name="connsiteY1" fmla="*/ 1416 h 32092"/>
                <a:gd name="connsiteX2" fmla="*/ 5841 w 32092"/>
                <a:gd name="connsiteY2" fmla="*/ 5841 h 32092"/>
                <a:gd name="connsiteX3" fmla="*/ 1416 w 32092"/>
                <a:gd name="connsiteY3" fmla="*/ 16518 h 32092"/>
                <a:gd name="connsiteX4" fmla="*/ 5841 w 32092"/>
                <a:gd name="connsiteY4" fmla="*/ 27195 h 32092"/>
                <a:gd name="connsiteX5" fmla="*/ 16518 w 32092"/>
                <a:gd name="connsiteY5" fmla="*/ 31620 h 32092"/>
                <a:gd name="connsiteX6" fmla="*/ 27195 w 32092"/>
                <a:gd name="connsiteY6" fmla="*/ 27195 h 32092"/>
                <a:gd name="connsiteX7" fmla="*/ 31620 w 32092"/>
                <a:gd name="connsiteY7" fmla="*/ 16518 h 32092"/>
                <a:gd name="connsiteX8" fmla="*/ 27195 w 32092"/>
                <a:gd name="connsiteY8" fmla="*/ 5841 h 32092"/>
                <a:gd name="connsiteX9" fmla="*/ 27195 w 32092"/>
                <a:gd name="connsiteY9" fmla="*/ 5841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92" h="32092">
                  <a:moveTo>
                    <a:pt x="27195" y="5841"/>
                  </a:moveTo>
                  <a:cubicBezTo>
                    <a:pt x="24386" y="3030"/>
                    <a:pt x="20492" y="1416"/>
                    <a:pt x="16518" y="1416"/>
                  </a:cubicBezTo>
                  <a:cubicBezTo>
                    <a:pt x="12544" y="1416"/>
                    <a:pt x="8650" y="3030"/>
                    <a:pt x="5841" y="5841"/>
                  </a:cubicBezTo>
                  <a:cubicBezTo>
                    <a:pt x="3030" y="8650"/>
                    <a:pt x="1416" y="12542"/>
                    <a:pt x="1416" y="16518"/>
                  </a:cubicBezTo>
                  <a:cubicBezTo>
                    <a:pt x="1416" y="20499"/>
                    <a:pt x="3030" y="24386"/>
                    <a:pt x="5841" y="27195"/>
                  </a:cubicBezTo>
                  <a:cubicBezTo>
                    <a:pt x="8650" y="30019"/>
                    <a:pt x="12544" y="31620"/>
                    <a:pt x="16518" y="31620"/>
                  </a:cubicBezTo>
                  <a:cubicBezTo>
                    <a:pt x="20492" y="31620"/>
                    <a:pt x="24386" y="30019"/>
                    <a:pt x="27195" y="27195"/>
                  </a:cubicBezTo>
                  <a:cubicBezTo>
                    <a:pt x="30019" y="24386"/>
                    <a:pt x="31620" y="20484"/>
                    <a:pt x="31620" y="16518"/>
                  </a:cubicBezTo>
                  <a:cubicBezTo>
                    <a:pt x="31620" y="12542"/>
                    <a:pt x="30019" y="8650"/>
                    <a:pt x="27195" y="5841"/>
                  </a:cubicBezTo>
                  <a:lnTo>
                    <a:pt x="27195" y="58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8CE6FAC-14D8-4E27-853C-7CF9C9290040}"/>
              </a:ext>
            </a:extLst>
          </p:cNvPr>
          <p:cNvSpPr txBox="1"/>
          <p:nvPr/>
        </p:nvSpPr>
        <p:spPr>
          <a:xfrm>
            <a:off x="742227" y="1856401"/>
            <a:ext cx="10707546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</a:t>
            </a:r>
            <a:br>
              <a:rPr lang="ru-RU" sz="3200" dirty="0">
                <a:latin typeface="Akrobat SemiBold" panose="00000700000000000000" pitchFamily="2" charset="0"/>
              </a:rPr>
            </a:br>
            <a:r>
              <a:rPr lang="ru-RU" sz="3200" dirty="0">
                <a:latin typeface="Akrobat SemiBold" panose="00000700000000000000" pitchFamily="2" charset="0"/>
              </a:rPr>
              <a:t>не сходили с уст современные выражения:</a:t>
            </a:r>
          </a:p>
        </p:txBody>
      </p:sp>
    </p:spTree>
    <p:extLst>
      <p:ext uri="{BB962C8B-B14F-4D97-AF65-F5344CB8AC3E}">
        <p14:creationId xmlns:p14="http://schemas.microsoft.com/office/powerpoint/2010/main" val="146433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6990469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Мы так долго говорили </a:t>
            </a:r>
            <a:br>
              <a:rPr lang="ru-RU" sz="4000" dirty="0">
                <a:latin typeface="Akrobat ExtraBold" panose="00000900000000000000" pitchFamily="2" charset="0"/>
              </a:rPr>
            </a:br>
            <a:r>
              <a:rPr lang="ru-RU" sz="4000" dirty="0">
                <a:latin typeface="Akrobat ExtraBold" panose="00000900000000000000" pitchFamily="2" charset="0"/>
              </a:rPr>
              <a:t>о Драйверах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5B504-3254-451E-8C01-1CCFB6C183CA}"/>
              </a:ext>
            </a:extLst>
          </p:cNvPr>
          <p:cNvSpPr txBox="1"/>
          <p:nvPr/>
        </p:nvSpPr>
        <p:spPr>
          <a:xfrm>
            <a:off x="8247380" y="443914"/>
            <a:ext cx="3680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«Научите их нашим путям, чтобы они не страдали от стыда быть бесполезными.»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3980E-1C63-4726-B57F-979971D1F44C}"/>
              </a:ext>
            </a:extLst>
          </p:cNvPr>
          <p:cNvSpPr txBox="1"/>
          <p:nvPr/>
        </p:nvSpPr>
        <p:spPr>
          <a:xfrm>
            <a:off x="8310880" y="98881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828206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CCBACC6-F5AB-41EE-8A64-85C2C283BE76}"/>
              </a:ext>
            </a:extLst>
          </p:cNvPr>
          <p:cNvSpPr/>
          <p:nvPr/>
        </p:nvSpPr>
        <p:spPr>
          <a:xfrm>
            <a:off x="1700951" y="3261809"/>
            <a:ext cx="4003200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2210671" y="4808866"/>
            <a:ext cx="2983760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Продвижение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565E1CF-9083-458E-8F0E-6DEA937369FF}"/>
              </a:ext>
            </a:extLst>
          </p:cNvPr>
          <p:cNvSpPr/>
          <p:nvPr/>
        </p:nvSpPr>
        <p:spPr>
          <a:xfrm>
            <a:off x="701311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8F920E7-6A96-4146-B7CD-E8A1F96CB8A5}"/>
              </a:ext>
            </a:extLst>
          </p:cNvPr>
          <p:cNvSpPr/>
          <p:nvPr/>
        </p:nvSpPr>
        <p:spPr>
          <a:xfrm>
            <a:off x="5873198" y="3229882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Рисунок 86">
            <a:extLst>
              <a:ext uri="{FF2B5EF4-FFF2-40B4-BE49-F238E27FC236}">
                <a16:creationId xmlns:a16="http://schemas.microsoft.com/office/drawing/2014/main" id="{276168AA-A493-4CDC-A82C-F1A7221F622C}"/>
              </a:ext>
            </a:extLst>
          </p:cNvPr>
          <p:cNvGrpSpPr/>
          <p:nvPr/>
        </p:nvGrpSpPr>
        <p:grpSpPr>
          <a:xfrm>
            <a:off x="3371913" y="3881344"/>
            <a:ext cx="720000" cy="720000"/>
            <a:chOff x="8370633" y="3027904"/>
            <a:chExt cx="720000" cy="720000"/>
          </a:xfrm>
          <a:solidFill>
            <a:schemeClr val="bg1"/>
          </a:solidFill>
        </p:grpSpPr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75D7A832-8A85-4B00-A216-9A601BDD44BB}"/>
                </a:ext>
              </a:extLst>
            </p:cNvPr>
            <p:cNvSpPr/>
            <p:nvPr/>
          </p:nvSpPr>
          <p:spPr>
            <a:xfrm>
              <a:off x="8369578" y="3716455"/>
              <a:ext cx="29531" cy="29531"/>
            </a:xfrm>
            <a:custGeom>
              <a:avLst/>
              <a:gdLst>
                <a:gd name="connsiteX0" fmla="*/ 29348 w 29531"/>
                <a:gd name="connsiteY0" fmla="*/ 15202 h 29531"/>
                <a:gd name="connsiteX1" fmla="*/ 15202 w 29531"/>
                <a:gd name="connsiteY1" fmla="*/ 29348 h 29531"/>
                <a:gd name="connsiteX2" fmla="*/ 1055 w 29531"/>
                <a:gd name="connsiteY2" fmla="*/ 15202 h 29531"/>
                <a:gd name="connsiteX3" fmla="*/ 15202 w 29531"/>
                <a:gd name="connsiteY3" fmla="*/ 1055 h 29531"/>
                <a:gd name="connsiteX4" fmla="*/ 29348 w 29531"/>
                <a:gd name="connsiteY4" fmla="*/ 15202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348" y="15202"/>
                  </a:moveTo>
                  <a:cubicBezTo>
                    <a:pt x="29348" y="23015"/>
                    <a:pt x="23015" y="29348"/>
                    <a:pt x="15202" y="29348"/>
                  </a:cubicBezTo>
                  <a:cubicBezTo>
                    <a:pt x="7388" y="29348"/>
                    <a:pt x="1055" y="23015"/>
                    <a:pt x="1055" y="15202"/>
                  </a:cubicBezTo>
                  <a:cubicBezTo>
                    <a:pt x="1055" y="7388"/>
                    <a:pt x="7388" y="1055"/>
                    <a:pt x="15202" y="1055"/>
                  </a:cubicBezTo>
                  <a:cubicBezTo>
                    <a:pt x="23015" y="1055"/>
                    <a:pt x="29348" y="7389"/>
                    <a:pt x="29348" y="15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2AFCE89D-31B5-4438-BE17-8DAEFBAEC733}"/>
                </a:ext>
              </a:extLst>
            </p:cNvPr>
            <p:cNvSpPr/>
            <p:nvPr/>
          </p:nvSpPr>
          <p:spPr>
            <a:xfrm>
              <a:off x="8730935" y="3357695"/>
              <a:ext cx="29531" cy="29531"/>
            </a:xfrm>
            <a:custGeom>
              <a:avLst/>
              <a:gdLst>
                <a:gd name="connsiteX0" fmla="*/ 29292 w 29531"/>
                <a:gd name="connsiteY0" fmla="*/ 15173 h 29531"/>
                <a:gd name="connsiteX1" fmla="*/ 15173 w 29531"/>
                <a:gd name="connsiteY1" fmla="*/ 29292 h 29531"/>
                <a:gd name="connsiteX2" fmla="*/ 1055 w 29531"/>
                <a:gd name="connsiteY2" fmla="*/ 15173 h 29531"/>
                <a:gd name="connsiteX3" fmla="*/ 15173 w 29531"/>
                <a:gd name="connsiteY3" fmla="*/ 1055 h 29531"/>
                <a:gd name="connsiteX4" fmla="*/ 29292 w 29531"/>
                <a:gd name="connsiteY4" fmla="*/ 15173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292" y="15173"/>
                  </a:moveTo>
                  <a:cubicBezTo>
                    <a:pt x="29292" y="22971"/>
                    <a:pt x="22971" y="29292"/>
                    <a:pt x="15173" y="29292"/>
                  </a:cubicBezTo>
                  <a:cubicBezTo>
                    <a:pt x="7376" y="29292"/>
                    <a:pt x="1055" y="22971"/>
                    <a:pt x="1055" y="15173"/>
                  </a:cubicBezTo>
                  <a:cubicBezTo>
                    <a:pt x="1055" y="7376"/>
                    <a:pt x="7376" y="1055"/>
                    <a:pt x="15173" y="1055"/>
                  </a:cubicBezTo>
                  <a:cubicBezTo>
                    <a:pt x="22971" y="1055"/>
                    <a:pt x="29292" y="7376"/>
                    <a:pt x="29292" y="15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34BDBAF-19EA-4703-BC71-1C19290E2918}"/>
                </a:ext>
              </a:extLst>
            </p:cNvPr>
            <p:cNvSpPr/>
            <p:nvPr/>
          </p:nvSpPr>
          <p:spPr>
            <a:xfrm>
              <a:off x="8827385" y="3175231"/>
              <a:ext cx="120938" cy="120938"/>
            </a:xfrm>
            <a:custGeom>
              <a:avLst/>
              <a:gdLst>
                <a:gd name="connsiteX0" fmla="*/ 103609 w 120937"/>
                <a:gd name="connsiteY0" fmla="*/ 18655 h 120937"/>
                <a:gd name="connsiteX1" fmla="*/ 61118 w 120937"/>
                <a:gd name="connsiteY1" fmla="*/ 1055 h 120937"/>
                <a:gd name="connsiteX2" fmla="*/ 18627 w 120937"/>
                <a:gd name="connsiteY2" fmla="*/ 18655 h 120937"/>
                <a:gd name="connsiteX3" fmla="*/ 18627 w 120937"/>
                <a:gd name="connsiteY3" fmla="*/ 103639 h 120937"/>
                <a:gd name="connsiteX4" fmla="*/ 61118 w 120937"/>
                <a:gd name="connsiteY4" fmla="*/ 121210 h 120937"/>
                <a:gd name="connsiteX5" fmla="*/ 103609 w 120937"/>
                <a:gd name="connsiteY5" fmla="*/ 103639 h 120937"/>
                <a:gd name="connsiteX6" fmla="*/ 103609 w 120937"/>
                <a:gd name="connsiteY6" fmla="*/ 18655 h 120937"/>
                <a:gd name="connsiteX7" fmla="*/ 83645 w 120937"/>
                <a:gd name="connsiteY7" fmla="*/ 83672 h 120937"/>
                <a:gd name="connsiteX8" fmla="*/ 38593 w 120937"/>
                <a:gd name="connsiteY8" fmla="*/ 83672 h 120937"/>
                <a:gd name="connsiteX9" fmla="*/ 38593 w 120937"/>
                <a:gd name="connsiteY9" fmla="*/ 38620 h 120937"/>
                <a:gd name="connsiteX10" fmla="*/ 61118 w 120937"/>
                <a:gd name="connsiteY10" fmla="*/ 29289 h 120937"/>
                <a:gd name="connsiteX11" fmla="*/ 83643 w 120937"/>
                <a:gd name="connsiteY11" fmla="*/ 38620 h 120937"/>
                <a:gd name="connsiteX12" fmla="*/ 83645 w 120937"/>
                <a:gd name="connsiteY12" fmla="*/ 83672 h 12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937" h="120937">
                  <a:moveTo>
                    <a:pt x="103609" y="18655"/>
                  </a:moveTo>
                  <a:cubicBezTo>
                    <a:pt x="92259" y="7304"/>
                    <a:pt x="77169" y="1055"/>
                    <a:pt x="61118" y="1055"/>
                  </a:cubicBezTo>
                  <a:cubicBezTo>
                    <a:pt x="45067" y="1055"/>
                    <a:pt x="29975" y="7307"/>
                    <a:pt x="18627" y="18655"/>
                  </a:cubicBezTo>
                  <a:cubicBezTo>
                    <a:pt x="-4803" y="42086"/>
                    <a:pt x="-4803" y="80210"/>
                    <a:pt x="18627" y="103639"/>
                  </a:cubicBezTo>
                  <a:cubicBezTo>
                    <a:pt x="30344" y="115355"/>
                    <a:pt x="45728" y="121210"/>
                    <a:pt x="61118" y="121210"/>
                  </a:cubicBezTo>
                  <a:cubicBezTo>
                    <a:pt x="76504" y="121210"/>
                    <a:pt x="91895" y="115352"/>
                    <a:pt x="103609" y="103639"/>
                  </a:cubicBezTo>
                  <a:cubicBezTo>
                    <a:pt x="127039" y="80208"/>
                    <a:pt x="127039" y="42085"/>
                    <a:pt x="103609" y="18655"/>
                  </a:cubicBezTo>
                  <a:close/>
                  <a:moveTo>
                    <a:pt x="83645" y="83672"/>
                  </a:moveTo>
                  <a:cubicBezTo>
                    <a:pt x="71223" y="96092"/>
                    <a:pt x="51011" y="96092"/>
                    <a:pt x="38593" y="83672"/>
                  </a:cubicBezTo>
                  <a:cubicBezTo>
                    <a:pt x="26171" y="71252"/>
                    <a:pt x="26171" y="51041"/>
                    <a:pt x="38593" y="38620"/>
                  </a:cubicBezTo>
                  <a:cubicBezTo>
                    <a:pt x="44610" y="32602"/>
                    <a:pt x="52609" y="29289"/>
                    <a:pt x="61118" y="29289"/>
                  </a:cubicBezTo>
                  <a:cubicBezTo>
                    <a:pt x="69627" y="29289"/>
                    <a:pt x="77626" y="32602"/>
                    <a:pt x="83643" y="38620"/>
                  </a:cubicBezTo>
                  <a:cubicBezTo>
                    <a:pt x="96065" y="51041"/>
                    <a:pt x="96065" y="71252"/>
                    <a:pt x="83645" y="836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42AADC15-D7A0-4F94-9D62-1FE71B145349}"/>
                </a:ext>
              </a:extLst>
            </p:cNvPr>
            <p:cNvSpPr/>
            <p:nvPr/>
          </p:nvSpPr>
          <p:spPr>
            <a:xfrm>
              <a:off x="8415071" y="3562091"/>
              <a:ext cx="140625" cy="140625"/>
            </a:xfrm>
            <a:custGeom>
              <a:avLst/>
              <a:gdLst>
                <a:gd name="connsiteX0" fmla="*/ 131919 w 140625"/>
                <a:gd name="connsiteY0" fmla="*/ 44415 h 140625"/>
                <a:gd name="connsiteX1" fmla="*/ 112988 w 140625"/>
                <a:gd name="connsiteY1" fmla="*/ 50760 h 140625"/>
                <a:gd name="connsiteX2" fmla="*/ 96172 w 140625"/>
                <a:gd name="connsiteY2" fmla="*/ 84531 h 140625"/>
                <a:gd name="connsiteX3" fmla="*/ 57787 w 140625"/>
                <a:gd name="connsiteY3" fmla="*/ 110151 h 140625"/>
                <a:gd name="connsiteX4" fmla="*/ 38229 w 140625"/>
                <a:gd name="connsiteY4" fmla="*/ 111490 h 140625"/>
                <a:gd name="connsiteX5" fmla="*/ 31743 w 140625"/>
                <a:gd name="connsiteY5" fmla="*/ 109059 h 140625"/>
                <a:gd name="connsiteX6" fmla="*/ 29312 w 140625"/>
                <a:gd name="connsiteY6" fmla="*/ 102572 h 140625"/>
                <a:gd name="connsiteX7" fmla="*/ 30651 w 140625"/>
                <a:gd name="connsiteY7" fmla="*/ 83015 h 140625"/>
                <a:gd name="connsiteX8" fmla="*/ 56271 w 140625"/>
                <a:gd name="connsiteY8" fmla="*/ 44630 h 140625"/>
                <a:gd name="connsiteX9" fmla="*/ 90041 w 140625"/>
                <a:gd name="connsiteY9" fmla="*/ 27814 h 140625"/>
                <a:gd name="connsiteX10" fmla="*/ 96386 w 140625"/>
                <a:gd name="connsiteY10" fmla="*/ 8883 h 140625"/>
                <a:gd name="connsiteX11" fmla="*/ 77455 w 140625"/>
                <a:gd name="connsiteY11" fmla="*/ 2538 h 140625"/>
                <a:gd name="connsiteX12" fmla="*/ 43685 w 140625"/>
                <a:gd name="connsiteY12" fmla="*/ 19354 h 140625"/>
                <a:gd name="connsiteX13" fmla="*/ 2479 w 140625"/>
                <a:gd name="connsiteY13" fmla="*/ 81086 h 140625"/>
                <a:gd name="connsiteX14" fmla="*/ 1140 w 140625"/>
                <a:gd name="connsiteY14" fmla="*/ 100642 h 140625"/>
                <a:gd name="connsiteX15" fmla="*/ 11774 w 140625"/>
                <a:gd name="connsiteY15" fmla="*/ 129025 h 140625"/>
                <a:gd name="connsiteX16" fmla="*/ 37654 w 140625"/>
                <a:gd name="connsiteY16" fmla="*/ 139746 h 140625"/>
                <a:gd name="connsiteX17" fmla="*/ 40157 w 140625"/>
                <a:gd name="connsiteY17" fmla="*/ 139660 h 140625"/>
                <a:gd name="connsiteX18" fmla="*/ 59715 w 140625"/>
                <a:gd name="connsiteY18" fmla="*/ 138321 h 140625"/>
                <a:gd name="connsiteX19" fmla="*/ 121446 w 140625"/>
                <a:gd name="connsiteY19" fmla="*/ 97115 h 140625"/>
                <a:gd name="connsiteX20" fmla="*/ 138262 w 140625"/>
                <a:gd name="connsiteY20" fmla="*/ 63346 h 140625"/>
                <a:gd name="connsiteX21" fmla="*/ 131919 w 140625"/>
                <a:gd name="connsiteY21" fmla="*/ 44415 h 14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625" h="140625">
                  <a:moveTo>
                    <a:pt x="131919" y="44415"/>
                  </a:moveTo>
                  <a:cubicBezTo>
                    <a:pt x="124938" y="40939"/>
                    <a:pt x="116464" y="43781"/>
                    <a:pt x="112988" y="50760"/>
                  </a:cubicBezTo>
                  <a:lnTo>
                    <a:pt x="96172" y="84531"/>
                  </a:lnTo>
                  <a:cubicBezTo>
                    <a:pt x="88859" y="99214"/>
                    <a:pt x="74153" y="109032"/>
                    <a:pt x="57787" y="110151"/>
                  </a:cubicBezTo>
                  <a:lnTo>
                    <a:pt x="38229" y="111490"/>
                  </a:lnTo>
                  <a:cubicBezTo>
                    <a:pt x="34923" y="111711"/>
                    <a:pt x="32749" y="110064"/>
                    <a:pt x="31743" y="109059"/>
                  </a:cubicBezTo>
                  <a:cubicBezTo>
                    <a:pt x="30738" y="108053"/>
                    <a:pt x="29087" y="105875"/>
                    <a:pt x="29312" y="102572"/>
                  </a:cubicBezTo>
                  <a:lnTo>
                    <a:pt x="30651" y="83015"/>
                  </a:lnTo>
                  <a:cubicBezTo>
                    <a:pt x="31771" y="66650"/>
                    <a:pt x="41590" y="51943"/>
                    <a:pt x="56271" y="44630"/>
                  </a:cubicBezTo>
                  <a:lnTo>
                    <a:pt x="90041" y="27814"/>
                  </a:lnTo>
                  <a:cubicBezTo>
                    <a:pt x="97021" y="24338"/>
                    <a:pt x="99862" y="15862"/>
                    <a:pt x="96386" y="8883"/>
                  </a:cubicBezTo>
                  <a:cubicBezTo>
                    <a:pt x="92911" y="1904"/>
                    <a:pt x="84435" y="-938"/>
                    <a:pt x="77455" y="2538"/>
                  </a:cubicBezTo>
                  <a:lnTo>
                    <a:pt x="43685" y="19354"/>
                  </a:lnTo>
                  <a:cubicBezTo>
                    <a:pt x="20071" y="31113"/>
                    <a:pt x="4282" y="54766"/>
                    <a:pt x="2479" y="81086"/>
                  </a:cubicBezTo>
                  <a:lnTo>
                    <a:pt x="1140" y="100642"/>
                  </a:lnTo>
                  <a:cubicBezTo>
                    <a:pt x="418" y="111199"/>
                    <a:pt x="4293" y="121543"/>
                    <a:pt x="11774" y="129025"/>
                  </a:cubicBezTo>
                  <a:cubicBezTo>
                    <a:pt x="18662" y="135913"/>
                    <a:pt x="27979" y="139746"/>
                    <a:pt x="37654" y="139746"/>
                  </a:cubicBezTo>
                  <a:cubicBezTo>
                    <a:pt x="38485" y="139746"/>
                    <a:pt x="39321" y="139718"/>
                    <a:pt x="40157" y="139660"/>
                  </a:cubicBezTo>
                  <a:lnTo>
                    <a:pt x="59715" y="138321"/>
                  </a:lnTo>
                  <a:cubicBezTo>
                    <a:pt x="86034" y="136520"/>
                    <a:pt x="109687" y="120732"/>
                    <a:pt x="121446" y="97115"/>
                  </a:cubicBezTo>
                  <a:lnTo>
                    <a:pt x="138262" y="63346"/>
                  </a:lnTo>
                  <a:cubicBezTo>
                    <a:pt x="141739" y="56365"/>
                    <a:pt x="138898" y="47891"/>
                    <a:pt x="131919" y="44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6B756101-0F9D-4387-B74A-EAC9D458A53D}"/>
                </a:ext>
              </a:extLst>
            </p:cNvPr>
            <p:cNvSpPr/>
            <p:nvPr/>
          </p:nvSpPr>
          <p:spPr>
            <a:xfrm>
              <a:off x="8369603" y="3028948"/>
              <a:ext cx="721406" cy="717188"/>
            </a:xfrm>
            <a:custGeom>
              <a:avLst/>
              <a:gdLst>
                <a:gd name="connsiteX0" fmla="*/ 711284 w 721406"/>
                <a:gd name="connsiteY0" fmla="*/ 10459 h 717187"/>
                <a:gd name="connsiteX1" fmla="*/ 686263 w 721406"/>
                <a:gd name="connsiteY1" fmla="*/ 1123 h 717187"/>
                <a:gd name="connsiteX2" fmla="*/ 673117 w 721406"/>
                <a:gd name="connsiteY2" fmla="*/ 1961 h 717187"/>
                <a:gd name="connsiteX3" fmla="*/ 370471 w 721406"/>
                <a:gd name="connsiteY3" fmla="*/ 158061 h 717187"/>
                <a:gd name="connsiteX4" fmla="*/ 339528 w 721406"/>
                <a:gd name="connsiteY4" fmla="*/ 196154 h 717187"/>
                <a:gd name="connsiteX5" fmla="*/ 258552 w 721406"/>
                <a:gd name="connsiteY5" fmla="*/ 193776 h 717187"/>
                <a:gd name="connsiteX6" fmla="*/ 258138 w 721406"/>
                <a:gd name="connsiteY6" fmla="*/ 193771 h 717187"/>
                <a:gd name="connsiteX7" fmla="*/ 88128 w 721406"/>
                <a:gd name="connsiteY7" fmla="*/ 264190 h 717187"/>
                <a:gd name="connsiteX8" fmla="*/ 5191 w 721406"/>
                <a:gd name="connsiteY8" fmla="*/ 347129 h 717187"/>
                <a:gd name="connsiteX9" fmla="*/ 1996 w 721406"/>
                <a:gd name="connsiteY9" fmla="*/ 362179 h 717187"/>
                <a:gd name="connsiteX10" fmla="*/ 14449 w 721406"/>
                <a:gd name="connsiteY10" fmla="*/ 371211 h 717187"/>
                <a:gd name="connsiteX11" fmla="*/ 190011 w 721406"/>
                <a:gd name="connsiteY11" fmla="*/ 380231 h 717187"/>
                <a:gd name="connsiteX12" fmla="*/ 182853 w 721406"/>
                <a:gd name="connsiteY12" fmla="*/ 389044 h 717187"/>
                <a:gd name="connsiteX13" fmla="*/ 181411 w 721406"/>
                <a:gd name="connsiteY13" fmla="*/ 404692 h 717187"/>
                <a:gd name="connsiteX14" fmla="*/ 190051 w 721406"/>
                <a:gd name="connsiteY14" fmla="*/ 419622 h 717187"/>
                <a:gd name="connsiteX15" fmla="*/ 148417 w 721406"/>
                <a:gd name="connsiteY15" fmla="*/ 469047 h 717187"/>
                <a:gd name="connsiteX16" fmla="*/ 146453 w 721406"/>
                <a:gd name="connsiteY16" fmla="*/ 484183 h 717187"/>
                <a:gd name="connsiteX17" fmla="*/ 182332 w 721406"/>
                <a:gd name="connsiteY17" fmla="*/ 535501 h 717187"/>
                <a:gd name="connsiteX18" fmla="*/ 234713 w 721406"/>
                <a:gd name="connsiteY18" fmla="*/ 572444 h 717187"/>
                <a:gd name="connsiteX19" fmla="*/ 240750 w 721406"/>
                <a:gd name="connsiteY19" fmla="*/ 573801 h 717187"/>
                <a:gd name="connsiteX20" fmla="*/ 249647 w 721406"/>
                <a:gd name="connsiteY20" fmla="*/ 570647 h 717187"/>
                <a:gd name="connsiteX21" fmla="*/ 278958 w 721406"/>
                <a:gd name="connsiteY21" fmla="*/ 546396 h 717187"/>
                <a:gd name="connsiteX22" fmla="*/ 300195 w 721406"/>
                <a:gd name="connsiteY22" fmla="*/ 528752 h 717187"/>
                <a:gd name="connsiteX23" fmla="*/ 312563 w 721406"/>
                <a:gd name="connsiteY23" fmla="*/ 535848 h 717187"/>
                <a:gd name="connsiteX24" fmla="*/ 319307 w 721406"/>
                <a:gd name="connsiteY24" fmla="*/ 537565 h 717187"/>
                <a:gd name="connsiteX25" fmla="*/ 327964 w 721406"/>
                <a:gd name="connsiteY25" fmla="*/ 534601 h 717187"/>
                <a:gd name="connsiteX26" fmla="*/ 337587 w 721406"/>
                <a:gd name="connsiteY26" fmla="*/ 527134 h 717187"/>
                <a:gd name="connsiteX27" fmla="*/ 346646 w 721406"/>
                <a:gd name="connsiteY27" fmla="*/ 703435 h 717187"/>
                <a:gd name="connsiteX28" fmla="*/ 355679 w 721406"/>
                <a:gd name="connsiteY28" fmla="*/ 715889 h 717187"/>
                <a:gd name="connsiteX29" fmla="*/ 360741 w 721406"/>
                <a:gd name="connsiteY29" fmla="*/ 716831 h 717187"/>
                <a:gd name="connsiteX30" fmla="*/ 370727 w 721406"/>
                <a:gd name="connsiteY30" fmla="*/ 712694 h 717187"/>
                <a:gd name="connsiteX31" fmla="*/ 453666 w 721406"/>
                <a:gd name="connsiteY31" fmla="*/ 629755 h 717187"/>
                <a:gd name="connsiteX32" fmla="*/ 524086 w 721406"/>
                <a:gd name="connsiteY32" fmla="*/ 459745 h 717187"/>
                <a:gd name="connsiteX33" fmla="*/ 524086 w 721406"/>
                <a:gd name="connsiteY33" fmla="*/ 382408 h 717187"/>
                <a:gd name="connsiteX34" fmla="*/ 556805 w 721406"/>
                <a:gd name="connsiteY34" fmla="*/ 357018 h 717187"/>
                <a:gd name="connsiteX35" fmla="*/ 720650 w 721406"/>
                <a:gd name="connsiteY35" fmla="*/ 42212 h 717187"/>
                <a:gd name="connsiteX36" fmla="*/ 720986 w 721406"/>
                <a:gd name="connsiteY36" fmla="*/ 35341 h 717187"/>
                <a:gd name="connsiteX37" fmla="*/ 711284 w 721406"/>
                <a:gd name="connsiteY37" fmla="*/ 10459 h 717187"/>
                <a:gd name="connsiteX38" fmla="*/ 47609 w 721406"/>
                <a:gd name="connsiteY38" fmla="*/ 344643 h 717187"/>
                <a:gd name="connsiteX39" fmla="*/ 108094 w 721406"/>
                <a:gd name="connsiteY39" fmla="*/ 284158 h 717187"/>
                <a:gd name="connsiteX40" fmla="*/ 257935 w 721406"/>
                <a:gd name="connsiteY40" fmla="*/ 222007 h 717187"/>
                <a:gd name="connsiteX41" fmla="*/ 317117 w 721406"/>
                <a:gd name="connsiteY41" fmla="*/ 223745 h 717187"/>
                <a:gd name="connsiteX42" fmla="*/ 212056 w 721406"/>
                <a:gd name="connsiteY42" fmla="*/ 353092 h 717187"/>
                <a:gd name="connsiteX43" fmla="*/ 47609 w 721406"/>
                <a:gd name="connsiteY43" fmla="*/ 344643 h 717187"/>
                <a:gd name="connsiteX44" fmla="*/ 260868 w 721406"/>
                <a:gd name="connsiteY44" fmla="*/ 524716 h 717187"/>
                <a:gd name="connsiteX45" fmla="*/ 238930 w 721406"/>
                <a:gd name="connsiteY45" fmla="*/ 542937 h 717187"/>
                <a:gd name="connsiteX46" fmla="*/ 202379 w 721406"/>
                <a:gd name="connsiteY46" fmla="*/ 515617 h 717187"/>
                <a:gd name="connsiteX47" fmla="*/ 176030 w 721406"/>
                <a:gd name="connsiteY47" fmla="*/ 480095 h 717187"/>
                <a:gd name="connsiteX48" fmla="*/ 206512 w 721406"/>
                <a:gd name="connsiteY48" fmla="*/ 443908 h 717187"/>
                <a:gd name="connsiteX49" fmla="*/ 236716 w 721406"/>
                <a:gd name="connsiteY49" fmla="*/ 478958 h 717187"/>
                <a:gd name="connsiteX50" fmla="*/ 236741 w 721406"/>
                <a:gd name="connsiteY50" fmla="*/ 478982 h 717187"/>
                <a:gd name="connsiteX51" fmla="*/ 236749 w 721406"/>
                <a:gd name="connsiteY51" fmla="*/ 478992 h 717187"/>
                <a:gd name="connsiteX52" fmla="*/ 236762 w 721406"/>
                <a:gd name="connsiteY52" fmla="*/ 479003 h 717187"/>
                <a:gd name="connsiteX53" fmla="*/ 275632 w 721406"/>
                <a:gd name="connsiteY53" fmla="*/ 512417 h 717187"/>
                <a:gd name="connsiteX54" fmla="*/ 260868 w 721406"/>
                <a:gd name="connsiteY54" fmla="*/ 524716 h 717187"/>
                <a:gd name="connsiteX55" fmla="*/ 495854 w 721406"/>
                <a:gd name="connsiteY55" fmla="*/ 459745 h 717187"/>
                <a:gd name="connsiteX56" fmla="*/ 433703 w 721406"/>
                <a:gd name="connsiteY56" fmla="*/ 609789 h 717187"/>
                <a:gd name="connsiteX57" fmla="*/ 373217 w 721406"/>
                <a:gd name="connsiteY57" fmla="*/ 670274 h 717187"/>
                <a:gd name="connsiteX58" fmla="*/ 364777 w 721406"/>
                <a:gd name="connsiteY58" fmla="*/ 506036 h 717187"/>
                <a:gd name="connsiteX59" fmla="*/ 495852 w 721406"/>
                <a:gd name="connsiteY59" fmla="*/ 404322 h 717187"/>
                <a:gd name="connsiteX60" fmla="*/ 495852 w 721406"/>
                <a:gd name="connsiteY60" fmla="*/ 459745 h 717187"/>
                <a:gd name="connsiteX61" fmla="*/ 692452 w 721406"/>
                <a:gd name="connsiteY61" fmla="*/ 40833 h 717187"/>
                <a:gd name="connsiteX62" fmla="*/ 539498 w 721406"/>
                <a:gd name="connsiteY62" fmla="*/ 334711 h 717187"/>
                <a:gd name="connsiteX63" fmla="*/ 318070 w 721406"/>
                <a:gd name="connsiteY63" fmla="*/ 506539 h 717187"/>
                <a:gd name="connsiteX64" fmla="*/ 266927 w 721406"/>
                <a:gd name="connsiteY64" fmla="*/ 468787 h 717187"/>
                <a:gd name="connsiteX65" fmla="*/ 341580 w 721406"/>
                <a:gd name="connsiteY65" fmla="*/ 394135 h 717187"/>
                <a:gd name="connsiteX66" fmla="*/ 341580 w 721406"/>
                <a:gd name="connsiteY66" fmla="*/ 374167 h 717187"/>
                <a:gd name="connsiteX67" fmla="*/ 321612 w 721406"/>
                <a:gd name="connsiteY67" fmla="*/ 374167 h 717187"/>
                <a:gd name="connsiteX68" fmla="*/ 247030 w 721406"/>
                <a:gd name="connsiteY68" fmla="*/ 448749 h 717187"/>
                <a:gd name="connsiteX69" fmla="*/ 210834 w 721406"/>
                <a:gd name="connsiteY69" fmla="*/ 399384 h 717187"/>
                <a:gd name="connsiteX70" fmla="*/ 392389 w 721406"/>
                <a:gd name="connsiteY70" fmla="*/ 175862 h 717187"/>
                <a:gd name="connsiteX71" fmla="*/ 674914 w 721406"/>
                <a:gd name="connsiteY71" fmla="*/ 30142 h 717187"/>
                <a:gd name="connsiteX72" fmla="*/ 688060 w 721406"/>
                <a:gd name="connsiteY72" fmla="*/ 29304 h 717187"/>
                <a:gd name="connsiteX73" fmla="*/ 691467 w 721406"/>
                <a:gd name="connsiteY73" fmla="*/ 30576 h 717187"/>
                <a:gd name="connsiteX74" fmla="*/ 692789 w 721406"/>
                <a:gd name="connsiteY74" fmla="*/ 33963 h 717187"/>
                <a:gd name="connsiteX75" fmla="*/ 692452 w 721406"/>
                <a:gd name="connsiteY75" fmla="*/ 40833 h 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21406" h="717187">
                  <a:moveTo>
                    <a:pt x="711284" y="10459"/>
                  </a:moveTo>
                  <a:cubicBezTo>
                    <a:pt x="704659" y="3933"/>
                    <a:pt x="695533" y="520"/>
                    <a:pt x="686263" y="1123"/>
                  </a:cubicBezTo>
                  <a:lnTo>
                    <a:pt x="673117" y="1961"/>
                  </a:lnTo>
                  <a:cubicBezTo>
                    <a:pt x="555247" y="9486"/>
                    <a:pt x="444936" y="66381"/>
                    <a:pt x="370471" y="158061"/>
                  </a:cubicBezTo>
                  <a:lnTo>
                    <a:pt x="339528" y="196154"/>
                  </a:lnTo>
                  <a:lnTo>
                    <a:pt x="258552" y="193776"/>
                  </a:lnTo>
                  <a:cubicBezTo>
                    <a:pt x="258414" y="193772"/>
                    <a:pt x="258275" y="193771"/>
                    <a:pt x="258138" y="193771"/>
                  </a:cubicBezTo>
                  <a:cubicBezTo>
                    <a:pt x="193918" y="193771"/>
                    <a:pt x="133540" y="218780"/>
                    <a:pt x="88128" y="264190"/>
                  </a:cubicBezTo>
                  <a:lnTo>
                    <a:pt x="5191" y="347129"/>
                  </a:lnTo>
                  <a:cubicBezTo>
                    <a:pt x="1246" y="351074"/>
                    <a:pt x="-7" y="356973"/>
                    <a:pt x="1996" y="362179"/>
                  </a:cubicBezTo>
                  <a:cubicBezTo>
                    <a:pt x="3998" y="367386"/>
                    <a:pt x="8878" y="370927"/>
                    <a:pt x="14449" y="371211"/>
                  </a:cubicBezTo>
                  <a:lnTo>
                    <a:pt x="190011" y="380231"/>
                  </a:lnTo>
                  <a:lnTo>
                    <a:pt x="182853" y="389044"/>
                  </a:lnTo>
                  <a:cubicBezTo>
                    <a:pt x="179246" y="393486"/>
                    <a:pt x="178675" y="399666"/>
                    <a:pt x="181411" y="404692"/>
                  </a:cubicBezTo>
                  <a:cubicBezTo>
                    <a:pt x="184161" y="409748"/>
                    <a:pt x="187044" y="414725"/>
                    <a:pt x="190051" y="419622"/>
                  </a:cubicBezTo>
                  <a:lnTo>
                    <a:pt x="148417" y="469047"/>
                  </a:lnTo>
                  <a:cubicBezTo>
                    <a:pt x="144858" y="473273"/>
                    <a:pt x="144092" y="479188"/>
                    <a:pt x="146453" y="484183"/>
                  </a:cubicBezTo>
                  <a:cubicBezTo>
                    <a:pt x="155547" y="503399"/>
                    <a:pt x="167617" y="520665"/>
                    <a:pt x="182332" y="535501"/>
                  </a:cubicBezTo>
                  <a:cubicBezTo>
                    <a:pt x="197404" y="550700"/>
                    <a:pt x="215028" y="563128"/>
                    <a:pt x="234713" y="572444"/>
                  </a:cubicBezTo>
                  <a:cubicBezTo>
                    <a:pt x="236637" y="573356"/>
                    <a:pt x="238700" y="573801"/>
                    <a:pt x="240750" y="573801"/>
                  </a:cubicBezTo>
                  <a:cubicBezTo>
                    <a:pt x="243930" y="573801"/>
                    <a:pt x="247082" y="572727"/>
                    <a:pt x="249647" y="570647"/>
                  </a:cubicBezTo>
                  <a:cubicBezTo>
                    <a:pt x="258617" y="563371"/>
                    <a:pt x="268957" y="554741"/>
                    <a:pt x="278958" y="546396"/>
                  </a:cubicBezTo>
                  <a:cubicBezTo>
                    <a:pt x="286086" y="540448"/>
                    <a:pt x="293379" y="534363"/>
                    <a:pt x="300195" y="528752"/>
                  </a:cubicBezTo>
                  <a:cubicBezTo>
                    <a:pt x="304263" y="531201"/>
                    <a:pt x="308382" y="533574"/>
                    <a:pt x="312563" y="535848"/>
                  </a:cubicBezTo>
                  <a:cubicBezTo>
                    <a:pt x="314678" y="536999"/>
                    <a:pt x="316997" y="537565"/>
                    <a:pt x="319307" y="537565"/>
                  </a:cubicBezTo>
                  <a:cubicBezTo>
                    <a:pt x="322382" y="537565"/>
                    <a:pt x="325436" y="536564"/>
                    <a:pt x="327964" y="534601"/>
                  </a:cubicBezTo>
                  <a:lnTo>
                    <a:pt x="337587" y="527134"/>
                  </a:lnTo>
                  <a:lnTo>
                    <a:pt x="346646" y="703435"/>
                  </a:lnTo>
                  <a:cubicBezTo>
                    <a:pt x="346933" y="709007"/>
                    <a:pt x="350473" y="713886"/>
                    <a:pt x="355679" y="715889"/>
                  </a:cubicBezTo>
                  <a:cubicBezTo>
                    <a:pt x="357327" y="716522"/>
                    <a:pt x="359040" y="716831"/>
                    <a:pt x="360741" y="716831"/>
                  </a:cubicBezTo>
                  <a:cubicBezTo>
                    <a:pt x="364419" y="716831"/>
                    <a:pt x="368030" y="715393"/>
                    <a:pt x="370727" y="712694"/>
                  </a:cubicBezTo>
                  <a:lnTo>
                    <a:pt x="453666" y="629755"/>
                  </a:lnTo>
                  <a:cubicBezTo>
                    <a:pt x="499078" y="584343"/>
                    <a:pt x="524086" y="523967"/>
                    <a:pt x="524086" y="459745"/>
                  </a:cubicBezTo>
                  <a:lnTo>
                    <a:pt x="524086" y="382408"/>
                  </a:lnTo>
                  <a:lnTo>
                    <a:pt x="556805" y="357018"/>
                  </a:lnTo>
                  <a:cubicBezTo>
                    <a:pt x="654861" y="280926"/>
                    <a:pt x="714580" y="166184"/>
                    <a:pt x="720650" y="42212"/>
                  </a:cubicBezTo>
                  <a:lnTo>
                    <a:pt x="720986" y="35341"/>
                  </a:lnTo>
                  <a:cubicBezTo>
                    <a:pt x="721444" y="26054"/>
                    <a:pt x="717906" y="16987"/>
                    <a:pt x="711284" y="10459"/>
                  </a:cubicBezTo>
                  <a:close/>
                  <a:moveTo>
                    <a:pt x="47609" y="344643"/>
                  </a:moveTo>
                  <a:lnTo>
                    <a:pt x="108094" y="284158"/>
                  </a:lnTo>
                  <a:cubicBezTo>
                    <a:pt x="148123" y="244129"/>
                    <a:pt x="201333" y="222062"/>
                    <a:pt x="257935" y="222007"/>
                  </a:cubicBezTo>
                  <a:lnTo>
                    <a:pt x="317117" y="223745"/>
                  </a:lnTo>
                  <a:lnTo>
                    <a:pt x="212056" y="353092"/>
                  </a:lnTo>
                  <a:lnTo>
                    <a:pt x="47609" y="344643"/>
                  </a:lnTo>
                  <a:close/>
                  <a:moveTo>
                    <a:pt x="260868" y="524716"/>
                  </a:moveTo>
                  <a:cubicBezTo>
                    <a:pt x="253498" y="530864"/>
                    <a:pt x="245942" y="537170"/>
                    <a:pt x="238930" y="542937"/>
                  </a:cubicBezTo>
                  <a:cubicBezTo>
                    <a:pt x="225369" y="535592"/>
                    <a:pt x="213100" y="526428"/>
                    <a:pt x="202379" y="515617"/>
                  </a:cubicBezTo>
                  <a:cubicBezTo>
                    <a:pt x="191995" y="505147"/>
                    <a:pt x="183157" y="493226"/>
                    <a:pt x="176030" y="480095"/>
                  </a:cubicBezTo>
                  <a:lnTo>
                    <a:pt x="206512" y="443908"/>
                  </a:lnTo>
                  <a:cubicBezTo>
                    <a:pt x="215729" y="456273"/>
                    <a:pt x="225817" y="467985"/>
                    <a:pt x="236716" y="478958"/>
                  </a:cubicBezTo>
                  <a:cubicBezTo>
                    <a:pt x="236724" y="478967"/>
                    <a:pt x="236732" y="478974"/>
                    <a:pt x="236741" y="478982"/>
                  </a:cubicBezTo>
                  <a:cubicBezTo>
                    <a:pt x="236744" y="478985"/>
                    <a:pt x="236747" y="478989"/>
                    <a:pt x="236749" y="478992"/>
                  </a:cubicBezTo>
                  <a:cubicBezTo>
                    <a:pt x="236754" y="478996"/>
                    <a:pt x="236758" y="478999"/>
                    <a:pt x="236762" y="479003"/>
                  </a:cubicBezTo>
                  <a:cubicBezTo>
                    <a:pt x="248846" y="491165"/>
                    <a:pt x="261844" y="502325"/>
                    <a:pt x="275632" y="512417"/>
                  </a:cubicBezTo>
                  <a:cubicBezTo>
                    <a:pt x="270764" y="516459"/>
                    <a:pt x="265776" y="520621"/>
                    <a:pt x="260868" y="524716"/>
                  </a:cubicBezTo>
                  <a:close/>
                  <a:moveTo>
                    <a:pt x="495854" y="459745"/>
                  </a:moveTo>
                  <a:cubicBezTo>
                    <a:pt x="495854" y="516424"/>
                    <a:pt x="473783" y="569709"/>
                    <a:pt x="433703" y="609789"/>
                  </a:cubicBezTo>
                  <a:lnTo>
                    <a:pt x="373217" y="670274"/>
                  </a:lnTo>
                  <a:lnTo>
                    <a:pt x="364777" y="506036"/>
                  </a:lnTo>
                  <a:lnTo>
                    <a:pt x="495852" y="404322"/>
                  </a:lnTo>
                  <a:lnTo>
                    <a:pt x="495852" y="459745"/>
                  </a:lnTo>
                  <a:close/>
                  <a:moveTo>
                    <a:pt x="692452" y="40833"/>
                  </a:moveTo>
                  <a:cubicBezTo>
                    <a:pt x="686786" y="156563"/>
                    <a:pt x="631037" y="263677"/>
                    <a:pt x="539498" y="334711"/>
                  </a:cubicBezTo>
                  <a:lnTo>
                    <a:pt x="318070" y="506539"/>
                  </a:lnTo>
                  <a:cubicBezTo>
                    <a:pt x="299707" y="495809"/>
                    <a:pt x="282592" y="483141"/>
                    <a:pt x="266927" y="468787"/>
                  </a:cubicBezTo>
                  <a:lnTo>
                    <a:pt x="341580" y="394135"/>
                  </a:lnTo>
                  <a:cubicBezTo>
                    <a:pt x="347092" y="388622"/>
                    <a:pt x="347092" y="379681"/>
                    <a:pt x="341580" y="374167"/>
                  </a:cubicBezTo>
                  <a:cubicBezTo>
                    <a:pt x="336066" y="368654"/>
                    <a:pt x="327126" y="368654"/>
                    <a:pt x="321612" y="374167"/>
                  </a:cubicBezTo>
                  <a:lnTo>
                    <a:pt x="247030" y="448749"/>
                  </a:lnTo>
                  <a:cubicBezTo>
                    <a:pt x="233318" y="433569"/>
                    <a:pt x="221174" y="417051"/>
                    <a:pt x="210834" y="399384"/>
                  </a:cubicBezTo>
                  <a:lnTo>
                    <a:pt x="392389" y="175862"/>
                  </a:lnTo>
                  <a:cubicBezTo>
                    <a:pt x="461903" y="90279"/>
                    <a:pt x="564880" y="37165"/>
                    <a:pt x="674914" y="30142"/>
                  </a:cubicBezTo>
                  <a:lnTo>
                    <a:pt x="688060" y="29304"/>
                  </a:lnTo>
                  <a:cubicBezTo>
                    <a:pt x="689783" y="29197"/>
                    <a:pt x="690936" y="30052"/>
                    <a:pt x="691467" y="30576"/>
                  </a:cubicBezTo>
                  <a:cubicBezTo>
                    <a:pt x="691998" y="31097"/>
                    <a:pt x="692874" y="32232"/>
                    <a:pt x="692789" y="33963"/>
                  </a:cubicBezTo>
                  <a:lnTo>
                    <a:pt x="692452" y="40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2E6A8BF-EED4-499C-B7CC-B1957D079693}"/>
              </a:ext>
            </a:extLst>
          </p:cNvPr>
          <p:cNvSpPr txBox="1"/>
          <p:nvPr/>
        </p:nvSpPr>
        <p:spPr>
          <a:xfrm>
            <a:off x="742227" y="1856401"/>
            <a:ext cx="10707546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</a:t>
            </a:r>
            <a:br>
              <a:rPr lang="ru-RU" sz="3200" dirty="0">
                <a:latin typeface="Akrobat SemiBold" panose="00000700000000000000" pitchFamily="2" charset="0"/>
              </a:rPr>
            </a:br>
            <a:r>
              <a:rPr lang="ru-RU" sz="3200" dirty="0">
                <a:latin typeface="Akrobat SemiBold" panose="00000700000000000000" pitchFamily="2" charset="0"/>
              </a:rPr>
              <a:t>не сходили с уст современные выражения:</a:t>
            </a:r>
          </a:p>
        </p:txBody>
      </p:sp>
    </p:spTree>
    <p:extLst>
      <p:ext uri="{BB962C8B-B14F-4D97-AF65-F5344CB8AC3E}">
        <p14:creationId xmlns:p14="http://schemas.microsoft.com/office/powerpoint/2010/main" val="456207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D560DA6-CC45-410F-885B-94CA85757C13}"/>
              </a:ext>
            </a:extLst>
          </p:cNvPr>
          <p:cNvSpPr/>
          <p:nvPr/>
        </p:nvSpPr>
        <p:spPr>
          <a:xfrm>
            <a:off x="399559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A8AB407-CAED-4F2C-A7BA-7C07B9184945}"/>
              </a:ext>
            </a:extLst>
          </p:cNvPr>
          <p:cNvSpPr/>
          <p:nvPr/>
        </p:nvSpPr>
        <p:spPr>
          <a:xfrm>
            <a:off x="276423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A9740FF-CBB9-4949-A3C5-D70C685F4BCE}"/>
              </a:ext>
            </a:extLst>
          </p:cNvPr>
          <p:cNvSpPr/>
          <p:nvPr/>
        </p:nvSpPr>
        <p:spPr>
          <a:xfrm>
            <a:off x="167047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6990469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Мы так долго говорили </a:t>
            </a:r>
            <a:br>
              <a:rPr lang="ru-RU" sz="4000" dirty="0">
                <a:latin typeface="Akrobat ExtraBold" panose="00000900000000000000" pitchFamily="2" charset="0"/>
              </a:rPr>
            </a:br>
            <a:r>
              <a:rPr lang="ru-RU" sz="4000" dirty="0">
                <a:latin typeface="Akrobat ExtraBold" panose="00000900000000000000" pitchFamily="2" charset="0"/>
              </a:rPr>
              <a:t>о Драйверах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5B504-3254-451E-8C01-1CCFB6C183CA}"/>
              </a:ext>
            </a:extLst>
          </p:cNvPr>
          <p:cNvSpPr txBox="1"/>
          <p:nvPr/>
        </p:nvSpPr>
        <p:spPr>
          <a:xfrm>
            <a:off x="8247380" y="443914"/>
            <a:ext cx="3680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«Научите их нашим путям, чтобы они не страдали от стыда быть бесполезными.»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3980E-1C63-4726-B57F-979971D1F44C}"/>
              </a:ext>
            </a:extLst>
          </p:cNvPr>
          <p:cNvSpPr txBox="1"/>
          <p:nvPr/>
        </p:nvSpPr>
        <p:spPr>
          <a:xfrm>
            <a:off x="8310880" y="98881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98D8A34-DC55-4C15-B219-536FBD704186}"/>
              </a:ext>
            </a:extLst>
          </p:cNvPr>
          <p:cNvSpPr/>
          <p:nvPr/>
        </p:nvSpPr>
        <p:spPr>
          <a:xfrm>
            <a:off x="5254380" y="3045886"/>
            <a:ext cx="4003200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9442296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5726031" y="4808866"/>
            <a:ext cx="2983760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Трейд-Маркетинг  </a:t>
            </a:r>
          </a:p>
        </p:txBody>
      </p:sp>
      <p:grpSp>
        <p:nvGrpSpPr>
          <p:cNvPr id="48" name="Рисунок 26">
            <a:extLst>
              <a:ext uri="{FF2B5EF4-FFF2-40B4-BE49-F238E27FC236}">
                <a16:creationId xmlns:a16="http://schemas.microsoft.com/office/drawing/2014/main" id="{487D1B0F-C8CB-4ED9-9633-6B33901F0F8E}"/>
              </a:ext>
            </a:extLst>
          </p:cNvPr>
          <p:cNvGrpSpPr/>
          <p:nvPr/>
        </p:nvGrpSpPr>
        <p:grpSpPr>
          <a:xfrm>
            <a:off x="7023452" y="3853903"/>
            <a:ext cx="534310" cy="720000"/>
            <a:chOff x="5196638" y="3630735"/>
            <a:chExt cx="633351" cy="853454"/>
          </a:xfrm>
          <a:solidFill>
            <a:schemeClr val="bg1"/>
          </a:solidFill>
        </p:grpSpPr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17C84FD7-E8B0-4940-9DA0-4F6C5615F5C5}"/>
                </a:ext>
              </a:extLst>
            </p:cNvPr>
            <p:cNvSpPr/>
            <p:nvPr/>
          </p:nvSpPr>
          <p:spPr>
            <a:xfrm>
              <a:off x="5695025" y="4381610"/>
              <a:ext cx="35302" cy="35301"/>
            </a:xfrm>
            <a:custGeom>
              <a:avLst/>
              <a:gdLst>
                <a:gd name="connsiteX0" fmla="*/ 18170 w 35301"/>
                <a:gd name="connsiteY0" fmla="*/ 34782 h 35301"/>
                <a:gd name="connsiteX1" fmla="*/ 34782 w 35301"/>
                <a:gd name="connsiteY1" fmla="*/ 18170 h 35301"/>
                <a:gd name="connsiteX2" fmla="*/ 18170 w 35301"/>
                <a:gd name="connsiteY2" fmla="*/ 1557 h 35301"/>
                <a:gd name="connsiteX3" fmla="*/ 1557 w 35301"/>
                <a:gd name="connsiteY3" fmla="*/ 18170 h 35301"/>
                <a:gd name="connsiteX4" fmla="*/ 18170 w 35301"/>
                <a:gd name="connsiteY4" fmla="*/ 34782 h 35301"/>
                <a:gd name="connsiteX5" fmla="*/ 18170 w 35301"/>
                <a:gd name="connsiteY5" fmla="*/ 34782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01" h="35301">
                  <a:moveTo>
                    <a:pt x="18170" y="34782"/>
                  </a:moveTo>
                  <a:cubicBezTo>
                    <a:pt x="27336" y="34782"/>
                    <a:pt x="34782" y="27336"/>
                    <a:pt x="34782" y="18170"/>
                  </a:cubicBezTo>
                  <a:cubicBezTo>
                    <a:pt x="34782" y="8996"/>
                    <a:pt x="27336" y="1557"/>
                    <a:pt x="18170" y="1557"/>
                  </a:cubicBezTo>
                  <a:cubicBezTo>
                    <a:pt x="8996" y="1557"/>
                    <a:pt x="1557" y="8996"/>
                    <a:pt x="1557" y="18170"/>
                  </a:cubicBezTo>
                  <a:cubicBezTo>
                    <a:pt x="1557" y="27336"/>
                    <a:pt x="8996" y="34782"/>
                    <a:pt x="18170" y="34782"/>
                  </a:cubicBezTo>
                  <a:lnTo>
                    <a:pt x="18170" y="34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73F8A239-A733-4D29-A462-3EBD0BF59F61}"/>
                </a:ext>
              </a:extLst>
            </p:cNvPr>
            <p:cNvSpPr/>
            <p:nvPr/>
          </p:nvSpPr>
          <p:spPr>
            <a:xfrm>
              <a:off x="5196638" y="3630735"/>
              <a:ext cx="633351" cy="853454"/>
            </a:xfrm>
            <a:custGeom>
              <a:avLst/>
              <a:gdLst>
                <a:gd name="connsiteX0" fmla="*/ 317200 w 633351"/>
                <a:gd name="connsiteY0" fmla="*/ 1557 h 853461"/>
                <a:gd name="connsiteX1" fmla="*/ 200913 w 633351"/>
                <a:gd name="connsiteY1" fmla="*/ 117844 h 853461"/>
                <a:gd name="connsiteX2" fmla="*/ 200913 w 633351"/>
                <a:gd name="connsiteY2" fmla="*/ 244100 h 853461"/>
                <a:gd name="connsiteX3" fmla="*/ 84625 w 633351"/>
                <a:gd name="connsiteY3" fmla="*/ 244100 h 853461"/>
                <a:gd name="connsiteX4" fmla="*/ 68119 w 633351"/>
                <a:gd name="connsiteY4" fmla="*/ 258806 h 853461"/>
                <a:gd name="connsiteX5" fmla="*/ 1669 w 633351"/>
                <a:gd name="connsiteY5" fmla="*/ 833588 h 853461"/>
                <a:gd name="connsiteX6" fmla="*/ 18175 w 633351"/>
                <a:gd name="connsiteY6" fmla="*/ 852115 h 853461"/>
                <a:gd name="connsiteX7" fmla="*/ 616225 w 633351"/>
                <a:gd name="connsiteY7" fmla="*/ 852115 h 853461"/>
                <a:gd name="connsiteX8" fmla="*/ 632723 w 633351"/>
                <a:gd name="connsiteY8" fmla="*/ 833588 h 853461"/>
                <a:gd name="connsiteX9" fmla="*/ 566273 w 633351"/>
                <a:gd name="connsiteY9" fmla="*/ 258806 h 853461"/>
                <a:gd name="connsiteX10" fmla="*/ 549775 w 633351"/>
                <a:gd name="connsiteY10" fmla="*/ 244100 h 853461"/>
                <a:gd name="connsiteX11" fmla="*/ 433487 w 633351"/>
                <a:gd name="connsiteY11" fmla="*/ 244100 h 853461"/>
                <a:gd name="connsiteX12" fmla="*/ 433487 w 633351"/>
                <a:gd name="connsiteY12" fmla="*/ 117844 h 853461"/>
                <a:gd name="connsiteX13" fmla="*/ 317200 w 633351"/>
                <a:gd name="connsiteY13" fmla="*/ 1557 h 853461"/>
                <a:gd name="connsiteX14" fmla="*/ 317200 w 633351"/>
                <a:gd name="connsiteY14" fmla="*/ 1557 h 853461"/>
                <a:gd name="connsiteX15" fmla="*/ 234137 w 633351"/>
                <a:gd name="connsiteY15" fmla="*/ 117844 h 853461"/>
                <a:gd name="connsiteX16" fmla="*/ 317200 w 633351"/>
                <a:gd name="connsiteY16" fmla="*/ 34782 h 853461"/>
                <a:gd name="connsiteX17" fmla="*/ 400262 w 633351"/>
                <a:gd name="connsiteY17" fmla="*/ 117844 h 853461"/>
                <a:gd name="connsiteX18" fmla="*/ 400262 w 633351"/>
                <a:gd name="connsiteY18" fmla="*/ 244100 h 853461"/>
                <a:gd name="connsiteX19" fmla="*/ 234137 w 633351"/>
                <a:gd name="connsiteY19" fmla="*/ 244100 h 853461"/>
                <a:gd name="connsiteX20" fmla="*/ 234137 w 633351"/>
                <a:gd name="connsiteY20" fmla="*/ 117844 h 853461"/>
                <a:gd name="connsiteX21" fmla="*/ 534971 w 633351"/>
                <a:gd name="connsiteY21" fmla="*/ 277325 h 853461"/>
                <a:gd name="connsiteX22" fmla="*/ 597575 w 633351"/>
                <a:gd name="connsiteY22" fmla="*/ 818891 h 853461"/>
                <a:gd name="connsiteX23" fmla="*/ 36814 w 633351"/>
                <a:gd name="connsiteY23" fmla="*/ 818891 h 853461"/>
                <a:gd name="connsiteX24" fmla="*/ 99429 w 633351"/>
                <a:gd name="connsiteY24" fmla="*/ 277325 h 853461"/>
                <a:gd name="connsiteX25" fmla="*/ 200913 w 633351"/>
                <a:gd name="connsiteY25" fmla="*/ 277325 h 853461"/>
                <a:gd name="connsiteX26" fmla="*/ 200913 w 633351"/>
                <a:gd name="connsiteY26" fmla="*/ 346630 h 853461"/>
                <a:gd name="connsiteX27" fmla="*/ 167688 w 633351"/>
                <a:gd name="connsiteY27" fmla="*/ 393612 h 853461"/>
                <a:gd name="connsiteX28" fmla="*/ 217525 w 633351"/>
                <a:gd name="connsiteY28" fmla="*/ 443449 h 853461"/>
                <a:gd name="connsiteX29" fmla="*/ 267362 w 633351"/>
                <a:gd name="connsiteY29" fmla="*/ 393612 h 853461"/>
                <a:gd name="connsiteX30" fmla="*/ 234137 w 633351"/>
                <a:gd name="connsiteY30" fmla="*/ 346630 h 853461"/>
                <a:gd name="connsiteX31" fmla="*/ 234137 w 633351"/>
                <a:gd name="connsiteY31" fmla="*/ 277325 h 853461"/>
                <a:gd name="connsiteX32" fmla="*/ 400262 w 633351"/>
                <a:gd name="connsiteY32" fmla="*/ 277325 h 853461"/>
                <a:gd name="connsiteX33" fmla="*/ 400262 w 633351"/>
                <a:gd name="connsiteY33" fmla="*/ 346630 h 853461"/>
                <a:gd name="connsiteX34" fmla="*/ 367037 w 633351"/>
                <a:gd name="connsiteY34" fmla="*/ 393612 h 853461"/>
                <a:gd name="connsiteX35" fmla="*/ 416875 w 633351"/>
                <a:gd name="connsiteY35" fmla="*/ 443449 h 853461"/>
                <a:gd name="connsiteX36" fmla="*/ 466712 w 633351"/>
                <a:gd name="connsiteY36" fmla="*/ 393612 h 853461"/>
                <a:gd name="connsiteX37" fmla="*/ 433487 w 633351"/>
                <a:gd name="connsiteY37" fmla="*/ 346630 h 853461"/>
                <a:gd name="connsiteX38" fmla="*/ 433487 w 633351"/>
                <a:gd name="connsiteY38" fmla="*/ 277325 h 853461"/>
                <a:gd name="connsiteX39" fmla="*/ 534971 w 633351"/>
                <a:gd name="connsiteY39" fmla="*/ 277325 h 853461"/>
                <a:gd name="connsiteX40" fmla="*/ 217525 w 633351"/>
                <a:gd name="connsiteY40" fmla="*/ 376999 h 853461"/>
                <a:gd name="connsiteX41" fmla="*/ 234137 w 633351"/>
                <a:gd name="connsiteY41" fmla="*/ 393612 h 853461"/>
                <a:gd name="connsiteX42" fmla="*/ 217525 w 633351"/>
                <a:gd name="connsiteY42" fmla="*/ 410224 h 853461"/>
                <a:gd name="connsiteX43" fmla="*/ 200913 w 633351"/>
                <a:gd name="connsiteY43" fmla="*/ 393612 h 853461"/>
                <a:gd name="connsiteX44" fmla="*/ 217525 w 633351"/>
                <a:gd name="connsiteY44" fmla="*/ 376999 h 853461"/>
                <a:gd name="connsiteX45" fmla="*/ 217525 w 633351"/>
                <a:gd name="connsiteY45" fmla="*/ 376999 h 853461"/>
                <a:gd name="connsiteX46" fmla="*/ 416875 w 633351"/>
                <a:gd name="connsiteY46" fmla="*/ 376999 h 853461"/>
                <a:gd name="connsiteX47" fmla="*/ 433487 w 633351"/>
                <a:gd name="connsiteY47" fmla="*/ 393612 h 853461"/>
                <a:gd name="connsiteX48" fmla="*/ 416875 w 633351"/>
                <a:gd name="connsiteY48" fmla="*/ 410224 h 853461"/>
                <a:gd name="connsiteX49" fmla="*/ 400262 w 633351"/>
                <a:gd name="connsiteY49" fmla="*/ 393612 h 853461"/>
                <a:gd name="connsiteX50" fmla="*/ 416875 w 633351"/>
                <a:gd name="connsiteY50" fmla="*/ 376999 h 853461"/>
                <a:gd name="connsiteX51" fmla="*/ 416875 w 633351"/>
                <a:gd name="connsiteY51" fmla="*/ 376999 h 85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33351" h="853461">
                  <a:moveTo>
                    <a:pt x="317200" y="1557"/>
                  </a:moveTo>
                  <a:cubicBezTo>
                    <a:pt x="253078" y="1557"/>
                    <a:pt x="200913" y="53722"/>
                    <a:pt x="200913" y="117844"/>
                  </a:cubicBezTo>
                  <a:lnTo>
                    <a:pt x="200913" y="244100"/>
                  </a:lnTo>
                  <a:lnTo>
                    <a:pt x="84625" y="244100"/>
                  </a:lnTo>
                  <a:cubicBezTo>
                    <a:pt x="76188" y="244100"/>
                    <a:pt x="69090" y="250427"/>
                    <a:pt x="68119" y="258806"/>
                  </a:cubicBezTo>
                  <a:lnTo>
                    <a:pt x="1669" y="833588"/>
                  </a:lnTo>
                  <a:cubicBezTo>
                    <a:pt x="533" y="843452"/>
                    <a:pt x="8247" y="852115"/>
                    <a:pt x="18175" y="852115"/>
                  </a:cubicBezTo>
                  <a:lnTo>
                    <a:pt x="616225" y="852115"/>
                  </a:lnTo>
                  <a:cubicBezTo>
                    <a:pt x="626144" y="852115"/>
                    <a:pt x="633867" y="843452"/>
                    <a:pt x="632723" y="833588"/>
                  </a:cubicBezTo>
                  <a:lnTo>
                    <a:pt x="566273" y="258806"/>
                  </a:lnTo>
                  <a:cubicBezTo>
                    <a:pt x="565307" y="250427"/>
                    <a:pt x="558218" y="244100"/>
                    <a:pt x="549775" y="244100"/>
                  </a:cubicBezTo>
                  <a:lnTo>
                    <a:pt x="433487" y="244100"/>
                  </a:lnTo>
                  <a:lnTo>
                    <a:pt x="433487" y="117844"/>
                  </a:lnTo>
                  <a:cubicBezTo>
                    <a:pt x="433487" y="53683"/>
                    <a:pt x="381582" y="1557"/>
                    <a:pt x="317200" y="1557"/>
                  </a:cubicBezTo>
                  <a:lnTo>
                    <a:pt x="317200" y="1557"/>
                  </a:lnTo>
                  <a:close/>
                  <a:moveTo>
                    <a:pt x="234137" y="117844"/>
                  </a:moveTo>
                  <a:cubicBezTo>
                    <a:pt x="234137" y="72046"/>
                    <a:pt x="271393" y="34782"/>
                    <a:pt x="317200" y="34782"/>
                  </a:cubicBezTo>
                  <a:cubicBezTo>
                    <a:pt x="363030" y="34782"/>
                    <a:pt x="400262" y="71853"/>
                    <a:pt x="400262" y="117844"/>
                  </a:cubicBezTo>
                  <a:lnTo>
                    <a:pt x="400262" y="244100"/>
                  </a:lnTo>
                  <a:lnTo>
                    <a:pt x="234137" y="244100"/>
                  </a:lnTo>
                  <a:lnTo>
                    <a:pt x="234137" y="117844"/>
                  </a:lnTo>
                  <a:close/>
                  <a:moveTo>
                    <a:pt x="534971" y="277325"/>
                  </a:moveTo>
                  <a:lnTo>
                    <a:pt x="597575" y="818891"/>
                  </a:lnTo>
                  <a:lnTo>
                    <a:pt x="36814" y="818891"/>
                  </a:lnTo>
                  <a:lnTo>
                    <a:pt x="99429" y="277325"/>
                  </a:lnTo>
                  <a:lnTo>
                    <a:pt x="200913" y="277325"/>
                  </a:lnTo>
                  <a:lnTo>
                    <a:pt x="200913" y="346630"/>
                  </a:lnTo>
                  <a:cubicBezTo>
                    <a:pt x="181582" y="353484"/>
                    <a:pt x="167688" y="371953"/>
                    <a:pt x="167688" y="393612"/>
                  </a:cubicBezTo>
                  <a:cubicBezTo>
                    <a:pt x="167688" y="421093"/>
                    <a:pt x="190050" y="443449"/>
                    <a:pt x="217525" y="443449"/>
                  </a:cubicBezTo>
                  <a:cubicBezTo>
                    <a:pt x="245006" y="443449"/>
                    <a:pt x="267362" y="421093"/>
                    <a:pt x="267362" y="393612"/>
                  </a:cubicBezTo>
                  <a:cubicBezTo>
                    <a:pt x="267362" y="371953"/>
                    <a:pt x="253474" y="353484"/>
                    <a:pt x="234137" y="346630"/>
                  </a:cubicBezTo>
                  <a:lnTo>
                    <a:pt x="234137" y="277325"/>
                  </a:lnTo>
                  <a:lnTo>
                    <a:pt x="400262" y="277325"/>
                  </a:lnTo>
                  <a:lnTo>
                    <a:pt x="400262" y="346630"/>
                  </a:lnTo>
                  <a:cubicBezTo>
                    <a:pt x="380932" y="353484"/>
                    <a:pt x="367037" y="371953"/>
                    <a:pt x="367037" y="393612"/>
                  </a:cubicBezTo>
                  <a:cubicBezTo>
                    <a:pt x="367037" y="421093"/>
                    <a:pt x="389400" y="443449"/>
                    <a:pt x="416875" y="443449"/>
                  </a:cubicBezTo>
                  <a:cubicBezTo>
                    <a:pt x="444356" y="443449"/>
                    <a:pt x="466712" y="421093"/>
                    <a:pt x="466712" y="393612"/>
                  </a:cubicBezTo>
                  <a:cubicBezTo>
                    <a:pt x="466712" y="371953"/>
                    <a:pt x="452824" y="353484"/>
                    <a:pt x="433487" y="346630"/>
                  </a:cubicBezTo>
                  <a:lnTo>
                    <a:pt x="433487" y="277325"/>
                  </a:lnTo>
                  <a:lnTo>
                    <a:pt x="534971" y="277325"/>
                  </a:lnTo>
                  <a:close/>
                  <a:moveTo>
                    <a:pt x="217525" y="376999"/>
                  </a:moveTo>
                  <a:cubicBezTo>
                    <a:pt x="226683" y="376999"/>
                    <a:pt x="234137" y="384446"/>
                    <a:pt x="234137" y="393612"/>
                  </a:cubicBezTo>
                  <a:cubicBezTo>
                    <a:pt x="234137" y="402769"/>
                    <a:pt x="226683" y="410224"/>
                    <a:pt x="217525" y="410224"/>
                  </a:cubicBezTo>
                  <a:cubicBezTo>
                    <a:pt x="208367" y="410224"/>
                    <a:pt x="200913" y="402769"/>
                    <a:pt x="200913" y="393612"/>
                  </a:cubicBezTo>
                  <a:cubicBezTo>
                    <a:pt x="200913" y="384446"/>
                    <a:pt x="208367" y="376999"/>
                    <a:pt x="217525" y="376999"/>
                  </a:cubicBezTo>
                  <a:lnTo>
                    <a:pt x="217525" y="376999"/>
                  </a:lnTo>
                  <a:close/>
                  <a:moveTo>
                    <a:pt x="416875" y="376999"/>
                  </a:moveTo>
                  <a:cubicBezTo>
                    <a:pt x="426032" y="376999"/>
                    <a:pt x="433487" y="384446"/>
                    <a:pt x="433487" y="393612"/>
                  </a:cubicBezTo>
                  <a:cubicBezTo>
                    <a:pt x="433487" y="402769"/>
                    <a:pt x="426032" y="410224"/>
                    <a:pt x="416875" y="410224"/>
                  </a:cubicBezTo>
                  <a:cubicBezTo>
                    <a:pt x="407717" y="410224"/>
                    <a:pt x="400262" y="402769"/>
                    <a:pt x="400262" y="393612"/>
                  </a:cubicBezTo>
                  <a:cubicBezTo>
                    <a:pt x="400262" y="384446"/>
                    <a:pt x="407717" y="376999"/>
                    <a:pt x="416875" y="376999"/>
                  </a:cubicBezTo>
                  <a:lnTo>
                    <a:pt x="416875" y="376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207AF59D-2EEF-4331-9F04-E6B5696C53BD}"/>
                </a:ext>
              </a:extLst>
            </p:cNvPr>
            <p:cNvSpPr/>
            <p:nvPr/>
          </p:nvSpPr>
          <p:spPr>
            <a:xfrm>
              <a:off x="5296326" y="4381647"/>
              <a:ext cx="367551" cy="35301"/>
            </a:xfrm>
            <a:custGeom>
              <a:avLst/>
              <a:gdLst>
                <a:gd name="connsiteX0" fmla="*/ 350420 w 367551"/>
                <a:gd name="connsiteY0" fmla="*/ 1557 h 35301"/>
                <a:gd name="connsiteX1" fmla="*/ 18170 w 367551"/>
                <a:gd name="connsiteY1" fmla="*/ 1557 h 35301"/>
                <a:gd name="connsiteX2" fmla="*/ 1557 w 367551"/>
                <a:gd name="connsiteY2" fmla="*/ 18170 h 35301"/>
                <a:gd name="connsiteX3" fmla="*/ 18170 w 367551"/>
                <a:gd name="connsiteY3" fmla="*/ 34782 h 35301"/>
                <a:gd name="connsiteX4" fmla="*/ 350420 w 367551"/>
                <a:gd name="connsiteY4" fmla="*/ 34782 h 35301"/>
                <a:gd name="connsiteX5" fmla="*/ 367032 w 367551"/>
                <a:gd name="connsiteY5" fmla="*/ 18170 h 35301"/>
                <a:gd name="connsiteX6" fmla="*/ 350420 w 367551"/>
                <a:gd name="connsiteY6" fmla="*/ 1557 h 35301"/>
                <a:gd name="connsiteX7" fmla="*/ 350420 w 367551"/>
                <a:gd name="connsiteY7" fmla="*/ 1557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551" h="35301">
                  <a:moveTo>
                    <a:pt x="350420" y="1557"/>
                  </a:moveTo>
                  <a:lnTo>
                    <a:pt x="18170" y="1557"/>
                  </a:lnTo>
                  <a:cubicBezTo>
                    <a:pt x="8996" y="1557"/>
                    <a:pt x="1557" y="8987"/>
                    <a:pt x="1557" y="18170"/>
                  </a:cubicBezTo>
                  <a:cubicBezTo>
                    <a:pt x="1557" y="27344"/>
                    <a:pt x="8996" y="34782"/>
                    <a:pt x="18170" y="34782"/>
                  </a:cubicBezTo>
                  <a:lnTo>
                    <a:pt x="350420" y="34782"/>
                  </a:lnTo>
                  <a:cubicBezTo>
                    <a:pt x="359594" y="34782"/>
                    <a:pt x="367032" y="27344"/>
                    <a:pt x="367032" y="18170"/>
                  </a:cubicBezTo>
                  <a:cubicBezTo>
                    <a:pt x="367032" y="8987"/>
                    <a:pt x="359594" y="1557"/>
                    <a:pt x="350420" y="1557"/>
                  </a:cubicBezTo>
                  <a:lnTo>
                    <a:pt x="350420" y="1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11D0272-DF9F-4CCB-A063-183744E863FF}"/>
              </a:ext>
            </a:extLst>
          </p:cNvPr>
          <p:cNvSpPr txBox="1"/>
          <p:nvPr/>
        </p:nvSpPr>
        <p:spPr>
          <a:xfrm>
            <a:off x="742227" y="1856401"/>
            <a:ext cx="10707546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</a:t>
            </a:r>
            <a:br>
              <a:rPr lang="ru-RU" sz="3200" dirty="0">
                <a:latin typeface="Akrobat SemiBold" panose="00000700000000000000" pitchFamily="2" charset="0"/>
              </a:rPr>
            </a:br>
            <a:r>
              <a:rPr lang="ru-RU" sz="3200" dirty="0">
                <a:latin typeface="Akrobat SemiBold" panose="00000700000000000000" pitchFamily="2" charset="0"/>
              </a:rPr>
              <a:t>не сходили с уст современные выражения:</a:t>
            </a:r>
          </a:p>
        </p:txBody>
      </p:sp>
    </p:spTree>
    <p:extLst>
      <p:ext uri="{BB962C8B-B14F-4D97-AF65-F5344CB8AC3E}">
        <p14:creationId xmlns:p14="http://schemas.microsoft.com/office/powerpoint/2010/main" val="2638866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D560DA6-CC45-410F-885B-94CA85757C13}"/>
              </a:ext>
            </a:extLst>
          </p:cNvPr>
          <p:cNvSpPr/>
          <p:nvPr/>
        </p:nvSpPr>
        <p:spPr>
          <a:xfrm>
            <a:off x="3995593" y="2875280"/>
            <a:ext cx="1087120" cy="3412118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A8AB407-CAED-4F2C-A7BA-7C07B9184945}"/>
              </a:ext>
            </a:extLst>
          </p:cNvPr>
          <p:cNvSpPr/>
          <p:nvPr/>
        </p:nvSpPr>
        <p:spPr>
          <a:xfrm>
            <a:off x="2764238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A9740FF-CBB9-4949-A3C5-D70C685F4BCE}"/>
              </a:ext>
            </a:extLst>
          </p:cNvPr>
          <p:cNvSpPr/>
          <p:nvPr/>
        </p:nvSpPr>
        <p:spPr>
          <a:xfrm>
            <a:off x="1670472" y="3261809"/>
            <a:ext cx="840819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1792A-3D80-4C11-A0A0-45B7E53CF679}"/>
              </a:ext>
            </a:extLst>
          </p:cNvPr>
          <p:cNvSpPr txBox="1"/>
          <p:nvPr/>
        </p:nvSpPr>
        <p:spPr>
          <a:xfrm>
            <a:off x="578731" y="420453"/>
            <a:ext cx="6990469" cy="1107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6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pPr algn="l"/>
            <a:r>
              <a:rPr lang="ru-RU" sz="4000" dirty="0">
                <a:latin typeface="Akrobat ExtraBold" panose="00000900000000000000" pitchFamily="2" charset="0"/>
              </a:rPr>
              <a:t>Мы так долго говорили </a:t>
            </a:r>
            <a:br>
              <a:rPr lang="ru-RU" sz="4000" dirty="0">
                <a:latin typeface="Akrobat ExtraBold" panose="00000900000000000000" pitchFamily="2" charset="0"/>
              </a:rPr>
            </a:br>
            <a:r>
              <a:rPr lang="ru-RU" sz="4000" dirty="0">
                <a:latin typeface="Akrobat ExtraBold" panose="00000900000000000000" pitchFamily="2" charset="0"/>
              </a:rPr>
              <a:t>о Драйверах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5B504-3254-451E-8C01-1CCFB6C183CA}"/>
              </a:ext>
            </a:extLst>
          </p:cNvPr>
          <p:cNvSpPr txBox="1"/>
          <p:nvPr/>
        </p:nvSpPr>
        <p:spPr>
          <a:xfrm>
            <a:off x="8247380" y="443914"/>
            <a:ext cx="3680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«Научите их нашим путям, чтобы они не страдали от стыда быть бесполезными.»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B3980E-1C63-4726-B57F-979971D1F44C}"/>
              </a:ext>
            </a:extLst>
          </p:cNvPr>
          <p:cNvSpPr txBox="1"/>
          <p:nvPr/>
        </p:nvSpPr>
        <p:spPr>
          <a:xfrm>
            <a:off x="8310880" y="988814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C0F4D9D-96AE-43BB-9836-2257CB2BEBDB}"/>
              </a:ext>
            </a:extLst>
          </p:cNvPr>
          <p:cNvSpPr/>
          <p:nvPr/>
        </p:nvSpPr>
        <p:spPr>
          <a:xfrm>
            <a:off x="6394295" y="3261809"/>
            <a:ext cx="4003200" cy="2639060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34201-9982-41D1-9495-8253BA0FF7B8}"/>
              </a:ext>
            </a:extLst>
          </p:cNvPr>
          <p:cNvSpPr txBox="1"/>
          <p:nvPr/>
        </p:nvSpPr>
        <p:spPr>
          <a:xfrm>
            <a:off x="6904015" y="4808866"/>
            <a:ext cx="2983760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/>
              <a:t>Ретро Бонусы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0D0EF17-09C0-4158-9782-4413C729D21C}"/>
              </a:ext>
            </a:extLst>
          </p:cNvPr>
          <p:cNvSpPr/>
          <p:nvPr/>
        </p:nvSpPr>
        <p:spPr>
          <a:xfrm>
            <a:off x="5244220" y="3045886"/>
            <a:ext cx="978408" cy="3070906"/>
          </a:xfrm>
          <a:prstGeom prst="roundRect">
            <a:avLst>
              <a:gd name="adj" fmla="val 2016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8310F5"/>
              </a:gs>
              <a:gs pos="65000">
                <a:srgbClr val="5A07AD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Рисунок 1193">
            <a:extLst>
              <a:ext uri="{FF2B5EF4-FFF2-40B4-BE49-F238E27FC236}">
                <a16:creationId xmlns:a16="http://schemas.microsoft.com/office/drawing/2014/main" id="{804C480B-0761-400B-B868-D48F6A2139ED}"/>
              </a:ext>
            </a:extLst>
          </p:cNvPr>
          <p:cNvGrpSpPr/>
          <p:nvPr/>
        </p:nvGrpSpPr>
        <p:grpSpPr>
          <a:xfrm>
            <a:off x="8108884" y="3845094"/>
            <a:ext cx="657129" cy="719305"/>
            <a:chOff x="9779565" y="2489641"/>
            <a:chExt cx="778929" cy="852637"/>
          </a:xfrm>
          <a:solidFill>
            <a:schemeClr val="bg1"/>
          </a:solidFill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3D984262-2AEB-4381-A0C2-F2269CD63624}"/>
                </a:ext>
              </a:extLst>
            </p:cNvPr>
            <p:cNvSpPr/>
            <p:nvPr/>
          </p:nvSpPr>
          <p:spPr>
            <a:xfrm>
              <a:off x="9846008" y="3240527"/>
              <a:ext cx="35301" cy="35301"/>
            </a:xfrm>
            <a:custGeom>
              <a:avLst/>
              <a:gdLst>
                <a:gd name="connsiteX0" fmla="*/ 18170 w 35301"/>
                <a:gd name="connsiteY0" fmla="*/ 1557 h 35301"/>
                <a:gd name="connsiteX1" fmla="*/ 1557 w 35301"/>
                <a:gd name="connsiteY1" fmla="*/ 18170 h 35301"/>
                <a:gd name="connsiteX2" fmla="*/ 18170 w 35301"/>
                <a:gd name="connsiteY2" fmla="*/ 34782 h 35301"/>
                <a:gd name="connsiteX3" fmla="*/ 34782 w 35301"/>
                <a:gd name="connsiteY3" fmla="*/ 18170 h 35301"/>
                <a:gd name="connsiteX4" fmla="*/ 18170 w 35301"/>
                <a:gd name="connsiteY4" fmla="*/ 1557 h 35301"/>
                <a:gd name="connsiteX5" fmla="*/ 18170 w 35301"/>
                <a:gd name="connsiteY5" fmla="*/ 1557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01" h="35301">
                  <a:moveTo>
                    <a:pt x="18170" y="1557"/>
                  </a:moveTo>
                  <a:cubicBezTo>
                    <a:pt x="9004" y="1557"/>
                    <a:pt x="1557" y="8996"/>
                    <a:pt x="1557" y="18170"/>
                  </a:cubicBezTo>
                  <a:cubicBezTo>
                    <a:pt x="1557" y="27336"/>
                    <a:pt x="9004" y="34782"/>
                    <a:pt x="18170" y="34782"/>
                  </a:cubicBezTo>
                  <a:cubicBezTo>
                    <a:pt x="27344" y="34782"/>
                    <a:pt x="34782" y="27336"/>
                    <a:pt x="34782" y="18170"/>
                  </a:cubicBezTo>
                  <a:cubicBezTo>
                    <a:pt x="34782" y="8996"/>
                    <a:pt x="27344" y="1557"/>
                    <a:pt x="18170" y="1557"/>
                  </a:cubicBezTo>
                  <a:lnTo>
                    <a:pt x="18170" y="1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28275B4B-0021-4078-83A7-4E0E342047FF}"/>
                </a:ext>
              </a:extLst>
            </p:cNvPr>
            <p:cNvSpPr/>
            <p:nvPr/>
          </p:nvSpPr>
          <p:spPr>
            <a:xfrm>
              <a:off x="9779565" y="2675705"/>
              <a:ext cx="666567" cy="666573"/>
            </a:xfrm>
            <a:custGeom>
              <a:avLst/>
              <a:gdLst>
                <a:gd name="connsiteX0" fmla="*/ 1557 w 666573"/>
                <a:gd name="connsiteY0" fmla="*/ 250744 h 666573"/>
                <a:gd name="connsiteX1" fmla="*/ 1557 w 666573"/>
                <a:gd name="connsiteY1" fmla="*/ 649442 h 666573"/>
                <a:gd name="connsiteX2" fmla="*/ 18170 w 666573"/>
                <a:gd name="connsiteY2" fmla="*/ 666055 h 666573"/>
                <a:gd name="connsiteX3" fmla="*/ 117844 w 666573"/>
                <a:gd name="connsiteY3" fmla="*/ 666055 h 666573"/>
                <a:gd name="connsiteX4" fmla="*/ 163732 w 666573"/>
                <a:gd name="connsiteY4" fmla="*/ 635652 h 666573"/>
                <a:gd name="connsiteX5" fmla="*/ 453386 w 666573"/>
                <a:gd name="connsiteY5" fmla="*/ 666055 h 666573"/>
                <a:gd name="connsiteX6" fmla="*/ 499930 w 666573"/>
                <a:gd name="connsiteY6" fmla="*/ 666055 h 666573"/>
                <a:gd name="connsiteX7" fmla="*/ 566380 w 666573"/>
                <a:gd name="connsiteY7" fmla="*/ 599605 h 666573"/>
                <a:gd name="connsiteX8" fmla="*/ 555252 w 666573"/>
                <a:gd name="connsiteY8" fmla="*/ 562615 h 666573"/>
                <a:gd name="connsiteX9" fmla="*/ 599605 w 666573"/>
                <a:gd name="connsiteY9" fmla="*/ 499930 h 666573"/>
                <a:gd name="connsiteX10" fmla="*/ 588362 w 666573"/>
                <a:gd name="connsiteY10" fmla="*/ 462982 h 666573"/>
                <a:gd name="connsiteX11" fmla="*/ 632830 w 666573"/>
                <a:gd name="connsiteY11" fmla="*/ 400256 h 666573"/>
                <a:gd name="connsiteX12" fmla="*/ 621587 w 666573"/>
                <a:gd name="connsiteY12" fmla="*/ 363308 h 666573"/>
                <a:gd name="connsiteX13" fmla="*/ 666055 w 666573"/>
                <a:gd name="connsiteY13" fmla="*/ 300581 h 666573"/>
                <a:gd name="connsiteX14" fmla="*/ 599605 w 666573"/>
                <a:gd name="connsiteY14" fmla="*/ 234131 h 666573"/>
                <a:gd name="connsiteX15" fmla="*/ 457517 w 666573"/>
                <a:gd name="connsiteY15" fmla="*/ 234131 h 666573"/>
                <a:gd name="connsiteX16" fmla="*/ 461173 w 666573"/>
                <a:gd name="connsiteY16" fmla="*/ 225111 h 666573"/>
                <a:gd name="connsiteX17" fmla="*/ 483318 w 666573"/>
                <a:gd name="connsiteY17" fmla="*/ 117844 h 666573"/>
                <a:gd name="connsiteX18" fmla="*/ 412748 w 666573"/>
                <a:gd name="connsiteY18" fmla="*/ 1557 h 666573"/>
                <a:gd name="connsiteX19" fmla="*/ 383643 w 666573"/>
                <a:gd name="connsiteY19" fmla="*/ 1557 h 666573"/>
                <a:gd name="connsiteX20" fmla="*/ 367031 w 666573"/>
                <a:gd name="connsiteY20" fmla="*/ 18170 h 666573"/>
                <a:gd name="connsiteX21" fmla="*/ 335235 w 666573"/>
                <a:gd name="connsiteY21" fmla="*/ 136955 h 666573"/>
                <a:gd name="connsiteX22" fmla="*/ 253990 w 666573"/>
                <a:gd name="connsiteY22" fmla="*/ 216188 h 666573"/>
                <a:gd name="connsiteX23" fmla="*/ 151069 w 666573"/>
                <a:gd name="connsiteY23" fmla="*/ 234131 h 666573"/>
                <a:gd name="connsiteX24" fmla="*/ 18170 w 666573"/>
                <a:gd name="connsiteY24" fmla="*/ 234131 h 666573"/>
                <a:gd name="connsiteX25" fmla="*/ 1557 w 666573"/>
                <a:gd name="connsiteY25" fmla="*/ 250744 h 666573"/>
                <a:gd name="connsiteX26" fmla="*/ 1557 w 666573"/>
                <a:gd name="connsiteY26" fmla="*/ 250744 h 666573"/>
                <a:gd name="connsiteX27" fmla="*/ 265240 w 666573"/>
                <a:gd name="connsiteY27" fmla="*/ 247450 h 666573"/>
                <a:gd name="connsiteX28" fmla="*/ 364477 w 666573"/>
                <a:gd name="connsiteY28" fmla="*/ 152722 h 666573"/>
                <a:gd name="connsiteX29" fmla="*/ 399647 w 666573"/>
                <a:gd name="connsiteY29" fmla="*/ 34782 h 666573"/>
                <a:gd name="connsiteX30" fmla="*/ 412748 w 666573"/>
                <a:gd name="connsiteY30" fmla="*/ 34782 h 666573"/>
                <a:gd name="connsiteX31" fmla="*/ 450093 w 666573"/>
                <a:gd name="connsiteY31" fmla="*/ 117844 h 666573"/>
                <a:gd name="connsiteX32" fmla="*/ 430432 w 666573"/>
                <a:gd name="connsiteY32" fmla="*/ 212521 h 666573"/>
                <a:gd name="connsiteX33" fmla="*/ 421850 w 666573"/>
                <a:gd name="connsiteY33" fmla="*/ 234131 h 666573"/>
                <a:gd name="connsiteX34" fmla="*/ 383643 w 666573"/>
                <a:gd name="connsiteY34" fmla="*/ 234131 h 666573"/>
                <a:gd name="connsiteX35" fmla="*/ 367031 w 666573"/>
                <a:gd name="connsiteY35" fmla="*/ 250744 h 666573"/>
                <a:gd name="connsiteX36" fmla="*/ 383643 w 666573"/>
                <a:gd name="connsiteY36" fmla="*/ 267356 h 666573"/>
                <a:gd name="connsiteX37" fmla="*/ 599605 w 666573"/>
                <a:gd name="connsiteY37" fmla="*/ 267356 h 666573"/>
                <a:gd name="connsiteX38" fmla="*/ 632830 w 666573"/>
                <a:gd name="connsiteY38" fmla="*/ 300581 h 666573"/>
                <a:gd name="connsiteX39" fmla="*/ 599605 w 666573"/>
                <a:gd name="connsiteY39" fmla="*/ 333806 h 666573"/>
                <a:gd name="connsiteX40" fmla="*/ 483318 w 666573"/>
                <a:gd name="connsiteY40" fmla="*/ 333806 h 666573"/>
                <a:gd name="connsiteX41" fmla="*/ 466705 w 666573"/>
                <a:gd name="connsiteY41" fmla="*/ 350418 h 666573"/>
                <a:gd name="connsiteX42" fmla="*/ 483318 w 666573"/>
                <a:gd name="connsiteY42" fmla="*/ 367031 h 666573"/>
                <a:gd name="connsiteX43" fmla="*/ 566380 w 666573"/>
                <a:gd name="connsiteY43" fmla="*/ 367031 h 666573"/>
                <a:gd name="connsiteX44" fmla="*/ 599605 w 666573"/>
                <a:gd name="connsiteY44" fmla="*/ 400256 h 666573"/>
                <a:gd name="connsiteX45" fmla="*/ 566380 w 666573"/>
                <a:gd name="connsiteY45" fmla="*/ 433481 h 666573"/>
                <a:gd name="connsiteX46" fmla="*/ 483318 w 666573"/>
                <a:gd name="connsiteY46" fmla="*/ 433481 h 666573"/>
                <a:gd name="connsiteX47" fmla="*/ 466705 w 666573"/>
                <a:gd name="connsiteY47" fmla="*/ 450093 h 666573"/>
                <a:gd name="connsiteX48" fmla="*/ 483318 w 666573"/>
                <a:gd name="connsiteY48" fmla="*/ 466705 h 666573"/>
                <a:gd name="connsiteX49" fmla="*/ 533155 w 666573"/>
                <a:gd name="connsiteY49" fmla="*/ 466705 h 666573"/>
                <a:gd name="connsiteX50" fmla="*/ 566380 w 666573"/>
                <a:gd name="connsiteY50" fmla="*/ 499930 h 666573"/>
                <a:gd name="connsiteX51" fmla="*/ 533155 w 666573"/>
                <a:gd name="connsiteY51" fmla="*/ 533155 h 666573"/>
                <a:gd name="connsiteX52" fmla="*/ 483318 w 666573"/>
                <a:gd name="connsiteY52" fmla="*/ 533155 h 666573"/>
                <a:gd name="connsiteX53" fmla="*/ 466705 w 666573"/>
                <a:gd name="connsiteY53" fmla="*/ 549768 h 666573"/>
                <a:gd name="connsiteX54" fmla="*/ 483318 w 666573"/>
                <a:gd name="connsiteY54" fmla="*/ 566380 h 666573"/>
                <a:gd name="connsiteX55" fmla="*/ 499930 w 666573"/>
                <a:gd name="connsiteY55" fmla="*/ 566380 h 666573"/>
                <a:gd name="connsiteX56" fmla="*/ 500589 w 666573"/>
                <a:gd name="connsiteY56" fmla="*/ 566395 h 666573"/>
                <a:gd name="connsiteX57" fmla="*/ 501066 w 666573"/>
                <a:gd name="connsiteY57" fmla="*/ 566411 h 666573"/>
                <a:gd name="connsiteX58" fmla="*/ 533155 w 666573"/>
                <a:gd name="connsiteY58" fmla="*/ 599605 h 666573"/>
                <a:gd name="connsiteX59" fmla="*/ 499930 w 666573"/>
                <a:gd name="connsiteY59" fmla="*/ 632830 h 666573"/>
                <a:gd name="connsiteX60" fmla="*/ 453386 w 666573"/>
                <a:gd name="connsiteY60" fmla="*/ 632830 h 666573"/>
                <a:gd name="connsiteX61" fmla="*/ 167682 w 666573"/>
                <a:gd name="connsiteY61" fmla="*/ 602564 h 666573"/>
                <a:gd name="connsiteX62" fmla="*/ 167682 w 666573"/>
                <a:gd name="connsiteY62" fmla="*/ 266933 h 666573"/>
                <a:gd name="connsiteX63" fmla="*/ 265240 w 666573"/>
                <a:gd name="connsiteY63" fmla="*/ 247450 h 666573"/>
                <a:gd name="connsiteX64" fmla="*/ 265240 w 666573"/>
                <a:gd name="connsiteY64" fmla="*/ 247450 h 666573"/>
                <a:gd name="connsiteX65" fmla="*/ 34782 w 666573"/>
                <a:gd name="connsiteY65" fmla="*/ 267356 h 666573"/>
                <a:gd name="connsiteX66" fmla="*/ 134457 w 666573"/>
                <a:gd name="connsiteY66" fmla="*/ 267356 h 666573"/>
                <a:gd name="connsiteX67" fmla="*/ 134457 w 666573"/>
                <a:gd name="connsiteY67" fmla="*/ 616217 h 666573"/>
                <a:gd name="connsiteX68" fmla="*/ 117844 w 666573"/>
                <a:gd name="connsiteY68" fmla="*/ 632830 h 666573"/>
                <a:gd name="connsiteX69" fmla="*/ 34782 w 666573"/>
                <a:gd name="connsiteY69" fmla="*/ 632830 h 666573"/>
                <a:gd name="connsiteX70" fmla="*/ 34782 w 666573"/>
                <a:gd name="connsiteY70" fmla="*/ 267356 h 6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66573" h="666573">
                  <a:moveTo>
                    <a:pt x="1557" y="250744"/>
                  </a:moveTo>
                  <a:lnTo>
                    <a:pt x="1557" y="649442"/>
                  </a:lnTo>
                  <a:cubicBezTo>
                    <a:pt x="1557" y="658616"/>
                    <a:pt x="8996" y="666055"/>
                    <a:pt x="18170" y="666055"/>
                  </a:cubicBezTo>
                  <a:lnTo>
                    <a:pt x="117844" y="666055"/>
                  </a:lnTo>
                  <a:cubicBezTo>
                    <a:pt x="138440" y="666055"/>
                    <a:pt x="156149" y="653498"/>
                    <a:pt x="163732" y="635652"/>
                  </a:cubicBezTo>
                  <a:cubicBezTo>
                    <a:pt x="264671" y="655387"/>
                    <a:pt x="343248" y="666055"/>
                    <a:pt x="453386" y="666055"/>
                  </a:cubicBezTo>
                  <a:lnTo>
                    <a:pt x="499930" y="666055"/>
                  </a:lnTo>
                  <a:cubicBezTo>
                    <a:pt x="536571" y="666055"/>
                    <a:pt x="566380" y="636235"/>
                    <a:pt x="566380" y="599605"/>
                  </a:cubicBezTo>
                  <a:cubicBezTo>
                    <a:pt x="566380" y="585887"/>
                    <a:pt x="562293" y="573177"/>
                    <a:pt x="555252" y="562615"/>
                  </a:cubicBezTo>
                  <a:cubicBezTo>
                    <a:pt x="580795" y="553628"/>
                    <a:pt x="599605" y="529172"/>
                    <a:pt x="599605" y="499930"/>
                  </a:cubicBezTo>
                  <a:cubicBezTo>
                    <a:pt x="599605" y="486269"/>
                    <a:pt x="595460" y="473550"/>
                    <a:pt x="588362" y="462982"/>
                  </a:cubicBezTo>
                  <a:cubicBezTo>
                    <a:pt x="614029" y="454009"/>
                    <a:pt x="632830" y="429489"/>
                    <a:pt x="632830" y="400256"/>
                  </a:cubicBezTo>
                  <a:cubicBezTo>
                    <a:pt x="632830" y="386594"/>
                    <a:pt x="628685" y="373875"/>
                    <a:pt x="621587" y="363308"/>
                  </a:cubicBezTo>
                  <a:cubicBezTo>
                    <a:pt x="647253" y="354335"/>
                    <a:pt x="666055" y="329815"/>
                    <a:pt x="666055" y="300581"/>
                  </a:cubicBezTo>
                  <a:cubicBezTo>
                    <a:pt x="666055" y="263940"/>
                    <a:pt x="636246" y="234131"/>
                    <a:pt x="599605" y="234131"/>
                  </a:cubicBezTo>
                  <a:lnTo>
                    <a:pt x="457517" y="234131"/>
                  </a:lnTo>
                  <a:cubicBezTo>
                    <a:pt x="458740" y="231064"/>
                    <a:pt x="459965" y="228064"/>
                    <a:pt x="461173" y="225111"/>
                  </a:cubicBezTo>
                  <a:cubicBezTo>
                    <a:pt x="473058" y="196070"/>
                    <a:pt x="483318" y="170998"/>
                    <a:pt x="483318" y="117844"/>
                  </a:cubicBezTo>
                  <a:cubicBezTo>
                    <a:pt x="483318" y="61834"/>
                    <a:pt x="461240" y="1557"/>
                    <a:pt x="412748" y="1557"/>
                  </a:cubicBezTo>
                  <a:lnTo>
                    <a:pt x="383643" y="1557"/>
                  </a:lnTo>
                  <a:cubicBezTo>
                    <a:pt x="374469" y="1557"/>
                    <a:pt x="367031" y="8987"/>
                    <a:pt x="367031" y="18170"/>
                  </a:cubicBezTo>
                  <a:cubicBezTo>
                    <a:pt x="367031" y="55643"/>
                    <a:pt x="355149" y="100055"/>
                    <a:pt x="335235" y="136955"/>
                  </a:cubicBezTo>
                  <a:cubicBezTo>
                    <a:pt x="313649" y="176968"/>
                    <a:pt x="284797" y="205107"/>
                    <a:pt x="253990" y="216188"/>
                  </a:cubicBezTo>
                  <a:cubicBezTo>
                    <a:pt x="220910" y="228095"/>
                    <a:pt x="186281" y="234131"/>
                    <a:pt x="151069" y="234131"/>
                  </a:cubicBezTo>
                  <a:lnTo>
                    <a:pt x="18170" y="234131"/>
                  </a:lnTo>
                  <a:cubicBezTo>
                    <a:pt x="8996" y="234131"/>
                    <a:pt x="1557" y="241561"/>
                    <a:pt x="1557" y="250744"/>
                  </a:cubicBezTo>
                  <a:lnTo>
                    <a:pt x="1557" y="250744"/>
                  </a:lnTo>
                  <a:close/>
                  <a:moveTo>
                    <a:pt x="265240" y="247450"/>
                  </a:moveTo>
                  <a:cubicBezTo>
                    <a:pt x="303762" y="233604"/>
                    <a:pt x="338997" y="199958"/>
                    <a:pt x="364477" y="152722"/>
                  </a:cubicBezTo>
                  <a:cubicBezTo>
                    <a:pt x="384358" y="115888"/>
                    <a:pt x="396825" y="73774"/>
                    <a:pt x="399647" y="34782"/>
                  </a:cubicBezTo>
                  <a:lnTo>
                    <a:pt x="412748" y="34782"/>
                  </a:lnTo>
                  <a:cubicBezTo>
                    <a:pt x="438228" y="34782"/>
                    <a:pt x="450093" y="84343"/>
                    <a:pt x="450093" y="117844"/>
                  </a:cubicBezTo>
                  <a:cubicBezTo>
                    <a:pt x="450093" y="164469"/>
                    <a:pt x="441845" y="184618"/>
                    <a:pt x="430432" y="212521"/>
                  </a:cubicBezTo>
                  <a:cubicBezTo>
                    <a:pt x="427755" y="219051"/>
                    <a:pt x="424842" y="226197"/>
                    <a:pt x="421850" y="234131"/>
                  </a:cubicBezTo>
                  <a:lnTo>
                    <a:pt x="383643" y="234131"/>
                  </a:lnTo>
                  <a:cubicBezTo>
                    <a:pt x="374469" y="234131"/>
                    <a:pt x="367031" y="241561"/>
                    <a:pt x="367031" y="250744"/>
                  </a:cubicBezTo>
                  <a:cubicBezTo>
                    <a:pt x="367031" y="259918"/>
                    <a:pt x="374469" y="267356"/>
                    <a:pt x="383643" y="267356"/>
                  </a:cubicBezTo>
                  <a:lnTo>
                    <a:pt x="599605" y="267356"/>
                  </a:lnTo>
                  <a:cubicBezTo>
                    <a:pt x="617930" y="267356"/>
                    <a:pt x="632830" y="282256"/>
                    <a:pt x="632830" y="300581"/>
                  </a:cubicBezTo>
                  <a:cubicBezTo>
                    <a:pt x="632830" y="318928"/>
                    <a:pt x="617962" y="333806"/>
                    <a:pt x="599605" y="333806"/>
                  </a:cubicBezTo>
                  <a:lnTo>
                    <a:pt x="483318" y="333806"/>
                  </a:lnTo>
                  <a:cubicBezTo>
                    <a:pt x="474144" y="333806"/>
                    <a:pt x="466705" y="341236"/>
                    <a:pt x="466705" y="350418"/>
                  </a:cubicBezTo>
                  <a:cubicBezTo>
                    <a:pt x="466705" y="359593"/>
                    <a:pt x="474144" y="367031"/>
                    <a:pt x="483318" y="367031"/>
                  </a:cubicBezTo>
                  <a:lnTo>
                    <a:pt x="566380" y="367031"/>
                  </a:lnTo>
                  <a:cubicBezTo>
                    <a:pt x="584706" y="367031"/>
                    <a:pt x="599605" y="381930"/>
                    <a:pt x="599605" y="400256"/>
                  </a:cubicBezTo>
                  <a:cubicBezTo>
                    <a:pt x="599605" y="418602"/>
                    <a:pt x="584737" y="433481"/>
                    <a:pt x="566380" y="433481"/>
                  </a:cubicBezTo>
                  <a:lnTo>
                    <a:pt x="483318" y="433481"/>
                  </a:lnTo>
                  <a:cubicBezTo>
                    <a:pt x="474144" y="433481"/>
                    <a:pt x="466705" y="440910"/>
                    <a:pt x="466705" y="450093"/>
                  </a:cubicBezTo>
                  <a:cubicBezTo>
                    <a:pt x="466705" y="459267"/>
                    <a:pt x="474144" y="466705"/>
                    <a:pt x="483318" y="466705"/>
                  </a:cubicBezTo>
                  <a:lnTo>
                    <a:pt x="533155" y="466705"/>
                  </a:lnTo>
                  <a:cubicBezTo>
                    <a:pt x="551481" y="466705"/>
                    <a:pt x="566380" y="481605"/>
                    <a:pt x="566380" y="499930"/>
                  </a:cubicBezTo>
                  <a:cubicBezTo>
                    <a:pt x="566380" y="518277"/>
                    <a:pt x="551512" y="533155"/>
                    <a:pt x="533155" y="533155"/>
                  </a:cubicBezTo>
                  <a:lnTo>
                    <a:pt x="483318" y="533155"/>
                  </a:lnTo>
                  <a:cubicBezTo>
                    <a:pt x="474144" y="533155"/>
                    <a:pt x="466705" y="540585"/>
                    <a:pt x="466705" y="549768"/>
                  </a:cubicBezTo>
                  <a:cubicBezTo>
                    <a:pt x="466705" y="558942"/>
                    <a:pt x="474144" y="566380"/>
                    <a:pt x="483318" y="566380"/>
                  </a:cubicBezTo>
                  <a:lnTo>
                    <a:pt x="499930" y="566380"/>
                  </a:lnTo>
                  <a:cubicBezTo>
                    <a:pt x="500159" y="566380"/>
                    <a:pt x="500377" y="566380"/>
                    <a:pt x="500589" y="566395"/>
                  </a:cubicBezTo>
                  <a:cubicBezTo>
                    <a:pt x="500742" y="566403"/>
                    <a:pt x="500904" y="566411"/>
                    <a:pt x="501066" y="566411"/>
                  </a:cubicBezTo>
                  <a:cubicBezTo>
                    <a:pt x="519057" y="566995"/>
                    <a:pt x="533155" y="581572"/>
                    <a:pt x="533155" y="599605"/>
                  </a:cubicBezTo>
                  <a:cubicBezTo>
                    <a:pt x="533155" y="617920"/>
                    <a:pt x="518256" y="632830"/>
                    <a:pt x="499930" y="632830"/>
                  </a:cubicBezTo>
                  <a:lnTo>
                    <a:pt x="453386" y="632830"/>
                  </a:lnTo>
                  <a:cubicBezTo>
                    <a:pt x="345065" y="632830"/>
                    <a:pt x="267763" y="622210"/>
                    <a:pt x="167682" y="602564"/>
                  </a:cubicBezTo>
                  <a:lnTo>
                    <a:pt x="167682" y="266933"/>
                  </a:lnTo>
                  <a:cubicBezTo>
                    <a:pt x="201012" y="265303"/>
                    <a:pt x="233760" y="258782"/>
                    <a:pt x="265240" y="247450"/>
                  </a:cubicBezTo>
                  <a:lnTo>
                    <a:pt x="265240" y="247450"/>
                  </a:lnTo>
                  <a:close/>
                  <a:moveTo>
                    <a:pt x="34782" y="267356"/>
                  </a:moveTo>
                  <a:lnTo>
                    <a:pt x="134457" y="267356"/>
                  </a:lnTo>
                  <a:lnTo>
                    <a:pt x="134457" y="616217"/>
                  </a:lnTo>
                  <a:cubicBezTo>
                    <a:pt x="134457" y="625375"/>
                    <a:pt x="127010" y="632830"/>
                    <a:pt x="117844" y="632830"/>
                  </a:cubicBezTo>
                  <a:lnTo>
                    <a:pt x="34782" y="632830"/>
                  </a:lnTo>
                  <a:lnTo>
                    <a:pt x="34782" y="2673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AE5BEA6E-79E4-458D-BAD6-C298F0582C58}"/>
                </a:ext>
              </a:extLst>
            </p:cNvPr>
            <p:cNvSpPr/>
            <p:nvPr/>
          </p:nvSpPr>
          <p:spPr>
            <a:xfrm>
              <a:off x="9834295" y="2489641"/>
              <a:ext cx="269950" cy="278258"/>
            </a:xfrm>
            <a:custGeom>
              <a:avLst/>
              <a:gdLst>
                <a:gd name="connsiteX0" fmla="*/ 219347 w 269951"/>
                <a:gd name="connsiteY0" fmla="*/ 98944 h 278258"/>
                <a:gd name="connsiteX1" fmla="*/ 223548 w 269951"/>
                <a:gd name="connsiteY1" fmla="*/ 81910 h 278258"/>
                <a:gd name="connsiteX2" fmla="*/ 210131 w 269951"/>
                <a:gd name="connsiteY2" fmla="*/ 70603 h 278258"/>
                <a:gd name="connsiteX3" fmla="*/ 153277 w 269951"/>
                <a:gd name="connsiteY3" fmla="*/ 62344 h 278258"/>
                <a:gd name="connsiteX4" fmla="*/ 127856 w 269951"/>
                <a:gd name="connsiteY4" fmla="*/ 10821 h 278258"/>
                <a:gd name="connsiteX5" fmla="*/ 112955 w 269951"/>
                <a:gd name="connsiteY5" fmla="*/ 1557 h 278258"/>
                <a:gd name="connsiteX6" fmla="*/ 98064 w 269951"/>
                <a:gd name="connsiteY6" fmla="*/ 10821 h 278258"/>
                <a:gd name="connsiteX7" fmla="*/ 72641 w 269951"/>
                <a:gd name="connsiteY7" fmla="*/ 62344 h 278258"/>
                <a:gd name="connsiteX8" fmla="*/ 15781 w 269951"/>
                <a:gd name="connsiteY8" fmla="*/ 70603 h 278258"/>
                <a:gd name="connsiteX9" fmla="*/ 2372 w 269951"/>
                <a:gd name="connsiteY9" fmla="*/ 81910 h 278258"/>
                <a:gd name="connsiteX10" fmla="*/ 6573 w 269951"/>
                <a:gd name="connsiteY10" fmla="*/ 98944 h 278258"/>
                <a:gd name="connsiteX11" fmla="*/ 47714 w 269951"/>
                <a:gd name="connsiteY11" fmla="*/ 139048 h 278258"/>
                <a:gd name="connsiteX12" fmla="*/ 37998 w 269951"/>
                <a:gd name="connsiteY12" fmla="*/ 195667 h 278258"/>
                <a:gd name="connsiteX13" fmla="*/ 44599 w 269951"/>
                <a:gd name="connsiteY13" fmla="*/ 211923 h 278258"/>
                <a:gd name="connsiteX14" fmla="*/ 62096 w 269951"/>
                <a:gd name="connsiteY14" fmla="*/ 213187 h 278258"/>
                <a:gd name="connsiteX15" fmla="*/ 112955 w 269951"/>
                <a:gd name="connsiteY15" fmla="*/ 186452 h 278258"/>
                <a:gd name="connsiteX16" fmla="*/ 163824 w 269951"/>
                <a:gd name="connsiteY16" fmla="*/ 213187 h 278258"/>
                <a:gd name="connsiteX17" fmla="*/ 181961 w 269951"/>
                <a:gd name="connsiteY17" fmla="*/ 211379 h 278258"/>
                <a:gd name="connsiteX18" fmla="*/ 240931 w 269951"/>
                <a:gd name="connsiteY18" fmla="*/ 272629 h 278258"/>
                <a:gd name="connsiteX19" fmla="*/ 264423 w 269951"/>
                <a:gd name="connsiteY19" fmla="*/ 273083 h 278258"/>
                <a:gd name="connsiteX20" fmla="*/ 264869 w 269951"/>
                <a:gd name="connsiteY20" fmla="*/ 249591 h 278258"/>
                <a:gd name="connsiteX21" fmla="*/ 182488 w 269951"/>
                <a:gd name="connsiteY21" fmla="*/ 164031 h 278258"/>
                <a:gd name="connsiteX22" fmla="*/ 178204 w 269951"/>
                <a:gd name="connsiteY22" fmla="*/ 139048 h 278258"/>
                <a:gd name="connsiteX23" fmla="*/ 219347 w 269951"/>
                <a:gd name="connsiteY23" fmla="*/ 98944 h 278258"/>
                <a:gd name="connsiteX24" fmla="*/ 120686 w 269951"/>
                <a:gd name="connsiteY24" fmla="*/ 152976 h 278258"/>
                <a:gd name="connsiteX25" fmla="*/ 105234 w 269951"/>
                <a:gd name="connsiteY25" fmla="*/ 152976 h 278258"/>
                <a:gd name="connsiteX26" fmla="*/ 76437 w 269951"/>
                <a:gd name="connsiteY26" fmla="*/ 168112 h 278258"/>
                <a:gd name="connsiteX27" fmla="*/ 81937 w 269951"/>
                <a:gd name="connsiteY27" fmla="*/ 136056 h 278258"/>
                <a:gd name="connsiteX28" fmla="*/ 77159 w 269951"/>
                <a:gd name="connsiteY28" fmla="*/ 121348 h 278258"/>
                <a:gd name="connsiteX29" fmla="*/ 53871 w 269951"/>
                <a:gd name="connsiteY29" fmla="*/ 98645 h 278258"/>
                <a:gd name="connsiteX30" fmla="*/ 86057 w 269951"/>
                <a:gd name="connsiteY30" fmla="*/ 93964 h 278258"/>
                <a:gd name="connsiteX31" fmla="*/ 98575 w 269951"/>
                <a:gd name="connsiteY31" fmla="*/ 84879 h 278258"/>
                <a:gd name="connsiteX32" fmla="*/ 112955 w 269951"/>
                <a:gd name="connsiteY32" fmla="*/ 55718 h 278258"/>
                <a:gd name="connsiteX33" fmla="*/ 127345 w 269951"/>
                <a:gd name="connsiteY33" fmla="*/ 84879 h 278258"/>
                <a:gd name="connsiteX34" fmla="*/ 139855 w 269951"/>
                <a:gd name="connsiteY34" fmla="*/ 93964 h 278258"/>
                <a:gd name="connsiteX35" fmla="*/ 172047 w 269951"/>
                <a:gd name="connsiteY35" fmla="*/ 98645 h 278258"/>
                <a:gd name="connsiteX36" fmla="*/ 148761 w 269951"/>
                <a:gd name="connsiteY36" fmla="*/ 121348 h 278258"/>
                <a:gd name="connsiteX37" fmla="*/ 143983 w 269951"/>
                <a:gd name="connsiteY37" fmla="*/ 136056 h 278258"/>
                <a:gd name="connsiteX38" fmla="*/ 149481 w 269951"/>
                <a:gd name="connsiteY38" fmla="*/ 168112 h 278258"/>
                <a:gd name="connsiteX39" fmla="*/ 120686 w 269951"/>
                <a:gd name="connsiteY39" fmla="*/ 152976 h 27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9951" h="278258">
                  <a:moveTo>
                    <a:pt x="219347" y="98944"/>
                  </a:moveTo>
                  <a:cubicBezTo>
                    <a:pt x="223872" y="94531"/>
                    <a:pt x="225504" y="87921"/>
                    <a:pt x="223548" y="81910"/>
                  </a:cubicBezTo>
                  <a:cubicBezTo>
                    <a:pt x="221594" y="75900"/>
                    <a:pt x="216394" y="71519"/>
                    <a:pt x="210131" y="70603"/>
                  </a:cubicBezTo>
                  <a:lnTo>
                    <a:pt x="153277" y="62344"/>
                  </a:lnTo>
                  <a:lnTo>
                    <a:pt x="127856" y="10821"/>
                  </a:lnTo>
                  <a:cubicBezTo>
                    <a:pt x="125059" y="5144"/>
                    <a:pt x="119282" y="1557"/>
                    <a:pt x="112955" y="1557"/>
                  </a:cubicBezTo>
                  <a:cubicBezTo>
                    <a:pt x="106636" y="1557"/>
                    <a:pt x="100861" y="5144"/>
                    <a:pt x="98064" y="10821"/>
                  </a:cubicBezTo>
                  <a:lnTo>
                    <a:pt x="72641" y="62344"/>
                  </a:lnTo>
                  <a:lnTo>
                    <a:pt x="15781" y="70603"/>
                  </a:lnTo>
                  <a:cubicBezTo>
                    <a:pt x="9518" y="71510"/>
                    <a:pt x="4326" y="75900"/>
                    <a:pt x="2372" y="81910"/>
                  </a:cubicBezTo>
                  <a:cubicBezTo>
                    <a:pt x="416" y="87921"/>
                    <a:pt x="2046" y="94531"/>
                    <a:pt x="6573" y="98944"/>
                  </a:cubicBezTo>
                  <a:lnTo>
                    <a:pt x="47714" y="139048"/>
                  </a:lnTo>
                  <a:lnTo>
                    <a:pt x="37998" y="195667"/>
                  </a:lnTo>
                  <a:cubicBezTo>
                    <a:pt x="36926" y="201903"/>
                    <a:pt x="39491" y="208199"/>
                    <a:pt x="44599" y="211923"/>
                  </a:cubicBezTo>
                  <a:cubicBezTo>
                    <a:pt x="49718" y="215638"/>
                    <a:pt x="56500" y="216132"/>
                    <a:pt x="62096" y="213187"/>
                  </a:cubicBezTo>
                  <a:lnTo>
                    <a:pt x="112955" y="186452"/>
                  </a:lnTo>
                  <a:lnTo>
                    <a:pt x="163824" y="213187"/>
                  </a:lnTo>
                  <a:cubicBezTo>
                    <a:pt x="169379" y="216107"/>
                    <a:pt x="176485" y="215808"/>
                    <a:pt x="181961" y="211379"/>
                  </a:cubicBezTo>
                  <a:lnTo>
                    <a:pt x="240931" y="272629"/>
                  </a:lnTo>
                  <a:cubicBezTo>
                    <a:pt x="247291" y="279240"/>
                    <a:pt x="257803" y="279442"/>
                    <a:pt x="264423" y="273083"/>
                  </a:cubicBezTo>
                  <a:cubicBezTo>
                    <a:pt x="271033" y="266715"/>
                    <a:pt x="271228" y="256203"/>
                    <a:pt x="264869" y="249591"/>
                  </a:cubicBezTo>
                  <a:lnTo>
                    <a:pt x="182488" y="164031"/>
                  </a:lnTo>
                  <a:lnTo>
                    <a:pt x="178204" y="139048"/>
                  </a:lnTo>
                  <a:lnTo>
                    <a:pt x="219347" y="98944"/>
                  </a:lnTo>
                  <a:close/>
                  <a:moveTo>
                    <a:pt x="120686" y="152976"/>
                  </a:moveTo>
                  <a:cubicBezTo>
                    <a:pt x="115843" y="150436"/>
                    <a:pt x="110069" y="150436"/>
                    <a:pt x="105234" y="152976"/>
                  </a:cubicBezTo>
                  <a:lnTo>
                    <a:pt x="76437" y="168112"/>
                  </a:lnTo>
                  <a:lnTo>
                    <a:pt x="81937" y="136056"/>
                  </a:lnTo>
                  <a:cubicBezTo>
                    <a:pt x="82862" y="130661"/>
                    <a:pt x="81078" y="125160"/>
                    <a:pt x="77159" y="121348"/>
                  </a:cubicBezTo>
                  <a:lnTo>
                    <a:pt x="53871" y="98645"/>
                  </a:lnTo>
                  <a:lnTo>
                    <a:pt x="86057" y="93964"/>
                  </a:lnTo>
                  <a:cubicBezTo>
                    <a:pt x="91477" y="93177"/>
                    <a:pt x="96149" y="89778"/>
                    <a:pt x="98575" y="84879"/>
                  </a:cubicBezTo>
                  <a:lnTo>
                    <a:pt x="112955" y="55718"/>
                  </a:lnTo>
                  <a:lnTo>
                    <a:pt x="127345" y="84879"/>
                  </a:lnTo>
                  <a:cubicBezTo>
                    <a:pt x="129763" y="89778"/>
                    <a:pt x="134443" y="93177"/>
                    <a:pt x="139855" y="93964"/>
                  </a:cubicBezTo>
                  <a:lnTo>
                    <a:pt x="172047" y="98645"/>
                  </a:lnTo>
                  <a:lnTo>
                    <a:pt x="148761" y="121348"/>
                  </a:lnTo>
                  <a:cubicBezTo>
                    <a:pt x="144842" y="125160"/>
                    <a:pt x="143059" y="130669"/>
                    <a:pt x="143983" y="136056"/>
                  </a:cubicBezTo>
                  <a:lnTo>
                    <a:pt x="149481" y="168112"/>
                  </a:lnTo>
                  <a:lnTo>
                    <a:pt x="120686" y="1529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EEB7B7D8-6ED3-4CF1-B7FD-4CEBAFD0B6C6}"/>
                </a:ext>
              </a:extLst>
            </p:cNvPr>
            <p:cNvSpPr/>
            <p:nvPr/>
          </p:nvSpPr>
          <p:spPr>
            <a:xfrm>
              <a:off x="10290621" y="2489641"/>
              <a:ext cx="267873" cy="274104"/>
            </a:xfrm>
            <a:custGeom>
              <a:avLst/>
              <a:gdLst>
                <a:gd name="connsiteX0" fmla="*/ 6196 w 267875"/>
                <a:gd name="connsiteY0" fmla="*/ 246485 h 274105"/>
                <a:gd name="connsiteX1" fmla="*/ 6659 w 267875"/>
                <a:gd name="connsiteY1" fmla="*/ 269977 h 274105"/>
                <a:gd name="connsiteX2" fmla="*/ 30149 w 267875"/>
                <a:gd name="connsiteY2" fmla="*/ 269514 h 274105"/>
                <a:gd name="connsiteX3" fmla="*/ 86023 w 267875"/>
                <a:gd name="connsiteY3" fmla="*/ 211395 h 274105"/>
                <a:gd name="connsiteX4" fmla="*/ 104143 w 267875"/>
                <a:gd name="connsiteY4" fmla="*/ 213187 h 274105"/>
                <a:gd name="connsiteX5" fmla="*/ 155002 w 267875"/>
                <a:gd name="connsiteY5" fmla="*/ 186452 h 274105"/>
                <a:gd name="connsiteX6" fmla="*/ 205871 w 267875"/>
                <a:gd name="connsiteY6" fmla="*/ 213187 h 274105"/>
                <a:gd name="connsiteX7" fmla="*/ 223366 w 267875"/>
                <a:gd name="connsiteY7" fmla="*/ 211923 h 274105"/>
                <a:gd name="connsiteX8" fmla="*/ 229970 w 267875"/>
                <a:gd name="connsiteY8" fmla="*/ 195667 h 274105"/>
                <a:gd name="connsiteX9" fmla="*/ 220251 w 267875"/>
                <a:gd name="connsiteY9" fmla="*/ 139048 h 274105"/>
                <a:gd name="connsiteX10" fmla="*/ 261394 w 267875"/>
                <a:gd name="connsiteY10" fmla="*/ 98944 h 274105"/>
                <a:gd name="connsiteX11" fmla="*/ 265595 w 267875"/>
                <a:gd name="connsiteY11" fmla="*/ 81910 h 274105"/>
                <a:gd name="connsiteX12" fmla="*/ 252178 w 267875"/>
                <a:gd name="connsiteY12" fmla="*/ 70603 h 274105"/>
                <a:gd name="connsiteX13" fmla="*/ 195324 w 267875"/>
                <a:gd name="connsiteY13" fmla="*/ 62344 h 274105"/>
                <a:gd name="connsiteX14" fmla="*/ 169903 w 267875"/>
                <a:gd name="connsiteY14" fmla="*/ 10821 h 274105"/>
                <a:gd name="connsiteX15" fmla="*/ 155002 w 267875"/>
                <a:gd name="connsiteY15" fmla="*/ 1557 h 274105"/>
                <a:gd name="connsiteX16" fmla="*/ 140111 w 267875"/>
                <a:gd name="connsiteY16" fmla="*/ 10821 h 274105"/>
                <a:gd name="connsiteX17" fmla="*/ 114688 w 267875"/>
                <a:gd name="connsiteY17" fmla="*/ 62344 h 274105"/>
                <a:gd name="connsiteX18" fmla="*/ 57827 w 267875"/>
                <a:gd name="connsiteY18" fmla="*/ 70603 h 274105"/>
                <a:gd name="connsiteX19" fmla="*/ 44419 w 267875"/>
                <a:gd name="connsiteY19" fmla="*/ 81910 h 274105"/>
                <a:gd name="connsiteX20" fmla="*/ 48620 w 267875"/>
                <a:gd name="connsiteY20" fmla="*/ 98944 h 274105"/>
                <a:gd name="connsiteX21" fmla="*/ 89761 w 267875"/>
                <a:gd name="connsiteY21" fmla="*/ 139048 h 274105"/>
                <a:gd name="connsiteX22" fmla="*/ 85470 w 267875"/>
                <a:gd name="connsiteY22" fmla="*/ 164031 h 274105"/>
                <a:gd name="connsiteX23" fmla="*/ 6196 w 267875"/>
                <a:gd name="connsiteY23" fmla="*/ 246485 h 274105"/>
                <a:gd name="connsiteX24" fmla="*/ 128104 w 267875"/>
                <a:gd name="connsiteY24" fmla="*/ 93964 h 274105"/>
                <a:gd name="connsiteX25" fmla="*/ 140622 w 267875"/>
                <a:gd name="connsiteY25" fmla="*/ 84879 h 274105"/>
                <a:gd name="connsiteX26" fmla="*/ 155002 w 267875"/>
                <a:gd name="connsiteY26" fmla="*/ 55718 h 274105"/>
                <a:gd name="connsiteX27" fmla="*/ 169392 w 267875"/>
                <a:gd name="connsiteY27" fmla="*/ 84879 h 274105"/>
                <a:gd name="connsiteX28" fmla="*/ 181902 w 267875"/>
                <a:gd name="connsiteY28" fmla="*/ 93964 h 274105"/>
                <a:gd name="connsiteX29" fmla="*/ 214094 w 267875"/>
                <a:gd name="connsiteY29" fmla="*/ 98645 h 274105"/>
                <a:gd name="connsiteX30" fmla="*/ 190808 w 267875"/>
                <a:gd name="connsiteY30" fmla="*/ 121348 h 274105"/>
                <a:gd name="connsiteX31" fmla="*/ 186030 w 267875"/>
                <a:gd name="connsiteY31" fmla="*/ 136056 h 274105"/>
                <a:gd name="connsiteX32" fmla="*/ 191537 w 267875"/>
                <a:gd name="connsiteY32" fmla="*/ 168120 h 274105"/>
                <a:gd name="connsiteX33" fmla="*/ 162733 w 267875"/>
                <a:gd name="connsiteY33" fmla="*/ 152976 h 274105"/>
                <a:gd name="connsiteX34" fmla="*/ 155002 w 267875"/>
                <a:gd name="connsiteY34" fmla="*/ 151069 h 274105"/>
                <a:gd name="connsiteX35" fmla="*/ 147281 w 267875"/>
                <a:gd name="connsiteY35" fmla="*/ 152976 h 274105"/>
                <a:gd name="connsiteX36" fmla="*/ 118484 w 267875"/>
                <a:gd name="connsiteY36" fmla="*/ 168112 h 274105"/>
                <a:gd name="connsiteX37" fmla="*/ 123984 w 267875"/>
                <a:gd name="connsiteY37" fmla="*/ 136056 h 274105"/>
                <a:gd name="connsiteX38" fmla="*/ 119206 w 267875"/>
                <a:gd name="connsiteY38" fmla="*/ 121348 h 274105"/>
                <a:gd name="connsiteX39" fmla="*/ 95918 w 267875"/>
                <a:gd name="connsiteY39" fmla="*/ 98645 h 274105"/>
                <a:gd name="connsiteX40" fmla="*/ 128104 w 267875"/>
                <a:gd name="connsiteY40" fmla="*/ 93964 h 27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7875" h="274105">
                  <a:moveTo>
                    <a:pt x="6196" y="246485"/>
                  </a:moveTo>
                  <a:cubicBezTo>
                    <a:pt x="-162" y="253105"/>
                    <a:pt x="39" y="263616"/>
                    <a:pt x="6659" y="269977"/>
                  </a:cubicBezTo>
                  <a:cubicBezTo>
                    <a:pt x="13262" y="276327"/>
                    <a:pt x="23774" y="276134"/>
                    <a:pt x="30149" y="269514"/>
                  </a:cubicBezTo>
                  <a:lnTo>
                    <a:pt x="86023" y="211395"/>
                  </a:lnTo>
                  <a:cubicBezTo>
                    <a:pt x="91571" y="215856"/>
                    <a:pt x="98669" y="216067"/>
                    <a:pt x="104143" y="213187"/>
                  </a:cubicBezTo>
                  <a:lnTo>
                    <a:pt x="155002" y="186452"/>
                  </a:lnTo>
                  <a:lnTo>
                    <a:pt x="205871" y="213187"/>
                  </a:lnTo>
                  <a:cubicBezTo>
                    <a:pt x="211467" y="216124"/>
                    <a:pt x="218247" y="215638"/>
                    <a:pt x="223366" y="211923"/>
                  </a:cubicBezTo>
                  <a:cubicBezTo>
                    <a:pt x="228477" y="208199"/>
                    <a:pt x="231041" y="201897"/>
                    <a:pt x="229970" y="195667"/>
                  </a:cubicBezTo>
                  <a:lnTo>
                    <a:pt x="220251" y="139048"/>
                  </a:lnTo>
                  <a:lnTo>
                    <a:pt x="261394" y="98944"/>
                  </a:lnTo>
                  <a:cubicBezTo>
                    <a:pt x="265919" y="94531"/>
                    <a:pt x="267551" y="87921"/>
                    <a:pt x="265595" y="81910"/>
                  </a:cubicBezTo>
                  <a:cubicBezTo>
                    <a:pt x="263641" y="75900"/>
                    <a:pt x="258441" y="71510"/>
                    <a:pt x="252178" y="70603"/>
                  </a:cubicBezTo>
                  <a:lnTo>
                    <a:pt x="195324" y="62344"/>
                  </a:lnTo>
                  <a:lnTo>
                    <a:pt x="169903" y="10821"/>
                  </a:lnTo>
                  <a:cubicBezTo>
                    <a:pt x="167106" y="5144"/>
                    <a:pt x="161329" y="1557"/>
                    <a:pt x="155002" y="1557"/>
                  </a:cubicBezTo>
                  <a:cubicBezTo>
                    <a:pt x="148683" y="1557"/>
                    <a:pt x="142908" y="5144"/>
                    <a:pt x="140111" y="10821"/>
                  </a:cubicBezTo>
                  <a:lnTo>
                    <a:pt x="114688" y="62344"/>
                  </a:lnTo>
                  <a:lnTo>
                    <a:pt x="57827" y="70603"/>
                  </a:lnTo>
                  <a:cubicBezTo>
                    <a:pt x="51565" y="71510"/>
                    <a:pt x="46373" y="75900"/>
                    <a:pt x="44419" y="81910"/>
                  </a:cubicBezTo>
                  <a:cubicBezTo>
                    <a:pt x="42463" y="87921"/>
                    <a:pt x="44093" y="94531"/>
                    <a:pt x="48620" y="98944"/>
                  </a:cubicBezTo>
                  <a:lnTo>
                    <a:pt x="89761" y="139048"/>
                  </a:lnTo>
                  <a:lnTo>
                    <a:pt x="85470" y="164031"/>
                  </a:lnTo>
                  <a:lnTo>
                    <a:pt x="6196" y="246485"/>
                  </a:lnTo>
                  <a:close/>
                  <a:moveTo>
                    <a:pt x="128104" y="93964"/>
                  </a:moveTo>
                  <a:cubicBezTo>
                    <a:pt x="133524" y="93177"/>
                    <a:pt x="138196" y="89778"/>
                    <a:pt x="140622" y="84879"/>
                  </a:cubicBezTo>
                  <a:lnTo>
                    <a:pt x="155002" y="55718"/>
                  </a:lnTo>
                  <a:lnTo>
                    <a:pt x="169392" y="84879"/>
                  </a:lnTo>
                  <a:cubicBezTo>
                    <a:pt x="171809" y="89778"/>
                    <a:pt x="176490" y="93177"/>
                    <a:pt x="181902" y="93964"/>
                  </a:cubicBezTo>
                  <a:lnTo>
                    <a:pt x="214094" y="98645"/>
                  </a:lnTo>
                  <a:lnTo>
                    <a:pt x="190808" y="121348"/>
                  </a:lnTo>
                  <a:cubicBezTo>
                    <a:pt x="186889" y="125160"/>
                    <a:pt x="185106" y="130669"/>
                    <a:pt x="186030" y="136056"/>
                  </a:cubicBezTo>
                  <a:lnTo>
                    <a:pt x="191537" y="168120"/>
                  </a:lnTo>
                  <a:lnTo>
                    <a:pt x="162733" y="152976"/>
                  </a:lnTo>
                  <a:cubicBezTo>
                    <a:pt x="160316" y="151703"/>
                    <a:pt x="157664" y="151069"/>
                    <a:pt x="155002" y="151069"/>
                  </a:cubicBezTo>
                  <a:cubicBezTo>
                    <a:pt x="152350" y="151069"/>
                    <a:pt x="149698" y="151703"/>
                    <a:pt x="147281" y="152976"/>
                  </a:cubicBezTo>
                  <a:lnTo>
                    <a:pt x="118484" y="168112"/>
                  </a:lnTo>
                  <a:lnTo>
                    <a:pt x="123984" y="136056"/>
                  </a:lnTo>
                  <a:cubicBezTo>
                    <a:pt x="124908" y="130669"/>
                    <a:pt x="123125" y="125160"/>
                    <a:pt x="119206" y="121348"/>
                  </a:cubicBezTo>
                  <a:lnTo>
                    <a:pt x="95918" y="98645"/>
                  </a:lnTo>
                  <a:lnTo>
                    <a:pt x="128104" y="939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1F64C1B1-9DC6-4E72-B61F-8B88094A422F}"/>
                </a:ext>
              </a:extLst>
            </p:cNvPr>
            <p:cNvSpPr/>
            <p:nvPr/>
          </p:nvSpPr>
          <p:spPr>
            <a:xfrm>
              <a:off x="9846102" y="3074405"/>
              <a:ext cx="35301" cy="134976"/>
            </a:xfrm>
            <a:custGeom>
              <a:avLst/>
              <a:gdLst>
                <a:gd name="connsiteX0" fmla="*/ 18170 w 35301"/>
                <a:gd name="connsiteY0" fmla="*/ 1557 h 134975"/>
                <a:gd name="connsiteX1" fmla="*/ 1557 w 35301"/>
                <a:gd name="connsiteY1" fmla="*/ 18170 h 134975"/>
                <a:gd name="connsiteX2" fmla="*/ 1557 w 35301"/>
                <a:gd name="connsiteY2" fmla="*/ 117844 h 134975"/>
                <a:gd name="connsiteX3" fmla="*/ 18170 w 35301"/>
                <a:gd name="connsiteY3" fmla="*/ 134457 h 134975"/>
                <a:gd name="connsiteX4" fmla="*/ 34782 w 35301"/>
                <a:gd name="connsiteY4" fmla="*/ 117844 h 134975"/>
                <a:gd name="connsiteX5" fmla="*/ 34782 w 35301"/>
                <a:gd name="connsiteY5" fmla="*/ 18170 h 134975"/>
                <a:gd name="connsiteX6" fmla="*/ 18170 w 35301"/>
                <a:gd name="connsiteY6" fmla="*/ 1557 h 134975"/>
                <a:gd name="connsiteX7" fmla="*/ 18170 w 35301"/>
                <a:gd name="connsiteY7" fmla="*/ 1557 h 1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01" h="134975">
                  <a:moveTo>
                    <a:pt x="18170" y="1557"/>
                  </a:moveTo>
                  <a:cubicBezTo>
                    <a:pt x="8996" y="1557"/>
                    <a:pt x="1557" y="8987"/>
                    <a:pt x="1557" y="18170"/>
                  </a:cubicBezTo>
                  <a:lnTo>
                    <a:pt x="1557" y="117844"/>
                  </a:lnTo>
                  <a:cubicBezTo>
                    <a:pt x="1557" y="127019"/>
                    <a:pt x="8996" y="134457"/>
                    <a:pt x="18170" y="134457"/>
                  </a:cubicBezTo>
                  <a:cubicBezTo>
                    <a:pt x="27352" y="134457"/>
                    <a:pt x="34782" y="127019"/>
                    <a:pt x="34782" y="117844"/>
                  </a:cubicBezTo>
                  <a:lnTo>
                    <a:pt x="34782" y="18170"/>
                  </a:lnTo>
                  <a:cubicBezTo>
                    <a:pt x="34782" y="8987"/>
                    <a:pt x="27352" y="1557"/>
                    <a:pt x="18170" y="1557"/>
                  </a:cubicBezTo>
                  <a:lnTo>
                    <a:pt x="18170" y="1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56E7A7-2C8D-4F3D-B777-0E8960EEB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22457" r="27204" b="12660"/>
          <a:stretch/>
        </p:blipFill>
        <p:spPr>
          <a:xfrm rot="5400000">
            <a:off x="3049586" y="-4550092"/>
            <a:ext cx="5659123" cy="287210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782DA40-1381-44E1-A5BE-B69360D62543}"/>
              </a:ext>
            </a:extLst>
          </p:cNvPr>
          <p:cNvSpPr/>
          <p:nvPr/>
        </p:nvSpPr>
        <p:spPr>
          <a:xfrm>
            <a:off x="4450080" y="-5943600"/>
            <a:ext cx="2875280" cy="5659120"/>
          </a:xfrm>
          <a:prstGeom prst="rect">
            <a:avLst/>
          </a:prstGeom>
          <a:gradFill>
            <a:gsLst>
              <a:gs pos="0">
                <a:srgbClr val="01ECFB">
                  <a:alpha val="50000"/>
                </a:srgbClr>
              </a:gs>
              <a:gs pos="100000">
                <a:srgbClr val="8310F5">
                  <a:alpha val="75000"/>
                </a:srgbClr>
              </a:gs>
              <a:gs pos="65000">
                <a:srgbClr val="5A07AD">
                  <a:alpha val="6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41FA4-8C78-4F78-BF16-17A179CF5818}"/>
              </a:ext>
            </a:extLst>
          </p:cNvPr>
          <p:cNvSpPr txBox="1"/>
          <p:nvPr/>
        </p:nvSpPr>
        <p:spPr>
          <a:xfrm>
            <a:off x="742227" y="1856401"/>
            <a:ext cx="10707546" cy="9047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200" dirty="0">
                <a:latin typeface="Akrobat SemiBold" panose="00000700000000000000" pitchFamily="2" charset="0"/>
              </a:rPr>
              <a:t>У маркетинга, коммерции и менеджеров </a:t>
            </a:r>
            <a:br>
              <a:rPr lang="ru-RU" sz="3200" dirty="0">
                <a:latin typeface="Akrobat SemiBold" panose="00000700000000000000" pitchFamily="2" charset="0"/>
              </a:rPr>
            </a:br>
            <a:r>
              <a:rPr lang="ru-RU" sz="3200" dirty="0">
                <a:latin typeface="Akrobat SemiBold" panose="00000700000000000000" pitchFamily="2" charset="0"/>
              </a:rPr>
              <a:t>не сходили с уст современные выражения:</a:t>
            </a:r>
          </a:p>
        </p:txBody>
      </p:sp>
    </p:spTree>
    <p:extLst>
      <p:ext uri="{BB962C8B-B14F-4D97-AF65-F5344CB8AC3E}">
        <p14:creationId xmlns:p14="http://schemas.microsoft.com/office/powerpoint/2010/main" val="344912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B4D6B3-7FC7-4D93-8E05-884050CFD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22457" r="27204" b="12660"/>
          <a:stretch/>
        </p:blipFill>
        <p:spPr>
          <a:xfrm rot="5400000">
            <a:off x="2904453" y="1538640"/>
            <a:ext cx="5949388" cy="2872105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9198DEAF-6DBD-4CBB-B23C-C77A2B388677}"/>
              </a:ext>
            </a:extLst>
          </p:cNvPr>
          <p:cNvSpPr/>
          <p:nvPr/>
        </p:nvSpPr>
        <p:spPr>
          <a:xfrm>
            <a:off x="4450080" y="-1"/>
            <a:ext cx="2875280" cy="5949387"/>
          </a:xfrm>
          <a:prstGeom prst="rect">
            <a:avLst/>
          </a:prstGeom>
          <a:gradFill>
            <a:gsLst>
              <a:gs pos="0">
                <a:srgbClr val="01ECFB">
                  <a:alpha val="50000"/>
                </a:srgbClr>
              </a:gs>
              <a:gs pos="100000">
                <a:srgbClr val="8310F5">
                  <a:alpha val="75000"/>
                </a:srgbClr>
              </a:gs>
              <a:gs pos="65000">
                <a:srgbClr val="5A07AD">
                  <a:alpha val="6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22253-DBB5-45D2-A6C5-7EA5AF9F0195}"/>
              </a:ext>
            </a:extLst>
          </p:cNvPr>
          <p:cNvSpPr txBox="1"/>
          <p:nvPr/>
        </p:nvSpPr>
        <p:spPr>
          <a:xfrm>
            <a:off x="582930" y="433706"/>
            <a:ext cx="4578350" cy="20927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Helvetica Neue" panose="02000806000000020004" pitchFamily="2" charset="0"/>
              </a:defRPr>
            </a:lvl1pPr>
          </a:lstStyle>
          <a:p>
            <a:r>
              <a:rPr lang="ru-RU" dirty="0">
                <a:latin typeface="Akrobat ExtraBold" panose="00000900000000000000" pitchFamily="2" charset="0"/>
              </a:rPr>
              <a:t>Но настоящее развернуло нас лицом к Путам </a:t>
            </a:r>
            <a:br>
              <a:rPr lang="ru-RU" dirty="0">
                <a:latin typeface="Akrobat ExtraBold" panose="00000900000000000000" pitchFamily="2" charset="0"/>
              </a:rPr>
            </a:br>
            <a:r>
              <a:rPr lang="ru-RU" dirty="0">
                <a:latin typeface="Akrobat ExtraBold" panose="00000900000000000000" pitchFamily="2" charset="0"/>
              </a:rPr>
              <a:t>и Оковам рынка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F8EDF-42C3-41C8-9454-24AB681C604B}"/>
              </a:ext>
            </a:extLst>
          </p:cNvPr>
          <p:cNvSpPr txBox="1"/>
          <p:nvPr/>
        </p:nvSpPr>
        <p:spPr>
          <a:xfrm>
            <a:off x="9123679" y="451887"/>
            <a:ext cx="2956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>
                <a:latin typeface="Akrobat" panose="00000600000000000000" pitchFamily="2" charset="0"/>
              </a:rPr>
              <a:t>«Когда кончается одна жизнь, начинается другая»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129AC-D0B1-4AEB-91E4-DDA10FA1938E}"/>
              </a:ext>
            </a:extLst>
          </p:cNvPr>
          <p:cNvSpPr txBox="1"/>
          <p:nvPr/>
        </p:nvSpPr>
        <p:spPr>
          <a:xfrm>
            <a:off x="8270240" y="1022123"/>
            <a:ext cx="3294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i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ru-RU" dirty="0">
                <a:latin typeface="Akrobat" panose="00000600000000000000" pitchFamily="2" charset="0"/>
              </a:rPr>
              <a:t>Аватар. Путь воды.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F7FD87-90F3-49DC-A88E-30D432D3BB86}"/>
              </a:ext>
            </a:extLst>
          </p:cNvPr>
          <p:cNvSpPr txBox="1"/>
          <p:nvPr/>
        </p:nvSpPr>
        <p:spPr>
          <a:xfrm>
            <a:off x="813347" y="4291329"/>
            <a:ext cx="3189693" cy="16927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ExtraBold" panose="00000900000000000000" pitchFamily="2" charset="0"/>
              </a:rPr>
              <a:t>И вот </a:t>
            </a:r>
            <a:br>
              <a:rPr lang="ru-RU" sz="3200" dirty="0">
                <a:latin typeface="Akrobat ExtraBold" panose="00000900000000000000" pitchFamily="2" charset="0"/>
              </a:rPr>
            </a:br>
            <a:r>
              <a:rPr lang="ru-RU" sz="3200" dirty="0">
                <a:latin typeface="Akrobat ExtraBold" panose="00000900000000000000" pitchFamily="2" charset="0"/>
              </a:rPr>
              <a:t>наш лексикон несколько изменился: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E044A3-86F1-474B-A544-C05BCEB9826E}"/>
              </a:ext>
            </a:extLst>
          </p:cNvPr>
          <p:cNvSpPr txBox="1"/>
          <p:nvPr/>
        </p:nvSpPr>
        <p:spPr>
          <a:xfrm>
            <a:off x="7472680" y="2692420"/>
            <a:ext cx="4302760" cy="351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Пандемия и Карантин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Сложная и дорогая логистика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Рост цен на сырье </a:t>
            </a:r>
            <a:b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и упаковку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Санкции на оборудование и запчасти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krobat" panose="00000600000000000000" pitchFamily="2" charset="0"/>
                <a:cs typeface="Calibri" panose="020F0502020204030204" pitchFamily="34" charset="0"/>
              </a:rPr>
              <a:t>Затраты на маркировку</a:t>
            </a:r>
          </a:p>
        </p:txBody>
      </p:sp>
      <p:grpSp>
        <p:nvGrpSpPr>
          <p:cNvPr id="68" name="Group 10">
            <a:extLst>
              <a:ext uri="{FF2B5EF4-FFF2-40B4-BE49-F238E27FC236}">
                <a16:creationId xmlns:a16="http://schemas.microsoft.com/office/drawing/2014/main" id="{F83D6005-939A-480C-9E77-DE5D71593ABE}"/>
              </a:ext>
            </a:extLst>
          </p:cNvPr>
          <p:cNvGrpSpPr/>
          <p:nvPr/>
        </p:nvGrpSpPr>
        <p:grpSpPr>
          <a:xfrm>
            <a:off x="669934" y="4180446"/>
            <a:ext cx="117144" cy="1828527"/>
            <a:chOff x="609600" y="2926294"/>
            <a:chExt cx="110067" cy="3327947"/>
          </a:xfrm>
          <a:solidFill>
            <a:srgbClr val="740BD3"/>
          </a:solidFill>
        </p:grpSpPr>
        <p:sp>
          <p:nvSpPr>
            <p:cNvPr id="69" name="Rectangle: Rounded Corners 5">
              <a:extLst>
                <a:ext uri="{FF2B5EF4-FFF2-40B4-BE49-F238E27FC236}">
                  <a16:creationId xmlns:a16="http://schemas.microsoft.com/office/drawing/2014/main" id="{F00FB5B5-8656-4F12-A26D-F0B61F368B8F}"/>
                </a:ext>
              </a:extLst>
            </p:cNvPr>
            <p:cNvSpPr/>
            <p:nvPr/>
          </p:nvSpPr>
          <p:spPr>
            <a:xfrm>
              <a:off x="609600" y="2926294"/>
              <a:ext cx="110067" cy="132111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Rectangle: Rounded Corners 9">
              <a:extLst>
                <a:ext uri="{FF2B5EF4-FFF2-40B4-BE49-F238E27FC236}">
                  <a16:creationId xmlns:a16="http://schemas.microsoft.com/office/drawing/2014/main" id="{90458D08-029B-449D-BF00-6C7ABBA67C5E}"/>
                </a:ext>
              </a:extLst>
            </p:cNvPr>
            <p:cNvSpPr/>
            <p:nvPr/>
          </p:nvSpPr>
          <p:spPr>
            <a:xfrm>
              <a:off x="656621" y="3633419"/>
              <a:ext cx="16024" cy="26208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14E1B5E-B2F5-4EAF-92D5-75692F689EF4}"/>
              </a:ext>
            </a:extLst>
          </p:cNvPr>
          <p:cNvSpPr txBox="1"/>
          <p:nvPr/>
        </p:nvSpPr>
        <p:spPr>
          <a:xfrm>
            <a:off x="579667" y="-886930"/>
            <a:ext cx="10707546" cy="5108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krobat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>
                <a:latin typeface="Akrobat SemiBold" panose="00000700000000000000" pitchFamily="2" charset="0"/>
              </a:rPr>
              <a:t>Средняя розничная цена на мороженое в России</a:t>
            </a:r>
          </a:p>
        </p:txBody>
      </p:sp>
      <p:graphicFrame>
        <p:nvGraphicFramePr>
          <p:cNvPr id="73" name="Таблица 2">
            <a:extLst>
              <a:ext uri="{FF2B5EF4-FFF2-40B4-BE49-F238E27FC236}">
                <a16:creationId xmlns:a16="http://schemas.microsoft.com/office/drawing/2014/main" id="{5513B4E1-D3DE-40D7-A2A6-EE3B3EE79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74150"/>
              </p:ext>
            </p:extLst>
          </p:nvPr>
        </p:nvGraphicFramePr>
        <p:xfrm>
          <a:off x="715010" y="7767319"/>
          <a:ext cx="10778488" cy="4187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9784">
                  <a:extLst>
                    <a:ext uri="{9D8B030D-6E8A-4147-A177-3AD203B41FA5}">
                      <a16:colId xmlns:a16="http://schemas.microsoft.com/office/drawing/2014/main" val="441538890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4095033381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7784066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3507705206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314360319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2815385455"/>
                    </a:ext>
                  </a:extLst>
                </a:gridCol>
                <a:gridCol w="1539784">
                  <a:extLst>
                    <a:ext uri="{9D8B030D-6E8A-4147-A177-3AD203B41FA5}">
                      <a16:colId xmlns:a16="http://schemas.microsoft.com/office/drawing/2014/main" val="1005546107"/>
                    </a:ext>
                  </a:extLst>
                </a:gridCol>
              </a:tblGrid>
              <a:tr h="38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Тип завода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Ед. изм.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2022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Динамика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948276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</a:rPr>
                        <a:t>Средняя розничная цена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9301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RUB/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497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543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660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9,3%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21,6%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65834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Федеральный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RUB/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623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761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22,0%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767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Региональный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RUB/</a:t>
                      </a: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582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8,1%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20,7%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283245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Частная марка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RUB/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17,8%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33,6%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08913"/>
                  </a:ext>
                </a:extLst>
              </a:tr>
              <a:tr h="380683">
                <a:tc gridSpan="7"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bg1"/>
                          </a:solidFill>
                          <a:latin typeface="Akrobat" panose="00000600000000000000" pitchFamily="2" charset="0"/>
                          <a:ea typeface="+mn-ea"/>
                          <a:cs typeface="+mn-cs"/>
                        </a:rPr>
                        <a:t>Прайс-индекс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Akrobat" panose="000006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8543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ИТОГО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 ExtraBold" panose="00000900000000000000" pitchFamily="2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19511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Федеральный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1,15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092006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Региональный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675352"/>
                  </a:ext>
                </a:extLst>
              </a:tr>
              <a:tr h="380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Частная марка</a:t>
                      </a:r>
                    </a:p>
                  </a:txBody>
                  <a:tcPr marL="9000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ед.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0,62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krobat" panose="00000600000000000000" pitchFamily="2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54089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B54600A-547B-4070-8B3D-648E4D951B21}"/>
              </a:ext>
            </a:extLst>
          </p:cNvPr>
          <p:cNvSpPr txBox="1"/>
          <p:nvPr/>
        </p:nvSpPr>
        <p:spPr>
          <a:xfrm>
            <a:off x="604520" y="7245638"/>
            <a:ext cx="6187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krobat" panose="00000600000000000000" pitchFamily="2" charset="0"/>
              </a:rPr>
              <a:t>Источник </a:t>
            </a:r>
            <a:r>
              <a:rPr lang="en-US" sz="1200" dirty="0" err="1">
                <a:solidFill>
                  <a:schemeClr val="bg1"/>
                </a:solidFill>
                <a:latin typeface="Akrobat" panose="00000600000000000000" pitchFamily="2" charset="0"/>
              </a:rPr>
              <a:t>NielsenIQ</a:t>
            </a:r>
            <a:endParaRPr lang="ru-RU" sz="1200" dirty="0">
              <a:solidFill>
                <a:schemeClr val="bg1"/>
              </a:solidFill>
              <a:latin typeface="Akrobat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65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8693</TotalTime>
  <Words>6708</Words>
  <Application>Microsoft Macintosh PowerPoint</Application>
  <PresentationFormat>Широкоэкранный</PresentationFormat>
  <Paragraphs>1966</Paragraphs>
  <Slides>37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Akrobat ExtraBold</vt:lpstr>
      <vt:lpstr>Calibri</vt:lpstr>
      <vt:lpstr>Roboto Black</vt:lpstr>
      <vt:lpstr>Akrobat</vt:lpstr>
      <vt:lpstr>Calibri Light</vt:lpstr>
      <vt:lpstr>Akrobat SemiBold</vt:lpstr>
      <vt:lpstr>Roboto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Microsoft Office User</cp:lastModifiedBy>
  <cp:revision>486</cp:revision>
  <dcterms:created xsi:type="dcterms:W3CDTF">2023-02-04T14:38:02Z</dcterms:created>
  <dcterms:modified xsi:type="dcterms:W3CDTF">2023-03-30T04:06:08Z</dcterms:modified>
</cp:coreProperties>
</file>